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27"/>
  </p:notesMasterIdLst>
  <p:handoutMasterIdLst>
    <p:handoutMasterId r:id="rId28"/>
  </p:handoutMasterIdLst>
  <p:sldIdLst>
    <p:sldId id="470" r:id="rId5"/>
    <p:sldId id="524" r:id="rId6"/>
    <p:sldId id="530" r:id="rId7"/>
    <p:sldId id="541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4" r:id="rId16"/>
    <p:sldId id="565" r:id="rId17"/>
    <p:sldId id="561" r:id="rId18"/>
    <p:sldId id="563" r:id="rId19"/>
    <p:sldId id="566" r:id="rId20"/>
    <p:sldId id="567" r:id="rId21"/>
    <p:sldId id="568" r:id="rId22"/>
    <p:sldId id="569" r:id="rId23"/>
    <p:sldId id="570" r:id="rId24"/>
    <p:sldId id="571" r:id="rId25"/>
    <p:sldId id="444" r:id="rId26"/>
  </p:sldIdLst>
  <p:sldSz cx="8961438" cy="6721475"/>
  <p:notesSz cx="6743700" cy="9906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2"/>
    <a:srgbClr val="1AB076"/>
    <a:srgbClr val="FFFFFF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4906" autoAdjust="0"/>
  </p:normalViewPr>
  <p:slideViewPr>
    <p:cSldViewPr snapToGrid="0" snapToObjects="1">
      <p:cViewPr varScale="1">
        <p:scale>
          <a:sx n="121" d="100"/>
          <a:sy n="121" d="100"/>
        </p:scale>
        <p:origin x="1736" y="160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5425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537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05097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4336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148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193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53441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936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592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808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283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776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294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230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7922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7481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15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8.xml"/><Relationship Id="rId21" Type="http://schemas.openxmlformats.org/officeDocument/2006/relationships/tags" Target="../tags/tag9.xml"/><Relationship Id="rId22" Type="http://schemas.openxmlformats.org/officeDocument/2006/relationships/tags" Target="../tags/tag10.xml"/><Relationship Id="rId23" Type="http://schemas.openxmlformats.org/officeDocument/2006/relationships/tags" Target="../tags/tag11.xml"/><Relationship Id="rId24" Type="http://schemas.openxmlformats.org/officeDocument/2006/relationships/tags" Target="../tags/tag12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2.jpeg"/><Relationship Id="rId27" Type="http://schemas.openxmlformats.org/officeDocument/2006/relationships/oleObject" Target="../embeddings/oleObject2.bin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1.vml"/><Relationship Id="rId2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2.vml"/><Relationship Id="rId2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5.png"/><Relationship Id="rId7" Type="http://schemas.openxmlformats.org/officeDocument/2006/relationships/hyperlink" Target="https://johnpapa.net/introducing-angular-modules-routing-module/" TargetMode="External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5.png"/><Relationship Id="rId7" Type="http://schemas.openxmlformats.org/officeDocument/2006/relationships/hyperlink" Target="https://jasmine.github.io/2.4/introduction.html" TargetMode="External"/><Relationship Id="rId8" Type="http://schemas.openxmlformats.org/officeDocument/2006/relationships/hyperlink" Target="https://karma-runner.github.io/1.0/index.html" TargetMode="External"/><Relationship Id="rId1" Type="http://schemas.openxmlformats.org/officeDocument/2006/relationships/vmlDrawing" Target="../drawings/vmlDrawing15.v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5.png"/><Relationship Id="rId7" Type="http://schemas.openxmlformats.org/officeDocument/2006/relationships/hyperlink" Target="https://jasmine.github.io/2.4/introduction.html" TargetMode="External"/><Relationship Id="rId1" Type="http://schemas.openxmlformats.org/officeDocument/2006/relationships/vmlDrawing" Target="../drawings/vmlDrawing16.v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5.png"/><Relationship Id="rId7" Type="http://schemas.openxmlformats.org/officeDocument/2006/relationships/hyperlink" Target="https://karma-runner.github.io/0.13/config/configuration-file.html" TargetMode="External"/><Relationship Id="rId1" Type="http://schemas.openxmlformats.org/officeDocument/2006/relationships/vmlDrawing" Target="../drawings/vmlDrawing17.vml"/><Relationship Id="rId2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8.vml"/><Relationship Id="rId2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9.vml"/><Relationship Id="rId2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vmlDrawing" Target="../drawings/vmlDrawing20.vml"/><Relationship Id="rId2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vmlDrawing" Target="../drawings/vmlDrawing21.vml"/><Relationship Id="rId2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vmlDrawing" Target="../drawings/vmlDrawing22.vml"/><Relationship Id="rId2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s://jasmine.github.io/" TargetMode="External"/><Relationship Id="rId12" Type="http://schemas.openxmlformats.org/officeDocument/2006/relationships/hyperlink" Target="https://karma-runner.github.io/1.0/index.html" TargetMode="External"/><Relationship Id="rId1" Type="http://schemas.openxmlformats.org/officeDocument/2006/relationships/vmlDrawing" Target="../drawings/vmlDrawing23.vml"/><Relationship Id="rId2" Type="http://schemas.openxmlformats.org/officeDocument/2006/relationships/tags" Target="../tags/tag36.xml"/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router.html" TargetMode="External"/><Relationship Id="rId8" Type="http://schemas.openxmlformats.org/officeDocument/2006/relationships/hyperlink" Target="https://vsavkin.com/angular-2-router-d9e30599f9ea#.okmzglxkq" TargetMode="External"/><Relationship Id="rId9" Type="http://schemas.openxmlformats.org/officeDocument/2006/relationships/hyperlink" Target="https://blog.thoughtram.io/angular/2016/06/14/routing-in-angular-2-revisited.html" TargetMode="External"/><Relationship Id="rId10" Type="http://schemas.openxmlformats.org/officeDocument/2006/relationships/hyperlink" Target="https://angular.io/docs/ts/latest/guide/testin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6.v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7.v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8.v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9.v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angular.io/docs/ts/latest/guide/router.html#can-load-guard" TargetMode="External"/><Relationship Id="rId12" Type="http://schemas.openxmlformats.org/officeDocument/2006/relationships/hyperlink" Target="https://angular.io/docs/ts/latest/guide/router.html" TargetMode="External"/><Relationship Id="rId1" Type="http://schemas.openxmlformats.org/officeDocument/2006/relationships/vmlDrawing" Target="../drawings/vmlDrawing10.vml"/><Relationship Id="rId2" Type="http://schemas.openxmlformats.org/officeDocument/2006/relationships/tags" Target="../tags/tag23.xml"/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router.html#can-activate-guard" TargetMode="External"/><Relationship Id="rId8" Type="http://schemas.openxmlformats.org/officeDocument/2006/relationships/hyperlink" Target="https://angular.io/docs/ts/latest/guide/router.html#can-activate-child-guard" TargetMode="External"/><Relationship Id="rId9" Type="http://schemas.openxmlformats.org/officeDocument/2006/relationships/hyperlink" Target="https://angular.io/docs/ts/latest/guide/router.html#can-deactivate-guard" TargetMode="External"/><Relationship Id="rId10" Type="http://schemas.openxmlformats.org/officeDocument/2006/relationships/hyperlink" Target="https://angular.io/docs/ts/latest/guide/router.html#resolve-gu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configured to use Guard Class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we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Guard class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hook into route?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canActivate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the route we want to guard.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1721728"/>
            <a:ext cx="8631056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Configuration route with parameter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‘detail/:id’,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 smtClean="0">
                <a:solidFill>
                  <a:srgbClr val="00AB72"/>
                </a:solidFill>
              </a:rPr>
              <a:t>: [</a:t>
            </a:r>
            <a:r>
              <a:rPr lang="en-US" sz="1600" dirty="0" err="1" smtClean="0">
                <a:solidFill>
                  <a:srgbClr val="00AB72"/>
                </a:solidFill>
              </a:rPr>
              <a:t>AuthenticationGuard</a:t>
            </a:r>
            <a:r>
              <a:rPr lang="en-US" sz="1600" dirty="0" smtClean="0">
                <a:solidFill>
                  <a:srgbClr val="00AB72"/>
                </a:solidFill>
              </a:rPr>
              <a:t>]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959" y="3205759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Guard class returns true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routing will activate, otherwise it will not.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Nested/Child Routes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routes per sub-system/module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children: </a:t>
            </a:r>
            <a:r>
              <a:rPr lang="en-US" sz="1600" dirty="0" err="1" smtClean="0"/>
              <a:t>ChildRoutes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“Parent”/App Routes: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759" y="3548184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Module/Child Routes: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84" y="4006258"/>
            <a:ext cx="87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Module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define child routes (internal to the module)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Register child routes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child module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4832780"/>
            <a:ext cx="8631056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feature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.module.ts</a:t>
            </a:r>
            <a:endParaRPr lang="en-US" sz="1400" b="1" dirty="0" smtClean="0"/>
          </a:p>
          <a:p>
            <a:r>
              <a:rPr lang="en-US" sz="1400" b="1" dirty="0">
                <a:solidFill>
                  <a:schemeClr val="bg1"/>
                </a:solidFill>
              </a:rPr>
              <a:t>export </a:t>
            </a:r>
            <a:r>
              <a:rPr lang="en-US" sz="1400" b="1" dirty="0" err="1">
                <a:solidFill>
                  <a:schemeClr val="bg1"/>
                </a:solidFill>
              </a:rPr>
              <a:t>const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childRoutes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Routes = [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 { </a:t>
            </a:r>
            <a:r>
              <a:rPr lang="en-US" sz="1400" dirty="0">
                <a:solidFill>
                  <a:schemeClr val="bg1"/>
                </a:solidFill>
              </a:rPr>
              <a:t>path: '', </a:t>
            </a:r>
            <a:r>
              <a:rPr lang="en-US" sz="1400" dirty="0" err="1">
                <a:solidFill>
                  <a:schemeClr val="bg1"/>
                </a:solidFill>
              </a:rPr>
              <a:t>redirectTo</a:t>
            </a:r>
            <a:r>
              <a:rPr lang="en-US" sz="1400" dirty="0">
                <a:solidFill>
                  <a:schemeClr val="bg1"/>
                </a:solidFill>
              </a:rPr>
              <a:t>: 'main', </a:t>
            </a:r>
            <a:r>
              <a:rPr lang="en-US" sz="1400" dirty="0" err="1">
                <a:solidFill>
                  <a:schemeClr val="bg1"/>
                </a:solidFill>
              </a:rPr>
              <a:t>pathMatch</a:t>
            </a:r>
            <a:r>
              <a:rPr lang="en-US" sz="1400" dirty="0">
                <a:solidFill>
                  <a:schemeClr val="bg1"/>
                </a:solidFill>
              </a:rPr>
              <a:t>: 'full' },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'main', component: </a:t>
            </a:r>
            <a:r>
              <a:rPr lang="en-US" sz="1400" dirty="0" err="1">
                <a:solidFill>
                  <a:schemeClr val="bg1"/>
                </a:solidFill>
              </a:rPr>
              <a:t>MainComponent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</a:t>
            </a:r>
            <a:r>
              <a:rPr lang="en-US" sz="1400" dirty="0" smtClean="0">
                <a:solidFill>
                  <a:schemeClr val="bg1"/>
                </a:solidFill>
              </a:rPr>
              <a:t>’help', </a:t>
            </a:r>
            <a:r>
              <a:rPr lang="en-US" sz="1400" dirty="0">
                <a:solidFill>
                  <a:schemeClr val="bg1"/>
                </a:solidFill>
              </a:rPr>
              <a:t>component: </a:t>
            </a:r>
            <a:r>
              <a:rPr lang="en-US" sz="1400" dirty="0" err="1" smtClean="0">
                <a:solidFill>
                  <a:schemeClr val="bg1"/>
                </a:solidFill>
              </a:rPr>
              <a:t>HelpComponent</a:t>
            </a:r>
            <a:r>
              <a:rPr lang="en-US" sz="14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9421" y="1327601"/>
            <a:ext cx="634136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{  routes as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childRoutes</a:t>
            </a:r>
            <a:r>
              <a:rPr lang="en-US" sz="1400" dirty="0">
                <a:solidFill>
                  <a:srgbClr val="00AB72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from 'components/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ProductsComponent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';</a:t>
            </a:r>
            <a:endParaRPr lang="en-US" sz="1400" b="1" dirty="0" smtClean="0">
              <a:solidFill>
                <a:srgbClr val="1AB076"/>
              </a:solidFill>
              <a:latin typeface="Source Code Pro"/>
            </a:endParaRPr>
          </a:p>
          <a:p>
            <a:endParaRPr lang="en-US" sz="1400" b="1" dirty="0" smtClean="0"/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const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routes: Routes = [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 { </a:t>
            </a:r>
            <a:r>
              <a:rPr lang="en-US" sz="1400" dirty="0">
                <a:solidFill>
                  <a:schemeClr val="bg1"/>
                </a:solidFill>
              </a:rPr>
              <a:t>path: '', </a:t>
            </a:r>
            <a:r>
              <a:rPr lang="en-US" sz="1400" dirty="0" err="1">
                <a:solidFill>
                  <a:schemeClr val="bg1"/>
                </a:solidFill>
              </a:rPr>
              <a:t>redirectTo</a:t>
            </a:r>
            <a:r>
              <a:rPr lang="en-US" sz="1400" dirty="0">
                <a:solidFill>
                  <a:schemeClr val="bg1"/>
                </a:solidFill>
              </a:rPr>
              <a:t>: 'home', </a:t>
            </a:r>
            <a:r>
              <a:rPr lang="en-US" sz="1400" dirty="0" err="1">
                <a:solidFill>
                  <a:schemeClr val="bg1"/>
                </a:solidFill>
              </a:rPr>
              <a:t>pathMatch</a:t>
            </a:r>
            <a:r>
              <a:rPr lang="en-US" sz="1400" dirty="0">
                <a:solidFill>
                  <a:schemeClr val="bg1"/>
                </a:solidFill>
              </a:rPr>
              <a:t>: 'full' </a:t>
            </a:r>
            <a:r>
              <a:rPr lang="en-US" sz="1400" dirty="0" smtClean="0">
                <a:solidFill>
                  <a:schemeClr val="bg1"/>
                </a:solidFill>
              </a:rPr>
              <a:t>},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'home', component: </a:t>
            </a:r>
            <a:r>
              <a:rPr lang="en-US" sz="1400" dirty="0" err="1">
                <a:solidFill>
                  <a:schemeClr val="bg1"/>
                </a:solidFill>
              </a:rPr>
              <a:t>HomeComponent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},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'products', component: </a:t>
            </a:r>
            <a:r>
              <a:rPr lang="en-US" sz="1400" dirty="0" err="1">
                <a:solidFill>
                  <a:schemeClr val="bg1"/>
                </a:solidFill>
              </a:rPr>
              <a:t>ProductsComponent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rgbClr val="00AB72"/>
                </a:solidFill>
              </a:rPr>
              <a:t>children: </a:t>
            </a:r>
            <a:r>
              <a:rPr lang="en-US" sz="1400" dirty="0" err="1">
                <a:solidFill>
                  <a:srgbClr val="00AB72"/>
                </a:solidFill>
              </a:rPr>
              <a:t>childRoutes</a:t>
            </a:r>
            <a:r>
              <a:rPr lang="en-US" sz="1400" dirty="0">
                <a:solidFill>
                  <a:srgbClr val="00AB7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];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Module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organize your routes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3982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app.routes.ts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App routing Module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export routing Module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export Components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31168" y="539443"/>
            <a:ext cx="4759553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</a:rPr>
              <a:t>app.routes.ts</a:t>
            </a:r>
            <a:r>
              <a:rPr lang="en-US" sz="1400" dirty="0" smtClean="0">
                <a:solidFill>
                  <a:srgbClr val="00AB72"/>
                </a:solidFill>
              </a:rPr>
              <a:t>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NgModule</a:t>
            </a:r>
            <a:r>
              <a:rPr lang="en-US" sz="1400" dirty="0">
                <a:solidFill>
                  <a:schemeClr val="bg1"/>
                </a:solidFill>
              </a:rPr>
              <a:t> } from '@angular/core';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>
                <a:solidFill>
                  <a:srgbClr val="00AB72"/>
                </a:solidFill>
              </a:rPr>
              <a:t>Routes, </a:t>
            </a:r>
            <a:r>
              <a:rPr lang="en-US" sz="1400" dirty="0" err="1">
                <a:solidFill>
                  <a:srgbClr val="00AB72"/>
                </a:solidFill>
              </a:rPr>
              <a:t>RouterModule</a:t>
            </a:r>
            <a:r>
              <a:rPr lang="en-US" sz="1400" dirty="0">
                <a:solidFill>
                  <a:srgbClr val="00AB7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from '@angular/router'; import { </a:t>
            </a:r>
            <a:r>
              <a:rPr lang="en-US" sz="1400" dirty="0" err="1" smtClean="0">
                <a:solidFill>
                  <a:schemeClr val="bg1"/>
                </a:solidFill>
              </a:rPr>
              <a:t>ComponentA</a:t>
            </a:r>
            <a:r>
              <a:rPr lang="en-US" sz="1400" dirty="0" smtClean="0">
                <a:solidFill>
                  <a:schemeClr val="bg1"/>
                </a:solidFill>
              </a:rPr>
              <a:t> } </a:t>
            </a:r>
            <a:r>
              <a:rPr lang="en-US" sz="1400" dirty="0">
                <a:solidFill>
                  <a:schemeClr val="bg1"/>
                </a:solidFill>
              </a:rPr>
              <a:t>from </a:t>
            </a:r>
            <a:r>
              <a:rPr lang="en-US" sz="1400" dirty="0" smtClean="0">
                <a:solidFill>
                  <a:schemeClr val="bg1"/>
                </a:solidFill>
              </a:rPr>
              <a:t>'./</a:t>
            </a:r>
            <a:r>
              <a:rPr lang="en-US" sz="1400" dirty="0" err="1" smtClean="0">
                <a:solidFill>
                  <a:schemeClr val="bg1"/>
                </a:solidFill>
              </a:rPr>
              <a:t>componentA.ts</a:t>
            </a:r>
            <a:r>
              <a:rPr lang="en-US" sz="1400" dirty="0">
                <a:solidFill>
                  <a:schemeClr val="bg1"/>
                </a:solidFill>
              </a:rPr>
              <a:t>';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 smtClean="0">
                <a:solidFill>
                  <a:schemeClr val="bg1"/>
                </a:solidFill>
              </a:rPr>
              <a:t>ComponentB</a:t>
            </a:r>
            <a:r>
              <a:rPr lang="en-US" sz="1400" dirty="0" smtClean="0">
                <a:solidFill>
                  <a:schemeClr val="bg1"/>
                </a:solidFill>
              </a:rPr>
              <a:t>} </a:t>
            </a:r>
            <a:r>
              <a:rPr lang="en-US" sz="1400" dirty="0">
                <a:solidFill>
                  <a:schemeClr val="bg1"/>
                </a:solidFill>
              </a:rPr>
              <a:t>from </a:t>
            </a:r>
            <a:r>
              <a:rPr lang="en-US" sz="1400" dirty="0" smtClean="0">
                <a:solidFill>
                  <a:schemeClr val="bg1"/>
                </a:solidFill>
              </a:rPr>
              <a:t>'./</a:t>
            </a:r>
            <a:r>
              <a:rPr lang="en-US" sz="1400" dirty="0" err="1" smtClean="0">
                <a:solidFill>
                  <a:schemeClr val="bg1"/>
                </a:solidFill>
              </a:rPr>
              <a:t>componentB.ts</a:t>
            </a:r>
            <a:r>
              <a:rPr lang="en-US" sz="1400" dirty="0">
                <a:solidFill>
                  <a:schemeClr val="bg1"/>
                </a:solidFill>
              </a:rPr>
              <a:t>';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const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routes: Routes = [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{ </a:t>
            </a:r>
            <a:r>
              <a:rPr lang="en-US" sz="1400" dirty="0">
                <a:solidFill>
                  <a:schemeClr val="bg1"/>
                </a:solidFill>
              </a:rPr>
              <a:t>path: '', </a:t>
            </a:r>
            <a:r>
              <a:rPr lang="en-US" sz="1400" dirty="0" err="1">
                <a:solidFill>
                  <a:schemeClr val="bg1"/>
                </a:solidFill>
              </a:rPr>
              <a:t>pathMatch</a:t>
            </a:r>
            <a:r>
              <a:rPr lang="en-US" sz="1400" dirty="0">
                <a:solidFill>
                  <a:schemeClr val="bg1"/>
                </a:solidFill>
              </a:rPr>
              <a:t>: 'full', </a:t>
            </a:r>
            <a:r>
              <a:rPr lang="en-US" sz="1400" dirty="0" err="1">
                <a:solidFill>
                  <a:schemeClr val="bg1"/>
                </a:solidFill>
              </a:rPr>
              <a:t>redirectTo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’</a:t>
            </a:r>
            <a:r>
              <a:rPr lang="en-US" sz="1400" dirty="0" err="1" smtClean="0">
                <a:solidFill>
                  <a:schemeClr val="bg1"/>
                </a:solidFill>
              </a:rPr>
              <a:t>compA</a:t>
            </a:r>
            <a:r>
              <a:rPr lang="en-US" sz="1400" dirty="0" smtClean="0">
                <a:solidFill>
                  <a:schemeClr val="bg1"/>
                </a:solidFill>
              </a:rPr>
              <a:t>' </a:t>
            </a:r>
            <a:r>
              <a:rPr lang="en-US" sz="1400" dirty="0">
                <a:solidFill>
                  <a:schemeClr val="bg1"/>
                </a:solidFill>
              </a:rPr>
              <a:t>},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{ </a:t>
            </a:r>
            <a:r>
              <a:rPr lang="en-US" sz="1400" dirty="0">
                <a:solidFill>
                  <a:schemeClr val="bg1"/>
                </a:solidFill>
              </a:rPr>
              <a:t>path: </a:t>
            </a:r>
            <a:r>
              <a:rPr lang="en-US" sz="1400" dirty="0" smtClean="0">
                <a:solidFill>
                  <a:schemeClr val="bg1"/>
                </a:solidFill>
              </a:rPr>
              <a:t>’</a:t>
            </a:r>
            <a:r>
              <a:rPr lang="en-US" sz="1400" dirty="0" err="1" smtClean="0">
                <a:solidFill>
                  <a:schemeClr val="bg1"/>
                </a:solidFill>
              </a:rPr>
              <a:t>compA</a:t>
            </a:r>
            <a:r>
              <a:rPr lang="en-US" sz="1400" dirty="0" smtClean="0">
                <a:solidFill>
                  <a:schemeClr val="bg1"/>
                </a:solidFill>
              </a:rPr>
              <a:t>', </a:t>
            </a:r>
            <a:r>
              <a:rPr lang="en-US" sz="1400" dirty="0">
                <a:solidFill>
                  <a:schemeClr val="bg1"/>
                </a:solidFill>
              </a:rPr>
              <a:t>component: </a:t>
            </a:r>
            <a:r>
              <a:rPr lang="en-US" sz="1400" dirty="0" err="1" smtClean="0">
                <a:solidFill>
                  <a:schemeClr val="bg1"/>
                </a:solidFill>
              </a:rPr>
              <a:t>ComponentA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{ </a:t>
            </a:r>
            <a:r>
              <a:rPr lang="en-US" sz="1400" dirty="0">
                <a:solidFill>
                  <a:schemeClr val="bg1"/>
                </a:solidFill>
              </a:rPr>
              <a:t>path: </a:t>
            </a:r>
            <a:r>
              <a:rPr lang="en-US" sz="1400" dirty="0" smtClean="0">
                <a:solidFill>
                  <a:schemeClr val="bg1"/>
                </a:solidFill>
              </a:rPr>
              <a:t>’</a:t>
            </a:r>
            <a:r>
              <a:rPr lang="en-US" sz="1400" dirty="0" err="1" smtClean="0">
                <a:solidFill>
                  <a:schemeClr val="bg1"/>
                </a:solidFill>
              </a:rPr>
              <a:t>compB</a:t>
            </a:r>
            <a:r>
              <a:rPr lang="en-US" sz="1400" dirty="0" smtClean="0">
                <a:solidFill>
                  <a:schemeClr val="bg1"/>
                </a:solidFill>
              </a:rPr>
              <a:t>', </a:t>
            </a:r>
            <a:r>
              <a:rPr lang="en-US" sz="1400" dirty="0">
                <a:solidFill>
                  <a:schemeClr val="bg1"/>
                </a:solidFill>
              </a:rPr>
              <a:t>component: </a:t>
            </a:r>
            <a:r>
              <a:rPr lang="en-US" sz="1400" dirty="0" err="1" smtClean="0">
                <a:solidFill>
                  <a:schemeClr val="bg1"/>
                </a:solidFill>
              </a:rPr>
              <a:t>ComponentB</a:t>
            </a:r>
            <a:r>
              <a:rPr lang="en-US" sz="14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NgModule</a:t>
            </a:r>
            <a:r>
              <a:rPr lang="en-US" sz="1400" dirty="0">
                <a:solidFill>
                  <a:schemeClr val="bg1"/>
                </a:solidFill>
              </a:rPr>
              <a:t>({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rgbClr val="00AB72"/>
                </a:solidFill>
              </a:rPr>
              <a:t>RouterModule.forRoot</a:t>
            </a:r>
            <a:r>
              <a:rPr lang="en-US" sz="1400" dirty="0" smtClean="0">
                <a:solidFill>
                  <a:srgbClr val="00AB72"/>
                </a:solidFill>
              </a:rPr>
              <a:t>(routes</a:t>
            </a:r>
            <a:r>
              <a:rPr lang="en-US" sz="1400" dirty="0">
                <a:solidFill>
                  <a:srgbClr val="00AB72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],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RouterModule</a:t>
            </a:r>
            <a:r>
              <a:rPr lang="en-US" sz="1400" dirty="0">
                <a:solidFill>
                  <a:schemeClr val="bg1"/>
                </a:solidFill>
              </a:rPr>
              <a:t>],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})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</a:t>
            </a:r>
            <a:r>
              <a:rPr lang="en-US" sz="1400" dirty="0">
                <a:solidFill>
                  <a:schemeClr val="bg1"/>
                </a:solidFill>
              </a:rPr>
              <a:t>class </a:t>
            </a:r>
            <a:r>
              <a:rPr lang="en-US" sz="1400" dirty="0" err="1">
                <a:solidFill>
                  <a:srgbClr val="00AB72"/>
                </a:solidFill>
              </a:rPr>
              <a:t>AppRoutingModule</a:t>
            </a:r>
            <a:r>
              <a:rPr lang="en-US" sz="1400" dirty="0">
                <a:solidFill>
                  <a:srgbClr val="00AB7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{ }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</a:t>
            </a:r>
            <a:r>
              <a:rPr lang="en-US" sz="1400" dirty="0" err="1">
                <a:solidFill>
                  <a:schemeClr val="bg1"/>
                </a:solidFill>
              </a:rPr>
              <a:t>const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routingComponents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dirty="0" err="1" smtClean="0">
                <a:solidFill>
                  <a:schemeClr val="bg1"/>
                </a:solidFill>
              </a:rPr>
              <a:t>ComponentA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ComponentB</a:t>
            </a:r>
            <a:r>
              <a:rPr lang="en-US" sz="1400" dirty="0" smtClean="0">
                <a:solidFill>
                  <a:schemeClr val="bg1"/>
                </a:solidFill>
              </a:rPr>
              <a:t>]; 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Module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import and use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64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Import from </a:t>
            </a:r>
            <a:r>
              <a:rPr lang="en-US" sz="1600" dirty="0" err="1" smtClean="0"/>
              <a:t>app.routes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Add routing Module to “imports”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Add routing Components to “declarations”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177" y="2761366"/>
            <a:ext cx="8693513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err="1">
                <a:solidFill>
                  <a:srgbClr val="00AB72"/>
                </a:solidFill>
              </a:rPr>
              <a:t>app.module.ts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- import and use Routing Module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AppRoutingModule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routingComponents</a:t>
            </a:r>
            <a:r>
              <a:rPr lang="en-US" sz="1400" dirty="0">
                <a:solidFill>
                  <a:schemeClr val="bg1"/>
                </a:solidFill>
              </a:rPr>
              <a:t> } from './</a:t>
            </a:r>
            <a:r>
              <a:rPr lang="en-US" sz="1400" dirty="0" err="1" smtClean="0">
                <a:solidFill>
                  <a:schemeClr val="bg1"/>
                </a:solidFill>
              </a:rPr>
              <a:t>app.routes</a:t>
            </a:r>
            <a:r>
              <a:rPr lang="en-US" sz="1400" dirty="0" smtClean="0">
                <a:solidFill>
                  <a:schemeClr val="bg1"/>
                </a:solidFill>
              </a:rPr>
              <a:t>';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NgModule</a:t>
            </a:r>
            <a:r>
              <a:rPr lang="en-US" sz="1400" dirty="0">
                <a:solidFill>
                  <a:schemeClr val="bg1"/>
                </a:solidFill>
              </a:rPr>
              <a:t>({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imports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AppRoutingModule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declarations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dirty="0" err="1" smtClean="0">
                <a:solidFill>
                  <a:schemeClr val="bg1"/>
                </a:solidFill>
              </a:rPr>
              <a:t>routingComponents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],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mr-IN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750" y="5819106"/>
            <a:ext cx="8669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7"/>
              </a:rPr>
              <a:t>https://</a:t>
            </a:r>
            <a:r>
              <a:rPr lang="en-US" sz="1400" dirty="0" err="1">
                <a:hlinkClick r:id="rId7"/>
              </a:rPr>
              <a:t>johnpapa.net</a:t>
            </a:r>
            <a:r>
              <a:rPr lang="en-US" sz="1400" dirty="0">
                <a:hlinkClick r:id="rId7"/>
              </a:rPr>
              <a:t>/introducing-angular-modules-routing-module/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12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Testing Tools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29770"/>
            <a:ext cx="87207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jasmine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a behavior driven unit test library </a:t>
            </a:r>
            <a:r>
              <a:rPr lang="mr-IN" sz="1600" dirty="0" smtClean="0"/>
              <a:t>–</a:t>
            </a:r>
            <a:r>
              <a:rPr lang="en-US" sz="1600" dirty="0" smtClean="0"/>
              <a:t> set and check expectation about your code.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describe : what you are testing “component a”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it: should do something “add 2 numbers”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expect: (like assert) an expected condition </a:t>
            </a:r>
            <a:r>
              <a:rPr lang="mr-IN" sz="1600" dirty="0" smtClean="0"/>
              <a:t>–</a:t>
            </a:r>
            <a:r>
              <a:rPr lang="en-US" sz="1600" dirty="0" smtClean="0"/>
              <a:t> if fails appears as test error.</a:t>
            </a:r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Karma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a test runner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Runs jasmine test and collects results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Runs in one or more browsers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Can run in headless browser </a:t>
            </a:r>
            <a:r>
              <a:rPr lang="mr-IN" sz="1600" dirty="0" smtClean="0"/>
              <a:t>–</a:t>
            </a:r>
            <a:r>
              <a:rPr lang="en-US" sz="1600" dirty="0" smtClean="0"/>
              <a:t> faster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jasmine.github.io</a:t>
            </a:r>
            <a:r>
              <a:rPr lang="en-US" sz="1600" dirty="0">
                <a:hlinkClick r:id="rId7"/>
              </a:rPr>
              <a:t>/2.4/</a:t>
            </a:r>
            <a:r>
              <a:rPr lang="en-US" sz="1600" dirty="0" err="1">
                <a:hlinkClick r:id="rId7"/>
              </a:rPr>
              <a:t>introduction.html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53959" y="3277258"/>
            <a:ext cx="8631056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Sample unit test  - using jasmine</a:t>
            </a:r>
          </a:p>
          <a:p>
            <a:r>
              <a:rPr lang="en-US" sz="1600" dirty="0" smtClean="0">
                <a:solidFill>
                  <a:srgbClr val="00AB72"/>
                </a:solidFill>
              </a:rPr>
              <a:t>describe</a:t>
            </a:r>
            <a:r>
              <a:rPr lang="en-US" sz="1600" dirty="0" smtClean="0">
                <a:solidFill>
                  <a:schemeClr val="bg1"/>
                </a:solidFill>
              </a:rPr>
              <a:t>(’</a:t>
            </a:r>
            <a:r>
              <a:rPr lang="en-US" sz="1600" dirty="0" err="1" smtClean="0">
                <a:solidFill>
                  <a:schemeClr val="bg1"/>
                </a:solidFill>
              </a:rPr>
              <a:t>Utils</a:t>
            </a:r>
            <a:r>
              <a:rPr lang="en-US" sz="1600" dirty="0" smtClean="0">
                <a:solidFill>
                  <a:schemeClr val="bg1"/>
                </a:solidFill>
              </a:rPr>
              <a:t>',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() =&gt; { </a:t>
            </a:r>
            <a:r>
              <a:rPr lang="en-US" sz="1600" dirty="0" smtClean="0">
                <a:solidFill>
                  <a:srgbClr val="00AB72"/>
                </a:solidFill>
              </a:rPr>
              <a:t>it</a:t>
            </a:r>
            <a:r>
              <a:rPr lang="en-US" sz="1600" dirty="0" smtClean="0">
                <a:solidFill>
                  <a:schemeClr val="bg1"/>
                </a:solidFill>
              </a:rPr>
              <a:t>(’sums two numbers',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()=&gt;{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    </a:t>
            </a: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utils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b="1" dirty="0" smtClean="0">
                <a:solidFill>
                  <a:schemeClr val="bg1"/>
                </a:solidFill>
              </a:rPr>
              <a:t>new </a:t>
            </a:r>
            <a:r>
              <a:rPr lang="en-US" sz="1600" dirty="0" err="1" smtClean="0">
                <a:solidFill>
                  <a:schemeClr val="bg1"/>
                </a:solidFill>
              </a:rPr>
              <a:t>Utils</a:t>
            </a:r>
            <a:r>
              <a:rPr lang="en-US" sz="1600" dirty="0" smtClean="0">
                <a:solidFill>
                  <a:schemeClr val="bg1"/>
                </a:solidFill>
              </a:rPr>
              <a:t>();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</a:t>
            </a:r>
            <a:r>
              <a:rPr lang="en-US" sz="1600" dirty="0" smtClean="0">
                <a:solidFill>
                  <a:srgbClr val="00AB72"/>
                </a:solidFill>
              </a:rPr>
              <a:t>expect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utils.sum</a:t>
            </a:r>
            <a:r>
              <a:rPr lang="en-US" sz="1600" dirty="0" smtClean="0">
                <a:solidFill>
                  <a:schemeClr val="bg1"/>
                </a:solidFill>
              </a:rPr>
              <a:t>(1, 1)).</a:t>
            </a:r>
            <a:r>
              <a:rPr lang="en-US" sz="1600" dirty="0" err="1" smtClean="0">
                <a:solidFill>
                  <a:schemeClr val="bg1"/>
                </a:solidFill>
              </a:rPr>
              <a:t>toEqual</a:t>
            </a:r>
            <a:r>
              <a:rPr lang="en-US" sz="1600" dirty="0" smtClean="0">
                <a:solidFill>
                  <a:schemeClr val="bg1"/>
                </a:solidFill>
              </a:rPr>
              <a:t>(2);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});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});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958" y="5556706"/>
            <a:ext cx="8631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8"/>
              </a:rPr>
              <a:t>https://karma-</a:t>
            </a:r>
            <a:r>
              <a:rPr lang="en-US" sz="1600" dirty="0" err="1">
                <a:hlinkClick r:id="rId8"/>
              </a:rPr>
              <a:t>runner.github.io</a:t>
            </a:r>
            <a:r>
              <a:rPr lang="en-US" sz="1600" dirty="0">
                <a:hlinkClick r:id="rId8"/>
              </a:rPr>
              <a:t>/1.0/</a:t>
            </a:r>
            <a:r>
              <a:rPr lang="en-US" sz="1600" dirty="0" err="1">
                <a:hlinkClick r:id="rId8"/>
              </a:rPr>
              <a:t>index.html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4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Angular-cli </a:t>
            </a:r>
            <a:r>
              <a:rPr lang="mr-IN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testing setup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29770"/>
            <a:ext cx="87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angular-</a:t>
            </a:r>
            <a:r>
              <a:rPr lang="en-US" sz="1600" b="1" dirty="0" err="1" smtClean="0"/>
              <a:t>cli.json</a:t>
            </a:r>
            <a:endParaRPr lang="en-US" sz="16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“test”</a:t>
            </a:r>
            <a:r>
              <a:rPr lang="en-US" sz="1600" dirty="0" smtClean="0"/>
              <a:t> section </a:t>
            </a:r>
            <a:r>
              <a:rPr lang="mr-IN" sz="1600" dirty="0" smtClean="0"/>
              <a:t>–</a:t>
            </a:r>
            <a:r>
              <a:rPr lang="en-US" sz="1600" dirty="0" smtClean="0"/>
              <a:t> karma/test runner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“e2e”</a:t>
            </a:r>
            <a:r>
              <a:rPr lang="en-US" sz="1600" dirty="0" smtClean="0"/>
              <a:t> section </a:t>
            </a:r>
            <a:r>
              <a:rPr lang="mr-IN" sz="1600" dirty="0" smtClean="0"/>
              <a:t>–</a:t>
            </a:r>
            <a:r>
              <a:rPr lang="en-US" sz="1600" dirty="0" smtClean="0"/>
              <a:t> protractor/e2e runner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jasmine.github.io</a:t>
            </a:r>
            <a:r>
              <a:rPr lang="en-US" sz="1600" dirty="0">
                <a:hlinkClick r:id="rId7"/>
              </a:rPr>
              <a:t>/2.4/</a:t>
            </a:r>
            <a:r>
              <a:rPr lang="en-US" sz="1600" dirty="0" err="1">
                <a:hlinkClick r:id="rId7"/>
              </a:rPr>
              <a:t>introduction.html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53959" y="3434914"/>
            <a:ext cx="8631056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angular-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cli.json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>
                <a:solidFill>
                  <a:schemeClr val="bg1"/>
                </a:solidFill>
              </a:rPr>
              <a:t>"e2e": {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protractor</a:t>
            </a:r>
            <a:r>
              <a:rPr lang="mr-IN" sz="1600" dirty="0">
                <a:solidFill>
                  <a:schemeClr val="bg1"/>
                </a:solidFill>
              </a:rPr>
              <a:t>": {  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config</a:t>
            </a:r>
            <a:r>
              <a:rPr lang="mr-IN" sz="1600" dirty="0">
                <a:solidFill>
                  <a:schemeClr val="bg1"/>
                </a:solidFill>
              </a:rPr>
              <a:t>": "./</a:t>
            </a:r>
            <a:r>
              <a:rPr lang="mr-IN" sz="1600" dirty="0" err="1">
                <a:solidFill>
                  <a:schemeClr val="bg1"/>
                </a:solidFill>
              </a:rPr>
              <a:t>protractor.conf.js</a:t>
            </a:r>
            <a:r>
              <a:rPr lang="mr-IN" sz="1600" dirty="0">
                <a:solidFill>
                  <a:schemeClr val="bg1"/>
                </a:solidFill>
              </a:rPr>
              <a:t>"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mr-IN" sz="1600" dirty="0" smtClean="0">
                <a:solidFill>
                  <a:schemeClr val="bg1"/>
                </a:solidFill>
              </a:rPr>
              <a:t> </a:t>
            </a:r>
            <a:r>
              <a:rPr lang="mr-IN" sz="1600" dirty="0">
                <a:solidFill>
                  <a:schemeClr val="bg1"/>
                </a:solidFill>
              </a:rPr>
              <a:t>}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},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test</a:t>
            </a:r>
            <a:r>
              <a:rPr lang="mr-IN" sz="1600" dirty="0">
                <a:solidFill>
                  <a:schemeClr val="bg1"/>
                </a:solidFill>
              </a:rPr>
              <a:t>": {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karma</a:t>
            </a:r>
            <a:r>
              <a:rPr lang="mr-IN" sz="1600" dirty="0">
                <a:solidFill>
                  <a:schemeClr val="bg1"/>
                </a:solidFill>
              </a:rPr>
              <a:t>": {  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config</a:t>
            </a:r>
            <a:r>
              <a:rPr lang="mr-IN" sz="1600" dirty="0">
                <a:solidFill>
                  <a:schemeClr val="bg1"/>
                </a:solidFill>
              </a:rPr>
              <a:t>": "./</a:t>
            </a:r>
            <a:r>
              <a:rPr lang="mr-IN" sz="1600" dirty="0" err="1">
                <a:solidFill>
                  <a:schemeClr val="bg1"/>
                </a:solidFill>
              </a:rPr>
              <a:t>karma.conf.js</a:t>
            </a:r>
            <a:r>
              <a:rPr lang="mr-IN" sz="1600" dirty="0">
                <a:solidFill>
                  <a:schemeClr val="bg1"/>
                </a:solidFill>
              </a:rPr>
              <a:t>"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mr-IN" sz="1600" dirty="0" smtClean="0">
                <a:solidFill>
                  <a:schemeClr val="bg1"/>
                </a:solidFill>
              </a:rPr>
              <a:t>}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 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angular-cli </a:t>
            </a:r>
            <a:r>
              <a:rPr lang="mr-IN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karma.config.js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Karma </a:t>
            </a:r>
            <a:r>
              <a:rPr lang="en-US" sz="1600" dirty="0" err="1" smtClean="0"/>
              <a:t>config.js</a:t>
            </a:r>
            <a:r>
              <a:rPr lang="en-US" sz="1600" dirty="0" smtClean="0"/>
              <a:t> (see link for details)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Config</a:t>
            </a:r>
            <a:r>
              <a:rPr lang="en-US" sz="1600" dirty="0" smtClean="0"/>
              <a:t> is just a Module.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Defines the environment for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Sets how test results are reported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Selects what browsers to run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logLevel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And more</a:t>
            </a:r>
            <a:r>
              <a:rPr lang="mr-IN" sz="1600" dirty="0" smtClean="0"/>
              <a:t>…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31168" y="539443"/>
            <a:ext cx="4759553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</a:rPr>
              <a:t>karma.config.js</a:t>
            </a:r>
            <a:endParaRPr lang="en-US" sz="1400" dirty="0" smtClean="0">
              <a:solidFill>
                <a:srgbClr val="00AB72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bg1"/>
                </a:solidFill>
                <a:hlinkClick r:id="rId7"/>
              </a:rPr>
              <a:t>karma-runner.github.io/0.13/config/configuration-file.html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module.exports</a:t>
            </a:r>
            <a:r>
              <a:rPr lang="en-US" sz="1400" dirty="0" smtClean="0">
                <a:solidFill>
                  <a:schemeClr val="bg1"/>
                </a:solidFill>
              </a:rPr>
              <a:t> = function (</a:t>
            </a:r>
            <a:r>
              <a:rPr lang="en-US" sz="1400" dirty="0" err="1" smtClean="0">
                <a:solidFill>
                  <a:schemeClr val="bg1"/>
                </a:solidFill>
              </a:rPr>
              <a:t>config</a:t>
            </a:r>
            <a:r>
              <a:rPr lang="en-US" sz="1400" dirty="0" smtClean="0">
                <a:solidFill>
                  <a:schemeClr val="bg1"/>
                </a:solidFill>
              </a:rPr>
              <a:t>) {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config.set</a:t>
            </a:r>
            <a:r>
              <a:rPr lang="en-US" sz="1400" dirty="0" smtClean="0">
                <a:solidFill>
                  <a:schemeClr val="bg1"/>
                </a:solidFill>
              </a:rPr>
              <a:t>({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basePath</a:t>
            </a:r>
            <a:r>
              <a:rPr lang="en-US" sz="1400" dirty="0" smtClean="0">
                <a:solidFill>
                  <a:schemeClr val="bg1"/>
                </a:solidFill>
              </a:rPr>
              <a:t>: '',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frameworks: ['jasmine', 'angular-cli'],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plugins: [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require('karma-jasmine'),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require('karma-chrome-launcher'),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require('karma-remap-</a:t>
            </a:r>
            <a:r>
              <a:rPr lang="en-US" sz="1400" dirty="0" err="1" smtClean="0">
                <a:solidFill>
                  <a:schemeClr val="bg1"/>
                </a:solidFill>
              </a:rPr>
              <a:t>istanbul</a:t>
            </a:r>
            <a:r>
              <a:rPr lang="en-US" sz="1400" dirty="0" smtClean="0">
                <a:solidFill>
                  <a:schemeClr val="bg1"/>
                </a:solidFill>
              </a:rPr>
              <a:t>'),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require('angular-cli/plugins/karma')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],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files: [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{ pattern: './</a:t>
            </a:r>
            <a:r>
              <a:rPr lang="en-US" sz="1400" dirty="0" err="1" smtClean="0">
                <a:solidFill>
                  <a:schemeClr val="bg1"/>
                </a:solidFill>
              </a:rPr>
              <a:t>src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test.ts</a:t>
            </a:r>
            <a:r>
              <a:rPr lang="en-US" sz="1400" dirty="0" smtClean="0">
                <a:solidFill>
                  <a:schemeClr val="bg1"/>
                </a:solidFill>
              </a:rPr>
              <a:t>', watched: false }  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preprocessors: [],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reporters: [],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logLevel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config.LOG_INFO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browsers: [‘Chrome’]</a:t>
            </a:r>
          </a:p>
          <a:p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1" y="446849"/>
            <a:ext cx="3488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app.component.ts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267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@</a:t>
            </a:r>
            <a:r>
              <a:rPr lang="en-US" sz="1600" dirty="0" smtClean="0"/>
              <a:t>angular/core/testing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 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imports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providers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err="1" smtClean="0"/>
              <a:t>Etc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 Setup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describe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err="1" smtClean="0"/>
              <a:t>beforeEach</a:t>
            </a:r>
            <a:endParaRPr lang="en-US" sz="1600" dirty="0" smtClean="0"/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describe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It</a:t>
            </a:r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 Assertions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expect...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1172" y="539443"/>
            <a:ext cx="5159549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</a:rPr>
              <a:t>app.component.spec.ts</a:t>
            </a:r>
            <a:endParaRPr lang="en-US" sz="1400" dirty="0" smtClean="0">
              <a:solidFill>
                <a:srgbClr val="00AB72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import { </a:t>
            </a:r>
            <a:r>
              <a:rPr lang="en-US" sz="1400" dirty="0" err="1">
                <a:solidFill>
                  <a:schemeClr val="bg1"/>
                </a:solidFill>
              </a:rPr>
              <a:t>TestBed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async</a:t>
            </a:r>
            <a:r>
              <a:rPr lang="en-US" sz="1400" dirty="0">
                <a:solidFill>
                  <a:schemeClr val="bg1"/>
                </a:solidFill>
              </a:rPr>
              <a:t> } from '</a:t>
            </a:r>
            <a:r>
              <a:rPr lang="en-US" sz="1400" dirty="0">
                <a:solidFill>
                  <a:srgbClr val="00AB72"/>
                </a:solidFill>
              </a:rPr>
              <a:t>@angular/core/testing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 smtClean="0">
                <a:solidFill>
                  <a:srgbClr val="00AB72"/>
                </a:solidFill>
              </a:rPr>
              <a:t>AppComponent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from './</a:t>
            </a:r>
            <a:r>
              <a:rPr lang="en-US" sz="1400" dirty="0" err="1">
                <a:solidFill>
                  <a:schemeClr val="bg1"/>
                </a:solidFill>
              </a:rPr>
              <a:t>app.component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smtClean="0">
                <a:solidFill>
                  <a:srgbClr val="00AB72"/>
                </a:solidFill>
              </a:rPr>
              <a:t>Modules</a:t>
            </a:r>
            <a:r>
              <a:rPr lang="en-US" sz="1400" dirty="0" smtClean="0">
                <a:solidFill>
                  <a:schemeClr val="bg1"/>
                </a:solidFill>
              </a:rPr>
              <a:t> } </a:t>
            </a:r>
            <a:r>
              <a:rPr lang="en-US" sz="1400" dirty="0">
                <a:solidFill>
                  <a:schemeClr val="bg1"/>
                </a:solidFill>
              </a:rPr>
              <a:t>from '@angular/platform-browser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00AB72"/>
                </a:solidFill>
              </a:rPr>
              <a:t>describe</a:t>
            </a:r>
            <a:r>
              <a:rPr lang="en-US" sz="1400" dirty="0">
                <a:solidFill>
                  <a:schemeClr val="bg1"/>
                </a:solidFill>
              </a:rPr>
              <a:t>('</a:t>
            </a:r>
            <a:r>
              <a:rPr lang="en-US" sz="1400" dirty="0" err="1">
                <a:solidFill>
                  <a:schemeClr val="bg1"/>
                </a:solidFill>
              </a:rPr>
              <a:t>AppComponent</a:t>
            </a:r>
            <a:r>
              <a:rPr lang="en-US" sz="1400" dirty="0">
                <a:solidFill>
                  <a:schemeClr val="bg1"/>
                </a:solidFill>
              </a:rPr>
              <a:t>', () =&gt; {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rgbClr val="00AB72"/>
                </a:solidFill>
              </a:rPr>
              <a:t>beforeEach</a:t>
            </a:r>
            <a:r>
              <a:rPr lang="en-US" sz="1400" dirty="0">
                <a:solidFill>
                  <a:schemeClr val="bg1"/>
                </a:solidFill>
              </a:rPr>
              <a:t>(() =&gt; {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TestBed.configureTestingModule</a:t>
            </a:r>
            <a:r>
              <a:rPr lang="en-US" sz="1400" dirty="0">
                <a:solidFill>
                  <a:schemeClr val="bg1"/>
                </a:solidFill>
              </a:rPr>
              <a:t>({  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declarations</a:t>
            </a:r>
            <a:r>
              <a:rPr lang="en-US" sz="1400" dirty="0">
                <a:solidFill>
                  <a:schemeClr val="bg1"/>
                </a:solidFill>
              </a:rPr>
              <a:t>: [ </a:t>
            </a:r>
            <a:r>
              <a:rPr lang="en-US" sz="1400" dirty="0" err="1" smtClean="0">
                <a:solidFill>
                  <a:schemeClr val="bg1"/>
                </a:solidFill>
              </a:rPr>
              <a:t>AppComponent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],  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imports</a:t>
            </a:r>
            <a:r>
              <a:rPr lang="en-US" sz="1400" dirty="0">
                <a:solidFill>
                  <a:schemeClr val="bg1"/>
                </a:solidFill>
              </a:rPr>
              <a:t>: [  </a:t>
            </a:r>
            <a:r>
              <a:rPr lang="en-US" sz="1400" dirty="0" err="1" smtClean="0">
                <a:solidFill>
                  <a:schemeClr val="bg1"/>
                </a:solidFill>
              </a:rPr>
              <a:t>BrowserModule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],  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providers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 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r>
              <a:rPr lang="en-US" sz="1400" dirty="0" smtClean="0">
                <a:solidFill>
                  <a:schemeClr val="bg1"/>
                </a:solidFill>
              </a:rPr>
              <a:t> ]    </a:t>
            </a:r>
            <a:r>
              <a:rPr lang="en-US" sz="1400" dirty="0">
                <a:solidFill>
                  <a:schemeClr val="bg1"/>
                </a:solidFill>
              </a:rPr>
              <a:t>});   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dirty="0" err="1" smtClean="0">
                <a:solidFill>
                  <a:schemeClr val="bg1"/>
                </a:solidFill>
              </a:rPr>
              <a:t>TestBed.</a:t>
            </a:r>
            <a:r>
              <a:rPr lang="en-US" sz="1400" dirty="0" err="1" smtClean="0">
                <a:solidFill>
                  <a:srgbClr val="00AB72"/>
                </a:solidFill>
              </a:rPr>
              <a:t>compileComponents</a:t>
            </a:r>
            <a:r>
              <a:rPr lang="en-US" sz="1400" dirty="0">
                <a:solidFill>
                  <a:schemeClr val="bg1"/>
                </a:solidFill>
              </a:rPr>
              <a:t>();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}); 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00AB72"/>
                </a:solidFill>
              </a:rPr>
              <a:t>   it</a:t>
            </a:r>
            <a:r>
              <a:rPr lang="en-US" sz="1400" dirty="0">
                <a:solidFill>
                  <a:schemeClr val="bg1"/>
                </a:solidFill>
              </a:rPr>
              <a:t>('should create the app', </a:t>
            </a:r>
            <a:r>
              <a:rPr lang="en-US" sz="1400" dirty="0" err="1">
                <a:solidFill>
                  <a:schemeClr val="bg1"/>
                </a:solidFill>
              </a:rPr>
              <a:t>async</a:t>
            </a:r>
            <a:r>
              <a:rPr lang="en-US" sz="1400" dirty="0">
                <a:solidFill>
                  <a:schemeClr val="bg1"/>
                </a:solidFill>
              </a:rPr>
              <a:t>(() =&gt; {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const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fixture </a:t>
            </a:r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</a:rPr>
              <a:t>TestBed.</a:t>
            </a:r>
            <a:r>
              <a:rPr lang="en-US" sz="1400" dirty="0" err="1" smtClean="0">
                <a:solidFill>
                  <a:srgbClr val="00AB72"/>
                </a:solidFill>
              </a:rPr>
              <a:t>createComponent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AppComponent</a:t>
            </a:r>
            <a:r>
              <a:rPr lang="en-US" sz="1400" dirty="0">
                <a:solidFill>
                  <a:schemeClr val="bg1"/>
                </a:solidFill>
              </a:rPr>
              <a:t>);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const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app = </a:t>
            </a:r>
            <a:r>
              <a:rPr lang="en-US" sz="1400" dirty="0" err="1" smtClean="0">
                <a:solidFill>
                  <a:schemeClr val="bg1"/>
                </a:solidFill>
              </a:rPr>
              <a:t>fixture.debugElement.componentInstance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smtClean="0">
                <a:solidFill>
                  <a:srgbClr val="00AB72"/>
                </a:solidFill>
              </a:rPr>
              <a:t>expect</a:t>
            </a:r>
            <a:r>
              <a:rPr lang="en-US" sz="1400" dirty="0" smtClean="0">
                <a:solidFill>
                  <a:schemeClr val="bg1"/>
                </a:solidFill>
              </a:rPr>
              <a:t>(app</a:t>
            </a:r>
            <a:r>
              <a:rPr lang="en-US" sz="1400" dirty="0">
                <a:solidFill>
                  <a:schemeClr val="bg1"/>
                </a:solidFill>
              </a:rPr>
              <a:t>).</a:t>
            </a:r>
            <a:r>
              <a:rPr lang="en-US" sz="1400" dirty="0" err="1">
                <a:solidFill>
                  <a:schemeClr val="bg1"/>
                </a:solidFill>
              </a:rPr>
              <a:t>toBeTruthy</a:t>
            </a:r>
            <a:r>
              <a:rPr lang="en-US" sz="1400" dirty="0">
                <a:solidFill>
                  <a:schemeClr val="bg1"/>
                </a:solidFill>
              </a:rPr>
              <a:t>();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});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0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Isolate your Subject Under Test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Tip!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Unit test </a:t>
            </a:r>
            <a:r>
              <a:rPr lang="mr-IN" sz="1600" dirty="0" smtClean="0"/>
              <a:t>–</a:t>
            </a:r>
            <a:r>
              <a:rPr lang="en-US" sz="1600" dirty="0" smtClean="0"/>
              <a:t> should be fast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Unit tests </a:t>
            </a:r>
            <a:r>
              <a:rPr lang="mr-IN" sz="1600" dirty="0" smtClean="0"/>
              <a:t>–</a:t>
            </a:r>
            <a:r>
              <a:rPr lang="en-US" sz="1600" dirty="0" smtClean="0"/>
              <a:t> isolate the subject under test SUT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Stubs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 Test class representing an actual class </a:t>
            </a:r>
            <a:r>
              <a:rPr lang="mr-IN" sz="1600" dirty="0" smtClean="0"/>
              <a:t>–</a:t>
            </a:r>
            <a:r>
              <a:rPr lang="en-US" sz="1600" dirty="0" smtClean="0"/>
              <a:t> for isolation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Mocking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Mock an external dependency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Use Mock during Unit Tests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Mock and Real Class </a:t>
            </a:r>
            <a:r>
              <a:rPr lang="mr-IN" sz="1600" dirty="0" smtClean="0"/>
              <a:t>–</a:t>
            </a:r>
            <a:r>
              <a:rPr lang="en-US" sz="1600" dirty="0" smtClean="0"/>
              <a:t> same signature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Set expectations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Monitor usage (calls, counters</a:t>
            </a:r>
            <a:r>
              <a:rPr lang="mr-IN" sz="1600" dirty="0" smtClean="0"/>
              <a:t>…</a:t>
            </a:r>
            <a:r>
              <a:rPr lang="en-US" sz="1600" dirty="0" smtClean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1168" y="2326194"/>
            <a:ext cx="4759553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smtClean="0">
                <a:solidFill>
                  <a:srgbClr val="00AB72"/>
                </a:solidFill>
              </a:rPr>
              <a:t>stub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var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stubClass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= { </a:t>
            </a:r>
            <a:r>
              <a:rPr lang="en-US" sz="1400" dirty="0" err="1" smtClean="0">
                <a:solidFill>
                  <a:schemeClr val="bg1"/>
                </a:solidFill>
              </a:rPr>
              <a:t>doA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() { </a:t>
            </a:r>
            <a:r>
              <a:rPr lang="en-US" sz="1400" b="1" dirty="0">
                <a:solidFill>
                  <a:schemeClr val="bg1"/>
                </a:solidFill>
              </a:rPr>
              <a:t>return </a:t>
            </a:r>
            <a:r>
              <a:rPr lang="en-US" sz="1400" dirty="0" smtClean="0">
                <a:solidFill>
                  <a:schemeClr val="bg1"/>
                </a:solidFill>
              </a:rPr>
              <a:t>‘a’; </a:t>
            </a:r>
            <a:r>
              <a:rPr lang="en-US" sz="1400" dirty="0">
                <a:solidFill>
                  <a:schemeClr val="bg1"/>
                </a:solidFill>
              </a:rPr>
              <a:t>} }; 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6938" y="3277375"/>
            <a:ext cx="4759553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smtClean="0">
                <a:solidFill>
                  <a:srgbClr val="00AB72"/>
                </a:solidFill>
              </a:rPr>
              <a:t>mock </a:t>
            </a:r>
            <a:r>
              <a:rPr lang="mr-IN" sz="1400" dirty="0" smtClean="0">
                <a:solidFill>
                  <a:srgbClr val="00AB72"/>
                </a:solidFill>
              </a:rPr>
              <a:t>–</a:t>
            </a:r>
            <a:r>
              <a:rPr lang="en-US" sz="1400" dirty="0" smtClean="0">
                <a:solidFill>
                  <a:srgbClr val="00AB72"/>
                </a:solidFill>
              </a:rPr>
              <a:t> monitor expect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</a:rPr>
              <a:t>myMock</a:t>
            </a:r>
            <a:r>
              <a:rPr lang="en-US" sz="14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methodCalls</a:t>
            </a:r>
            <a:r>
              <a:rPr lang="en-US" sz="1400" dirty="0" smtClean="0">
                <a:solidFill>
                  <a:schemeClr val="bg1"/>
                </a:solidFill>
              </a:rPr>
              <a:t> = 0;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</a:rPr>
              <a:t>methodA</a:t>
            </a:r>
            <a:r>
              <a:rPr lang="en-US" sz="14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</a:rPr>
              <a:t>this.methodCalls</a:t>
            </a:r>
            <a:r>
              <a:rPr lang="en-US" sz="1400" dirty="0" smtClean="0">
                <a:solidFill>
                  <a:schemeClr val="bg1"/>
                </a:solidFill>
              </a:rPr>
              <a:t> ++;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a service </a:t>
            </a:r>
            <a:r>
              <a:rPr lang="en-US" sz="18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using Http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 service using Http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Http requests are slow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Dependency on Service/Server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Offline/no server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Should we test Http?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Http </a:t>
            </a:r>
            <a:r>
              <a:rPr lang="en-US" sz="1600" dirty="0" err="1" smtClean="0"/>
              <a:t>MockBackend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Angular’s Http Mock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Import Angular Test modules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55" y="513585"/>
            <a:ext cx="4539593" cy="31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Routing, Unit 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Testing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a service </a:t>
            </a:r>
            <a:r>
              <a:rPr lang="en-US" sz="18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using Http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Setup Http </a:t>
            </a:r>
            <a:r>
              <a:rPr lang="en-US" sz="1600" dirty="0" err="1" smtClean="0"/>
              <a:t>Mockbackend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useFactory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instead of Http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deps </a:t>
            </a:r>
            <a:r>
              <a:rPr lang="mr-IN" sz="1600" dirty="0" smtClean="0"/>
              <a:t>–</a:t>
            </a:r>
            <a:r>
              <a:rPr lang="en-US" sz="1600" dirty="0" smtClean="0"/>
              <a:t> injected to factory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8" y="1300832"/>
            <a:ext cx="5467363" cy="48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Unit Testing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a service </a:t>
            </a:r>
            <a:r>
              <a:rPr lang="en-US" sz="18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using Http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8795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Setup Expectations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Http </a:t>
            </a:r>
            <a:r>
              <a:rPr lang="en-US" sz="1600" dirty="0" err="1" smtClean="0"/>
              <a:t>MockBackend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confirms expectations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Uses Observable to “subscribe” to connections/requests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2449168"/>
            <a:ext cx="8607972" cy="37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478826"/>
            <a:ext cx="84863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Angular 2 Router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angular.io/docs/ts/latest/guide/router.html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https://vsavkin.com/angular-2-router-d9e30599f9ea#.</a:t>
            </a:r>
            <a:r>
              <a:rPr lang="en-US" sz="1600" dirty="0" smtClean="0">
                <a:hlinkClick r:id="rId8"/>
              </a:rPr>
              <a:t>okmzglxkq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blog.thoughtram.io/angular/2016/06/14/routing-in-angular-2-revisited.html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Unit Testing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angular.io/docs/ts/latest/guide/testing.html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1"/>
              </a:rPr>
              <a:t>Jasmin: https</a:t>
            </a:r>
            <a:r>
              <a:rPr lang="en-US" sz="1600" dirty="0">
                <a:hlinkClick r:id="rId11"/>
              </a:rPr>
              <a:t>://jasmine.github.io</a:t>
            </a:r>
            <a:r>
              <a:rPr lang="en-US" sz="1600" dirty="0" smtClean="0">
                <a:hlinkClick r:id="rId11"/>
              </a:rPr>
              <a:t>/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2"/>
              </a:rPr>
              <a:t>Karma: https</a:t>
            </a:r>
            <a:r>
              <a:rPr lang="en-US" sz="1600" dirty="0">
                <a:hlinkClick r:id="rId12"/>
              </a:rPr>
              <a:t>://</a:t>
            </a:r>
            <a:r>
              <a:rPr lang="en-US" sz="1600" dirty="0" smtClean="0">
                <a:hlinkClick r:id="rId12"/>
              </a:rPr>
              <a:t>karma-runner.github.io/1.0/index.html</a:t>
            </a:r>
            <a:endParaRPr lang="en-US" sz="1600" dirty="0" smtClean="0"/>
          </a:p>
          <a:p>
            <a:pPr lvl="1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 way to separate an app into area and control access to them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Angular 2 uses Component based Routing</a:t>
            </a:r>
          </a:p>
          <a:p>
            <a:pPr lvl="1"/>
            <a:endParaRPr lang="en-US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 err="1" smtClean="0"/>
              <a:t>Url</a:t>
            </a:r>
            <a:r>
              <a:rPr lang="en-US" sz="1800" dirty="0" smtClean="0"/>
              <a:t>/location based navigation in the client application.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Control navigation in and between areas of the application.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Handle application state changes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Loading of Modules on-demand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8750" y="3626177"/>
            <a:ext cx="4308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Sample Application Components: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Public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Sign-in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Register</a:t>
            </a:r>
            <a:endParaRPr lang="en-US" sz="1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Private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List module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Detail module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About module</a:t>
            </a:r>
            <a:endParaRPr lang="en-US" sz="1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378468" y="3626177"/>
            <a:ext cx="440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Sample Application Routes: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/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</a:t>
            </a:r>
            <a:r>
              <a:rPr lang="en-US" sz="1800" dirty="0" err="1" smtClean="0"/>
              <a:t>signin</a:t>
            </a:r>
            <a:endParaRPr lang="en-US" sz="18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/register</a:t>
            </a:r>
            <a:endParaRPr lang="en-US" sz="1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/home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/list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/detail/1</a:t>
            </a:r>
            <a:endParaRPr lang="en-US" sz="18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/about</a:t>
            </a:r>
            <a:endParaRPr lang="en-US" sz="1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8750" y="3027089"/>
            <a:ext cx="86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dirty="0" smtClean="0"/>
              <a:t>http://&lt;base-</a:t>
            </a:r>
            <a:r>
              <a:rPr lang="en-US" sz="1800" dirty="0" err="1" smtClean="0"/>
              <a:t>url</a:t>
            </a:r>
            <a:r>
              <a:rPr lang="en-US" sz="1800" dirty="0" smtClean="0"/>
              <a:t>&gt;/#/</a:t>
            </a:r>
            <a:r>
              <a:rPr lang="en-US" sz="1800" dirty="0" err="1" smtClean="0"/>
              <a:t>signin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Components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959" y="2277857"/>
            <a:ext cx="863105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import Routing components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Import { Routes, </a:t>
            </a:r>
            <a:r>
              <a:rPr lang="en-US" sz="1600" dirty="0" err="1" smtClean="0">
                <a:solidFill>
                  <a:schemeClr val="bg1"/>
                </a:solidFill>
              </a:rPr>
              <a:t>RouterModule</a:t>
            </a:r>
            <a:r>
              <a:rPr lang="en-US" sz="1600" dirty="0" smtClean="0">
                <a:solidFill>
                  <a:schemeClr val="bg1"/>
                </a:solidFill>
              </a:rPr>
              <a:t> } for ‘@angular/router’;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1045892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configuration of routes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RouterOutlet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placeholder for a route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RouterLink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link to a route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898884"/>
            <a:ext cx="8631056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Create routes configuration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{ path: ‘’, </a:t>
            </a:r>
            <a:r>
              <a:rPr lang="en-US" sz="1600" dirty="0" err="1" smtClean="0">
                <a:solidFill>
                  <a:schemeClr val="bg1"/>
                </a:solidFill>
              </a:rPr>
              <a:t>redirectTo</a:t>
            </a:r>
            <a:r>
              <a:rPr lang="en-US" sz="1600" dirty="0" smtClean="0">
                <a:solidFill>
                  <a:schemeClr val="bg1"/>
                </a:solidFill>
              </a:rPr>
              <a:t>: ‘</a:t>
            </a:r>
            <a:r>
              <a:rPr lang="en-US" sz="1600" dirty="0" err="1" smtClean="0">
                <a:solidFill>
                  <a:schemeClr val="bg1"/>
                </a:solidFill>
              </a:rPr>
              <a:t>signin</a:t>
            </a:r>
            <a:r>
              <a:rPr lang="en-US" sz="1600" dirty="0" smtClean="0">
                <a:solidFill>
                  <a:schemeClr val="bg1"/>
                </a:solidFill>
              </a:rPr>
              <a:t>’, </a:t>
            </a:r>
            <a:r>
              <a:rPr lang="en-US" sz="1600" dirty="0" err="1" smtClean="0">
                <a:solidFill>
                  <a:schemeClr val="bg1"/>
                </a:solidFill>
              </a:rPr>
              <a:t>pathMatch</a:t>
            </a:r>
            <a:r>
              <a:rPr lang="en-US" sz="1600" dirty="0" smtClean="0">
                <a:solidFill>
                  <a:schemeClr val="bg1"/>
                </a:solidFill>
              </a:rPr>
              <a:t>: ‘full’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</a:t>
            </a:r>
            <a:r>
              <a:rPr lang="en-US" sz="1600" dirty="0" err="1" smtClean="0">
                <a:solidFill>
                  <a:schemeClr val="bg1"/>
                </a:solidFill>
              </a:rPr>
              <a:t>signin</a:t>
            </a:r>
            <a:r>
              <a:rPr lang="en-US" sz="1600" dirty="0" smtClean="0">
                <a:solidFill>
                  <a:schemeClr val="bg1"/>
                </a:solidFill>
              </a:rPr>
              <a:t>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SignInComponent</a:t>
            </a:r>
            <a:r>
              <a:rPr lang="en-US" sz="1600" dirty="0" smtClean="0">
                <a:solidFill>
                  <a:schemeClr val="bg1"/>
                </a:solidFill>
              </a:rPr>
              <a:t>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‘home’, </a:t>
            </a:r>
            <a:r>
              <a:rPr lang="en-US" sz="1600" dirty="0" err="1" smtClean="0">
                <a:solidFill>
                  <a:schemeClr val="bg1"/>
                </a:solidFill>
              </a:rPr>
              <a:t>redirectTo</a:t>
            </a:r>
            <a:r>
              <a:rPr lang="en-US" sz="1600" dirty="0" smtClean="0">
                <a:solidFill>
                  <a:schemeClr val="bg1"/>
                </a:solidFill>
              </a:rPr>
              <a:t>: ‘list’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‘list’,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ListComponent</a:t>
            </a:r>
            <a:r>
              <a:rPr lang="en-US" sz="1600" dirty="0" smtClean="0">
                <a:solidFill>
                  <a:schemeClr val="bg1"/>
                </a:solidFill>
              </a:rPr>
              <a:t>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959" y="4792817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relative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url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this route.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component to load when this route is active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redirectTo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rediret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a different route/path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Load Routes into Module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783136"/>
            <a:ext cx="862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App Module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Import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RouterModule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Routes with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RouterModule.forRoot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(routes)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227" y="1777343"/>
            <a:ext cx="8526538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Import and Install Routes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</a:t>
            </a:r>
            <a:r>
              <a:rPr lang="en-US" sz="1600" dirty="0" err="1">
                <a:solidFill>
                  <a:schemeClr val="bg1"/>
                </a:solidFill>
              </a:rPr>
              <a:t>NgModule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imports: [</a:t>
            </a:r>
            <a:r>
              <a:rPr lang="en-US" sz="1600" dirty="0" smtClean="0">
                <a:solidFill>
                  <a:srgbClr val="1AB076"/>
                </a:solidFill>
              </a:rPr>
              <a:t> </a:t>
            </a:r>
            <a:r>
              <a:rPr lang="en-US" sz="1600" dirty="0" err="1" smtClean="0">
                <a:solidFill>
                  <a:srgbClr val="1AB076"/>
                </a:solidFill>
              </a:rPr>
              <a:t>RouterModule.forRoot</a:t>
            </a:r>
            <a:r>
              <a:rPr lang="en-US" sz="1600" dirty="0" smtClean="0">
                <a:solidFill>
                  <a:srgbClr val="1AB076"/>
                </a:solidFill>
              </a:rPr>
              <a:t>(routes) </a:t>
            </a:r>
            <a:r>
              <a:rPr lang="en-US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providers: [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{ provide: </a:t>
            </a:r>
            <a:r>
              <a:rPr lang="en-US" sz="1600" dirty="0" err="1" smtClean="0">
                <a:solidFill>
                  <a:schemeClr val="bg1"/>
                </a:solidFill>
              </a:rPr>
              <a:t>LocationStrategy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useClass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HashLocationStrategy</a:t>
            </a:r>
            <a:r>
              <a:rPr lang="en-US" sz="1600" dirty="0" smtClean="0">
                <a:solidFill>
                  <a:schemeClr val="bg1"/>
                </a:solidFill>
              </a:rPr>
              <a:t> 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]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Location Strategy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749" y="4042393"/>
            <a:ext cx="862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Hash: supported in all Browsers </a:t>
            </a:r>
            <a:r>
              <a:rPr lang="en-US" sz="160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(default)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HTML5: newer browsers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no # 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url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RouterOutlet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,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RouterLink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when to load route component.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99" y="1515613"/>
            <a:ext cx="416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Where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load Component?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 Element to set layout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946" y="1182571"/>
            <a:ext cx="528507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Component with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RouterLinks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and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RouterOutlet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@Component({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selector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’sample-app</a:t>
            </a:r>
            <a:r>
              <a:rPr lang="en-US" sz="1400" dirty="0">
                <a:solidFill>
                  <a:schemeClr val="bg1"/>
                </a:solidFill>
              </a:rPr>
              <a:t>',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template</a:t>
            </a:r>
            <a:r>
              <a:rPr lang="en-US" sz="1400" dirty="0">
                <a:solidFill>
                  <a:schemeClr val="bg1"/>
                </a:solidFill>
              </a:rPr>
              <a:t>: `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&lt;</a:t>
            </a:r>
            <a:r>
              <a:rPr lang="en-US" sz="1400" dirty="0">
                <a:solidFill>
                  <a:schemeClr val="bg1"/>
                </a:solidFill>
              </a:rPr>
              <a:t>div&gt;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&lt;</a:t>
            </a:r>
            <a:r>
              <a:rPr lang="en-US" sz="1400" dirty="0" err="1">
                <a:solidFill>
                  <a:schemeClr val="bg1"/>
                </a:solidFill>
              </a:rPr>
              <a:t>nav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&lt;</a:t>
            </a:r>
            <a:r>
              <a:rPr lang="en-US" sz="1400" dirty="0">
                <a:solidFill>
                  <a:schemeClr val="bg1"/>
                </a:solidFill>
              </a:rPr>
              <a:t>a&gt;Navigation:&lt;/a&gt;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&lt;</a:t>
            </a:r>
            <a:r>
              <a:rPr lang="en-US" sz="1400" dirty="0" err="1">
                <a:solidFill>
                  <a:schemeClr val="bg1"/>
                </a:solidFill>
              </a:rPr>
              <a:t>ul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</a:t>
            </a:r>
            <a:r>
              <a:rPr lang="en-US" sz="1400" dirty="0" err="1" smtClean="0">
                <a:solidFill>
                  <a:schemeClr val="bg1"/>
                </a:solidFill>
              </a:rPr>
              <a:t>signin</a:t>
            </a:r>
            <a:r>
              <a:rPr lang="en-US" sz="1400" dirty="0" smtClean="0">
                <a:solidFill>
                  <a:schemeClr val="bg1"/>
                </a:solidFill>
              </a:rPr>
              <a:t>']"&gt;Sign-In&lt;/</a:t>
            </a:r>
            <a:r>
              <a:rPr lang="en-US" sz="1400" dirty="0">
                <a:solidFill>
                  <a:schemeClr val="bg1"/>
                </a:solidFill>
              </a:rPr>
              <a:t>a&gt;&lt;/li&gt;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="[’home']"&gt;Home&lt;/</a:t>
            </a:r>
            <a:r>
              <a:rPr lang="en-US" sz="1400" dirty="0">
                <a:solidFill>
                  <a:schemeClr val="bg1"/>
                </a:solidFill>
              </a:rPr>
              <a:t>a&gt;&lt;/li&gt;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="[’about']"&gt;About&lt;/</a:t>
            </a:r>
            <a:r>
              <a:rPr lang="en-US" sz="1400" dirty="0">
                <a:solidFill>
                  <a:schemeClr val="bg1"/>
                </a:solidFill>
              </a:rPr>
              <a:t>a&gt;&lt;/li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&lt;/</a:t>
            </a:r>
            <a:r>
              <a:rPr lang="en-US" sz="1400" dirty="0" err="1">
                <a:solidFill>
                  <a:schemeClr val="bg1"/>
                </a:solidFill>
              </a:rPr>
              <a:t>ul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&lt;/</a:t>
            </a:r>
            <a:r>
              <a:rPr lang="en-US" sz="1400" dirty="0" err="1" smtClean="0">
                <a:solidFill>
                  <a:schemeClr val="bg1"/>
                </a:solidFill>
              </a:rPr>
              <a:t>nav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</a:t>
            </a:r>
            <a:r>
              <a:rPr lang="en-US" sz="1400" dirty="0" smtClean="0">
                <a:solidFill>
                  <a:srgbClr val="00AB72"/>
                </a:solidFill>
              </a:rPr>
              <a:t>&lt;</a:t>
            </a:r>
            <a:r>
              <a:rPr lang="en-US" sz="1400" dirty="0">
                <a:solidFill>
                  <a:srgbClr val="00AB72"/>
                </a:solidFill>
              </a:rPr>
              <a:t>router-outlet&gt;&lt;/router-outlet&gt;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&lt;/</a:t>
            </a:r>
            <a:r>
              <a:rPr lang="en-US" sz="1400" dirty="0">
                <a:solidFill>
                  <a:schemeClr val="bg1"/>
                </a:solidFill>
              </a:rPr>
              <a:t>div&gt; `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</a:rPr>
              <a:t>SampleApp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{ }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499" y="237319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RouterLink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0929" y="2872127"/>
            <a:ext cx="37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Which route to load?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 page reload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499" y="103095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RouterOutlet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759" y="5111128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Base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url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15669" y="5525982"/>
            <a:ext cx="5739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Required by Router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{ provide: </a:t>
            </a:r>
            <a:r>
              <a:rPr lang="en-US" sz="1200" b="1" dirty="0"/>
              <a:t>APP_BASE_HREF</a:t>
            </a:r>
            <a:r>
              <a:rPr lang="en-US" sz="1200" dirty="0"/>
              <a:t>, </a:t>
            </a:r>
            <a:r>
              <a:rPr lang="en-US" sz="1200" dirty="0" err="1"/>
              <a:t>useValue</a:t>
            </a:r>
            <a:r>
              <a:rPr lang="en-US" sz="1200" dirty="0"/>
              <a:t>: '/' }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</a:t>
            </a: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no access to index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8440" y="5528909"/>
            <a:ext cx="325657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index.html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&lt;base </a:t>
            </a:r>
            <a:r>
              <a:rPr lang="en-US" sz="1400" dirty="0" err="1" smtClean="0">
                <a:solidFill>
                  <a:schemeClr val="bg1"/>
                </a:solidFill>
              </a:rPr>
              <a:t>href</a:t>
            </a:r>
            <a:r>
              <a:rPr lang="en-US" sz="1400" dirty="0" smtClean="0">
                <a:solidFill>
                  <a:schemeClr val="bg1"/>
                </a:solidFill>
              </a:rPr>
              <a:t>=“/”&gt;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 Parameters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959" y="1741832"/>
            <a:ext cx="863105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route with parameters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/detail/12345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we navigate to a specific record?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pass parameters to a Route and It’s Component?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959" y="2436431"/>
            <a:ext cx="8631056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Configuration route with parameter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‘detail/:id’,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600" dirty="0" smtClean="0">
                <a:solidFill>
                  <a:schemeClr val="bg1"/>
                </a:solidFill>
              </a:rPr>
              <a:t>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959" y="3951992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Parameter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how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 we use it in a Component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ActivateRoute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using Route Parameters in a Component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99" y="1515613"/>
            <a:ext cx="416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Angular Injectable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Access to Active Route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946" y="1182571"/>
            <a:ext cx="528507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Component using route parameter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ActivatedRoute</a:t>
            </a:r>
            <a:r>
              <a:rPr lang="en-US" sz="1400" dirty="0">
                <a:solidFill>
                  <a:schemeClr val="bg1"/>
                </a:solidFill>
              </a:rPr>
              <a:t> } from '@angular/router'; 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class </a:t>
            </a:r>
            <a:r>
              <a:rPr lang="en-US" sz="14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id: string;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constructor(private </a:t>
            </a:r>
            <a:r>
              <a:rPr lang="en-US" sz="1400" dirty="0" smtClean="0">
                <a:solidFill>
                  <a:srgbClr val="00AB72"/>
                </a:solidFill>
              </a:rPr>
              <a:t>route: </a:t>
            </a:r>
            <a:r>
              <a:rPr lang="en-US" sz="1400" dirty="0" err="1" smtClean="0">
                <a:solidFill>
                  <a:srgbClr val="00AB72"/>
                </a:solidFill>
              </a:rPr>
              <a:t>ActivateRoute</a:t>
            </a:r>
            <a:r>
              <a:rPr lang="en-US" sz="14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</a:rPr>
              <a:t>route.params.subscribe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</a:t>
            </a:r>
            <a:r>
              <a:rPr lang="en-US" sz="1400" dirty="0" err="1" smtClean="0">
                <a:solidFill>
                  <a:schemeClr val="bg1"/>
                </a:solidFill>
              </a:rPr>
              <a:t>params</a:t>
            </a:r>
            <a:r>
              <a:rPr lang="en-US" sz="1400" dirty="0" smtClean="0">
                <a:solidFill>
                  <a:schemeClr val="bg1"/>
                </a:solidFill>
              </a:rPr>
              <a:t> =&gt; </a:t>
            </a:r>
            <a:r>
              <a:rPr lang="en-US" sz="1400" dirty="0" err="1" smtClean="0">
                <a:solidFill>
                  <a:schemeClr val="bg1"/>
                </a:solidFill>
              </a:rPr>
              <a:t>this.id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params</a:t>
            </a:r>
            <a:r>
              <a:rPr lang="en-US" sz="1400" dirty="0" smtClean="0">
                <a:solidFill>
                  <a:schemeClr val="bg1"/>
                </a:solidFill>
              </a:rPr>
              <a:t>[‘id’];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499" y="237319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oute.params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0929" y="2872127"/>
            <a:ext cx="37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Observable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route changes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 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499" y="10309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ActivateRoute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56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responding to routing events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7"/>
              </a:rPr>
              <a:t>CanActivate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navigation to a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8"/>
              </a:rPr>
              <a:t>CanActivateChild</a:t>
            </a:r>
            <a:r>
              <a:rPr lang="en-US" sz="1600" dirty="0"/>
              <a:t> </a:t>
            </a:r>
            <a:r>
              <a:rPr lang="en-US" sz="1600" dirty="0" smtClean="0"/>
              <a:t>	to </a:t>
            </a:r>
            <a:r>
              <a:rPr lang="en-US" sz="1600" dirty="0"/>
              <a:t>prevent navigation to a child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9"/>
              </a:rPr>
              <a:t>CanDeactivate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navigation away from the current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10"/>
              </a:rPr>
              <a:t>Resolve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pre-fetch data before activating a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11"/>
              </a:rPr>
              <a:t>CanLoad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asynchronous </a:t>
            </a:r>
            <a:r>
              <a:rPr lang="en-US" sz="1600" dirty="0" smtClean="0"/>
              <a:t>routing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2"/>
              </a:rPr>
              <a:t>https://</a:t>
            </a:r>
            <a:r>
              <a:rPr lang="en-US" sz="1600" dirty="0" err="1">
                <a:hlinkClick r:id="rId12"/>
              </a:rPr>
              <a:t>angular.io</a:t>
            </a:r>
            <a:r>
              <a:rPr lang="en-US" sz="1600" dirty="0">
                <a:hlinkClick r:id="rId12"/>
              </a:rPr>
              <a:t>/docs/</a:t>
            </a:r>
            <a:r>
              <a:rPr lang="en-US" sz="1600" dirty="0" err="1">
                <a:hlinkClick r:id="rId12"/>
              </a:rPr>
              <a:t>ts</a:t>
            </a:r>
            <a:r>
              <a:rPr lang="en-US" sz="1600" dirty="0">
                <a:hlinkClick r:id="rId12"/>
              </a:rPr>
              <a:t>/latest/guide/</a:t>
            </a:r>
            <a:r>
              <a:rPr lang="en-US" sz="1600" dirty="0" err="1">
                <a:hlinkClick r:id="rId12"/>
              </a:rPr>
              <a:t>router.html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8759" y="2717873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Guard Class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84" y="3175947"/>
            <a:ext cx="8720732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Middleware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that can be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hooked into 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“decide” how to response to a router hook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3771243"/>
            <a:ext cx="863105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Guard Class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export class </a:t>
            </a:r>
            <a:r>
              <a:rPr lang="en-US" sz="1600" dirty="0" err="1" smtClean="0">
                <a:solidFill>
                  <a:schemeClr val="bg1"/>
                </a:solidFill>
              </a:rPr>
              <a:t>AuthenticationGuard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00AB72"/>
                </a:solidFill>
              </a:rPr>
              <a:t>implements </a:t>
            </a:r>
            <a:r>
              <a:rPr lang="en-US" sz="1600" dirty="0" err="1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 {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</a:t>
            </a:r>
            <a:r>
              <a:rPr lang="en-US" sz="1600" b="1" dirty="0" smtClean="0">
                <a:solidFill>
                  <a:schemeClr val="bg1"/>
                </a:solidFill>
              </a:rPr>
              <a:t>private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) {}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():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chemeClr val="bg1"/>
                </a:solidFill>
              </a:rPr>
              <a:t>return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.authService.isLoggedIn</a:t>
            </a:r>
            <a:r>
              <a:rPr lang="en-US" sz="1600" dirty="0">
                <a:solidFill>
                  <a:schemeClr val="bg1"/>
                </a:solidFill>
              </a:rPr>
              <a:t>();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26848</TotalTime>
  <Words>1824</Words>
  <Application>Microsoft Macintosh PowerPoint</Application>
  <PresentationFormat>Custom</PresentationFormat>
  <Paragraphs>451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Bariol Regular</vt:lpstr>
      <vt:lpstr>Californian FB</vt:lpstr>
      <vt:lpstr>Georgia</vt:lpstr>
      <vt:lpstr>MS PGothic</vt:lpstr>
      <vt:lpstr>Open Sans</vt:lpstr>
      <vt:lpstr>Source Code Pro</vt:lpstr>
      <vt:lpstr>Arial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Joanthan Wax</cp:lastModifiedBy>
  <cp:revision>718</cp:revision>
  <cp:lastPrinted>2008-09-19T11:06:26Z</cp:lastPrinted>
  <dcterms:created xsi:type="dcterms:W3CDTF">2010-01-27T21:29:29Z</dcterms:created>
  <dcterms:modified xsi:type="dcterms:W3CDTF">2017-01-25T06:48:45Z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true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