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8"/>
  </p:notesMasterIdLst>
  <p:handoutMasterIdLst>
    <p:handoutMasterId r:id="rId19"/>
  </p:handoutMasterIdLst>
  <p:sldIdLst>
    <p:sldId id="470" r:id="rId5"/>
    <p:sldId id="524" r:id="rId6"/>
    <p:sldId id="530" r:id="rId7"/>
    <p:sldId id="541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444" r:id="rId17"/>
  </p:sldIdLst>
  <p:sldSz cx="8961438" cy="6721475"/>
  <p:notesSz cx="6743700" cy="9906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2"/>
    <a:srgbClr val="1AB076"/>
    <a:srgbClr val="FFFFFF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4906" autoAdjust="0"/>
  </p:normalViewPr>
  <p:slideViewPr>
    <p:cSldViewPr snapToGrid="0" snapToObjects="1">
      <p:cViewPr varScale="1">
        <p:scale>
          <a:sx n="121" d="100"/>
          <a:sy n="121" d="100"/>
        </p:scale>
        <p:origin x="1736" y="160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5425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537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148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294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230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7922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7481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15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8.xml"/><Relationship Id="rId21" Type="http://schemas.openxmlformats.org/officeDocument/2006/relationships/tags" Target="../tags/tag9.xml"/><Relationship Id="rId22" Type="http://schemas.openxmlformats.org/officeDocument/2006/relationships/tags" Target="../tags/tag10.xml"/><Relationship Id="rId23" Type="http://schemas.openxmlformats.org/officeDocument/2006/relationships/tags" Target="../tags/tag11.xml"/><Relationship Id="rId24" Type="http://schemas.openxmlformats.org/officeDocument/2006/relationships/tags" Target="../tags/tag12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2.jpeg"/><Relationship Id="rId27" Type="http://schemas.openxmlformats.org/officeDocument/2006/relationships/oleObject" Target="../embeddings/oleObject2.bin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1.vml"/><Relationship Id="rId2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router.html" TargetMode="External"/><Relationship Id="rId1" Type="http://schemas.openxmlformats.org/officeDocument/2006/relationships/vmlDrawing" Target="../drawings/vmlDrawing12.vml"/><Relationship Id="rId2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router.html" TargetMode="External"/><Relationship Id="rId1" Type="http://schemas.openxmlformats.org/officeDocument/2006/relationships/vmlDrawing" Target="../drawings/vmlDrawing13.vml"/><Relationship Id="rId2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s://blog.thoughtram.io/angular/2016/01/06/taking-advantage-of-observables-in-angular2.html" TargetMode="External"/><Relationship Id="rId12" Type="http://schemas.openxmlformats.org/officeDocument/2006/relationships/hyperlink" Target="https://scotch.io/tutorials/angular-2-http-requests-with-observables" TargetMode="External"/><Relationship Id="rId13" Type="http://schemas.openxmlformats.org/officeDocument/2006/relationships/hyperlink" Target="https://angular.io/docs/ts/latest/guide/forms.html" TargetMode="External"/><Relationship Id="rId14" Type="http://schemas.openxmlformats.org/officeDocument/2006/relationships/hyperlink" Target="https://toddmotto.com/angular-2-forms-reactive" TargetMode="External"/><Relationship Id="rId15" Type="http://schemas.openxmlformats.org/officeDocument/2006/relationships/hyperlink" Target="https://scotch.io/tutorials/angular-2-form-validation" TargetMode="External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dependency-injection.html" TargetMode="External"/><Relationship Id="rId8" Type="http://schemas.openxmlformats.org/officeDocument/2006/relationships/hyperlink" Target="https://blog.thoughtram.io/angular/2015/09/17/resolve-service-dependencies-in-angular-2.html" TargetMode="External"/><Relationship Id="rId9" Type="http://schemas.openxmlformats.org/officeDocument/2006/relationships/hyperlink" Target="https://gist.github.com/staltz/868e7e9bc2a7b8c1f754" TargetMode="External"/><Relationship Id="rId10" Type="http://schemas.openxmlformats.org/officeDocument/2006/relationships/hyperlink" Target="https://www.youtube.com/watch?v=KOOT7BArVH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6.v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7.v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8.v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9.v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angular.io/docs/ts/latest/guide/router.html#can-load-guard" TargetMode="External"/><Relationship Id="rId12" Type="http://schemas.openxmlformats.org/officeDocument/2006/relationships/hyperlink" Target="https://angular.io/docs/ts/latest/guide/router.html" TargetMode="External"/><Relationship Id="rId1" Type="http://schemas.openxmlformats.org/officeDocument/2006/relationships/vmlDrawing" Target="../drawings/vmlDrawing10.vml"/><Relationship Id="rId2" Type="http://schemas.openxmlformats.org/officeDocument/2006/relationships/tags" Target="../tags/tag23.xml"/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router.html#can-activate-guard" TargetMode="External"/><Relationship Id="rId8" Type="http://schemas.openxmlformats.org/officeDocument/2006/relationships/hyperlink" Target="https://angular.io/docs/ts/latest/guide/router.html#can-activate-child-guard" TargetMode="External"/><Relationship Id="rId9" Type="http://schemas.openxmlformats.org/officeDocument/2006/relationships/hyperlink" Target="https://angular.io/docs/ts/latest/guide/router.html#can-deactivate-guard" TargetMode="External"/><Relationship Id="rId10" Type="http://schemas.openxmlformats.org/officeDocument/2006/relationships/hyperlink" Target="https://angular.io/docs/ts/latest/guide/router.html#resolve-gu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configured to use Guard Class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we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Guard class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hook into route?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canActivate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the route we want to guard.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1721728"/>
            <a:ext cx="8631056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Configuration route with parameter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‘detail/:id’,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 smtClean="0">
                <a:solidFill>
                  <a:srgbClr val="00AB72"/>
                </a:solidFill>
              </a:rPr>
              <a:t>: [</a:t>
            </a:r>
            <a:r>
              <a:rPr lang="en-US" sz="1600" dirty="0" err="1" smtClean="0">
                <a:solidFill>
                  <a:srgbClr val="00AB72"/>
                </a:solidFill>
              </a:rPr>
              <a:t>AuthenticationGuard</a:t>
            </a:r>
            <a:r>
              <a:rPr lang="en-US" sz="1600" dirty="0" smtClean="0">
                <a:solidFill>
                  <a:srgbClr val="00AB72"/>
                </a:solidFill>
              </a:rPr>
              <a:t>]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959" y="3205759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Guard class returns true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routing will activate, otherwise it will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Neste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Routes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??????????????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aaaaa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angular.io</a:t>
            </a:r>
            <a:r>
              <a:rPr lang="en-US" sz="1600" dirty="0">
                <a:hlinkClick r:id="rId7"/>
              </a:rPr>
              <a:t>/docs/</a:t>
            </a:r>
            <a:r>
              <a:rPr lang="en-US" sz="1600" dirty="0" err="1">
                <a:hlinkClick r:id="rId7"/>
              </a:rPr>
              <a:t>ts</a:t>
            </a:r>
            <a:r>
              <a:rPr lang="en-US" sz="1600" dirty="0">
                <a:hlinkClick r:id="rId7"/>
              </a:rPr>
              <a:t>/latest/guide/</a:t>
            </a:r>
            <a:r>
              <a:rPr lang="en-US" sz="1600" dirty="0" err="1">
                <a:hlinkClick r:id="rId7"/>
              </a:rPr>
              <a:t>router.html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8759" y="2717873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Guard Class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84" y="3175947"/>
            <a:ext cx="8720732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Middleware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that can be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hooked into 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“decide” how to response to a router hook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3771243"/>
            <a:ext cx="863105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Guard Class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export class </a:t>
            </a:r>
            <a:r>
              <a:rPr lang="en-US" sz="1600" dirty="0" err="1" smtClean="0">
                <a:solidFill>
                  <a:schemeClr val="bg1"/>
                </a:solidFill>
              </a:rPr>
              <a:t>AuthenticationGuard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00AB72"/>
                </a:solidFill>
              </a:rPr>
              <a:t>implements </a:t>
            </a:r>
            <a:r>
              <a:rPr lang="en-US" sz="1600" dirty="0" err="1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 {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</a:t>
            </a:r>
            <a:r>
              <a:rPr lang="en-US" sz="1600" b="1" dirty="0" smtClean="0">
                <a:solidFill>
                  <a:schemeClr val="bg1"/>
                </a:solidFill>
              </a:rPr>
              <a:t>private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) {}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():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chemeClr val="bg1"/>
                </a:solidFill>
              </a:rPr>
              <a:t>return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.authService.isLoggedIn</a:t>
            </a:r>
            <a:r>
              <a:rPr lang="en-US" sz="1600" dirty="0">
                <a:solidFill>
                  <a:schemeClr val="bg1"/>
                </a:solidFill>
              </a:rPr>
              <a:t>();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 of Tests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??????????????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smtClean="0"/>
              <a:t>aaaaa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angular.io</a:t>
            </a:r>
            <a:r>
              <a:rPr lang="en-US" sz="1600" dirty="0">
                <a:hlinkClick r:id="rId7"/>
              </a:rPr>
              <a:t>/docs/</a:t>
            </a:r>
            <a:r>
              <a:rPr lang="en-US" sz="1600" dirty="0" err="1">
                <a:hlinkClick r:id="rId7"/>
              </a:rPr>
              <a:t>ts</a:t>
            </a:r>
            <a:r>
              <a:rPr lang="en-US" sz="1600" dirty="0">
                <a:hlinkClick r:id="rId7"/>
              </a:rPr>
              <a:t>/latest/guide/</a:t>
            </a:r>
            <a:r>
              <a:rPr lang="en-US" sz="1600" dirty="0" err="1">
                <a:hlinkClick r:id="rId7"/>
              </a:rPr>
              <a:t>router.html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8759" y="2717873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Guard Class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84" y="3175947"/>
            <a:ext cx="8720732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Middleware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that can be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hooked into 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“decide” how to response to a router hook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3771243"/>
            <a:ext cx="863105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Guard Class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export class </a:t>
            </a:r>
            <a:r>
              <a:rPr lang="en-US" sz="1600" dirty="0" err="1" smtClean="0">
                <a:solidFill>
                  <a:schemeClr val="bg1"/>
                </a:solidFill>
              </a:rPr>
              <a:t>AuthenticationGuard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00AB72"/>
                </a:solidFill>
              </a:rPr>
              <a:t>implements </a:t>
            </a:r>
            <a:r>
              <a:rPr lang="en-US" sz="1600" dirty="0" err="1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 {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</a:t>
            </a:r>
            <a:r>
              <a:rPr lang="en-US" sz="1600" b="1" dirty="0" smtClean="0">
                <a:solidFill>
                  <a:schemeClr val="bg1"/>
                </a:solidFill>
              </a:rPr>
              <a:t>private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) {}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():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chemeClr val="bg1"/>
                </a:solidFill>
              </a:rPr>
              <a:t>return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.authService.isLoggedIn</a:t>
            </a:r>
            <a:r>
              <a:rPr lang="en-US" sz="1600" dirty="0">
                <a:solidFill>
                  <a:schemeClr val="bg1"/>
                </a:solidFill>
              </a:rPr>
              <a:t>();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478826"/>
            <a:ext cx="84863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Injectable (Service)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hlinkClick r:id="rId7"/>
              </a:rPr>
              <a:t>Tutorial: 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angular.io/docs/ts/latest/tutorial/toh-pt4.html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hlinkClick r:id="rId7"/>
              </a:rPr>
              <a:t>Dependency Injection: 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angular.io/docs/ts/latest/guide/dependency-injection.html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Injectable: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8"/>
              </a:rPr>
              <a:t>https</a:t>
            </a:r>
            <a:r>
              <a:rPr lang="en-US" sz="1400" dirty="0">
                <a:hlinkClick r:id="rId8"/>
              </a:rPr>
              <a:t>://</a:t>
            </a:r>
            <a:r>
              <a:rPr lang="en-US" sz="1400" dirty="0" smtClean="0">
                <a:hlinkClick r:id="rId8"/>
              </a:rPr>
              <a:t>blog.thoughtram.io/angular/2015/09/17/resolve-service-dependencies-in-angular-2.html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Observables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Intro to </a:t>
            </a:r>
            <a:r>
              <a:rPr lang="en-US" sz="1600" dirty="0"/>
              <a:t>Reactive Programming: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gist.github.com/staltz/868e7e9bc2a7b8c1f754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Learning </a:t>
            </a:r>
            <a:r>
              <a:rPr lang="en-US" sz="1600" dirty="0"/>
              <a:t>Observables: </a:t>
            </a:r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www.youtube.com/watch?v=KOOT7BArVHQ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Search </a:t>
            </a:r>
            <a:r>
              <a:rPr lang="en-US" sz="1600" dirty="0"/>
              <a:t>using Observables: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11"/>
              </a:rPr>
              <a:t>https</a:t>
            </a:r>
            <a:r>
              <a:rPr lang="en-US" sz="1600" dirty="0">
                <a:hlinkClick r:id="rId11"/>
              </a:rPr>
              <a:t>://</a:t>
            </a:r>
            <a:r>
              <a:rPr lang="en-US" sz="1600" dirty="0" smtClean="0">
                <a:hlinkClick r:id="rId11"/>
              </a:rPr>
              <a:t>blog.thoughtram.io/angular/2016/01/06/taking-advantage-of-observables-in-angular2.html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http </a:t>
            </a:r>
            <a:r>
              <a:rPr lang="en-US" sz="1600" dirty="0"/>
              <a:t>with observables: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12"/>
              </a:rPr>
              <a:t>https</a:t>
            </a:r>
            <a:r>
              <a:rPr lang="en-US" sz="1600" dirty="0">
                <a:hlinkClick r:id="rId12"/>
              </a:rPr>
              <a:t>://</a:t>
            </a:r>
            <a:r>
              <a:rPr lang="en-US" sz="1600" dirty="0" smtClean="0">
                <a:hlinkClick r:id="rId12"/>
              </a:rPr>
              <a:t>scotch.io/tutorials/angular-2-http-requests-with-observables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3"/>
              </a:rPr>
              <a:t>Forms: https</a:t>
            </a:r>
            <a:r>
              <a:rPr lang="en-US" sz="1600" dirty="0">
                <a:hlinkClick r:id="rId13"/>
              </a:rPr>
              <a:t>://</a:t>
            </a:r>
            <a:r>
              <a:rPr lang="en-US" sz="1600" dirty="0" smtClean="0">
                <a:hlinkClick r:id="rId13"/>
              </a:rPr>
              <a:t>angular.io/docs/ts/latest/guide/forms.html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4"/>
              </a:rPr>
              <a:t>Reactive-Forms: https</a:t>
            </a:r>
            <a:r>
              <a:rPr lang="en-US" sz="1600" dirty="0">
                <a:hlinkClick r:id="rId14"/>
              </a:rPr>
              <a:t>://</a:t>
            </a:r>
            <a:r>
              <a:rPr lang="en-US" sz="1600" dirty="0" smtClean="0">
                <a:hlinkClick r:id="rId14"/>
              </a:rPr>
              <a:t>toddmotto.com/angular-2-forms-reactive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Validation: </a:t>
            </a:r>
            <a:r>
              <a:rPr lang="en-US" sz="1600" dirty="0">
                <a:hlinkClick r:id="rId15"/>
              </a:rPr>
              <a:t>https://</a:t>
            </a:r>
            <a:r>
              <a:rPr lang="en-US" sz="1600" dirty="0" smtClean="0">
                <a:hlinkClick r:id="rId15"/>
              </a:rPr>
              <a:t>scotch.io/tutorials/angular-2-form-validation</a:t>
            </a:r>
            <a:endParaRPr lang="en-US" sz="1600" dirty="0" smtClean="0"/>
          </a:p>
          <a:p>
            <a:pPr lvl="1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Routing, Lazy Loading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 way to separate an app into area and control access to them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Angular 2 uses Component based Routing</a:t>
            </a:r>
          </a:p>
          <a:p>
            <a:pPr lvl="1"/>
            <a:endParaRPr lang="en-US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 err="1" smtClean="0"/>
              <a:t>Url</a:t>
            </a:r>
            <a:r>
              <a:rPr lang="en-US" sz="1800" dirty="0" smtClean="0"/>
              <a:t>/location based navigation in the client application.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Control navigation in and between areas of the application.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Handle application state changes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Loading of Modules on-demand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8750" y="3626177"/>
            <a:ext cx="4308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Sample Application Components: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Public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Sign-in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Register</a:t>
            </a:r>
            <a:endParaRPr lang="en-US" sz="1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Private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List module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Detail module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About module</a:t>
            </a:r>
            <a:endParaRPr lang="en-US" sz="1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378468" y="3626177"/>
            <a:ext cx="440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Sample Application Routes: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/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</a:t>
            </a:r>
            <a:r>
              <a:rPr lang="en-US" sz="1800" dirty="0" err="1" smtClean="0"/>
              <a:t>signin</a:t>
            </a:r>
            <a:endParaRPr lang="en-US" sz="18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/register</a:t>
            </a:r>
            <a:endParaRPr lang="en-US" sz="1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/home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/list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/detail/1</a:t>
            </a:r>
            <a:endParaRPr lang="en-US" sz="18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/about</a:t>
            </a:r>
            <a:endParaRPr lang="en-US" sz="1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8750" y="3027089"/>
            <a:ext cx="86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dirty="0" smtClean="0"/>
              <a:t>http://&lt;base-</a:t>
            </a:r>
            <a:r>
              <a:rPr lang="en-US" sz="1800" dirty="0" err="1" smtClean="0"/>
              <a:t>url</a:t>
            </a:r>
            <a:r>
              <a:rPr lang="en-US" sz="1800" dirty="0" smtClean="0"/>
              <a:t>&gt;/#/</a:t>
            </a:r>
            <a:r>
              <a:rPr lang="en-US" sz="1800" dirty="0" err="1" smtClean="0"/>
              <a:t>signin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Components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959" y="2277857"/>
            <a:ext cx="863105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import Routing components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Import { Routes, </a:t>
            </a:r>
            <a:r>
              <a:rPr lang="en-US" sz="1600" dirty="0" err="1" smtClean="0">
                <a:solidFill>
                  <a:schemeClr val="bg1"/>
                </a:solidFill>
              </a:rPr>
              <a:t>RouterModule</a:t>
            </a:r>
            <a:r>
              <a:rPr lang="en-US" sz="1600" dirty="0" smtClean="0">
                <a:solidFill>
                  <a:schemeClr val="bg1"/>
                </a:solidFill>
              </a:rPr>
              <a:t> } for ‘@angular/router’;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1045892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configuration of routes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RouterOutlet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placeholder for a route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RouterLink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link to a route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898884"/>
            <a:ext cx="8631056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Create routes configuration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{ path: ‘’, </a:t>
            </a:r>
            <a:r>
              <a:rPr lang="en-US" sz="1600" dirty="0" err="1" smtClean="0">
                <a:solidFill>
                  <a:schemeClr val="bg1"/>
                </a:solidFill>
              </a:rPr>
              <a:t>redirectTo</a:t>
            </a:r>
            <a:r>
              <a:rPr lang="en-US" sz="1600" dirty="0" smtClean="0">
                <a:solidFill>
                  <a:schemeClr val="bg1"/>
                </a:solidFill>
              </a:rPr>
              <a:t>: ‘</a:t>
            </a:r>
            <a:r>
              <a:rPr lang="en-US" sz="1600" dirty="0" err="1" smtClean="0">
                <a:solidFill>
                  <a:schemeClr val="bg1"/>
                </a:solidFill>
              </a:rPr>
              <a:t>signin</a:t>
            </a:r>
            <a:r>
              <a:rPr lang="en-US" sz="1600" dirty="0" smtClean="0">
                <a:solidFill>
                  <a:schemeClr val="bg1"/>
                </a:solidFill>
              </a:rPr>
              <a:t>’, </a:t>
            </a:r>
            <a:r>
              <a:rPr lang="en-US" sz="1600" dirty="0" err="1" smtClean="0">
                <a:solidFill>
                  <a:schemeClr val="bg1"/>
                </a:solidFill>
              </a:rPr>
              <a:t>pathMatch</a:t>
            </a:r>
            <a:r>
              <a:rPr lang="en-US" sz="1600" dirty="0" smtClean="0">
                <a:solidFill>
                  <a:schemeClr val="bg1"/>
                </a:solidFill>
              </a:rPr>
              <a:t>: ‘full’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</a:t>
            </a:r>
            <a:r>
              <a:rPr lang="en-US" sz="1600" dirty="0" err="1" smtClean="0">
                <a:solidFill>
                  <a:schemeClr val="bg1"/>
                </a:solidFill>
              </a:rPr>
              <a:t>signin</a:t>
            </a:r>
            <a:r>
              <a:rPr lang="en-US" sz="1600" dirty="0" smtClean="0">
                <a:solidFill>
                  <a:schemeClr val="bg1"/>
                </a:solidFill>
              </a:rPr>
              <a:t>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SignInComponent</a:t>
            </a:r>
            <a:r>
              <a:rPr lang="en-US" sz="1600" dirty="0" smtClean="0">
                <a:solidFill>
                  <a:schemeClr val="bg1"/>
                </a:solidFill>
              </a:rPr>
              <a:t>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‘home’, </a:t>
            </a:r>
            <a:r>
              <a:rPr lang="en-US" sz="1600" dirty="0" err="1" smtClean="0">
                <a:solidFill>
                  <a:schemeClr val="bg1"/>
                </a:solidFill>
              </a:rPr>
              <a:t>redirectTo</a:t>
            </a:r>
            <a:r>
              <a:rPr lang="en-US" sz="1600" dirty="0" smtClean="0">
                <a:solidFill>
                  <a:schemeClr val="bg1"/>
                </a:solidFill>
              </a:rPr>
              <a:t>: ‘list’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‘list’,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ListComponent</a:t>
            </a:r>
            <a:r>
              <a:rPr lang="en-US" sz="1600" dirty="0" smtClean="0">
                <a:solidFill>
                  <a:schemeClr val="bg1"/>
                </a:solidFill>
              </a:rPr>
              <a:t>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959" y="4792817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relative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url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this route.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component to load when this route is active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redirectTo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rediret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a different route/path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Load Routes into Module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783136"/>
            <a:ext cx="862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App Module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Import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RouterModule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Routes with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RouterModule.forRoot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(routes)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227" y="1777343"/>
            <a:ext cx="8526538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Import and Install Routes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</a:t>
            </a:r>
            <a:r>
              <a:rPr lang="en-US" sz="1600" dirty="0" err="1">
                <a:solidFill>
                  <a:schemeClr val="bg1"/>
                </a:solidFill>
              </a:rPr>
              <a:t>NgModule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imports: [</a:t>
            </a:r>
            <a:r>
              <a:rPr lang="en-US" sz="1600" dirty="0" smtClean="0">
                <a:solidFill>
                  <a:srgbClr val="1AB076"/>
                </a:solidFill>
              </a:rPr>
              <a:t> </a:t>
            </a:r>
            <a:r>
              <a:rPr lang="en-US" sz="1600" dirty="0" err="1" smtClean="0">
                <a:solidFill>
                  <a:srgbClr val="1AB076"/>
                </a:solidFill>
              </a:rPr>
              <a:t>RouterModule.forRoot</a:t>
            </a:r>
            <a:r>
              <a:rPr lang="en-US" sz="1600" dirty="0" smtClean="0">
                <a:solidFill>
                  <a:srgbClr val="1AB076"/>
                </a:solidFill>
              </a:rPr>
              <a:t>(routes) </a:t>
            </a:r>
            <a:r>
              <a:rPr lang="en-US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providers: [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{ provide: </a:t>
            </a:r>
            <a:r>
              <a:rPr lang="en-US" sz="1600" dirty="0" err="1" smtClean="0">
                <a:solidFill>
                  <a:schemeClr val="bg1"/>
                </a:solidFill>
              </a:rPr>
              <a:t>LocationStrategy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useClass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HashLocationStrategy</a:t>
            </a:r>
            <a:r>
              <a:rPr lang="en-US" sz="1600" dirty="0" smtClean="0">
                <a:solidFill>
                  <a:schemeClr val="bg1"/>
                </a:solidFill>
              </a:rPr>
              <a:t> 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]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Location Strategy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749" y="4042393"/>
            <a:ext cx="862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Hash: supported in all Browsers </a:t>
            </a:r>
            <a:r>
              <a:rPr lang="en-US" sz="160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(default)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HTML5: newer browsers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no # 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url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RouterOutlet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,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RouterLink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when to load route component.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99" y="1515613"/>
            <a:ext cx="416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Where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load Component?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 Element to set layout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946" y="1182571"/>
            <a:ext cx="528507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Component with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RouterLinks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and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RouterOutlet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@Component({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selector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’sample-app</a:t>
            </a:r>
            <a:r>
              <a:rPr lang="en-US" sz="1400" dirty="0">
                <a:solidFill>
                  <a:schemeClr val="bg1"/>
                </a:solidFill>
              </a:rPr>
              <a:t>',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template</a:t>
            </a:r>
            <a:r>
              <a:rPr lang="en-US" sz="1400" dirty="0">
                <a:solidFill>
                  <a:schemeClr val="bg1"/>
                </a:solidFill>
              </a:rPr>
              <a:t>: `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&lt;</a:t>
            </a:r>
            <a:r>
              <a:rPr lang="en-US" sz="1400" dirty="0">
                <a:solidFill>
                  <a:schemeClr val="bg1"/>
                </a:solidFill>
              </a:rPr>
              <a:t>div&gt;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&lt;</a:t>
            </a:r>
            <a:r>
              <a:rPr lang="en-US" sz="1400" dirty="0" err="1">
                <a:solidFill>
                  <a:schemeClr val="bg1"/>
                </a:solidFill>
              </a:rPr>
              <a:t>nav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&lt;</a:t>
            </a:r>
            <a:r>
              <a:rPr lang="en-US" sz="1400" dirty="0">
                <a:solidFill>
                  <a:schemeClr val="bg1"/>
                </a:solidFill>
              </a:rPr>
              <a:t>a&gt;Navigation:&lt;/a&gt;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&lt;</a:t>
            </a:r>
            <a:r>
              <a:rPr lang="en-US" sz="1400" dirty="0" err="1">
                <a:solidFill>
                  <a:schemeClr val="bg1"/>
                </a:solidFill>
              </a:rPr>
              <a:t>ul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</a:t>
            </a:r>
            <a:r>
              <a:rPr lang="en-US" sz="1400" dirty="0" err="1" smtClean="0">
                <a:solidFill>
                  <a:schemeClr val="bg1"/>
                </a:solidFill>
              </a:rPr>
              <a:t>signin</a:t>
            </a:r>
            <a:r>
              <a:rPr lang="en-US" sz="1400" dirty="0" smtClean="0">
                <a:solidFill>
                  <a:schemeClr val="bg1"/>
                </a:solidFill>
              </a:rPr>
              <a:t>']"&gt;Sign-In&lt;/</a:t>
            </a:r>
            <a:r>
              <a:rPr lang="en-US" sz="1400" dirty="0">
                <a:solidFill>
                  <a:schemeClr val="bg1"/>
                </a:solidFill>
              </a:rPr>
              <a:t>a&gt;&lt;/li&gt;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="[’home']"&gt;Home&lt;/</a:t>
            </a:r>
            <a:r>
              <a:rPr lang="en-US" sz="1400" dirty="0">
                <a:solidFill>
                  <a:schemeClr val="bg1"/>
                </a:solidFill>
              </a:rPr>
              <a:t>a&gt;&lt;/li&gt;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="[’about']"&gt;About&lt;/</a:t>
            </a:r>
            <a:r>
              <a:rPr lang="en-US" sz="1400" dirty="0">
                <a:solidFill>
                  <a:schemeClr val="bg1"/>
                </a:solidFill>
              </a:rPr>
              <a:t>a&gt;&lt;/li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&lt;/</a:t>
            </a:r>
            <a:r>
              <a:rPr lang="en-US" sz="1400" dirty="0" err="1">
                <a:solidFill>
                  <a:schemeClr val="bg1"/>
                </a:solidFill>
              </a:rPr>
              <a:t>ul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&lt;/</a:t>
            </a:r>
            <a:r>
              <a:rPr lang="en-US" sz="1400" dirty="0" err="1" smtClean="0">
                <a:solidFill>
                  <a:schemeClr val="bg1"/>
                </a:solidFill>
              </a:rPr>
              <a:t>nav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</a:t>
            </a:r>
            <a:r>
              <a:rPr lang="en-US" sz="1400" dirty="0" smtClean="0">
                <a:solidFill>
                  <a:srgbClr val="00AB72"/>
                </a:solidFill>
              </a:rPr>
              <a:t>&lt;</a:t>
            </a:r>
            <a:r>
              <a:rPr lang="en-US" sz="1400" dirty="0">
                <a:solidFill>
                  <a:srgbClr val="00AB72"/>
                </a:solidFill>
              </a:rPr>
              <a:t>router-outlet&gt;&lt;/router-outlet&gt;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&lt;/</a:t>
            </a:r>
            <a:r>
              <a:rPr lang="en-US" sz="1400" dirty="0">
                <a:solidFill>
                  <a:schemeClr val="bg1"/>
                </a:solidFill>
              </a:rPr>
              <a:t>div&gt; `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</a:rPr>
              <a:t>SampleApp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{ }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499" y="237319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RouterLink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0929" y="2872127"/>
            <a:ext cx="37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Which route to load?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 page reload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499" y="103095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RouterOutlet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759" y="5111128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Base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url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15669" y="5525982"/>
            <a:ext cx="5739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Required by Router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{ provide: </a:t>
            </a:r>
            <a:r>
              <a:rPr lang="en-US" sz="1200" b="1" dirty="0"/>
              <a:t>APP_BASE_HREF</a:t>
            </a:r>
            <a:r>
              <a:rPr lang="en-US" sz="1200" dirty="0"/>
              <a:t>, </a:t>
            </a:r>
            <a:r>
              <a:rPr lang="en-US" sz="1200" dirty="0" err="1"/>
              <a:t>useValue</a:t>
            </a:r>
            <a:r>
              <a:rPr lang="en-US" sz="1200" dirty="0"/>
              <a:t>: '/' }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</a:t>
            </a: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no access to index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8440" y="5528909"/>
            <a:ext cx="325657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index.html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&lt;base </a:t>
            </a:r>
            <a:r>
              <a:rPr lang="en-US" sz="1400" dirty="0" err="1" smtClean="0">
                <a:solidFill>
                  <a:schemeClr val="bg1"/>
                </a:solidFill>
              </a:rPr>
              <a:t>href</a:t>
            </a:r>
            <a:r>
              <a:rPr lang="en-US" sz="1400" dirty="0" smtClean="0">
                <a:solidFill>
                  <a:schemeClr val="bg1"/>
                </a:solidFill>
              </a:rPr>
              <a:t>=“/”&gt;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 Parameters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959" y="1741832"/>
            <a:ext cx="863105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route with parameters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/detail/12345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we navigate to a specific record?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pass parameters to a Route and It’s Component?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436431"/>
            <a:ext cx="8631056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Configuration route with parameter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‘detail/:id’,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600" dirty="0" smtClean="0">
                <a:solidFill>
                  <a:schemeClr val="bg1"/>
                </a:solidFill>
              </a:rPr>
              <a:t>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959" y="3951992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Parameter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how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 we use it in a Component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ActivateRoute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using Route Parameters in a Component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99" y="1515613"/>
            <a:ext cx="416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Angular Injectable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Access to Active Route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946" y="1182571"/>
            <a:ext cx="528507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Component using route parameter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ActivatedRoute</a:t>
            </a:r>
            <a:r>
              <a:rPr lang="en-US" sz="1400" dirty="0">
                <a:solidFill>
                  <a:schemeClr val="bg1"/>
                </a:solidFill>
              </a:rPr>
              <a:t> } from '@angular/router'; 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class </a:t>
            </a:r>
            <a:r>
              <a:rPr lang="en-US" sz="14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id: string;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constructor(private </a:t>
            </a:r>
            <a:r>
              <a:rPr lang="en-US" sz="1400" dirty="0" smtClean="0">
                <a:solidFill>
                  <a:srgbClr val="00AB72"/>
                </a:solidFill>
              </a:rPr>
              <a:t>route: </a:t>
            </a:r>
            <a:r>
              <a:rPr lang="en-US" sz="1400" dirty="0" err="1" smtClean="0">
                <a:solidFill>
                  <a:srgbClr val="00AB72"/>
                </a:solidFill>
              </a:rPr>
              <a:t>ActivateRoute</a:t>
            </a:r>
            <a:r>
              <a:rPr lang="en-US" sz="14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</a:rPr>
              <a:t>route.params.subscribe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</a:t>
            </a:r>
            <a:r>
              <a:rPr lang="en-US" sz="1400" dirty="0" err="1" smtClean="0">
                <a:solidFill>
                  <a:schemeClr val="bg1"/>
                </a:solidFill>
              </a:rPr>
              <a:t>params</a:t>
            </a:r>
            <a:r>
              <a:rPr lang="en-US" sz="1400" dirty="0" smtClean="0">
                <a:solidFill>
                  <a:schemeClr val="bg1"/>
                </a:solidFill>
              </a:rPr>
              <a:t> =&gt; </a:t>
            </a:r>
            <a:r>
              <a:rPr lang="en-US" sz="1400" dirty="0" err="1" smtClean="0">
                <a:solidFill>
                  <a:schemeClr val="bg1"/>
                </a:solidFill>
              </a:rPr>
              <a:t>this.id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params</a:t>
            </a:r>
            <a:r>
              <a:rPr lang="en-US" sz="1400" dirty="0" smtClean="0">
                <a:solidFill>
                  <a:schemeClr val="bg1"/>
                </a:solidFill>
              </a:rPr>
              <a:t>[‘id’];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499" y="237319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oute.params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0929" y="2872127"/>
            <a:ext cx="37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Observable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route changes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 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499" y="10309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ActivateRoute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56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responding to routing events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7"/>
              </a:rPr>
              <a:t>CanActivate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navigation to a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8"/>
              </a:rPr>
              <a:t>CanActivateChild</a:t>
            </a:r>
            <a:r>
              <a:rPr lang="en-US" sz="1600" dirty="0"/>
              <a:t> </a:t>
            </a:r>
            <a:r>
              <a:rPr lang="en-US" sz="1600" dirty="0" smtClean="0"/>
              <a:t>	to </a:t>
            </a:r>
            <a:r>
              <a:rPr lang="en-US" sz="1600" dirty="0"/>
              <a:t>prevent navigation to a child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9"/>
              </a:rPr>
              <a:t>CanDeactivate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navigation away from the current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10"/>
              </a:rPr>
              <a:t>Resolve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pre-fetch data before activating a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11"/>
              </a:rPr>
              <a:t>CanLoad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asynchronous </a:t>
            </a:r>
            <a:r>
              <a:rPr lang="en-US" sz="1600" dirty="0" smtClean="0"/>
              <a:t>routing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2"/>
              </a:rPr>
              <a:t>https://</a:t>
            </a:r>
            <a:r>
              <a:rPr lang="en-US" sz="1600" dirty="0" err="1">
                <a:hlinkClick r:id="rId12"/>
              </a:rPr>
              <a:t>angular.io</a:t>
            </a:r>
            <a:r>
              <a:rPr lang="en-US" sz="1600" dirty="0">
                <a:hlinkClick r:id="rId12"/>
              </a:rPr>
              <a:t>/docs/</a:t>
            </a:r>
            <a:r>
              <a:rPr lang="en-US" sz="1600" dirty="0" err="1">
                <a:hlinkClick r:id="rId12"/>
              </a:rPr>
              <a:t>ts</a:t>
            </a:r>
            <a:r>
              <a:rPr lang="en-US" sz="1600" dirty="0">
                <a:hlinkClick r:id="rId12"/>
              </a:rPr>
              <a:t>/latest/guide/</a:t>
            </a:r>
            <a:r>
              <a:rPr lang="en-US" sz="1600" dirty="0" err="1">
                <a:hlinkClick r:id="rId12"/>
              </a:rPr>
              <a:t>router.html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8759" y="2717873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Guard Class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84" y="3175947"/>
            <a:ext cx="8720732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Middleware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that can be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hooked into 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“decide” how to response to a router hook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3771243"/>
            <a:ext cx="863105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Guard Class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export class </a:t>
            </a:r>
            <a:r>
              <a:rPr lang="en-US" sz="1600" dirty="0" err="1" smtClean="0">
                <a:solidFill>
                  <a:schemeClr val="bg1"/>
                </a:solidFill>
              </a:rPr>
              <a:t>AuthenticationGuard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00AB72"/>
                </a:solidFill>
              </a:rPr>
              <a:t>implements </a:t>
            </a:r>
            <a:r>
              <a:rPr lang="en-US" sz="1600" dirty="0" err="1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 {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</a:t>
            </a:r>
            <a:r>
              <a:rPr lang="en-US" sz="1600" b="1" dirty="0" smtClean="0">
                <a:solidFill>
                  <a:schemeClr val="bg1"/>
                </a:solidFill>
              </a:rPr>
              <a:t>private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) {}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():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chemeClr val="bg1"/>
                </a:solidFill>
              </a:rPr>
              <a:t>return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.authService.isLoggedIn</a:t>
            </a:r>
            <a:r>
              <a:rPr lang="en-US" sz="1600" dirty="0">
                <a:solidFill>
                  <a:schemeClr val="bg1"/>
                </a:solidFill>
              </a:rPr>
              <a:t>();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21907</TotalTime>
  <Words>917</Words>
  <Application>Microsoft Macintosh PowerPoint</Application>
  <PresentationFormat>Custom</PresentationFormat>
  <Paragraphs>232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Bariol Regular</vt:lpstr>
      <vt:lpstr>Californian FB</vt:lpstr>
      <vt:lpstr>Georgia</vt:lpstr>
      <vt:lpstr>MS PGothic</vt:lpstr>
      <vt:lpstr>Open Sans</vt:lpstr>
      <vt:lpstr>Source Code Pro</vt:lpstr>
      <vt:lpstr>Arial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Joanthan Wax</cp:lastModifiedBy>
  <cp:revision>703</cp:revision>
  <cp:lastPrinted>2008-09-19T11:06:26Z</cp:lastPrinted>
  <dcterms:created xsi:type="dcterms:W3CDTF">2010-01-27T21:29:29Z</dcterms:created>
  <dcterms:modified xsi:type="dcterms:W3CDTF">2017-01-21T20:28:03Z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true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