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ppt/tags/tag30.xml" ContentType="application/vnd.openxmlformats-officedocument.presentationml.tags+xml"/>
  <Override PartName="/ppt/notesSlides/notesSlide16.xml" ContentType="application/vnd.openxmlformats-officedocument.presentationml.notesSlide+xml"/>
  <Override PartName="/ppt/tags/tag31.xml" ContentType="application/vnd.openxmlformats-officedocument.presentationml.tags+xml"/>
  <Override PartName="/ppt/notesSlides/notesSlide17.xml" ContentType="application/vnd.openxmlformats-officedocument.presentationml.notesSlide+xml"/>
  <Override PartName="/ppt/tags/tag32.xml" ContentType="application/vnd.openxmlformats-officedocument.presentationml.tags+xml"/>
  <Override PartName="/ppt/notesSlides/notesSlide18.xml" ContentType="application/vnd.openxmlformats-officedocument.presentationml.notesSlide+xml"/>
  <Override PartName="/ppt/tags/tag33.xml" ContentType="application/vnd.openxmlformats-officedocument.presentationml.tags+xml"/>
  <Override PartName="/ppt/notesSlides/notesSlide19.xml" ContentType="application/vnd.openxmlformats-officedocument.presentationml.notesSlide+xml"/>
  <Override PartName="/ppt/tags/tag34.xml" ContentType="application/vnd.openxmlformats-officedocument.presentationml.tags+xml"/>
  <Override PartName="/ppt/notesSlides/notesSlide20.xml" ContentType="application/vnd.openxmlformats-officedocument.presentationml.notesSlide+xml"/>
  <Override PartName="/ppt/tags/tag35.xml" ContentType="application/vnd.openxmlformats-officedocument.presentationml.tags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6.xml" ContentType="application/vnd.openxmlformats-officedocument.presentationml.tags+xml"/>
  <Override PartName="/ppt/notesSlides/notesSlide22.xml" ContentType="application/vnd.openxmlformats-officedocument.presentationml.notesSlide+xml"/>
  <Override PartName="/ppt/tags/tag37.xml" ContentType="application/vnd.openxmlformats-officedocument.presentationml.tags+xml"/>
  <Override PartName="/ppt/notesSlides/notesSlide23.xml" ContentType="application/vnd.openxmlformats-officedocument.presentationml.notesSlide+xml"/>
  <Override PartName="/ppt/tags/tag38.xml" ContentType="application/vnd.openxmlformats-officedocument.presentationml.tags+xml"/>
  <Override PartName="/ppt/notesSlides/notesSlide24.xml" ContentType="application/vnd.openxmlformats-officedocument.presentationml.notesSlide+xml"/>
  <Override PartName="/ppt/tags/tag39.xml" ContentType="application/vnd.openxmlformats-officedocument.presentationml.tags+xml"/>
  <Override PartName="/ppt/notesSlides/notesSlide25.xml" ContentType="application/vnd.openxmlformats-officedocument.presentationml.notesSlide+xml"/>
  <Override PartName="/ppt/tags/tag40.xml" ContentType="application/vnd.openxmlformats-officedocument.presentationml.tags+xml"/>
  <Override PartName="/ppt/notesSlides/notesSlide26.xml" ContentType="application/vnd.openxmlformats-officedocument.presentationml.notesSlide+xml"/>
  <Override PartName="/ppt/tags/tag41.xml" ContentType="application/vnd.openxmlformats-officedocument.presentationml.tags+xml"/>
  <Override PartName="/ppt/notesSlides/notesSlide27.xml" ContentType="application/vnd.openxmlformats-officedocument.presentationml.notesSlide+xml"/>
  <Override PartName="/ppt/tags/tag42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4101" r:id="rId1"/>
    <p:sldMasterId id="2147484103" r:id="rId2"/>
    <p:sldMasterId id="2147484102" r:id="rId3"/>
    <p:sldMasterId id="2147484104" r:id="rId4"/>
  </p:sldMasterIdLst>
  <p:notesMasterIdLst>
    <p:notesMasterId r:id="rId33"/>
  </p:notesMasterIdLst>
  <p:handoutMasterIdLst>
    <p:handoutMasterId r:id="rId34"/>
  </p:handoutMasterIdLst>
  <p:sldIdLst>
    <p:sldId id="470" r:id="rId5"/>
    <p:sldId id="524" r:id="rId6"/>
    <p:sldId id="530" r:id="rId7"/>
    <p:sldId id="531" r:id="rId8"/>
    <p:sldId id="532" r:id="rId9"/>
    <p:sldId id="533" r:id="rId10"/>
    <p:sldId id="534" r:id="rId11"/>
    <p:sldId id="535" r:id="rId12"/>
    <p:sldId id="536" r:id="rId13"/>
    <p:sldId id="538" r:id="rId14"/>
    <p:sldId id="537" r:id="rId15"/>
    <p:sldId id="550" r:id="rId16"/>
    <p:sldId id="549" r:id="rId17"/>
    <p:sldId id="551" r:id="rId18"/>
    <p:sldId id="552" r:id="rId19"/>
    <p:sldId id="553" r:id="rId20"/>
    <p:sldId id="554" r:id="rId21"/>
    <p:sldId id="540" r:id="rId22"/>
    <p:sldId id="541" r:id="rId23"/>
    <p:sldId id="542" r:id="rId24"/>
    <p:sldId id="543" r:id="rId25"/>
    <p:sldId id="544" r:id="rId26"/>
    <p:sldId id="548" r:id="rId27"/>
    <p:sldId id="546" r:id="rId28"/>
    <p:sldId id="545" r:id="rId29"/>
    <p:sldId id="547" r:id="rId30"/>
    <p:sldId id="555" r:id="rId31"/>
    <p:sldId id="444" r:id="rId32"/>
  </p:sldIdLst>
  <p:sldSz cx="8961438" cy="6721475"/>
  <p:notesSz cx="6743700" cy="99060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33">
          <p15:clr>
            <a:srgbClr val="A4A3A4"/>
          </p15:clr>
        </p15:guide>
        <p15:guide id="2" pos="56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AB076"/>
    <a:srgbClr val="00AB72"/>
    <a:srgbClr val="5D727C"/>
    <a:srgbClr val="A5E2CE"/>
    <a:srgbClr val="33CC33"/>
    <a:srgbClr val="CCEFE3"/>
    <a:srgbClr val="666699"/>
    <a:srgbClr val="B83A0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3" autoAdjust="0"/>
    <p:restoredTop sz="94906" autoAdjust="0"/>
  </p:normalViewPr>
  <p:slideViewPr>
    <p:cSldViewPr snapToGrid="0" snapToObjects="1">
      <p:cViewPr>
        <p:scale>
          <a:sx n="78" d="100"/>
          <a:sy n="78" d="100"/>
        </p:scale>
        <p:origin x="-1184" y="-20"/>
      </p:cViewPr>
      <p:guideLst>
        <p:guide orient="horz" pos="4233"/>
        <p:guide pos="56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546" y="-78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3462A-5230-4D3C-B1A8-F33CAD980E40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6384B5-A1BD-435B-8DD7-EE78E2494854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dirty="0" smtClean="0"/>
            <a:t>Typescript</a:t>
          </a:r>
          <a:br>
            <a:rPr lang="en-US" sz="1600" dirty="0" smtClean="0"/>
          </a:br>
          <a:r>
            <a:rPr lang="en-US" sz="1600" dirty="0" smtClean="0"/>
            <a:t>types + annotations</a:t>
          </a:r>
          <a:endParaRPr lang="en-US" sz="1600" dirty="0"/>
        </a:p>
      </dgm:t>
    </dgm:pt>
    <dgm:pt modelId="{CA61253C-B9EF-46DC-84E7-B20110D4AEF3}" type="parTrans" cxnId="{E6316409-E564-4641-9777-1C0FA11B3958}">
      <dgm:prSet/>
      <dgm:spPr/>
      <dgm:t>
        <a:bodyPr/>
        <a:lstStyle/>
        <a:p>
          <a:endParaRPr lang="en-US"/>
        </a:p>
      </dgm:t>
    </dgm:pt>
    <dgm:pt modelId="{4E2A169B-BFDC-4BBA-BE06-A6D6C8927065}" type="sibTrans" cxnId="{E6316409-E564-4641-9777-1C0FA11B3958}">
      <dgm:prSet/>
      <dgm:spPr/>
      <dgm:t>
        <a:bodyPr/>
        <a:lstStyle/>
        <a:p>
          <a:endParaRPr lang="en-US"/>
        </a:p>
      </dgm:t>
    </dgm:pt>
    <dgm:pt modelId="{E90E4CAA-C402-4131-A320-131A7B54893E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1800" dirty="0" smtClean="0"/>
            <a:t>ES6</a:t>
          </a:r>
          <a:br>
            <a:rPr lang="en-US" sz="1800" dirty="0" smtClean="0"/>
          </a:br>
          <a:r>
            <a:rPr lang="en-US" sz="1800" dirty="0" smtClean="0"/>
            <a:t>classes + modules</a:t>
          </a:r>
          <a:endParaRPr lang="en-US" sz="1800" dirty="0"/>
        </a:p>
      </dgm:t>
    </dgm:pt>
    <dgm:pt modelId="{AB7FCD95-F024-480F-9C00-B64370B21759}" type="parTrans" cxnId="{248E3898-BC65-4ABC-B634-CBB09C60A525}">
      <dgm:prSet/>
      <dgm:spPr/>
      <dgm:t>
        <a:bodyPr/>
        <a:lstStyle/>
        <a:p>
          <a:endParaRPr lang="en-US"/>
        </a:p>
      </dgm:t>
    </dgm:pt>
    <dgm:pt modelId="{8345EA76-9FDA-48E0-9A97-00C24B3661EC}" type="sibTrans" cxnId="{248E3898-BC65-4ABC-B634-CBB09C60A525}">
      <dgm:prSet/>
      <dgm:spPr/>
      <dgm:t>
        <a:bodyPr/>
        <a:lstStyle/>
        <a:p>
          <a:endParaRPr lang="en-US"/>
        </a:p>
      </dgm:t>
    </dgm:pt>
    <dgm:pt modelId="{9918B2C4-9E04-4730-ADA0-71D40C58F275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ES5</a:t>
          </a:r>
          <a:endParaRPr lang="en-US" sz="2400" dirty="0">
            <a:solidFill>
              <a:schemeClr val="tx1"/>
            </a:solidFill>
          </a:endParaRPr>
        </a:p>
      </dgm:t>
    </dgm:pt>
    <dgm:pt modelId="{42256EE0-2D68-4D50-BF01-5179BA4E6432}" type="parTrans" cxnId="{BB49726E-FE1F-425E-AB83-C46F96A0C7E0}">
      <dgm:prSet/>
      <dgm:spPr/>
      <dgm:t>
        <a:bodyPr/>
        <a:lstStyle/>
        <a:p>
          <a:endParaRPr lang="en-US"/>
        </a:p>
      </dgm:t>
    </dgm:pt>
    <dgm:pt modelId="{7EC0709D-DD50-4950-A9AD-68E72A6D6A0F}" type="sibTrans" cxnId="{BB49726E-FE1F-425E-AB83-C46F96A0C7E0}">
      <dgm:prSet/>
      <dgm:spPr/>
      <dgm:t>
        <a:bodyPr/>
        <a:lstStyle/>
        <a:p>
          <a:endParaRPr lang="en-US"/>
        </a:p>
      </dgm:t>
    </dgm:pt>
    <dgm:pt modelId="{EB4C3840-C39D-400D-A1DE-2BF7C0EA4BF8}" type="pres">
      <dgm:prSet presAssocID="{A4B3462A-5230-4D3C-B1A8-F33CAD980E4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8C5DA-9D4F-439D-AB62-389BAFFD87EF}" type="pres">
      <dgm:prSet presAssocID="{A4B3462A-5230-4D3C-B1A8-F33CAD980E40}" presName="comp1" presStyleCnt="0"/>
      <dgm:spPr/>
    </dgm:pt>
    <dgm:pt modelId="{1A97FE47-7B84-495F-BFCD-7FE99F8EAB54}" type="pres">
      <dgm:prSet presAssocID="{A4B3462A-5230-4D3C-B1A8-F33CAD980E40}" presName="circle1" presStyleLbl="node1" presStyleIdx="0" presStyleCnt="3"/>
      <dgm:spPr/>
      <dgm:t>
        <a:bodyPr/>
        <a:lstStyle/>
        <a:p>
          <a:endParaRPr lang="en-US"/>
        </a:p>
      </dgm:t>
    </dgm:pt>
    <dgm:pt modelId="{A9F87F2F-9AEC-47A5-A367-D5184AE8408F}" type="pres">
      <dgm:prSet presAssocID="{A4B3462A-5230-4D3C-B1A8-F33CAD980E40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47938-66C1-422C-8DE4-8E24F3FEDF17}" type="pres">
      <dgm:prSet presAssocID="{A4B3462A-5230-4D3C-B1A8-F33CAD980E40}" presName="comp2" presStyleCnt="0"/>
      <dgm:spPr/>
    </dgm:pt>
    <dgm:pt modelId="{BBB1C4BA-0715-4E13-A5ED-C1CD0E73F2F6}" type="pres">
      <dgm:prSet presAssocID="{A4B3462A-5230-4D3C-B1A8-F33CAD980E40}" presName="circle2" presStyleLbl="node1" presStyleIdx="1" presStyleCnt="3"/>
      <dgm:spPr/>
      <dgm:t>
        <a:bodyPr/>
        <a:lstStyle/>
        <a:p>
          <a:endParaRPr lang="en-US"/>
        </a:p>
      </dgm:t>
    </dgm:pt>
    <dgm:pt modelId="{673103AC-CB5F-441D-89EE-D7C02110BFCB}" type="pres">
      <dgm:prSet presAssocID="{A4B3462A-5230-4D3C-B1A8-F33CAD980E40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A8448E-9562-4031-9F5D-21E0E5F4B1C0}" type="pres">
      <dgm:prSet presAssocID="{A4B3462A-5230-4D3C-B1A8-F33CAD980E40}" presName="comp3" presStyleCnt="0"/>
      <dgm:spPr/>
    </dgm:pt>
    <dgm:pt modelId="{DD06AB4E-2A6D-47F7-8552-2BBAB37740F8}" type="pres">
      <dgm:prSet presAssocID="{A4B3462A-5230-4D3C-B1A8-F33CAD980E40}" presName="circle3" presStyleLbl="node1" presStyleIdx="2" presStyleCnt="3"/>
      <dgm:spPr/>
      <dgm:t>
        <a:bodyPr/>
        <a:lstStyle/>
        <a:p>
          <a:endParaRPr lang="en-US"/>
        </a:p>
      </dgm:t>
    </dgm:pt>
    <dgm:pt modelId="{45D77AC8-16AE-4F8C-9133-2D8C91455FAD}" type="pres">
      <dgm:prSet presAssocID="{A4B3462A-5230-4D3C-B1A8-F33CAD980E40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705F71-31FB-49F1-AA41-C193C8C6F8AE}" type="presOf" srcId="{9918B2C4-9E04-4730-ADA0-71D40C58F275}" destId="{DD06AB4E-2A6D-47F7-8552-2BBAB37740F8}" srcOrd="0" destOrd="0" presId="urn:microsoft.com/office/officeart/2005/8/layout/venn2"/>
    <dgm:cxn modelId="{93DEDF8D-5BD1-4A3C-B731-14F123B80BCC}" type="presOf" srcId="{E90E4CAA-C402-4131-A320-131A7B54893E}" destId="{BBB1C4BA-0715-4E13-A5ED-C1CD0E73F2F6}" srcOrd="0" destOrd="0" presId="urn:microsoft.com/office/officeart/2005/8/layout/venn2"/>
    <dgm:cxn modelId="{BB49726E-FE1F-425E-AB83-C46F96A0C7E0}" srcId="{A4B3462A-5230-4D3C-B1A8-F33CAD980E40}" destId="{9918B2C4-9E04-4730-ADA0-71D40C58F275}" srcOrd="2" destOrd="0" parTransId="{42256EE0-2D68-4D50-BF01-5179BA4E6432}" sibTransId="{7EC0709D-DD50-4950-A9AD-68E72A6D6A0F}"/>
    <dgm:cxn modelId="{E6316409-E564-4641-9777-1C0FA11B3958}" srcId="{A4B3462A-5230-4D3C-B1A8-F33CAD980E40}" destId="{9D6384B5-A1BD-435B-8DD7-EE78E2494854}" srcOrd="0" destOrd="0" parTransId="{CA61253C-B9EF-46DC-84E7-B20110D4AEF3}" sibTransId="{4E2A169B-BFDC-4BBA-BE06-A6D6C8927065}"/>
    <dgm:cxn modelId="{248E3898-BC65-4ABC-B634-CBB09C60A525}" srcId="{A4B3462A-5230-4D3C-B1A8-F33CAD980E40}" destId="{E90E4CAA-C402-4131-A320-131A7B54893E}" srcOrd="1" destOrd="0" parTransId="{AB7FCD95-F024-480F-9C00-B64370B21759}" sibTransId="{8345EA76-9FDA-48E0-9A97-00C24B3661EC}"/>
    <dgm:cxn modelId="{232587D0-7822-4A87-861F-7672E7500080}" type="presOf" srcId="{E90E4CAA-C402-4131-A320-131A7B54893E}" destId="{673103AC-CB5F-441D-89EE-D7C02110BFCB}" srcOrd="1" destOrd="0" presId="urn:microsoft.com/office/officeart/2005/8/layout/venn2"/>
    <dgm:cxn modelId="{2F0A4C52-456A-4919-9673-5C23C072E4EE}" type="presOf" srcId="{9918B2C4-9E04-4730-ADA0-71D40C58F275}" destId="{45D77AC8-16AE-4F8C-9133-2D8C91455FAD}" srcOrd="1" destOrd="0" presId="urn:microsoft.com/office/officeart/2005/8/layout/venn2"/>
    <dgm:cxn modelId="{6AC3F773-4B31-4ACC-B8F7-58A4D196589A}" type="presOf" srcId="{9D6384B5-A1BD-435B-8DD7-EE78E2494854}" destId="{1A97FE47-7B84-495F-BFCD-7FE99F8EAB54}" srcOrd="0" destOrd="0" presId="urn:microsoft.com/office/officeart/2005/8/layout/venn2"/>
    <dgm:cxn modelId="{C556AA68-AA54-4A66-B0BB-AF525933AC4C}" type="presOf" srcId="{A4B3462A-5230-4D3C-B1A8-F33CAD980E40}" destId="{EB4C3840-C39D-400D-A1DE-2BF7C0EA4BF8}" srcOrd="0" destOrd="0" presId="urn:microsoft.com/office/officeart/2005/8/layout/venn2"/>
    <dgm:cxn modelId="{91E54D60-BF33-4AFD-B5E3-C1B50B5F3A31}" type="presOf" srcId="{9D6384B5-A1BD-435B-8DD7-EE78E2494854}" destId="{A9F87F2F-9AEC-47A5-A367-D5184AE8408F}" srcOrd="1" destOrd="0" presId="urn:microsoft.com/office/officeart/2005/8/layout/venn2"/>
    <dgm:cxn modelId="{576FA9BB-A683-4DBF-9A77-E28A6D3E400B}" type="presParOf" srcId="{EB4C3840-C39D-400D-A1DE-2BF7C0EA4BF8}" destId="{40E8C5DA-9D4F-439D-AB62-389BAFFD87EF}" srcOrd="0" destOrd="0" presId="urn:microsoft.com/office/officeart/2005/8/layout/venn2"/>
    <dgm:cxn modelId="{081522A9-AD07-4E03-8620-3824E9B4C198}" type="presParOf" srcId="{40E8C5DA-9D4F-439D-AB62-389BAFFD87EF}" destId="{1A97FE47-7B84-495F-BFCD-7FE99F8EAB54}" srcOrd="0" destOrd="0" presId="urn:microsoft.com/office/officeart/2005/8/layout/venn2"/>
    <dgm:cxn modelId="{63C9FD11-FE4F-495C-884A-537157DB616E}" type="presParOf" srcId="{40E8C5DA-9D4F-439D-AB62-389BAFFD87EF}" destId="{A9F87F2F-9AEC-47A5-A367-D5184AE8408F}" srcOrd="1" destOrd="0" presId="urn:microsoft.com/office/officeart/2005/8/layout/venn2"/>
    <dgm:cxn modelId="{E596DC1B-5CC4-4511-8663-E1D28C938E94}" type="presParOf" srcId="{EB4C3840-C39D-400D-A1DE-2BF7C0EA4BF8}" destId="{5D947938-66C1-422C-8DE4-8E24F3FEDF17}" srcOrd="1" destOrd="0" presId="urn:microsoft.com/office/officeart/2005/8/layout/venn2"/>
    <dgm:cxn modelId="{456FC9A2-025F-4DA4-89AC-711482502C68}" type="presParOf" srcId="{5D947938-66C1-422C-8DE4-8E24F3FEDF17}" destId="{BBB1C4BA-0715-4E13-A5ED-C1CD0E73F2F6}" srcOrd="0" destOrd="0" presId="urn:microsoft.com/office/officeart/2005/8/layout/venn2"/>
    <dgm:cxn modelId="{F6A83C10-1101-4395-BFA4-F8B3CA3DA308}" type="presParOf" srcId="{5D947938-66C1-422C-8DE4-8E24F3FEDF17}" destId="{673103AC-CB5F-441D-89EE-D7C02110BFCB}" srcOrd="1" destOrd="0" presId="urn:microsoft.com/office/officeart/2005/8/layout/venn2"/>
    <dgm:cxn modelId="{EC1E772B-5F76-4CF4-B8E6-1615BEFE379B}" type="presParOf" srcId="{EB4C3840-C39D-400D-A1DE-2BF7C0EA4BF8}" destId="{16A8448E-9562-4031-9F5D-21E0E5F4B1C0}" srcOrd="2" destOrd="0" presId="urn:microsoft.com/office/officeart/2005/8/layout/venn2"/>
    <dgm:cxn modelId="{AD0A767A-E0AA-42EB-9718-957EF67B574E}" type="presParOf" srcId="{16A8448E-9562-4031-9F5D-21E0E5F4B1C0}" destId="{DD06AB4E-2A6D-47F7-8552-2BBAB37740F8}" srcOrd="0" destOrd="0" presId="urn:microsoft.com/office/officeart/2005/8/layout/venn2"/>
    <dgm:cxn modelId="{22E8039A-14F4-4A35-B6BA-EA77AC5235B8}" type="presParOf" srcId="{16A8448E-9562-4031-9F5D-21E0E5F4B1C0}" destId="{45D77AC8-16AE-4F8C-9133-2D8C91455FA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7FE47-7B84-495F-BFCD-7FE99F8EAB54}">
      <dsp:nvSpPr>
        <dsp:cNvPr id="0" name=""/>
        <dsp:cNvSpPr/>
      </dsp:nvSpPr>
      <dsp:spPr>
        <a:xfrm>
          <a:off x="995715" y="0"/>
          <a:ext cx="3982861" cy="3982861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Typescript</a:t>
          </a:r>
          <a:br>
            <a:rPr lang="en-US" sz="1600" kern="1200" dirty="0" smtClean="0"/>
          </a:br>
          <a:r>
            <a:rPr lang="en-US" sz="1600" kern="1200" dirty="0" smtClean="0"/>
            <a:t>types + annotations</a:t>
          </a:r>
          <a:endParaRPr lang="en-US" sz="1600" kern="1200" dirty="0"/>
        </a:p>
      </dsp:txBody>
      <dsp:txXfrm>
        <a:off x="2291141" y="199143"/>
        <a:ext cx="1392009" cy="597429"/>
      </dsp:txXfrm>
    </dsp:sp>
    <dsp:sp modelId="{BBB1C4BA-0715-4E13-A5ED-C1CD0E73F2F6}">
      <dsp:nvSpPr>
        <dsp:cNvPr id="0" name=""/>
        <dsp:cNvSpPr/>
      </dsp:nvSpPr>
      <dsp:spPr>
        <a:xfrm>
          <a:off x="1493573" y="995715"/>
          <a:ext cx="2987145" cy="2987145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ES6</a:t>
          </a:r>
          <a:br>
            <a:rPr lang="en-US" sz="1800" kern="1200" dirty="0" smtClean="0"/>
          </a:br>
          <a:r>
            <a:rPr lang="en-US" sz="1800" kern="1200" dirty="0" smtClean="0"/>
            <a:t>classes + modules</a:t>
          </a:r>
          <a:endParaRPr lang="en-US" sz="1800" kern="1200" dirty="0"/>
        </a:p>
      </dsp:txBody>
      <dsp:txXfrm>
        <a:off x="2291141" y="1182411"/>
        <a:ext cx="1392009" cy="560089"/>
      </dsp:txXfrm>
    </dsp:sp>
    <dsp:sp modelId="{DD06AB4E-2A6D-47F7-8552-2BBAB37740F8}">
      <dsp:nvSpPr>
        <dsp:cNvPr id="0" name=""/>
        <dsp:cNvSpPr/>
      </dsp:nvSpPr>
      <dsp:spPr>
        <a:xfrm>
          <a:off x="1991430" y="1991430"/>
          <a:ext cx="1991430" cy="199143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ES5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2283068" y="2489288"/>
        <a:ext cx="1408154" cy="995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239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AutoShap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8175"/>
            <a:ext cx="5349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CE82E61-B7E2-4FD0-A53F-829A7DAE4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257925" y="111125"/>
            <a:ext cx="2952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ea typeface="+mn-ea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4261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49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0064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060474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118618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275656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35617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285055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396499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0064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0064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545952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814873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934857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029694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801797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9779840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6704040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6704040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21016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568450"/>
            <a:ext cx="3956050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568450"/>
            <a:ext cx="3957638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7638" y="269875"/>
            <a:ext cx="2016125" cy="57340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269875"/>
            <a:ext cx="5897563" cy="5734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395413"/>
            <a:ext cx="3956050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395413"/>
            <a:ext cx="3957638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263525"/>
            <a:ext cx="2016125" cy="5567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63525"/>
            <a:ext cx="5897563" cy="5567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leBottomBarBW" hidden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4" name="Group 4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6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7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5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9C18D-7E1B-48C4-91C2-0CEA81302A6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61E28-45DF-487F-BEB9-211EC56010D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DEB3D-3997-44E4-88FB-46EC40B138F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3EC39-C108-481E-9494-8D1232F538F2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0AA9F-F62D-4B54-BC62-9CA8A5D1B46F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6EA3E-A40E-457F-8AD7-17D62A1A003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78858-DDDF-4233-8920-E5D2F37D97F0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701DF-A01B-4EFE-9DAC-FE629210FE9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12B62-812A-4F71-8E90-2965942D1F8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D73FD-30BC-413B-A5A6-815AD9CE400D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26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oleObject" Target="../embeddings/oleObject2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ags" Target="../tags/tag1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ags" Target="../tags/tag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762" name="Rectangle 2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think-cell Slide" r:id="rId25" imgW="0" imgH="0" progId="">
                  <p:embed/>
                </p:oleObj>
              </mc:Choice>
              <mc:Fallback>
                <p:oleObj name="think-cell Slide" r:id="rId25" imgW="0" imgH="0" progId="">
                  <p:embed/>
                  <p:pic>
                    <p:nvPicPr>
                      <p:cNvPr id="373762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9" name="Rectangle 295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auto">
          <a:xfrm>
            <a:off x="0" y="0"/>
            <a:ext cx="8961438" cy="1044575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1320" name="Line 296"/>
          <p:cNvSpPr>
            <a:spLocks noChangeShapeType="1"/>
          </p:cNvSpPr>
          <p:nvPr userDrawn="1">
            <p:custDataLst>
              <p:tags r:id="rId16"/>
            </p:custDataLst>
          </p:nvPr>
        </p:nvSpPr>
        <p:spPr bwMode="auto">
          <a:xfrm>
            <a:off x="0" y="39688"/>
            <a:ext cx="8961438" cy="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373784" name="McK 2. Slide Title"/>
          <p:cNvSpPr>
            <a:spLocks noGrp="1" noChangeArrowheads="1"/>
          </p:cNvSpPr>
          <p:nvPr>
            <p:ph type="title"/>
            <p:custDataLst>
              <p:tags r:id="rId17"/>
            </p:custDataLst>
          </p:nvPr>
        </p:nvSpPr>
        <p:spPr bwMode="auto">
          <a:xfrm>
            <a:off x="119063" y="230188"/>
            <a:ext cx="8618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6" name="McK 1. On-page tracker" hidden="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Unit of measure</a:t>
            </a:r>
          </a:p>
        </p:txBody>
      </p:sp>
      <p:grpSp>
        <p:nvGrpSpPr>
          <p:cNvPr id="373787" name="McK Slide Elements"/>
          <p:cNvGrpSpPr>
            <a:grpSpLocks/>
          </p:cNvGrpSpPr>
          <p:nvPr userDrawn="1"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151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+mn-ea"/>
                  <a:cs typeface="+mn-cs"/>
                </a:rPr>
                <a:t>1 Footnote</a:t>
              </a:r>
            </a:p>
          </p:txBody>
        </p:sp>
        <p:sp>
          <p:nvSpPr>
            <p:cNvPr id="1154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+mn-ea"/>
                  <a:cs typeface="+mn-cs"/>
                </a:rPr>
                <a:t>SOURCE: Source</a:t>
              </a:r>
            </a:p>
          </p:txBody>
        </p:sp>
      </p:grpSp>
      <p:grpSp>
        <p:nvGrpSpPr>
          <p:cNvPr id="373788" name="ACET" hidden="1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373793" name="AutoShape 249" hidden="1"/>
            <p:cNvCxnSpPr>
              <a:cxnSpLocks noChangeShapeType="1"/>
              <a:stCxn id="1274" idx="4"/>
              <a:endCxn id="1274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74" name="AutoShape 250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+mn-ea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+mn-ea"/>
                  <a:cs typeface="+mn-cs"/>
                </a:rPr>
                <a:t>Unit of measure</a:t>
              </a:r>
            </a:p>
          </p:txBody>
        </p:sp>
      </p:grpSp>
      <p:sp>
        <p:nvSpPr>
          <p:cNvPr id="1306" name="doc id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73790" name="Rectangle 286"/>
          <p:cNvSpPr>
            <a:spLocks noGrp="1" noChangeArrowheads="1"/>
          </p:cNvSpPr>
          <p:nvPr>
            <p:ph type="body" idx="1"/>
            <p:custDataLst>
              <p:tags r:id="rId22"/>
            </p:custDataLst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6" name="Line 292"/>
          <p:cNvSpPr>
            <a:spLocks noChangeShapeType="1"/>
          </p:cNvSpPr>
          <p:nvPr userDrawn="1">
            <p:custDataLst>
              <p:tags r:id="rId23"/>
            </p:custDataLst>
          </p:nvPr>
        </p:nvSpPr>
        <p:spPr bwMode="auto">
          <a:xfrm>
            <a:off x="1277938" y="6203950"/>
            <a:ext cx="64389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pic>
        <p:nvPicPr>
          <p:cNvPr id="373792" name="Picture 294" descr="pitango_logo"/>
          <p:cNvPicPr>
            <a:picLocks noChangeAspect="1" noChangeArrowheads="1"/>
          </p:cNvPicPr>
          <p:nvPr userDrawn="1">
            <p:custDataLst>
              <p:tags r:id="rId24"/>
            </p:custDataLst>
          </p:nvPr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03" t="28952" r="10431" b="27167"/>
          <a:stretch>
            <a:fillRect/>
          </a:stretch>
        </p:blipFill>
        <p:spPr bwMode="auto">
          <a:xfrm>
            <a:off x="7747000" y="6027738"/>
            <a:ext cx="11826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3780" name="Object 20"/>
          <p:cNvGraphicFramePr>
            <a:graphicFrameLocks noChangeAspect="1"/>
          </p:cNvGraphicFramePr>
          <p:nvPr/>
        </p:nvGraphicFramePr>
        <p:xfrm>
          <a:off x="33338" y="6073775"/>
          <a:ext cx="12446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Acrobat Document" r:id="rId27" imgW="12966480" imgH="8997120" progId="AcroExch.Document.11">
                  <p:embed/>
                </p:oleObj>
              </mc:Choice>
              <mc:Fallback>
                <p:oleObj name="Acrobat Document" r:id="rId27" imgW="12966480" imgH="8997120" progId="AcroExch.Document.11">
                  <p:embed/>
                  <p:pic>
                    <p:nvPicPr>
                      <p:cNvPr id="37378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956" t="35126" r="12169" b="42209"/>
                      <a:stretch>
                        <a:fillRect/>
                      </a:stretch>
                    </p:blipFill>
                    <p:spPr bwMode="auto">
                      <a:xfrm>
                        <a:off x="33338" y="6073775"/>
                        <a:ext cx="1244600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0F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5" r:id="rId2"/>
    <p:sldLayoutId id="2147484114" r:id="rId3"/>
    <p:sldLayoutId id="2147484113" r:id="rId4"/>
    <p:sldLayoutId id="2147484112" r:id="rId5"/>
    <p:sldLayoutId id="2147484111" r:id="rId6"/>
    <p:sldLayoutId id="2147484110" r:id="rId7"/>
    <p:sldLayoutId id="2147484109" r:id="rId8"/>
    <p:sldLayoutId id="2147484108" r:id="rId9"/>
    <p:sldLayoutId id="2147484107" r:id="rId10"/>
    <p:sldLayoutId id="2147484106" r:id="rId11"/>
  </p:sldLayoutIdLst>
  <p:txStyles>
    <p:titleStyle>
      <a:lvl1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2pPr>
      <a:lvl3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3pPr>
      <a:lvl4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4pPr>
      <a:lvl5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6pPr>
      <a:lvl7pPr marL="9144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7pPr>
      <a:lvl8pPr marL="13716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8pPr>
      <a:lvl9pPr marL="18288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2"/>
          </a:solidFill>
          <a:latin typeface="+mn-lt"/>
          <a:ea typeface="+mn-ea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2"/>
          </a:solidFill>
          <a:latin typeface="+mn-lt"/>
          <a:ea typeface="+mn-ea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2"/>
          </a:solidFill>
          <a:latin typeface="+mn-lt"/>
          <a:ea typeface="+mn-ea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6" r:id="rId2"/>
    <p:sldLayoutId id="2147484125" r:id="rId3"/>
    <p:sldLayoutId id="2147484124" r:id="rId4"/>
    <p:sldLayoutId id="2147484123" r:id="rId5"/>
    <p:sldLayoutId id="2147484122" r:id="rId6"/>
    <p:sldLayoutId id="2147484121" r:id="rId7"/>
    <p:sldLayoutId id="2147484120" r:id="rId8"/>
    <p:sldLayoutId id="2147484119" r:id="rId9"/>
    <p:sldLayoutId id="2147484118" r:id="rId10"/>
    <p:sldLayoutId id="21474841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395413"/>
            <a:ext cx="8066088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AAaaa </a:t>
            </a:r>
            <a:r>
              <a:rPr lang="he-IL" smtClean="0"/>
              <a:t>לחץ כדי לערוך סגנונות טקסט של תבנית בסיס</a:t>
            </a:r>
            <a:endParaRPr lang="en-US" smtClean="0"/>
          </a:p>
          <a:p>
            <a:pPr lvl="1"/>
            <a:r>
              <a:rPr lang="he-IL" smtClean="0"/>
              <a:t>רמה שנייה</a:t>
            </a:r>
            <a:endParaRPr lang="en-US" smtClean="0"/>
          </a:p>
          <a:p>
            <a:pPr lvl="2"/>
            <a:r>
              <a:rPr lang="he-IL" smtClean="0"/>
              <a:t>רמה שלישית</a:t>
            </a:r>
            <a:endParaRPr lang="en-US" smtClean="0"/>
          </a:p>
          <a:p>
            <a:pPr lvl="3"/>
            <a:r>
              <a:rPr lang="he-IL" smtClean="0"/>
              <a:t>רמה רביעית</a:t>
            </a:r>
            <a:endParaRPr lang="en-US" smtClean="0"/>
          </a:p>
          <a:p>
            <a:pPr lvl="4"/>
            <a:r>
              <a:rPr lang="he-IL" smtClean="0"/>
              <a:t>רמה חמישית</a:t>
            </a:r>
            <a:endParaRPr lang="en-US" smtClean="0"/>
          </a:p>
        </p:txBody>
      </p:sp>
      <p:sp>
        <p:nvSpPr>
          <p:cNvPr id="115715" name="Rectangle 3"/>
          <p:cNvSpPr>
            <a:spLocks noChangeArrowheads="1"/>
          </p:cNvSpPr>
          <p:nvPr userDrawn="1"/>
        </p:nvSpPr>
        <p:spPr bwMode="auto">
          <a:xfrm>
            <a:off x="6583363" y="5407025"/>
            <a:ext cx="2378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583" tIns="44792" rIns="89583" bIns="44792"/>
          <a:lstStyle/>
          <a:p>
            <a:pPr algn="ctr" defTabSz="895350" eaLnBrk="0" hangingPunct="0">
              <a:defRPr/>
            </a:pPr>
            <a:endParaRPr lang="en-US" sz="1400" b="1">
              <a:solidFill>
                <a:schemeClr val="bg1"/>
              </a:solidFill>
              <a:latin typeface="Georgia" pitchFamily="18" charset="0"/>
              <a:ea typeface="MS PGothic" pitchFamily="34" charset="-128"/>
            </a:endParaRPr>
          </a:p>
        </p:txBody>
      </p:sp>
      <p:sp>
        <p:nvSpPr>
          <p:cNvPr id="115716" name="Rectangle 4"/>
          <p:cNvSpPr>
            <a:spLocks noChangeArrowheads="1"/>
          </p:cNvSpPr>
          <p:nvPr userDrawn="1"/>
        </p:nvSpPr>
        <p:spPr bwMode="auto">
          <a:xfrm>
            <a:off x="2574925" y="327025"/>
            <a:ext cx="6386513" cy="635000"/>
          </a:xfrm>
          <a:prstGeom prst="rect">
            <a:avLst/>
          </a:prstGeom>
          <a:solidFill>
            <a:srgbClr val="A10A00"/>
          </a:solidFill>
          <a:ln w="9525" algn="ctr">
            <a:noFill/>
            <a:miter lim="800000"/>
            <a:headEnd/>
            <a:tailEnd/>
          </a:ln>
        </p:spPr>
        <p:txBody>
          <a:bodyPr wrap="none" lIns="89611" tIns="44806" rIns="89611" bIns="44806" anchor="ctr"/>
          <a:lstStyle/>
          <a:p>
            <a:pPr defTabSz="895350">
              <a:defRPr/>
            </a:pPr>
            <a:endParaRPr lang="en-US" sz="3100">
              <a:ea typeface="MS PGothic" pitchFamily="34" charset="-128"/>
            </a:endParaRPr>
          </a:p>
        </p:txBody>
      </p:sp>
      <p:sp>
        <p:nvSpPr>
          <p:cNvPr id="39834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17800" y="263525"/>
            <a:ext cx="3668713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AAA</a:t>
            </a:r>
          </a:p>
        </p:txBody>
      </p:sp>
      <p:sp>
        <p:nvSpPr>
          <p:cNvPr id="115719" name="Line 7"/>
          <p:cNvSpPr>
            <a:spLocks noChangeShapeType="1"/>
          </p:cNvSpPr>
          <p:nvPr userDrawn="1"/>
        </p:nvSpPr>
        <p:spPr bwMode="auto">
          <a:xfrm>
            <a:off x="0" y="1031875"/>
            <a:ext cx="8961438" cy="0"/>
          </a:xfrm>
          <a:prstGeom prst="line">
            <a:avLst/>
          </a:prstGeom>
          <a:noFill/>
          <a:ln w="12700">
            <a:solidFill>
              <a:srgbClr val="A30A00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398343" name="Group 11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398344" name="Group 10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115717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115720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115722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7" r:id="rId2"/>
    <p:sldLayoutId id="2147484136" r:id="rId3"/>
    <p:sldLayoutId id="2147484135" r:id="rId4"/>
    <p:sldLayoutId id="2147484134" r:id="rId5"/>
    <p:sldLayoutId id="2147484133" r:id="rId6"/>
    <p:sldLayoutId id="2147484132" r:id="rId7"/>
    <p:sldLayoutId id="2147484131" r:id="rId8"/>
    <p:sldLayoutId id="2147484130" r:id="rId9"/>
    <p:sldLayoutId id="2147484129" r:id="rId10"/>
    <p:sldLayoutId id="2147484128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9pPr>
    </p:titleStyle>
    <p:bodyStyle>
      <a:lvl1pPr marL="336550" indent="-336550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28663" indent="-280988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2pPr>
      <a:lvl3pPr marL="1120775" indent="-225425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3pPr>
      <a:lvl4pPr marL="1568450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4pPr>
      <a:lvl5pPr marL="2016125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5pPr>
      <a:lvl6pPr marL="24733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6pPr>
      <a:lvl7pPr marL="29305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7pPr>
      <a:lvl8pPr marL="33877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8pPr>
      <a:lvl9pPr marL="38449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27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4724" name="SlideLogoText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000">
                <a:ea typeface="MS PGothic" pitchFamily="34" charset="-128"/>
                <a:cs typeface="+mn-cs"/>
              </a:rPr>
              <a:t>McKinsey &amp; Company</a:t>
            </a:r>
          </a:p>
        </p:txBody>
      </p:sp>
      <p:sp>
        <p:nvSpPr>
          <p:cNvPr id="414725" name="McK 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TRACKER</a:t>
            </a:r>
          </a:p>
        </p:txBody>
      </p:sp>
      <p:sp>
        <p:nvSpPr>
          <p:cNvPr id="414726" name="McK 3. Unit of measure" hidden="1"/>
          <p:cNvSpPr txBox="1">
            <a:spLocks noChangeArrowheads="1"/>
          </p:cNvSpPr>
          <p:nvPr/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Unit of measure</a:t>
            </a:r>
          </a:p>
        </p:txBody>
      </p:sp>
      <p:grpSp>
        <p:nvGrpSpPr>
          <p:cNvPr id="410631" name="McK Slide Elements"/>
          <p:cNvGrpSpPr>
            <a:grpSpLocks/>
          </p:cNvGrpSpPr>
          <p:nvPr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414728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MS PGothic" pitchFamily="34" charset="-128"/>
                  <a:cs typeface="+mn-cs"/>
                </a:rPr>
                <a:t>1 Footnote</a:t>
              </a:r>
            </a:p>
          </p:txBody>
        </p:sp>
        <p:sp>
          <p:nvSpPr>
            <p:cNvPr id="414729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MS PGothic" pitchFamily="34" charset="-128"/>
                  <a:cs typeface="+mn-cs"/>
                </a:rPr>
                <a:t>SOURCE: Source</a:t>
              </a:r>
            </a:p>
          </p:txBody>
        </p:sp>
      </p:grpSp>
      <p:grpSp>
        <p:nvGrpSpPr>
          <p:cNvPr id="410632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410639" name="AutoShape 11" hidden="1"/>
            <p:cNvCxnSpPr>
              <a:cxnSpLocks noChangeShapeType="1"/>
              <a:stCxn id="414732" idx="4"/>
              <a:endCxn id="414732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4732" name="AutoShape 12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MS PGothic" pitchFamily="34" charset="-128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MS PGothic" pitchFamily="34" charset="-128"/>
                  <a:cs typeface="+mn-cs"/>
                </a:rPr>
                <a:t>Unit of measure</a:t>
              </a:r>
            </a:p>
          </p:txBody>
        </p:sp>
      </p:grpSp>
      <p:sp>
        <p:nvSpPr>
          <p:cNvPr id="4147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45513" y="6435725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7544FCE-F1B0-40E2-8568-E3C6D011395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  <p:sp>
        <p:nvSpPr>
          <p:cNvPr id="414734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14735" name="Working Draft"/>
          <p:cNvSpPr txBox="1">
            <a:spLocks noChangeArrowheads="1"/>
          </p:cNvSpPr>
          <p:nvPr/>
        </p:nvSpPr>
        <p:spPr bwMode="auto">
          <a:xfrm rot="5400000">
            <a:off x="8397081" y="2359819"/>
            <a:ext cx="98901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Working Draft - Last Modified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4736" name="Printed"/>
          <p:cNvSpPr txBox="1">
            <a:spLocks noChangeArrowheads="1"/>
          </p:cNvSpPr>
          <p:nvPr/>
        </p:nvSpPr>
        <p:spPr bwMode="auto">
          <a:xfrm rot="5400000">
            <a:off x="8770144" y="3852069"/>
            <a:ext cx="242887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Printed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37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4738" name="SlideLogoSeparator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418513" y="6403975"/>
            <a:ext cx="396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200">
                <a:ea typeface="MS PGothic" pitchFamily="34" charset="-128"/>
                <a:cs typeface="+mn-cs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48" r:id="rId2"/>
    <p:sldLayoutId id="2147484147" r:id="rId3"/>
    <p:sldLayoutId id="2147484146" r:id="rId4"/>
    <p:sldLayoutId id="2147484145" r:id="rId5"/>
    <p:sldLayoutId id="2147484144" r:id="rId6"/>
    <p:sldLayoutId id="2147484143" r:id="rId7"/>
    <p:sldLayoutId id="2147484142" r:id="rId8"/>
    <p:sldLayoutId id="2147484141" r:id="rId9"/>
    <p:sldLayoutId id="2147484140" r:id="rId10"/>
    <p:sldLayoutId id="2147484139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2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hyperlink" Target="https://developer.mozilla.org/en/docs/Web/JavaScript/Reference/Statements/let" TargetMode="External"/><Relationship Id="rId2" Type="http://schemas.openxmlformats.org/officeDocument/2006/relationships/tags" Target="../tags/tag2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hyperlink" Target="http://es6-features.org/" TargetMode="External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hyperlink" Target="http://es6-features.org/" TargetMode="External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hyperlink" Target="https://googlechrome.github.io/samples/arrows-es6/" TargetMode="External"/><Relationship Id="rId2" Type="http://schemas.openxmlformats.org/officeDocument/2006/relationships/tags" Target="../tags/tag2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hyperlink" Target="http://exploringjs.com/es6/ch_promises.html" TargetMode="External"/><Relationship Id="rId2" Type="http://schemas.openxmlformats.org/officeDocument/2006/relationships/tags" Target="../tags/tag2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hyperlink" Target="http://es6-features.org/#ClassDefinition" TargetMode="External"/><Relationship Id="rId2" Type="http://schemas.openxmlformats.org/officeDocument/2006/relationships/tags" Target="../tags/tag30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hyperlink" Target="http://es6-features.org/#ValueExportImport" TargetMode="External"/><Relationship Id="rId2" Type="http://schemas.openxmlformats.org/officeDocument/2006/relationships/tags" Target="../tags/tag3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3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hyperlink" Target="https://developer.mozilla.org/en/docs/Web/HTML/Element/noscript" TargetMode="External"/><Relationship Id="rId2" Type="http://schemas.openxmlformats.org/officeDocument/2006/relationships/tags" Target="../tags/tag3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3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slideLayout" Target="../slideLayouts/slideLayout34.xml"/><Relationship Id="rId7" Type="http://schemas.openxmlformats.org/officeDocument/2006/relationships/diagramData" Target="../diagrams/data1.xml"/><Relationship Id="rId12" Type="http://schemas.openxmlformats.org/officeDocument/2006/relationships/hyperlink" Target="http://www.typescriptlang.org/" TargetMode="External"/><Relationship Id="rId2" Type="http://schemas.openxmlformats.org/officeDocument/2006/relationships/tags" Target="../tags/tag35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oleObject" Target="../embeddings/oleObject23.bin"/><Relationship Id="rId10" Type="http://schemas.openxmlformats.org/officeDocument/2006/relationships/diagramColors" Target="../diagrams/colors1.xml"/><Relationship Id="rId4" Type="http://schemas.openxmlformats.org/officeDocument/2006/relationships/notesSlide" Target="../notesSlides/notesSlide21.xml"/><Relationship Id="rId9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36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4.bin"/><Relationship Id="rId5" Type="http://schemas.openxmlformats.org/officeDocument/2006/relationships/hyperlink" Target="https://www.typescriptlang.org/play/index.html" TargetMode="Externa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7" Type="http://schemas.openxmlformats.org/officeDocument/2006/relationships/hyperlink" Target="https://nodejs.org/" TargetMode="External"/><Relationship Id="rId2" Type="http://schemas.openxmlformats.org/officeDocument/2006/relationships/tags" Target="../tags/tag3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hyperlink" Target="https://nodejs.org/" TargetMode="External"/><Relationship Id="rId2" Type="http://schemas.openxmlformats.org/officeDocument/2006/relationships/tags" Target="../tags/tag38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6.bin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39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40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8.bin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9.bin"/><Relationship Id="rId5" Type="http://schemas.openxmlformats.org/officeDocument/2006/relationships/hyperlink" Target="https://www.typescriptlang.org/docs/handbook/basic-types.html" TargetMode="External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domenlightenment.com/" TargetMode="External"/><Relationship Id="rId3" Type="http://schemas.openxmlformats.org/officeDocument/2006/relationships/slideLayout" Target="../slideLayouts/slideLayout34.xml"/><Relationship Id="rId7" Type="http://schemas.openxmlformats.org/officeDocument/2006/relationships/hyperlink" Target="http://jsbooks.revolunet.com/" TargetMode="External"/><Relationship Id="rId2" Type="http://schemas.openxmlformats.org/officeDocument/2006/relationships/tags" Target="../tags/tag4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.png"/><Relationship Id="rId11" Type="http://schemas.openxmlformats.org/officeDocument/2006/relationships/hyperlink" Target="https://www.typescriptlang.org/" TargetMode="External"/><Relationship Id="rId5" Type="http://schemas.openxmlformats.org/officeDocument/2006/relationships/oleObject" Target="../embeddings/oleObject30.bin"/><Relationship Id="rId10" Type="http://schemas.openxmlformats.org/officeDocument/2006/relationships/hyperlink" Target="http://overapi.com/html-dom/" TargetMode="External"/><Relationship Id="rId4" Type="http://schemas.openxmlformats.org/officeDocument/2006/relationships/notesSlide" Target="../notesSlides/notesSlide28.xml"/><Relationship Id="rId9" Type="http://schemas.openxmlformats.org/officeDocument/2006/relationships/hyperlink" Target="http://overapi.com/javascrip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1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8429626" y="177995"/>
            <a:ext cx="361950" cy="3524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riol Regular" pitchFamily="50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5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Course:</a:t>
            </a:r>
          </a:p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Become a Full-stack Developer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 defTabSz="895350" eaLnBrk="0" hangingPunct="0">
              <a:defRPr/>
            </a:pP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ES6 – What’s new highlights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9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ES6 (JavaScript 2015) – What’s new?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let – block scoped variables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5178" y="3663783"/>
            <a:ext cx="4190294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old -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var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function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varTest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()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var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x = 1;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if (true)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var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x = 2;  // same variable!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console.log(x);  // 2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console.log(x);  // 2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}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376450" y="1045892"/>
            <a:ext cx="9229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in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javascript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doesn’t do exactly what you think – not always scoped where it is declared.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let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– a new keyword you can use instead of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which properly scopes the variable.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const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– like let but cannot be assigned to (directly) in runtime – caution you can change it’s object’s/array’s properties…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51680" y="3663360"/>
            <a:ext cx="4301849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ES6 – let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function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letTest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()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let x = 1;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if (true)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let x = 2;  // different variable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console.log(x);  // 2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console.log(x);  // 1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790766" y="5914663"/>
            <a:ext cx="7379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7"/>
              </a:rPr>
              <a:t>https://developer.mozilla.org/en/docs/Web/JavaScript/Reference/Statements/let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82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ES6 (JavaScript 2015) – What’s new?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Default Parameters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5178" y="3663783"/>
            <a:ext cx="4190294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old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function </a:t>
            </a:r>
            <a:r>
              <a:rPr lang="en-US" sz="1600" dirty="0" err="1" smtClean="0">
                <a:solidFill>
                  <a:srgbClr val="FFFFFF"/>
                </a:solidFill>
              </a:rPr>
              <a:t>myFunc</a:t>
            </a:r>
            <a:r>
              <a:rPr lang="en-US" sz="1600" dirty="0" smtClean="0">
                <a:solidFill>
                  <a:srgbClr val="FFFFFF"/>
                </a:solidFill>
              </a:rPr>
              <a:t>(message){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   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// old style input validation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   </a:t>
            </a:r>
            <a:r>
              <a:rPr lang="en-US" sz="1600" dirty="0" err="1" smtClean="0">
                <a:solidFill>
                  <a:srgbClr val="FFFFFF"/>
                </a:solidFill>
              </a:rPr>
              <a:t>var</a:t>
            </a:r>
            <a:r>
              <a:rPr lang="en-US" sz="1600" dirty="0" smtClean="0">
                <a:solidFill>
                  <a:srgbClr val="FFFFFF"/>
                </a:solidFill>
              </a:rPr>
              <a:t> message = message || “”;</a:t>
            </a:r>
          </a:p>
          <a:p>
            <a:endParaRPr lang="en-US" sz="1600" dirty="0" smtClean="0">
              <a:solidFill>
                <a:srgbClr val="FFFFFF"/>
              </a:solidFill>
            </a:endParaRPr>
          </a:p>
          <a:p>
            <a:r>
              <a:rPr lang="en-US" sz="1600" dirty="0" smtClean="0">
                <a:solidFill>
                  <a:srgbClr val="FFFFFF"/>
                </a:solidFill>
                <a:latin typeface="Source Code Pro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76450" y="1045892"/>
            <a:ext cx="9229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It is now possible to default values for input parameters.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51680" y="3663360"/>
            <a:ext cx="4301849" cy="10464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ES6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 smtClean="0">
                <a:solidFill>
                  <a:srgbClr val="FFFFFF"/>
                </a:solidFill>
              </a:rPr>
              <a:t>function myFuncES6(message = “”){</a:t>
            </a:r>
          </a:p>
          <a:p>
            <a:endParaRPr lang="en-US" sz="1600" dirty="0" smtClean="0">
              <a:solidFill>
                <a:srgbClr val="FFFFFF"/>
              </a:solidFill>
            </a:endParaRPr>
          </a:p>
          <a:p>
            <a:r>
              <a:rPr lang="en-US" sz="1600" dirty="0" smtClean="0">
                <a:solidFill>
                  <a:srgbClr val="FFFFFF"/>
                </a:solidFill>
                <a:latin typeface="Source Code Pro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3254032" y="5878609"/>
            <a:ext cx="22541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7"/>
              </a:rPr>
              <a:t>http://es6-features.org/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275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ES6 (JavaScript 2015) – What’s new?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Multi-line strings &amp; Template Literals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750" y="3286288"/>
            <a:ext cx="4190294" cy="249299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old – multi line string</a:t>
            </a:r>
          </a:p>
          <a:p>
            <a:r>
              <a:rPr lang="en-US" sz="1600" dirty="0" err="1" smtClean="0">
                <a:solidFill>
                  <a:srgbClr val="FFFFFF"/>
                </a:solidFill>
              </a:rPr>
              <a:t>var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myString</a:t>
            </a:r>
            <a:r>
              <a:rPr lang="en-US" sz="1600" dirty="0" smtClean="0">
                <a:solidFill>
                  <a:srgbClr val="FFFFFF"/>
                </a:solidFill>
              </a:rPr>
              <a:t> = “first line\n” </a:t>
            </a:r>
          </a:p>
          <a:p>
            <a:r>
              <a:rPr lang="en-US" sz="16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Source Code Pro"/>
              </a:rPr>
              <a:t>                     +”second line\n” </a:t>
            </a:r>
          </a:p>
          <a:p>
            <a:r>
              <a:rPr lang="en-US" sz="16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Source Code Pro"/>
              </a:rPr>
              <a:t>                     +”third line”;</a:t>
            </a:r>
          </a:p>
          <a:p>
            <a:endParaRPr lang="en-US" sz="1600" dirty="0">
              <a:solidFill>
                <a:srgbClr val="FFFFFF"/>
              </a:solidFill>
              <a:latin typeface="Source Code Pro"/>
            </a:endParaRPr>
          </a:p>
          <a:p>
            <a:endParaRPr lang="en-US" sz="1600" dirty="0" smtClean="0">
              <a:solidFill>
                <a:srgbClr val="FFFFFF"/>
              </a:solidFill>
              <a:latin typeface="Source Code Pro"/>
            </a:endParaRPr>
          </a:p>
          <a:p>
            <a:endParaRPr lang="en-US" sz="1600" dirty="0" smtClean="0">
              <a:solidFill>
                <a:srgbClr val="FFFFFF"/>
              </a:solidFill>
              <a:latin typeface="Source Code Pro"/>
            </a:endParaRPr>
          </a:p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old concatenate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strings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 err="1">
                <a:solidFill>
                  <a:srgbClr val="FFFFFF"/>
                </a:solidFill>
              </a:rPr>
              <a:t>var</a:t>
            </a:r>
            <a:r>
              <a:rPr lang="en-US" sz="1600" dirty="0">
                <a:solidFill>
                  <a:srgbClr val="FFFFFF"/>
                </a:solidFill>
              </a:rPr>
              <a:t> name = “my name”;</a:t>
            </a:r>
          </a:p>
          <a:p>
            <a:r>
              <a:rPr lang="en-US" sz="1600" dirty="0" err="1" smtClean="0">
                <a:solidFill>
                  <a:srgbClr val="FFFFFF"/>
                </a:solidFill>
                <a:latin typeface="Source Code Pro"/>
              </a:rPr>
              <a:t>var</a:t>
            </a:r>
            <a:r>
              <a:rPr lang="en-US" sz="1600" dirty="0" smtClean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Source Code Pro"/>
              </a:rPr>
              <a:t>myConcatString</a:t>
            </a:r>
            <a:r>
              <a:rPr lang="en-US" sz="1600" dirty="0" smtClean="0">
                <a:solidFill>
                  <a:srgbClr val="FFFFFF"/>
                </a:solidFill>
                <a:latin typeface="Source Code Pro"/>
              </a:rPr>
              <a:t> = “hello Mr. “ + name;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76450" y="1045892"/>
            <a:ext cx="9229979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It is now possible to define multi-line strings easily using “back ticks”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80484" y="3286288"/>
            <a:ext cx="4301849" cy="24314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ES6 – using back ticks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 err="1" smtClean="0">
                <a:solidFill>
                  <a:srgbClr val="FFFFFF"/>
                </a:solidFill>
              </a:rPr>
              <a:t>var</a:t>
            </a:r>
            <a:r>
              <a:rPr lang="en-US" sz="1600" dirty="0" smtClean="0">
                <a:solidFill>
                  <a:srgbClr val="FFFFFF"/>
                </a:solidFill>
              </a:rPr>
              <a:t> myStringES6 = `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first line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second line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third line.</a:t>
            </a:r>
          </a:p>
          <a:p>
            <a:r>
              <a:rPr lang="en-US" sz="1600" dirty="0" smtClean="0">
                <a:solidFill>
                  <a:srgbClr val="FFFFFF"/>
                </a:solidFill>
                <a:latin typeface="Source Code Pro"/>
              </a:rPr>
              <a:t>`;</a:t>
            </a:r>
          </a:p>
          <a:p>
            <a:endParaRPr lang="en-US" sz="1600" dirty="0">
              <a:solidFill>
                <a:srgbClr val="FFFFFF"/>
              </a:solidFill>
              <a:latin typeface="Source Code Pro"/>
            </a:endParaRPr>
          </a:p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ES6 – Template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Literals</a:t>
            </a:r>
          </a:p>
          <a:p>
            <a:r>
              <a:rPr lang="en-US" sz="1400" dirty="0" err="1">
                <a:solidFill>
                  <a:srgbClr val="FFFFFF"/>
                </a:solidFill>
              </a:rPr>
              <a:t>var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smtClean="0">
                <a:solidFill>
                  <a:srgbClr val="FFFFFF"/>
                </a:solidFill>
              </a:rPr>
              <a:t>name = “my name”;</a:t>
            </a:r>
          </a:p>
          <a:p>
            <a:r>
              <a:rPr lang="en-US" sz="1400" dirty="0" err="1" smtClean="0">
                <a:solidFill>
                  <a:srgbClr val="FFFFFF"/>
                </a:solidFill>
              </a:rPr>
              <a:t>var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myTemplate</a:t>
            </a:r>
            <a:r>
              <a:rPr lang="en-US" sz="1400" dirty="0" smtClean="0">
                <a:solidFill>
                  <a:srgbClr val="FFFFFF"/>
                </a:solidFill>
              </a:rPr>
              <a:t> = `hello Mr. ${name}`;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54032" y="5878609"/>
            <a:ext cx="22541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7"/>
              </a:rPr>
              <a:t>http://es6-features.org/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57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ES6 (JavaScript 2015) – What’s new?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Arrow functions ()=&gt;{ … 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750" y="2971328"/>
            <a:ext cx="4190294" cy="28931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old – bind, or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var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that = this…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function 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CounterES5()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this.seconds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= 0;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window.setInterval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(function()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this.seconds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++;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}.bind(this), 1000); // or }.bind(this), 1000) and skip that = this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var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counterA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= new CounterES5();</a:t>
            </a:r>
          </a:p>
          <a:p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window.setTimeout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(function()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ChromeSamples.log(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counterA.seconds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);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}, 1200);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376450" y="1045892"/>
            <a:ext cx="92299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function(arguments) { expression } becomes (arguments) =&gt; { expression }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Arrow 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functions are always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anonymous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lexically bind the this value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and 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effectively turn function (arguments) { expression } into arguments =&gt;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expression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using an expression after an arrow, the return is implicit, so no return is required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80484" y="2971328"/>
            <a:ext cx="4301849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ES6 – arrow function handles this, lexical scope…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function CounterES6()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this.seconds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= 0;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window.setInterval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(() =&gt;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this.seconds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++, 1000);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let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counterB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= new CounterES6();</a:t>
            </a:r>
          </a:p>
          <a:p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window.setTimeout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(() =&gt; ChromeSamples.log(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counterB.seconds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), 1200);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8148" y="5894390"/>
            <a:ext cx="48846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7"/>
              </a:rPr>
              <a:t>https://googlechrome.github.io/samples/arrows-es6/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997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ES6 (JavaScript 2015) – What’s new?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Promises – built in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76450" y="1045892"/>
            <a:ext cx="9229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promise = new Promise(function()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{});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Callbacks are functions, promises are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objects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Callbacks are passed as arguments, promises are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returned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Callbacks can represent multiple events, promises represent at most one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8750" y="2798608"/>
            <a:ext cx="8623583" cy="31085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ES6 – Promises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function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asyncFunc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()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return new Promise(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function (resolve, reject)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    ···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    resolve(value); // success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    ···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    reject(error); // failure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});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}</a:t>
            </a:r>
          </a:p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call function</a:t>
            </a:r>
          </a:p>
          <a:p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asyncFunc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   .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then(value =&gt; { /* success */ })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   .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catch(error =&gt; { /* failure */ });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7525" y="5945483"/>
            <a:ext cx="3666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7"/>
              </a:rPr>
              <a:t>http://exploringjs.com/es6/ch_promises.html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67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ES6 (JavaScript 2015) – What’s new?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Class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23013" y="858881"/>
            <a:ext cx="44349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Classes are 1</a:t>
            </a:r>
            <a:r>
              <a:rPr lang="en-US" sz="1600" baseline="300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class citizens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Constructor() function available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public, private available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extends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– inheritance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super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– call super class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5177" y="870906"/>
            <a:ext cx="4599383" cy="46166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ES6 – Promises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class Shape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constructor (id, x, y)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this.id = id;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this.move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(x, y);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private set id  (id)  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{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this.id 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=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id;  }</a:t>
            </a:r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get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id  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()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{ 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return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this.id;}</a:t>
            </a:r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move (x, y)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this.x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= x;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this.y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= y;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}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}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inheritance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class Rectangle extends Shape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constructor (id, x, y, width, height)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super(id, x, y);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this.width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 = width;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this.height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= height;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}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}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7525" y="5945483"/>
            <a:ext cx="3278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7"/>
              </a:rPr>
              <a:t>http://es6-features.org/#ClassDefinition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913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ES6 (JavaScript 2015) – What’s new?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Modules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23013" y="858881"/>
            <a:ext cx="4434907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No global namespace pollution.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export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makes a function public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import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from lib/file some or all exports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5177" y="870906"/>
            <a:ext cx="4599383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ES6 – Modules</a:t>
            </a:r>
          </a:p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 lib/math.js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export function sum (x, y) { return x + y };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export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var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pi = 3.141593;</a:t>
            </a:r>
          </a:p>
          <a:p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 someApp.js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import * as math from "lib/math";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console.log("2</a:t>
            </a:r>
            <a:r>
              <a:rPr lang="el-GR" sz="1400" dirty="0">
                <a:solidFill>
                  <a:schemeClr val="bg1"/>
                </a:solidFill>
                <a:latin typeface="Source Code Pro"/>
              </a:rPr>
              <a:t>π = " +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math.sum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math.pi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math.pi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));</a:t>
            </a:r>
          </a:p>
          <a:p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 otherApp.js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import { sum, pi } from "lib/math";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console.log("2</a:t>
            </a:r>
            <a:r>
              <a:rPr lang="el-GR" sz="1400" dirty="0">
                <a:solidFill>
                  <a:schemeClr val="bg1"/>
                </a:solidFill>
                <a:latin typeface="Source Code Pro"/>
              </a:rPr>
              <a:t>π = " + 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sum(pi, pi));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7525" y="5945483"/>
            <a:ext cx="3552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7"/>
              </a:rPr>
              <a:t>http://es6-features.org/#ValueExportImport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5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 defTabSz="895350" eaLnBrk="0" hangingPunct="0">
              <a:defRPr/>
            </a:pPr>
            <a:r>
              <a:rPr lang="en-US" sz="2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– Browser Support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Browser Support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&lt;no-script&gt;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81104" y="985448"/>
            <a:ext cx="4403911" cy="39395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present content when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javascript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is OFF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en-US" sz="1600" dirty="0" err="1">
                <a:solidFill>
                  <a:schemeClr val="bg1"/>
                </a:solidFill>
              </a:rPr>
              <a:t>noscript</a:t>
            </a:r>
            <a:r>
              <a:rPr lang="en-US" sz="1600" dirty="0">
                <a:solidFill>
                  <a:schemeClr val="bg1"/>
                </a:solidFill>
              </a:rPr>
              <a:t>&gt; 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&lt;!-- </a:t>
            </a:r>
            <a:r>
              <a:rPr lang="en-US" sz="1600" dirty="0">
                <a:solidFill>
                  <a:schemeClr val="bg1"/>
                </a:solidFill>
              </a:rPr>
              <a:t>anchor linking to external file --&gt; 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>
                <a:solidFill>
                  <a:schemeClr val="bg1"/>
                </a:solidFill>
              </a:rPr>
              <a:t>a </a:t>
            </a:r>
            <a:r>
              <a:rPr lang="en-US" sz="1600" dirty="0" err="1">
                <a:solidFill>
                  <a:schemeClr val="bg1"/>
                </a:solidFill>
              </a:rPr>
              <a:t>href</a:t>
            </a:r>
            <a:r>
              <a:rPr lang="en-US" sz="1600" dirty="0">
                <a:solidFill>
                  <a:schemeClr val="bg1"/>
                </a:solidFill>
              </a:rPr>
              <a:t>="http://www.mozilla.com/"&gt;External Link&lt;/a&gt; 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&lt;/</a:t>
            </a:r>
            <a:r>
              <a:rPr lang="en-US" sz="1600" dirty="0" err="1">
                <a:solidFill>
                  <a:schemeClr val="bg1"/>
                </a:solidFill>
              </a:rPr>
              <a:t>noscript</a:t>
            </a:r>
            <a:r>
              <a:rPr lang="en-US" sz="1600" dirty="0">
                <a:solidFill>
                  <a:schemeClr val="bg1"/>
                </a:solidFill>
              </a:rPr>
              <a:t>&gt; 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>
                <a:solidFill>
                  <a:schemeClr val="bg1"/>
                </a:solidFill>
              </a:rPr>
              <a:t>p&gt;Rocks!&lt;/p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400" dirty="0">
                <a:solidFill>
                  <a:srgbClr val="1AB076"/>
                </a:solidFill>
                <a:latin typeface="Source Code Pro"/>
              </a:rPr>
              <a:t>// option 2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&lt;body&gt; 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  &lt;</a:t>
            </a:r>
            <a:r>
              <a:rPr lang="en-US" sz="1400" dirty="0">
                <a:solidFill>
                  <a:schemeClr val="bg1"/>
                </a:solidFill>
              </a:rPr>
              <a:t>div id="</a:t>
            </a:r>
            <a:r>
              <a:rPr lang="en-US" sz="1400" dirty="0" err="1">
                <a:solidFill>
                  <a:schemeClr val="bg1"/>
                </a:solidFill>
              </a:rPr>
              <a:t>divMain</a:t>
            </a:r>
            <a:r>
              <a:rPr lang="en-US" sz="1400" dirty="0">
                <a:solidFill>
                  <a:schemeClr val="bg1"/>
                </a:solidFill>
              </a:rPr>
              <a:t>" style="display: none"&gt; 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   This </a:t>
            </a:r>
            <a:r>
              <a:rPr lang="en-US" sz="1400" dirty="0">
                <a:solidFill>
                  <a:schemeClr val="bg1"/>
                </a:solidFill>
              </a:rPr>
              <a:t>is content. &lt;/div&gt; 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  &lt;</a:t>
            </a:r>
            <a:r>
              <a:rPr lang="en-US" sz="1400" dirty="0" err="1">
                <a:solidFill>
                  <a:schemeClr val="bg1"/>
                </a:solidFill>
              </a:rPr>
              <a:t>noscript</a:t>
            </a:r>
            <a:r>
              <a:rPr lang="en-US" sz="1400" dirty="0">
                <a:solidFill>
                  <a:schemeClr val="bg1"/>
                </a:solidFill>
              </a:rPr>
              <a:t>&gt; JS not enabled &lt;/</a:t>
            </a:r>
            <a:r>
              <a:rPr lang="en-US" sz="1400" dirty="0" err="1">
                <a:solidFill>
                  <a:schemeClr val="bg1"/>
                </a:solidFill>
              </a:rPr>
              <a:t>noscript</a:t>
            </a:r>
            <a:r>
              <a:rPr lang="en-US" sz="1400" dirty="0">
                <a:solidFill>
                  <a:schemeClr val="bg1"/>
                </a:solidFill>
              </a:rPr>
              <a:t>&gt; 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  &lt;</a:t>
            </a:r>
            <a:r>
              <a:rPr lang="en-US" sz="1400" dirty="0">
                <a:solidFill>
                  <a:schemeClr val="bg1"/>
                </a:solidFill>
              </a:rPr>
              <a:t>script&gt; </a:t>
            </a:r>
            <a:r>
              <a:rPr lang="en-US" sz="1400" dirty="0" smtClean="0">
                <a:solidFill>
                  <a:schemeClr val="bg1"/>
                </a:solidFill>
              </a:rPr>
              <a:t>  </a:t>
            </a:r>
            <a:r>
              <a:rPr lang="en-US" sz="1400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sz="1400" dirty="0">
                <a:solidFill>
                  <a:schemeClr val="bg1"/>
                </a:solidFill>
              </a:rPr>
              <a:t>("</a:t>
            </a:r>
            <a:r>
              <a:rPr lang="en-US" sz="1400" dirty="0" err="1">
                <a:solidFill>
                  <a:schemeClr val="bg1"/>
                </a:solidFill>
              </a:rPr>
              <a:t>divMain</a:t>
            </a:r>
            <a:r>
              <a:rPr lang="en-US" sz="1400" dirty="0">
                <a:solidFill>
                  <a:schemeClr val="bg1"/>
                </a:solidFill>
              </a:rPr>
              <a:t>").</a:t>
            </a:r>
            <a:r>
              <a:rPr lang="en-US" sz="1400" dirty="0" err="1">
                <a:solidFill>
                  <a:schemeClr val="bg1"/>
                </a:solidFill>
              </a:rPr>
              <a:t>style.display</a:t>
            </a:r>
            <a:r>
              <a:rPr lang="en-US" sz="1400" dirty="0">
                <a:solidFill>
                  <a:schemeClr val="bg1"/>
                </a:solidFill>
              </a:rPr>
              <a:t> = "block"; 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  &lt;/</a:t>
            </a:r>
            <a:r>
              <a:rPr lang="en-US" sz="1400" dirty="0">
                <a:solidFill>
                  <a:schemeClr val="bg1"/>
                </a:solidFill>
              </a:rPr>
              <a:t>script&gt; 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&lt;/</a:t>
            </a:r>
            <a:r>
              <a:rPr lang="en-US" sz="1400" dirty="0">
                <a:solidFill>
                  <a:schemeClr val="bg1"/>
                </a:solidFill>
              </a:rPr>
              <a:t>body&gt;</a:t>
            </a:r>
            <a:endParaRPr lang="en-US" sz="1600" dirty="0" smtClean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376450" y="1045892"/>
            <a:ext cx="4701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 HTML element.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Appers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when ES/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Javascript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is OFF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Can present HTML content.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81104" y="4966288"/>
            <a:ext cx="4403911" cy="12926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IE9 – add ES5 missing features, objects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&lt;!--[if </a:t>
            </a:r>
            <a:r>
              <a:rPr lang="en-US" sz="1600" dirty="0" err="1">
                <a:solidFill>
                  <a:schemeClr val="bg1"/>
                </a:solidFill>
              </a:rPr>
              <a:t>lt</a:t>
            </a:r>
            <a:r>
              <a:rPr lang="en-US" sz="1600" dirty="0">
                <a:solidFill>
                  <a:schemeClr val="bg1"/>
                </a:solidFill>
              </a:rPr>
              <a:t> IE 9</a:t>
            </a:r>
            <a:r>
              <a:rPr lang="en-US" sz="1600" dirty="0" smtClean="0">
                <a:solidFill>
                  <a:schemeClr val="bg1"/>
                </a:solidFill>
              </a:rPr>
              <a:t>]&gt;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   &lt;</a:t>
            </a:r>
            <a:r>
              <a:rPr lang="en-US" sz="1600" dirty="0">
                <a:solidFill>
                  <a:schemeClr val="bg1"/>
                </a:solidFill>
              </a:rPr>
              <a:t>script </a:t>
            </a:r>
            <a:r>
              <a:rPr lang="en-US" sz="1600" dirty="0" err="1">
                <a:solidFill>
                  <a:schemeClr val="bg1"/>
                </a:solidFill>
              </a:rPr>
              <a:t>src</a:t>
            </a:r>
            <a:r>
              <a:rPr lang="en-US" sz="1600" dirty="0" smtClean="0">
                <a:solidFill>
                  <a:schemeClr val="bg1"/>
                </a:solidFill>
              </a:rPr>
              <a:t>="es5shim.min.js"&gt;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   &lt;/</a:t>
            </a:r>
            <a:r>
              <a:rPr lang="en-US" sz="1600" dirty="0">
                <a:solidFill>
                  <a:schemeClr val="bg1"/>
                </a:solidFill>
              </a:rPr>
              <a:t>script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&lt;![</a:t>
            </a:r>
            <a:r>
              <a:rPr lang="en-US" sz="1600" dirty="0" err="1">
                <a:solidFill>
                  <a:schemeClr val="bg1"/>
                </a:solidFill>
              </a:rPr>
              <a:t>endif</a:t>
            </a:r>
            <a:r>
              <a:rPr lang="en-US" sz="1600" dirty="0">
                <a:solidFill>
                  <a:schemeClr val="bg1"/>
                </a:solidFill>
              </a:rPr>
              <a:t>]--&gt;</a:t>
            </a:r>
            <a:endParaRPr lang="en-US" sz="1600" dirty="0" smtClean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8477" y="2660805"/>
            <a:ext cx="40669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Browser shims</a:t>
            </a:r>
          </a:p>
        </p:txBody>
      </p:sp>
      <p:sp>
        <p:nvSpPr>
          <p:cNvPr id="2" name="Rectangle 1"/>
          <p:cNvSpPr/>
          <p:nvPr/>
        </p:nvSpPr>
        <p:spPr>
          <a:xfrm>
            <a:off x="135177" y="2524331"/>
            <a:ext cx="4479925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hlinkClick r:id="rId7"/>
              </a:rPr>
              <a:t>https://developer.mozilla.org/en/docs/Web/HTML/Element/noscript</a:t>
            </a:r>
            <a:endParaRPr lang="he-IL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-376451" y="3301412"/>
            <a:ext cx="4701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Some browser lack full ES5 support.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Shims help us “fill the gap”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Es5-shim.js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8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 defTabSz="895350" eaLnBrk="0" hangingPunct="0">
              <a:defRPr/>
            </a:pPr>
            <a:r>
              <a:rPr lang="en-US" sz="2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Basics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 defTabSz="895350" eaLnBrk="0" hangingPunct="0">
              <a:defRPr/>
            </a:pPr>
            <a:r>
              <a:rPr lang="en-US" sz="2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/</a:t>
            </a:r>
            <a:r>
              <a:rPr lang="en-US" sz="2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EcmaScript</a:t>
            </a: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/</a:t>
            </a:r>
            <a:r>
              <a:rPr lang="en-US" sz="2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TypeScript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0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b="1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Javascript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/</a:t>
            </a:r>
            <a:r>
              <a:rPr lang="en-US" sz="2000" b="1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EcmaScript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/</a:t>
            </a:r>
            <a:r>
              <a:rPr lang="en-US" sz="2000" b="1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TypeScript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How </a:t>
            </a: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Javascript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, </a:t>
            </a: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EcmaScript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and </a:t>
            </a: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TypeScript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complement each other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76450" y="1045892"/>
            <a:ext cx="6632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ES5 (JavaScript 2015) – Supported on Modern Browsers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ES6 adds classes + modules…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TypeScript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adds types + annotations….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66445367"/>
              </p:ext>
            </p:extLst>
          </p:nvPr>
        </p:nvGraphicFramePr>
        <p:xfrm>
          <a:off x="3495093" y="2109224"/>
          <a:ext cx="5974292" cy="3982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Rectangle 3"/>
          <p:cNvSpPr/>
          <p:nvPr/>
        </p:nvSpPr>
        <p:spPr>
          <a:xfrm>
            <a:off x="135177" y="4891756"/>
            <a:ext cx="44799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i="1" dirty="0" smtClean="0">
                <a:solidFill>
                  <a:srgbClr val="595352"/>
                </a:solidFill>
                <a:latin typeface="Vollkorn"/>
              </a:rPr>
              <a:t>“</a:t>
            </a:r>
            <a:r>
              <a:rPr lang="en-US" sz="2400" i="1" dirty="0" err="1" smtClean="0">
                <a:solidFill>
                  <a:srgbClr val="595352"/>
                </a:solidFill>
                <a:latin typeface="Vollkorn"/>
              </a:rPr>
              <a:t>TypeScript</a:t>
            </a:r>
            <a:r>
              <a:rPr lang="en-US" sz="2400" i="1" dirty="0" smtClean="0">
                <a:solidFill>
                  <a:srgbClr val="595352"/>
                </a:solidFill>
                <a:latin typeface="Vollkorn"/>
              </a:rPr>
              <a:t> </a:t>
            </a:r>
            <a:r>
              <a:rPr lang="en-US" sz="2400" i="1" dirty="0">
                <a:solidFill>
                  <a:srgbClr val="595352"/>
                </a:solidFill>
                <a:latin typeface="Vollkorn"/>
              </a:rPr>
              <a:t>is a typed superset of JavaScript that compiles to plain JavaScript.” </a:t>
            </a:r>
            <a:r>
              <a:rPr lang="en-US" sz="1050" i="1" dirty="0">
                <a:solidFill>
                  <a:srgbClr val="595352"/>
                </a:solidFill>
                <a:latin typeface="Vollkorn"/>
                <a:hlinkClick r:id="rId12"/>
              </a:rPr>
              <a:t>http://www.typescriptlang.org/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66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-376450" y="1045892"/>
            <a:ext cx="9053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5"/>
              </a:rPr>
              <a:t>https://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5"/>
              </a:rPr>
              <a:t>www.typescriptlang.org/play/index.html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Types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Classes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Inheritance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Generics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Unions and Type Guards</a:t>
            </a: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7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TypeScript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TypeScript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– Playground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7538" y="3343052"/>
            <a:ext cx="6446361" cy="291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6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TypeScript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TypeScript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– Development Environment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2824" y="3771327"/>
            <a:ext cx="4403911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install typescript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</a:rPr>
              <a:t>npm</a:t>
            </a:r>
            <a:r>
              <a:rPr lang="en-US" sz="1600" dirty="0" smtClean="0">
                <a:solidFill>
                  <a:schemeClr val="bg1"/>
                </a:solidFill>
              </a:rPr>
              <a:t> install –g typescript</a:t>
            </a:r>
            <a:endParaRPr lang="en-US" sz="1600" dirty="0" smtClean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376450" y="1045892"/>
            <a:ext cx="47019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7"/>
              </a:rPr>
              <a:t>https://git-scm.com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7"/>
              </a:rPr>
              <a:t>/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  <a:hlinkClick r:id="rId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7"/>
              </a:rPr>
              <a:t>https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7"/>
              </a:rPr>
              <a:t>://nodejs.org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7"/>
              </a:rPr>
              <a:t>/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 (stable release 4.x)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Upgrade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npm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to version 3.x</a:t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Install typescript</a:t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Install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typings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823" y="5137283"/>
            <a:ext cx="4403911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install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typings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</a:rPr>
              <a:t>npm</a:t>
            </a:r>
            <a:r>
              <a:rPr lang="en-US" sz="1600" dirty="0" smtClean="0">
                <a:solidFill>
                  <a:schemeClr val="bg1"/>
                </a:solidFill>
              </a:rPr>
              <a:t> install –g </a:t>
            </a:r>
            <a:r>
              <a:rPr lang="en-US" sz="1600" dirty="0" err="1" smtClean="0">
                <a:solidFill>
                  <a:schemeClr val="bg1"/>
                </a:solidFill>
              </a:rPr>
              <a:t>typings</a:t>
            </a:r>
            <a:endParaRPr lang="en-US" sz="1600" dirty="0" smtClean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2822" y="2296440"/>
            <a:ext cx="4403911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update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npm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to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npm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3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</a:rPr>
              <a:t>npm</a:t>
            </a:r>
            <a:r>
              <a:rPr lang="en-US" sz="1600" dirty="0" smtClean="0">
                <a:solidFill>
                  <a:schemeClr val="bg1"/>
                </a:solidFill>
              </a:rPr>
              <a:t> install –g </a:t>
            </a:r>
            <a:r>
              <a:rPr lang="en-US" sz="1600" dirty="0" err="1" smtClean="0">
                <a:solidFill>
                  <a:schemeClr val="bg1"/>
                </a:solidFill>
              </a:rPr>
              <a:t>npm</a:t>
            </a:r>
            <a:endParaRPr lang="en-US" sz="1600" dirty="0" smtClean="0">
              <a:solidFill>
                <a:schemeClr val="bg1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13722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TypeScript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TypeScript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– Editors and IDE’s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76450" y="1045892"/>
            <a:ext cx="89796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7"/>
              </a:rPr>
              <a:t>https://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7"/>
              </a:rPr>
              <a:t>code.visualstudio.com – VS Code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Fast Editor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Debugger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Git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Integration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Javascript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support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Typescript support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Multi-Platform support (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Win,OSX,Linux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7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7"/>
              </a:rPr>
            </a:b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  <a:hlinkClick r:id="rId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7"/>
              </a:rPr>
              <a:t>https://www.jetbrains.com/webstorm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7"/>
              </a:rPr>
              <a:t>/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Full IDE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  <a:hlinkClick r:id="rId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Visual Studio 2015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Atom (GitHub)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And more…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TypeScript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Lets write some </a:t>
            </a: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TypeScript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81104" y="1096836"/>
            <a:ext cx="4403911" cy="12926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TypeScript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compiler – create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config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file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</a:rPr>
              <a:t>mkdir</a:t>
            </a:r>
            <a:r>
              <a:rPr lang="en-US" sz="1600" dirty="0" smtClean="0">
                <a:solidFill>
                  <a:schemeClr val="bg1"/>
                </a:solidFill>
              </a:rPr>
              <a:t> typescript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&gt; cd typescript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</a:rPr>
              <a:t>tsc</a:t>
            </a:r>
            <a:r>
              <a:rPr lang="en-US" sz="1600" dirty="0" smtClean="0">
                <a:solidFill>
                  <a:schemeClr val="bg1"/>
                </a:solidFill>
              </a:rPr>
              <a:t> --</a:t>
            </a:r>
            <a:r>
              <a:rPr lang="en-US" sz="1600" dirty="0" err="1" smtClean="0">
                <a:solidFill>
                  <a:schemeClr val="bg1"/>
                </a:solidFill>
              </a:rPr>
              <a:t>init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&gt; code 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76450" y="1045892"/>
            <a:ext cx="47019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Create a Project Folder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Cd into the folder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Create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TypeScript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config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file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Open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VSCode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80992" y="4181856"/>
            <a:ext cx="4403911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run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TypeScript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compilter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in watch mode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</a:rPr>
              <a:t>tsc</a:t>
            </a:r>
            <a:r>
              <a:rPr lang="en-US" sz="1600" dirty="0" smtClean="0">
                <a:solidFill>
                  <a:schemeClr val="bg1"/>
                </a:solidFill>
              </a:rPr>
              <a:t> -w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376450" y="4053252"/>
            <a:ext cx="47019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Add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playground.ts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file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Run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twc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–w (watch)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VSCode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open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playground.ts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and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side-by-side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75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-376450" y="1045892"/>
            <a:ext cx="87076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Initialize project for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npm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(node modules)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Install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lodash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(locally) to the project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Install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lodash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typings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(for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intellisense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…)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Import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lodash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and us it.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TypeScript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– using a library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lodah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80992" y="1096836"/>
            <a:ext cx="4403911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initialize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npm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for this project</a:t>
            </a:r>
          </a:p>
          <a:p>
            <a:r>
              <a:rPr lang="en-US" sz="1400" dirty="0">
                <a:solidFill>
                  <a:schemeClr val="bg1"/>
                </a:solidFill>
              </a:rPr>
              <a:t>&gt; </a:t>
            </a:r>
            <a:r>
              <a:rPr lang="en-US" sz="1400" dirty="0" err="1" smtClean="0">
                <a:solidFill>
                  <a:schemeClr val="bg1"/>
                </a:solidFill>
              </a:rPr>
              <a:t>npm</a:t>
            </a:r>
            <a:r>
              <a:rPr lang="en-US" sz="1400" dirty="0" smtClean="0">
                <a:solidFill>
                  <a:schemeClr val="bg1"/>
                </a:solidFill>
              </a:rPr>
              <a:t> --</a:t>
            </a:r>
            <a:r>
              <a:rPr lang="en-US" sz="1400" dirty="0" err="1" smtClean="0">
                <a:solidFill>
                  <a:schemeClr val="bg1"/>
                </a:solidFill>
              </a:rPr>
              <a:t>init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install and save to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package.json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</a:rPr>
              <a:t>npm</a:t>
            </a:r>
            <a:r>
              <a:rPr lang="en-US" sz="1600" dirty="0" smtClean="0">
                <a:solidFill>
                  <a:schemeClr val="bg1"/>
                </a:solidFill>
              </a:rPr>
              <a:t> install </a:t>
            </a:r>
            <a:r>
              <a:rPr lang="en-US" sz="1600" dirty="0" err="1" smtClean="0">
                <a:solidFill>
                  <a:schemeClr val="bg1"/>
                </a:solidFill>
              </a:rPr>
              <a:t>lodash</a:t>
            </a:r>
            <a:r>
              <a:rPr lang="en-US" sz="1600" dirty="0" smtClean="0">
                <a:solidFill>
                  <a:schemeClr val="bg1"/>
                </a:solidFill>
              </a:rPr>
              <a:t> --save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81104" y="2803716"/>
            <a:ext cx="4403911" cy="10464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install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lodash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typings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&gt; </a:t>
            </a:r>
            <a:r>
              <a:rPr lang="en-US" sz="1600" dirty="0" err="1">
                <a:solidFill>
                  <a:schemeClr val="bg1"/>
                </a:solidFill>
              </a:rPr>
              <a:t>t</a:t>
            </a:r>
            <a:r>
              <a:rPr lang="en-US" sz="1600" dirty="0" err="1" smtClean="0">
                <a:solidFill>
                  <a:schemeClr val="bg1"/>
                </a:solidFill>
              </a:rPr>
              <a:t>ypings</a:t>
            </a:r>
            <a:r>
              <a:rPr lang="en-US" sz="1600" dirty="0" smtClean="0">
                <a:solidFill>
                  <a:schemeClr val="bg1"/>
                </a:solidFill>
              </a:rPr>
              <a:t> install </a:t>
            </a:r>
            <a:r>
              <a:rPr lang="en-US" sz="1600" dirty="0" err="1" smtClean="0">
                <a:solidFill>
                  <a:schemeClr val="bg1"/>
                </a:solidFill>
              </a:rPr>
              <a:t>lodash</a:t>
            </a:r>
            <a:r>
              <a:rPr lang="en-US" sz="1600" dirty="0" smtClean="0">
                <a:solidFill>
                  <a:schemeClr val="bg1"/>
                </a:solidFill>
              </a:rPr>
              <a:t> --save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endParaRPr lang="en-US" sz="16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rgbClr val="1AB076"/>
              </a:solidFill>
              <a:latin typeface="Source Code Pro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91264" y="4154996"/>
            <a:ext cx="4403911" cy="153888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import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lodash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to use in code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&gt; import * as _ from "</a:t>
            </a:r>
            <a:r>
              <a:rPr lang="en-US" sz="1600" dirty="0" err="1">
                <a:solidFill>
                  <a:schemeClr val="bg1"/>
                </a:solidFill>
              </a:rPr>
              <a:t>lodash</a:t>
            </a:r>
            <a:r>
              <a:rPr lang="en-US" sz="1600" dirty="0">
                <a:solidFill>
                  <a:schemeClr val="bg1"/>
                </a:solidFill>
              </a:rPr>
              <a:t>";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function a (){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_.</a:t>
            </a:r>
            <a:r>
              <a:rPr lang="en-US" sz="1600" dirty="0" err="1">
                <a:solidFill>
                  <a:schemeClr val="bg1"/>
                </a:solidFill>
              </a:rPr>
              <a:t>padStart</a:t>
            </a:r>
            <a:r>
              <a:rPr lang="en-US" sz="1600" dirty="0">
                <a:solidFill>
                  <a:schemeClr val="bg1"/>
                </a:solidFill>
              </a:rPr>
              <a:t>("Hello </a:t>
            </a:r>
            <a:r>
              <a:rPr lang="en-US" sz="1600" dirty="0" err="1">
                <a:solidFill>
                  <a:schemeClr val="bg1"/>
                </a:solidFill>
              </a:rPr>
              <a:t>TypeScript</a:t>
            </a:r>
            <a:r>
              <a:rPr lang="en-US" sz="1600" dirty="0">
                <a:solidFill>
                  <a:schemeClr val="bg1"/>
                </a:solidFill>
              </a:rPr>
              <a:t>!", 20, " ");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  <a:latin typeface="Source Code Pro"/>
              </a:rPr>
              <a:t>}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53069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-376450" y="1045892"/>
            <a:ext cx="87076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Set types for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vars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Set Type on input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parameter</a:t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Set Type on function return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value</a:t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hlinkClick r:id="rId5"/>
              </a:rPr>
              <a:t>https</a:t>
            </a:r>
            <a:r>
              <a:rPr lang="en-US" sz="1600" dirty="0">
                <a:hlinkClick r:id="rId5"/>
              </a:rPr>
              <a:t>://www.typescriptlang.org/docs/handbook/basic-types.html</a:t>
            </a:r>
            <a:endParaRPr lang="en-US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TypeScript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Types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81104" y="1096836"/>
            <a:ext cx="4403911" cy="153888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string Type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let </a:t>
            </a:r>
            <a:r>
              <a:rPr lang="en-US" sz="1600" dirty="0" err="1" smtClean="0">
                <a:solidFill>
                  <a:schemeClr val="bg1"/>
                </a:solidFill>
              </a:rPr>
              <a:t>myString</a:t>
            </a:r>
            <a:r>
              <a:rPr lang="en-US" sz="1600" dirty="0" smtClean="0">
                <a:solidFill>
                  <a:schemeClr val="bg1"/>
                </a:solidFill>
              </a:rPr>
              <a:t> : string;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let </a:t>
            </a:r>
            <a:r>
              <a:rPr lang="en-US" sz="1600" dirty="0" err="1" smtClean="0">
                <a:solidFill>
                  <a:schemeClr val="bg1"/>
                </a:solidFill>
              </a:rPr>
              <a:t>myNum</a:t>
            </a:r>
            <a:r>
              <a:rPr lang="en-US" sz="1600" dirty="0" smtClean="0">
                <a:solidFill>
                  <a:schemeClr val="bg1"/>
                </a:solidFill>
              </a:rPr>
              <a:t> : number;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myNum</a:t>
            </a:r>
            <a:r>
              <a:rPr lang="en-US" sz="1600" dirty="0" smtClean="0">
                <a:solidFill>
                  <a:schemeClr val="bg1"/>
                </a:solidFill>
              </a:rPr>
              <a:t> = “hello” 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// error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81104" y="2803716"/>
            <a:ext cx="4403911" cy="10464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function Type on input parameter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Function </a:t>
            </a:r>
            <a:r>
              <a:rPr lang="en-US" sz="1600" dirty="0" err="1" smtClean="0">
                <a:solidFill>
                  <a:schemeClr val="bg1"/>
                </a:solidFill>
              </a:rPr>
              <a:t>myFunc</a:t>
            </a:r>
            <a:r>
              <a:rPr lang="en-US" sz="1600" dirty="0" smtClean="0">
                <a:solidFill>
                  <a:schemeClr val="bg1"/>
                </a:solidFill>
              </a:rPr>
              <a:t>(name: string){ }</a:t>
            </a:r>
            <a:br>
              <a:rPr lang="en-US" sz="1600" dirty="0" smtClean="0">
                <a:solidFill>
                  <a:schemeClr val="bg1"/>
                </a:solidFill>
              </a:rPr>
            </a:b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myFunc</a:t>
            </a:r>
            <a:r>
              <a:rPr lang="en-US" sz="1600" dirty="0" smtClean="0">
                <a:solidFill>
                  <a:schemeClr val="bg1"/>
                </a:solidFill>
              </a:rPr>
              <a:t>(1) 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error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91264" y="4154996"/>
            <a:ext cx="4403911" cy="12926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function Type on return value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Function </a:t>
            </a:r>
            <a:r>
              <a:rPr lang="en-US" sz="1600" dirty="0" err="1" smtClean="0">
                <a:solidFill>
                  <a:schemeClr val="bg1"/>
                </a:solidFill>
              </a:rPr>
              <a:t>myFunc</a:t>
            </a:r>
            <a:r>
              <a:rPr lang="en-US" sz="1600" dirty="0" smtClean="0">
                <a:solidFill>
                  <a:schemeClr val="bg1"/>
                </a:solidFill>
              </a:rPr>
              <a:t>(name: string) </a:t>
            </a:r>
            <a:r>
              <a:rPr lang="en-US" sz="1600" b="1" dirty="0" smtClean="0">
                <a:solidFill>
                  <a:schemeClr val="bg1"/>
                </a:solidFill>
              </a:rPr>
              <a:t>: string</a:t>
            </a:r>
            <a:r>
              <a:rPr lang="en-US" sz="1600" dirty="0" smtClean="0">
                <a:solidFill>
                  <a:schemeClr val="bg1"/>
                </a:solidFill>
              </a:rPr>
              <a:t> { }</a:t>
            </a:r>
            <a:br>
              <a:rPr lang="en-US" sz="1600" dirty="0" smtClean="0">
                <a:solidFill>
                  <a:schemeClr val="bg1"/>
                </a:solidFill>
              </a:rPr>
            </a:b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let result: number;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result = </a:t>
            </a:r>
            <a:r>
              <a:rPr lang="en-US" sz="1600" dirty="0" err="1" smtClean="0">
                <a:solidFill>
                  <a:schemeClr val="bg1"/>
                </a:solidFill>
              </a:rPr>
              <a:t>myFunc</a:t>
            </a:r>
            <a:r>
              <a:rPr lang="en-US" sz="1600" dirty="0" smtClean="0">
                <a:solidFill>
                  <a:schemeClr val="bg1"/>
                </a:solidFill>
              </a:rPr>
              <a:t>(“one”) 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error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6516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5504688"/>
            <a:ext cx="8961438" cy="8054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/>
        </p:nvSpPr>
        <p:spPr>
          <a:xfrm>
            <a:off x="2151401" y="5729278"/>
            <a:ext cx="4658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</a:t>
            </a:r>
            <a:endParaRPr lang="en-US" sz="16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190" y="66692"/>
            <a:ext cx="856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Open Sans"/>
              </a:rPr>
              <a:t>Resources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6190" y="951785"/>
            <a:ext cx="65938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Free 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 Books: </a:t>
            </a:r>
            <a:r>
              <a:rPr lang="en-US" sz="1600" dirty="0" smtClean="0">
                <a:hlinkClick r:id="rId7"/>
              </a:rPr>
              <a:t>http://jsbooks.revolunet.com/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JS DOM/HTML: </a:t>
            </a:r>
            <a:r>
              <a:rPr lang="en-US" sz="1600" dirty="0" smtClean="0">
                <a:hlinkClick r:id="rId8"/>
              </a:rPr>
              <a:t>http://domenlightenment.com/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Javascript</a:t>
            </a:r>
            <a:r>
              <a:rPr lang="en-US" sz="1600" dirty="0"/>
              <a:t> - Cheat Sheet </a:t>
            </a:r>
            <a:r>
              <a:rPr lang="en-US" sz="1600" dirty="0">
                <a:hlinkClick r:id="rId9"/>
              </a:rPr>
              <a:t>http://overapi.com/javascript</a:t>
            </a:r>
            <a:r>
              <a:rPr lang="en-US" sz="1600" dirty="0" smtClean="0">
                <a:hlinkClick r:id="rId9"/>
              </a:rPr>
              <a:t>/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DOM – </a:t>
            </a:r>
            <a:r>
              <a:rPr lang="en-US" sz="1600" dirty="0"/>
              <a:t>Cheat Sheet </a:t>
            </a:r>
            <a:r>
              <a:rPr lang="en-US" sz="1600" dirty="0">
                <a:hlinkClick r:id="rId10"/>
              </a:rPr>
              <a:t>http://overapi.com/html-dom</a:t>
            </a:r>
            <a:r>
              <a:rPr lang="en-US" sz="1600" dirty="0" smtClean="0">
                <a:hlinkClick r:id="rId10"/>
              </a:rPr>
              <a:t>/</a:t>
            </a:r>
            <a:endParaRPr lang="en-US" sz="1600" dirty="0" smtClean="0"/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TypeScript</a:t>
            </a:r>
            <a:r>
              <a:rPr lang="en-US" sz="1600" dirty="0"/>
              <a:t> - </a:t>
            </a:r>
            <a:r>
              <a:rPr lang="en-US" sz="1600" dirty="0">
                <a:hlinkClick r:id="rId11"/>
              </a:rPr>
              <a:t>https://www.typescriptlang.org</a:t>
            </a:r>
            <a:r>
              <a:rPr lang="en-US" sz="1600" dirty="0" smtClean="0">
                <a:hlinkClick r:id="rId11"/>
              </a:rPr>
              <a:t>/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Basics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Javascript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Types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03912" y="1127629"/>
            <a:ext cx="4403911" cy="504753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FFFF"/>
                </a:solidFill>
                <a:latin typeface="Source Code Pro"/>
              </a:rPr>
              <a:t>v</a:t>
            </a:r>
            <a:r>
              <a:rPr lang="en-US" sz="1400" b="0" i="0" dirty="0" err="1" smtClean="0">
                <a:solidFill>
                  <a:srgbClr val="FFFFFF"/>
                </a:solidFill>
                <a:effectLst/>
                <a:latin typeface="Source Code Pro"/>
              </a:rPr>
              <a:t>ar</a:t>
            </a:r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 a = null;</a:t>
            </a:r>
          </a:p>
          <a:p>
            <a:endParaRPr lang="en-US" sz="1400" b="0" i="0" dirty="0" smtClean="0">
              <a:solidFill>
                <a:srgbClr val="FFFFFF"/>
              </a:solidFill>
              <a:effectLst/>
              <a:latin typeface="Source Code Pro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a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=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b;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          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</a:t>
            </a:r>
            <a:r>
              <a:rPr lang="en-US" sz="1400" dirty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b</a:t>
            </a:r>
            <a:r>
              <a:rPr lang="en-US" sz="1400" dirty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is</a:t>
            </a:r>
            <a:r>
              <a:rPr lang="en-US" sz="1400" dirty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undefined</a:t>
            </a:r>
          </a:p>
          <a:p>
            <a:endParaRPr lang="en-US" sz="1400" dirty="0">
              <a:solidFill>
                <a:srgbClr val="FFFFFF"/>
              </a:solidFill>
              <a:latin typeface="Source Code Pro"/>
              <a:sym typeface="Wingdings" pitchFamily="2" charset="2"/>
            </a:endParaRPr>
          </a:p>
          <a:p>
            <a:r>
              <a:rPr lang="en-US" sz="1400" dirty="0" err="1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var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s = ‘foo’;    or  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var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s = “foo”;</a:t>
            </a:r>
          </a:p>
          <a:p>
            <a:endParaRPr lang="en-US" sz="1400" dirty="0" smtClean="0">
              <a:solidFill>
                <a:srgbClr val="FFFFFF"/>
              </a:solidFill>
              <a:latin typeface="Source Code Pro"/>
              <a:sym typeface="Wingdings" pitchFamily="2" charset="2"/>
            </a:endParaRPr>
          </a:p>
          <a:p>
            <a:r>
              <a:rPr lang="en-US" sz="1400" dirty="0" err="1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var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n = 1;</a:t>
            </a:r>
          </a:p>
          <a:p>
            <a:endParaRPr lang="en-US" sz="1400" dirty="0" smtClean="0">
              <a:solidFill>
                <a:srgbClr val="FFFFFF"/>
              </a:solidFill>
              <a:latin typeface="Source Code Pro"/>
              <a:sym typeface="Wingdings" pitchFamily="2" charset="2"/>
            </a:endParaRPr>
          </a:p>
          <a:p>
            <a:r>
              <a:rPr lang="en-US" sz="1400" dirty="0" err="1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var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isTrue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= true;</a:t>
            </a:r>
          </a:p>
          <a:p>
            <a:endParaRPr lang="en-US" sz="1400" dirty="0">
              <a:solidFill>
                <a:srgbClr val="FFFFFF"/>
              </a:solidFill>
              <a:latin typeface="Source Code Pro"/>
              <a:sym typeface="Wingdings" pitchFamily="2" charset="2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Always boxed (reference type):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------------------------------------------</a:t>
            </a:r>
          </a:p>
          <a:p>
            <a:r>
              <a:rPr lang="en-US" sz="1400" dirty="0" err="1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var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arr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= [1,2,3];</a:t>
            </a:r>
          </a:p>
          <a:p>
            <a:endParaRPr lang="en-US" sz="1400" dirty="0" smtClean="0">
              <a:solidFill>
                <a:srgbClr val="FFFFFF"/>
              </a:solidFill>
              <a:latin typeface="Source Code Pro"/>
              <a:sym typeface="Wingdings" pitchFamily="2" charset="2"/>
            </a:endParaRPr>
          </a:p>
          <a:p>
            <a:r>
              <a:rPr lang="en-US" sz="1400" dirty="0" err="1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var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obj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= { };</a:t>
            </a:r>
          </a:p>
          <a:p>
            <a:endParaRPr lang="en-US" sz="1400" dirty="0">
              <a:solidFill>
                <a:srgbClr val="FFFFFF"/>
              </a:solidFill>
              <a:latin typeface="Source Code Pro"/>
              <a:sym typeface="Wingdings" pitchFamily="2" charset="2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function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MyFunc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(x){</a:t>
            </a:r>
          </a:p>
          <a:p>
            <a:r>
              <a:rPr lang="en-US" sz="1400" dirty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  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return</a:t>
            </a:r>
            <a:r>
              <a:rPr lang="en-US" sz="1400" dirty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x</a:t>
            </a:r>
            <a:r>
              <a:rPr lang="en-US" sz="1400" dirty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+</a:t>
            </a:r>
            <a:r>
              <a:rPr lang="en-US" sz="1400" dirty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1</a:t>
            </a:r>
            <a:r>
              <a:rPr lang="en-US" sz="1400" dirty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;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}</a:t>
            </a:r>
          </a:p>
          <a:p>
            <a:endParaRPr lang="en-US" sz="1400" dirty="0">
              <a:solidFill>
                <a:srgbClr val="FFFFFF"/>
              </a:solidFill>
              <a:latin typeface="Source Code Pro"/>
              <a:sym typeface="Wingdings" pitchFamily="2" charset="2"/>
            </a:endParaRPr>
          </a:p>
          <a:p>
            <a:r>
              <a:rPr lang="en-US" sz="1400" dirty="0" err="1" smtClean="0">
                <a:solidFill>
                  <a:srgbClr val="FFFFFF"/>
                </a:solidFill>
              </a:rPr>
              <a:t>var</a:t>
            </a:r>
            <a:r>
              <a:rPr lang="en-US" sz="1400" dirty="0" smtClean="0">
                <a:solidFill>
                  <a:srgbClr val="FFFFFF"/>
                </a:solidFill>
              </a:rPr>
              <a:t> f = function () {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  return arguments[0] + arguments[1]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}; </a:t>
            </a:r>
            <a:endParaRPr lang="en-US" sz="1400" dirty="0">
              <a:solidFill>
                <a:srgbClr val="FFFFFF"/>
              </a:solidFill>
              <a:latin typeface="Source Code Pr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376450" y="1045892"/>
            <a:ext cx="47019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Null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Undefined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Number (floats)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Booleans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u="sng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Always</a:t>
            </a:r>
            <a:r>
              <a:rPr lang="en-US" sz="1600" u="sng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u="sng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boxed</a:t>
            </a:r>
            <a:r>
              <a:rPr lang="en-US" sz="1600" u="sng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u="sng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(reference</a:t>
            </a:r>
            <a:r>
              <a:rPr lang="en-US" sz="1600" u="sng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u="sng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types</a:t>
            </a:r>
            <a:r>
              <a:rPr lang="en-US" sz="1600" u="sng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Arrays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Objects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Regular Expression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Functions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Arguments (not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array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Basics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Javascript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-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equalit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y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1104" y="985448"/>
            <a:ext cx="440391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 == is misleading, because all these are true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null == undefined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false == 0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false == ’’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’’ == 0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true == 1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true == ’1’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’1’ == 1 </a:t>
            </a:r>
            <a:endParaRPr lang="en-US" sz="1600" dirty="0" smtClean="0">
              <a:solidFill>
                <a:srgbClr val="FFFFFF"/>
              </a:solidFill>
              <a:latin typeface="Source Code Pr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76450" y="1045892"/>
            <a:ext cx="47019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Always use === and !== (not ==)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===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checks value AND type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Referential compare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boxed/by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ref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Structural compare for non-boxed/by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val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One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possible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use for ==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Check null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AND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undefine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104" y="3405605"/>
            <a:ext cx="4403911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 possible use for ==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(x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==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null)</a:t>
            </a:r>
            <a:endParaRPr lang="en-US" sz="1400" dirty="0">
              <a:solidFill>
                <a:srgbClr val="FFFFFF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Is like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(x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===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null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||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x === undefined)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76640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Basics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Javascript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-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Object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1104" y="985448"/>
            <a:ext cx="4403911" cy="8002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 Objects</a:t>
            </a:r>
          </a:p>
          <a:p>
            <a:r>
              <a:rPr lang="en-US" sz="1600" dirty="0" err="1" smtClean="0">
                <a:solidFill>
                  <a:srgbClr val="FFFFFF"/>
                </a:solidFill>
              </a:rPr>
              <a:t>var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obj</a:t>
            </a:r>
            <a:r>
              <a:rPr lang="en-US" sz="1600" dirty="0" smtClean="0">
                <a:solidFill>
                  <a:srgbClr val="FFFFFF"/>
                </a:solidFill>
              </a:rPr>
              <a:t> = { }; </a:t>
            </a:r>
          </a:p>
          <a:p>
            <a:r>
              <a:rPr lang="en-US" sz="1600" dirty="0" err="1" smtClean="0">
                <a:solidFill>
                  <a:srgbClr val="FFFFFF"/>
                </a:solidFill>
              </a:rPr>
              <a:t>var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obj</a:t>
            </a:r>
            <a:r>
              <a:rPr lang="en-US" sz="1600" dirty="0" smtClean="0">
                <a:solidFill>
                  <a:srgbClr val="FFFFFF"/>
                </a:solidFill>
              </a:rPr>
              <a:t> = new Object();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76450" y="1045892"/>
            <a:ext cx="47019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= { };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object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has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properties: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obj.propA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= “shalom”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[“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propA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”] = “shalom”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104" y="3405605"/>
            <a:ext cx="4403911" cy="153888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 iterate over objects properties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for (</a:t>
            </a:r>
            <a:r>
              <a:rPr lang="en-US" sz="1600" dirty="0" err="1" smtClean="0">
                <a:solidFill>
                  <a:srgbClr val="FFFFFF"/>
                </a:solidFill>
              </a:rPr>
              <a:t>var</a:t>
            </a:r>
            <a:r>
              <a:rPr lang="en-US" sz="1600" dirty="0" smtClean="0">
                <a:solidFill>
                  <a:srgbClr val="FFFFFF"/>
                </a:solidFill>
              </a:rPr>
              <a:t> n in </a:t>
            </a:r>
            <a:r>
              <a:rPr lang="en-US" sz="1600" dirty="0" err="1" smtClean="0">
                <a:solidFill>
                  <a:srgbClr val="FFFFFF"/>
                </a:solidFill>
              </a:rPr>
              <a:t>obj</a:t>
            </a:r>
            <a:r>
              <a:rPr lang="en-US" sz="1600" dirty="0" smtClean="0">
                <a:solidFill>
                  <a:srgbClr val="FFFFFF"/>
                </a:solidFill>
              </a:rPr>
              <a:t>) {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 </a:t>
            </a:r>
            <a:r>
              <a:rPr lang="en-US" sz="1600" dirty="0" smtClean="0">
                <a:solidFill>
                  <a:srgbClr val="FFFFFF"/>
                </a:solidFill>
              </a:rPr>
              <a:t>if (</a:t>
            </a:r>
            <a:r>
              <a:rPr lang="en-US" sz="1600" dirty="0" err="1" smtClean="0">
                <a:solidFill>
                  <a:srgbClr val="FFFFFF"/>
                </a:solidFill>
              </a:rPr>
              <a:t>obj.hasOwnProperty</a:t>
            </a:r>
            <a:r>
              <a:rPr lang="en-US" sz="1600" dirty="0" smtClean="0">
                <a:solidFill>
                  <a:srgbClr val="FFFFFF"/>
                </a:solidFill>
              </a:rPr>
              <a:t>(n)) {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   </a:t>
            </a:r>
            <a:r>
              <a:rPr lang="en-US" sz="1600" dirty="0" smtClean="0">
                <a:solidFill>
                  <a:srgbClr val="FFFFFF"/>
                </a:solidFill>
              </a:rPr>
              <a:t>console.log(</a:t>
            </a:r>
            <a:r>
              <a:rPr lang="en-US" sz="1600" dirty="0" err="1" smtClean="0">
                <a:solidFill>
                  <a:srgbClr val="FFFFFF"/>
                </a:solidFill>
              </a:rPr>
              <a:t>obj</a:t>
            </a:r>
            <a:r>
              <a:rPr lang="en-US" sz="1600" dirty="0" smtClean="0">
                <a:solidFill>
                  <a:srgbClr val="FFFFFF"/>
                </a:solidFill>
              </a:rPr>
              <a:t>[n]);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 </a:t>
            </a:r>
            <a:r>
              <a:rPr lang="en-US" sz="1600" dirty="0" smtClean="0">
                <a:solidFill>
                  <a:srgbClr val="FFFFFF"/>
                </a:solidFill>
              </a:rPr>
              <a:t>}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}</a:t>
            </a:r>
            <a:endParaRPr lang="en-US" sz="1600" dirty="0" smtClean="0">
              <a:solidFill>
                <a:srgbClr val="FFFFFF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24333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Basics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Javascript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-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Array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1104" y="985448"/>
            <a:ext cx="4403911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 Arrays</a:t>
            </a:r>
          </a:p>
          <a:p>
            <a:r>
              <a:rPr lang="en-US" sz="1600" dirty="0" err="1" smtClean="0">
                <a:solidFill>
                  <a:srgbClr val="FFFFFF"/>
                </a:solidFill>
              </a:rPr>
              <a:t>var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ar</a:t>
            </a:r>
            <a:r>
              <a:rPr lang="en-US" sz="1600" dirty="0" err="1">
                <a:solidFill>
                  <a:srgbClr val="FFFFFF"/>
                </a:solidFill>
              </a:rPr>
              <a:t>r</a:t>
            </a:r>
            <a:r>
              <a:rPr lang="en-US" sz="1600" dirty="0" smtClean="0">
                <a:solidFill>
                  <a:srgbClr val="FFFFFF"/>
                </a:solidFill>
              </a:rPr>
              <a:t> = [ ];   // empty</a:t>
            </a:r>
          </a:p>
          <a:p>
            <a:r>
              <a:rPr lang="en-US" sz="1600" dirty="0" err="1">
                <a:solidFill>
                  <a:srgbClr val="FFFFFF"/>
                </a:solidFill>
              </a:rPr>
              <a:t>v</a:t>
            </a:r>
            <a:r>
              <a:rPr lang="en-US" sz="1600" dirty="0" err="1" smtClean="0">
                <a:solidFill>
                  <a:srgbClr val="FFFFFF"/>
                </a:solidFill>
              </a:rPr>
              <a:t>ar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arr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=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new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Array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()</a:t>
            </a:r>
            <a:r>
              <a:rPr lang="en-US" sz="1600" dirty="0">
                <a:solidFill>
                  <a:srgbClr val="FFFFFF"/>
                </a:solidFill>
              </a:rPr>
              <a:t>;</a:t>
            </a:r>
            <a:endParaRPr lang="en-US" sz="1600" dirty="0" smtClean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err="1" smtClean="0">
                <a:solidFill>
                  <a:srgbClr val="FFFFFF"/>
                </a:solidFill>
              </a:rPr>
              <a:t>var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arr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=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[1,2,3]; // array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of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numbers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err="1" smtClean="0">
                <a:solidFill>
                  <a:srgbClr val="FFFFFF"/>
                </a:solidFill>
              </a:rPr>
              <a:t>arr.push</a:t>
            </a:r>
            <a:r>
              <a:rPr lang="en-US" sz="1600" dirty="0" smtClean="0">
                <a:solidFill>
                  <a:srgbClr val="FFFFFF"/>
                </a:solidFill>
              </a:rPr>
              <a:t>(“one”, “two”); // add elements to </a:t>
            </a:r>
            <a:r>
              <a:rPr lang="en-US" sz="1600" dirty="0" err="1" smtClean="0">
                <a:solidFill>
                  <a:srgbClr val="FFFFFF"/>
                </a:solidFill>
              </a:rPr>
              <a:t>arr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76450" y="1045892"/>
            <a:ext cx="470192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= [ ];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Array has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elements: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[0] = “shalom0”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[1] = “shalom1”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Array.push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(…)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 add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element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to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array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Array.pop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(…)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 remove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last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element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Array map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 an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array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with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keys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[“key1”] = “value1”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[“key2”] = “value2”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104" y="3147189"/>
            <a:ext cx="4403911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// array of objects</a:t>
            </a:r>
          </a:p>
          <a:p>
            <a:r>
              <a:rPr lang="en-US" sz="1600" dirty="0" err="1">
                <a:solidFill>
                  <a:srgbClr val="FFFFFF"/>
                </a:solidFill>
              </a:rPr>
              <a:t>v</a:t>
            </a:r>
            <a:r>
              <a:rPr lang="en-US" sz="1600" dirty="0" err="1" smtClean="0">
                <a:solidFill>
                  <a:srgbClr val="FFFFFF"/>
                </a:solidFill>
              </a:rPr>
              <a:t>ar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arr</a:t>
            </a:r>
            <a:r>
              <a:rPr lang="en-US" sz="1600" dirty="0" smtClean="0">
                <a:solidFill>
                  <a:srgbClr val="FFFFFF"/>
                </a:solidFill>
              </a:rPr>
              <a:t> = [ { name: “Yossi”}, { name: “Dana”} ]</a:t>
            </a:r>
          </a:p>
          <a:p>
            <a:endParaRPr lang="en-US" sz="1600" dirty="0" smtClean="0">
              <a:solidFill>
                <a:srgbClr val="FFFFFF"/>
              </a:solidFill>
              <a:latin typeface="Source Code Pro"/>
            </a:endParaRPr>
          </a:p>
          <a:p>
            <a:r>
              <a:rPr lang="en-US" sz="1600" dirty="0" smtClean="0">
                <a:solidFill>
                  <a:srgbClr val="FFFFFF"/>
                </a:solidFill>
                <a:latin typeface="Source Code Pro"/>
              </a:rPr>
              <a:t>// iterate over array elements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for (</a:t>
            </a:r>
            <a:r>
              <a:rPr lang="en-US" sz="1600" dirty="0" err="1" smtClean="0">
                <a:solidFill>
                  <a:srgbClr val="FFFFFF"/>
                </a:solidFill>
              </a:rPr>
              <a:t>var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==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0; </a:t>
            </a:r>
            <a:r>
              <a:rPr lang="en-US" sz="1600" dirty="0" err="1" smtClean="0">
                <a:solidFill>
                  <a:srgbClr val="FFFFFF"/>
                </a:solidFill>
              </a:rPr>
              <a:t>i</a:t>
            </a:r>
            <a:r>
              <a:rPr lang="en-US" sz="1600" dirty="0" smtClean="0">
                <a:solidFill>
                  <a:srgbClr val="FFFFFF"/>
                </a:solidFill>
              </a:rPr>
              <a:t> &lt;= </a:t>
            </a:r>
            <a:r>
              <a:rPr lang="en-US" sz="1600" dirty="0" err="1" smtClean="0">
                <a:solidFill>
                  <a:srgbClr val="FFFFFF"/>
                </a:solidFill>
              </a:rPr>
              <a:t>arr.length</a:t>
            </a:r>
            <a:r>
              <a:rPr lang="en-US" sz="1600" dirty="0" smtClean="0">
                <a:solidFill>
                  <a:srgbClr val="FFFFFF"/>
                </a:solidFill>
              </a:rPr>
              <a:t>; </a:t>
            </a:r>
            <a:r>
              <a:rPr lang="en-US" sz="1600" dirty="0" err="1" smtClean="0">
                <a:solidFill>
                  <a:srgbClr val="FFFFFF"/>
                </a:solidFill>
              </a:rPr>
              <a:t>i</a:t>
            </a:r>
            <a:r>
              <a:rPr lang="en-US" sz="1600" dirty="0" smtClean="0">
                <a:solidFill>
                  <a:srgbClr val="FFFFFF"/>
                </a:solidFill>
              </a:rPr>
              <a:t>++) {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  console.log(</a:t>
            </a:r>
            <a:r>
              <a:rPr lang="en-US" sz="1600" dirty="0" err="1" smtClean="0">
                <a:solidFill>
                  <a:srgbClr val="FFFFFF"/>
                </a:solidFill>
              </a:rPr>
              <a:t>arr</a:t>
            </a:r>
            <a:r>
              <a:rPr lang="en-US" sz="1600" dirty="0" smtClean="0">
                <a:solidFill>
                  <a:srgbClr val="FFFFFF"/>
                </a:solidFill>
              </a:rPr>
              <a:t>[</a:t>
            </a:r>
            <a:r>
              <a:rPr lang="en-US" sz="1600" dirty="0" err="1" smtClean="0">
                <a:solidFill>
                  <a:srgbClr val="FFFFFF"/>
                </a:solidFill>
              </a:rPr>
              <a:t>i</a:t>
            </a:r>
            <a:r>
              <a:rPr lang="en-US" sz="1600" smtClean="0">
                <a:solidFill>
                  <a:srgbClr val="FFFFFF"/>
                </a:solidFill>
              </a:rPr>
              <a:t>][“</a:t>
            </a:r>
            <a:r>
              <a:rPr lang="en-US" sz="1600" dirty="0" smtClean="0">
                <a:solidFill>
                  <a:srgbClr val="FFFFFF"/>
                </a:solidFill>
              </a:rPr>
              <a:t>name”]);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}</a:t>
            </a:r>
            <a:endParaRPr lang="en-US" sz="1600" dirty="0" smtClean="0">
              <a:solidFill>
                <a:srgbClr val="FFFFFF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881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Basics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Javascript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“this”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81104" y="604444"/>
            <a:ext cx="4403911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 call a function alone –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this is on global scope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Function foo(a){</a:t>
            </a:r>
          </a:p>
          <a:p>
            <a:r>
              <a:rPr lang="en-US" sz="1400" dirty="0">
                <a:solidFill>
                  <a:srgbClr val="FFFFFF"/>
                </a:solidFill>
                <a:latin typeface="Source Code Pro"/>
              </a:rPr>
              <a:t>  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var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self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=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this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;</a:t>
            </a:r>
            <a:endParaRPr lang="en-US" sz="1400" dirty="0" smtClean="0">
              <a:solidFill>
                <a:srgbClr val="FFFFFF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}</a:t>
            </a:r>
          </a:p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foo(1);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76450" y="1045892"/>
            <a:ext cx="47019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global (window in the browser)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“this”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depends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how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function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called.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Set “this” explicitly – function binding: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“apply”,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“call”, “bind”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Each framework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handles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this.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Every function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returns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value.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undefined – if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no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return.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Don’t forget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inside functions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104" y="1882504"/>
            <a:ext cx="4403911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 call a function on an object –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this is the object</a:t>
            </a:r>
          </a:p>
          <a:p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var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 x = { foo: function(a) {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var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 self = this; } };</a:t>
            </a:r>
          </a:p>
          <a:p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x.foo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(1)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80992" y="2729677"/>
            <a:ext cx="4403911" cy="8002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 call/apply/bind – set “this” to the calling function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 err="1" smtClean="0">
                <a:solidFill>
                  <a:srgbClr val="FFFFFF"/>
                </a:solidFill>
              </a:rPr>
              <a:t>var</a:t>
            </a:r>
            <a:r>
              <a:rPr lang="en-US" sz="1600" dirty="0" smtClean="0">
                <a:solidFill>
                  <a:srgbClr val="FFFFFF"/>
                </a:solidFill>
              </a:rPr>
              <a:t> f = function () {return this}; </a:t>
            </a:r>
          </a:p>
          <a:p>
            <a:r>
              <a:rPr lang="en-US" sz="1600" dirty="0" err="1" smtClean="0">
                <a:solidFill>
                  <a:srgbClr val="FFFFFF"/>
                </a:solidFill>
              </a:rPr>
              <a:t>f.call</a:t>
            </a:r>
            <a:r>
              <a:rPr lang="en-US" sz="1600" dirty="0" smtClean="0">
                <a:solidFill>
                  <a:srgbClr val="FFFFFF"/>
                </a:solidFill>
              </a:rPr>
              <a:t> (100)   // result is 100 </a:t>
            </a:r>
            <a:endParaRPr lang="en-US" sz="1600" dirty="0" smtClean="0">
              <a:solidFill>
                <a:srgbClr val="FFFFFF"/>
              </a:solidFill>
              <a:latin typeface="Source Code Pr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80992" y="3666443"/>
            <a:ext cx="4403911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var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 in function – means local, otherwise global</a:t>
            </a:r>
          </a:p>
          <a:p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var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fn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 = function(){</a:t>
            </a:r>
          </a:p>
          <a:p>
            <a:r>
              <a:rPr lang="en-US" sz="1400" dirty="0">
                <a:solidFill>
                  <a:srgbClr val="FFFFFF"/>
                </a:solidFill>
                <a:latin typeface="Source Code Pro"/>
              </a:rPr>
              <a:t>  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var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a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=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1;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   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local</a:t>
            </a:r>
          </a:p>
          <a:p>
            <a:r>
              <a:rPr lang="en-US" sz="1400" dirty="0">
                <a:solidFill>
                  <a:srgbClr val="FFFFFF"/>
                </a:solidFill>
                <a:latin typeface="Source Code Pro"/>
              </a:rPr>
              <a:t>  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b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=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2;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         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b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is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globa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l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400" dirty="0">
                <a:solidFill>
                  <a:srgbClr val="FFFFFF"/>
                </a:solidFill>
                <a:latin typeface="Source Code Pro"/>
              </a:rPr>
              <a:t>}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5774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Basics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Javascript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-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exception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1104" y="985448"/>
            <a:ext cx="4403911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throw simple type – no stack trace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try {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    ...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   </a:t>
            </a:r>
            <a:r>
              <a:rPr lang="en-US" sz="1600" dirty="0" smtClean="0">
                <a:solidFill>
                  <a:srgbClr val="FFFFFF"/>
                </a:solidFill>
              </a:rPr>
              <a:t>throw 3;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} catch (n) {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    // n has no stack trace!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}</a:t>
            </a:r>
            <a:endParaRPr lang="en-US" sz="1600" dirty="0" smtClean="0">
              <a:solidFill>
                <a:srgbClr val="FFFFFF"/>
              </a:solidFill>
              <a:latin typeface="Source Code Pr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76450" y="1045892"/>
            <a:ext cx="47019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Try {} catch {} is available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You can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throw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any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type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This does NOT include stack trace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You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throw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Error(…)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This DOES include stack trace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Always better to check for errors so they do not occur.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104" y="3405605"/>
            <a:ext cx="4403911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throw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Error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– with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stack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trace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 smtClean="0">
                <a:solidFill>
                  <a:srgbClr val="FFFFFF"/>
                </a:solidFill>
              </a:rPr>
              <a:t>try {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   </a:t>
            </a:r>
            <a:r>
              <a:rPr lang="en-US" sz="1600" dirty="0" smtClean="0">
                <a:solidFill>
                  <a:srgbClr val="FFFFFF"/>
                </a:solidFill>
              </a:rPr>
              <a:t>...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   </a:t>
            </a:r>
            <a:r>
              <a:rPr lang="en-US" sz="1600" dirty="0" smtClean="0">
                <a:solidFill>
                  <a:srgbClr val="FFFFFF"/>
                </a:solidFill>
              </a:rPr>
              <a:t>throw new </a:t>
            </a:r>
            <a:r>
              <a:rPr lang="en-US" sz="1600" dirty="0" smtClean="0">
                <a:solidFill>
                  <a:srgbClr val="1AB076"/>
                </a:solidFill>
              </a:rPr>
              <a:t>Error</a:t>
            </a:r>
            <a:r>
              <a:rPr lang="en-US" sz="1600" dirty="0" smtClean="0">
                <a:solidFill>
                  <a:srgbClr val="FFFFFF"/>
                </a:solidFill>
              </a:rPr>
              <a:t>(3);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} catch (e) {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   </a:t>
            </a:r>
            <a:r>
              <a:rPr lang="en-US" sz="1600" dirty="0" smtClean="0">
                <a:solidFill>
                  <a:srgbClr val="FFFFFF"/>
                </a:solidFill>
              </a:rPr>
              <a:t>// e has a stack trace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} </a:t>
            </a:r>
            <a:endParaRPr lang="en-US" sz="1600" dirty="0" smtClean="0">
              <a:solidFill>
                <a:srgbClr val="FFFFFF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9435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Basics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Javascript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– utility libraries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81104" y="985448"/>
            <a:ext cx="4403911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underscore</a:t>
            </a:r>
          </a:p>
          <a:p>
            <a:r>
              <a:rPr lang="en-US" sz="1400" dirty="0">
                <a:solidFill>
                  <a:schemeClr val="bg1"/>
                </a:solidFill>
              </a:rPr>
              <a:t>_.each([1, 2, 3], alert</a:t>
            </a:r>
            <a:r>
              <a:rPr lang="en-US" sz="1400" dirty="0" smtClean="0">
                <a:solidFill>
                  <a:schemeClr val="bg1"/>
                </a:solidFill>
              </a:rPr>
              <a:t>);</a:t>
            </a:r>
          </a:p>
          <a:p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even = _.find([1, 2, 3, 4, 5, 6], function(</a:t>
            </a:r>
            <a:r>
              <a:rPr lang="en-US" sz="1400" dirty="0" err="1">
                <a:solidFill>
                  <a:schemeClr val="bg1"/>
                </a:solidFill>
              </a:rPr>
              <a:t>num</a:t>
            </a:r>
            <a:r>
              <a:rPr lang="en-US" sz="1400" dirty="0">
                <a:solidFill>
                  <a:schemeClr val="bg1"/>
                </a:solidFill>
              </a:rPr>
              <a:t>){ return </a:t>
            </a:r>
            <a:r>
              <a:rPr lang="en-US" sz="1400" dirty="0" err="1">
                <a:solidFill>
                  <a:schemeClr val="bg1"/>
                </a:solidFill>
              </a:rPr>
              <a:t>num</a:t>
            </a:r>
            <a:r>
              <a:rPr lang="en-US" sz="1400" dirty="0">
                <a:solidFill>
                  <a:schemeClr val="bg1"/>
                </a:solidFill>
              </a:rPr>
              <a:t> % 2 == 0; }); </a:t>
            </a:r>
            <a:r>
              <a:rPr lang="en-US" sz="1400" dirty="0" smtClean="0">
                <a:solidFill>
                  <a:schemeClr val="bg1"/>
                </a:solidFill>
              </a:rPr>
              <a:t>  // result is: 2</a:t>
            </a:r>
          </a:p>
          <a:p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odds = _.reject([1, 2, 3, 4, 5, 6], function(</a:t>
            </a:r>
            <a:r>
              <a:rPr lang="en-US" sz="1400" dirty="0" err="1">
                <a:solidFill>
                  <a:schemeClr val="bg1"/>
                </a:solidFill>
              </a:rPr>
              <a:t>num</a:t>
            </a:r>
            <a:r>
              <a:rPr lang="en-US" sz="1400" dirty="0">
                <a:solidFill>
                  <a:schemeClr val="bg1"/>
                </a:solidFill>
              </a:rPr>
              <a:t>){ return </a:t>
            </a:r>
            <a:r>
              <a:rPr lang="en-US" sz="1400" dirty="0" err="1">
                <a:solidFill>
                  <a:schemeClr val="bg1"/>
                </a:solidFill>
              </a:rPr>
              <a:t>num</a:t>
            </a:r>
            <a:r>
              <a:rPr lang="en-US" sz="1400" dirty="0">
                <a:solidFill>
                  <a:schemeClr val="bg1"/>
                </a:solidFill>
              </a:rPr>
              <a:t> % 2 == 0; }); </a:t>
            </a:r>
            <a:r>
              <a:rPr lang="en-US" sz="1400" dirty="0" smtClean="0">
                <a:solidFill>
                  <a:schemeClr val="bg1"/>
                </a:solidFill>
              </a:rPr>
              <a:t> // result is: </a:t>
            </a:r>
            <a:r>
              <a:rPr lang="en-US" sz="1400" dirty="0">
                <a:solidFill>
                  <a:schemeClr val="bg1"/>
                </a:solidFill>
              </a:rPr>
              <a:t>[1, 3, 5]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76450" y="1045892"/>
            <a:ext cx="470192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Utility libraries: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Cross browser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Optimize Performance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Tested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Underscorejs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( _ 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Client side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Lodash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( _ 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Client side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Server side (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nodejs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104" y="3405605"/>
            <a:ext cx="4403911" cy="12926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lodash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var</a:t>
            </a:r>
            <a:r>
              <a:rPr lang="en-US" sz="1600" dirty="0">
                <a:solidFill>
                  <a:schemeClr val="bg1"/>
                </a:solidFill>
              </a:rPr>
              <a:t> array </a:t>
            </a:r>
            <a:r>
              <a:rPr lang="en-US" sz="1600" b="1" dirty="0">
                <a:solidFill>
                  <a:schemeClr val="bg1"/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 [1</a:t>
            </a:r>
            <a:r>
              <a:rPr lang="en-US" sz="1600" b="1" dirty="0">
                <a:solidFill>
                  <a:schemeClr val="bg1"/>
                </a:solidFill>
              </a:rPr>
              <a:t>,</a:t>
            </a:r>
            <a:r>
              <a:rPr lang="en-US" sz="1600" dirty="0">
                <a:solidFill>
                  <a:schemeClr val="bg1"/>
                </a:solidFill>
              </a:rPr>
              <a:t> 2</a:t>
            </a:r>
            <a:r>
              <a:rPr lang="en-US" sz="1600" b="1" dirty="0">
                <a:solidFill>
                  <a:schemeClr val="bg1"/>
                </a:solidFill>
              </a:rPr>
              <a:t>,</a:t>
            </a:r>
            <a:r>
              <a:rPr lang="en-US" sz="1600" dirty="0">
                <a:solidFill>
                  <a:schemeClr val="bg1"/>
                </a:solidFill>
              </a:rPr>
              <a:t> 3]</a:t>
            </a:r>
            <a:r>
              <a:rPr lang="en-US" sz="1600" b="1" dirty="0">
                <a:solidFill>
                  <a:schemeClr val="bg1"/>
                </a:solidFill>
              </a:rPr>
              <a:t>;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_(array).reverse().value()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// result is: </a:t>
            </a:r>
            <a:r>
              <a:rPr lang="en-US" sz="1600" dirty="0">
                <a:solidFill>
                  <a:schemeClr val="bg1"/>
                </a:solidFill>
              </a:rPr>
              <a:t>[3, 2, 1]</a:t>
            </a:r>
            <a:endParaRPr lang="en-US" sz="1600" dirty="0" smtClean="0">
              <a:solidFill>
                <a:schemeClr val="bg1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0541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6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yQEOhmo0yoXtBH9v7N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0w0Rqd1EWAdsIs.DKG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BIyNF3XQU6VUsqwt6XQ7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EhuXSXCv02BtSb9WqDaW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uqa6T31ZkyIpHmPjOWrb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C4FSd1bEGrXPDg7r9lk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rng42mWU06kGTlh8o6uX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etuqFKRE.t5O59xIr.r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V.nAH37Eu2eiPx2JXY6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5ygypYv0SY6kBwsRd8aA"/>
</p:tagLst>
</file>

<file path=ppt/theme/theme1.xml><?xml version="1.0" encoding="utf-8"?>
<a:theme xmlns:a="http://schemas.openxmlformats.org/drawingml/2006/main" name="29_Firm Format - English (US)">
  <a:themeElements>
    <a:clrScheme name="29_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29_Firm Format - English (US)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9_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עיצוב מותאם אישית">
  <a:themeElements>
    <a:clrScheme name="1_עיצוב מותאם אישית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עיצוב מותאם אישית">
      <a:majorFont>
        <a:latin typeface="Californian FB"/>
        <a:ea typeface=""/>
        <a:cs typeface="Arial"/>
      </a:majorFont>
      <a:minorFont>
        <a:latin typeface="Californian FB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עיצוב מותאם אישית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irm Format - English (US)">
  <a:themeElements>
    <a:clrScheme name="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Firm Format - English (US)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13955</TotalTime>
  <Words>2314</Words>
  <Application>Microsoft Office PowerPoint</Application>
  <PresentationFormat>Custom</PresentationFormat>
  <Paragraphs>564</Paragraphs>
  <Slides>28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29_Firm Format - English (US)</vt:lpstr>
      <vt:lpstr>Custom Design</vt:lpstr>
      <vt:lpstr>1_עיצוב מותאם אישית</vt:lpstr>
      <vt:lpstr>Firm Format - English (US)</vt:lpstr>
      <vt:lpstr>think-cell Slide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OWApps,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Training</dc:title>
  <dc:subject>OWApps AngularJS Training</dc:subject>
  <dc:creator>jonathan.wax@owapps.com</dc:creator>
  <cp:lastModifiedBy>crmadmin</cp:lastModifiedBy>
  <cp:revision>644</cp:revision>
  <cp:lastPrinted>2008-09-19T11:06:26Z</cp:lastPrinted>
  <dcterms:created xsi:type="dcterms:W3CDTF">2010-01-27T21:29:29Z</dcterms:created>
  <dcterms:modified xsi:type="dcterms:W3CDTF">2016-12-21T10:55:59Z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DocID">
    <vt:lpwstr/>
  </property>
  <property fmtid="{D5CDD505-2E9C-101B-9397-08002B2CF9AE}" pid="6" name="DocIDinTitle">
    <vt:bool>false</vt:bool>
  </property>
  <property fmtid="{D5CDD505-2E9C-101B-9397-08002B2CF9AE}" pid="7" name="DocIDinSlide">
    <vt:bool>true</vt:bool>
  </property>
  <property fmtid="{D5CDD505-2E9C-101B-9397-08002B2CF9AE}" pid="8" name="DocIDPosition">
    <vt:i4>1</vt:i4>
  </property>
  <property fmtid="{D5CDD505-2E9C-101B-9397-08002B2CF9AE}" pid="9" name="Final">
    <vt:bool>true</vt:bool>
  </property>
  <property fmtid="{D5CDD505-2E9C-101B-9397-08002B2CF9AE}" pid="10" name="Title">
    <vt:lpwstr>Title</vt:lpwstr>
  </property>
  <property fmtid="{D5CDD505-2E9C-101B-9397-08002B2CF9AE}" pid="11" name="Event">
    <vt:lpwstr/>
  </property>
  <property fmtid="{D5CDD505-2E9C-101B-9397-08002B2CF9AE}" pid="12" name="Delivery Date">
    <vt:lpwstr/>
  </property>
</Properties>
</file>