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3"/>
  </p:notesMasterIdLst>
  <p:handoutMasterIdLst>
    <p:handoutMasterId r:id="rId14"/>
  </p:handoutMasterIdLst>
  <p:sldIdLst>
    <p:sldId id="470" r:id="rId5"/>
    <p:sldId id="524" r:id="rId6"/>
    <p:sldId id="530" r:id="rId7"/>
    <p:sldId id="537" r:id="rId8"/>
    <p:sldId id="552" r:id="rId9"/>
    <p:sldId id="553" r:id="rId10"/>
    <p:sldId id="541" r:id="rId11"/>
    <p:sldId id="444" r:id="rId12"/>
  </p:sldIdLst>
  <p:sldSz cx="8961438" cy="6721475"/>
  <p:notesSz cx="6743700" cy="9906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94" d="100"/>
          <a:sy n="94" d="100"/>
        </p:scale>
        <p:origin x="1596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61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0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#ClassDefinition" TargetMode="Externa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HTML/Element/noscript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menlightenment.com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jsbooks.revolunet.com/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11" Type="http://schemas.openxmlformats.org/officeDocument/2006/relationships/hyperlink" Target="https://www.typescriptlang.org/" TargetMode="External"/><Relationship Id="rId5" Type="http://schemas.openxmlformats.org/officeDocument/2006/relationships/oleObject" Target="../embeddings/oleObject8.bin"/><Relationship Id="rId10" Type="http://schemas.openxmlformats.org/officeDocument/2006/relationships/hyperlink" Target="http://overapi.com/html-dom/" TargetMode="External"/><Relationship Id="rId4" Type="http://schemas.openxmlformats.org/officeDocument/2006/relationships/notesSlide" Target="../notesSlides/notesSlide8.xml"/><Relationship Id="rId9" Type="http://schemas.openxmlformats.org/officeDocument/2006/relationships/hyperlink" Target="http://overapi.com/java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Build your first Angular2 App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Your first App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App is a tree of Components.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3912" y="1127629"/>
            <a:ext cx="440391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Index.html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main.ts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AppComponent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NavComponent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BreadCrumbComponent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ListComponent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ItemComponent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------------------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ItemImageComponent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------------------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ItemCategoryComponent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------------------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ItemPriceComponent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</a:t>
            </a:r>
            <a:r>
              <a:rPr lang="en-US" sz="1600" baseline="30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Component is the Application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Components are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composable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Component renders its children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Application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NavComponent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Nav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/Menu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BreadCrumbComponent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location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ListComponent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Products/Items…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Data - Model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178" y="3389463"/>
            <a:ext cx="4190294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Plain JavaScript Object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Source Code Pro"/>
              </a:rPr>
              <a:t>class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Item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</a:t>
            </a:r>
            <a:r>
              <a:rPr lang="en-US" sz="1400" b="1" dirty="0" smtClean="0">
                <a:solidFill>
                  <a:schemeClr val="bg1"/>
                </a:solidFill>
                <a:latin typeface="Source Code Pro"/>
              </a:rPr>
              <a:t>constructor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public id: string,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public name: string,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public 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imageUrl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: string,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public department: string[ ],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public price: number){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init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logic here…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Angular2 has many data handling capabilities (we will cover later in the course).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this 1</a:t>
            </a:r>
            <a:r>
              <a:rPr lang="en-US" sz="1600" baseline="30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App we will use “Plain JavaScript Objects”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AppComponent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&lt;products-app&gt;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aaa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750" y="2798608"/>
            <a:ext cx="8623583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AppComponent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@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Component({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selector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‘products-app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',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directives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ItemsList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],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template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: `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&lt;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div class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=“products-app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"&gt;  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&lt;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products-list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itemList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]=“items" (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onItemSelected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)=“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itemWasSelected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($event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)"&gt;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&lt;/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products-list&gt;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&lt;/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div&gt;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`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})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InventoryApp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{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967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3013" y="858881"/>
            <a:ext cx="4434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Classes are 1</a:t>
            </a:r>
            <a:r>
              <a:rPr lang="en-US" sz="1600" baseline="30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citizens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Constructor() function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public, private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extends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inheritance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call super class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870906"/>
            <a:ext cx="4599383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Promises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this.id = id;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this.move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private set id  (id)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id;  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get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this.id;}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move (x,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this.x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x;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this.y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y;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inheritance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Rectangle extends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y, width, height)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super(id, 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this.width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= width;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this.height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height;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http://es6-features.org/#ClassDefinition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Browser Support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&lt;no-script&gt;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present content when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javascript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is OFF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&lt;!-- </a:t>
            </a:r>
            <a:r>
              <a:rPr lang="en-US" sz="1600" dirty="0">
                <a:solidFill>
                  <a:schemeClr val="bg1"/>
                </a:solidFill>
              </a:rPr>
              <a:t>anchor linking to external file --&gt;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="http://www.mozilla.com/"&gt;External Link&lt;/a&gt;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p&gt;Rocks!&lt;/p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option 2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&lt;body&gt;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div id="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 style="display: none"&gt;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This </a:t>
            </a:r>
            <a:r>
              <a:rPr lang="en-US" sz="1400" dirty="0">
                <a:solidFill>
                  <a:schemeClr val="bg1"/>
                </a:solidFill>
              </a:rPr>
              <a:t>is content. &lt;/div&gt;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JS not enabled &lt;/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").</a:t>
            </a:r>
            <a:r>
              <a:rPr lang="en-US" sz="1400" dirty="0" err="1">
                <a:solidFill>
                  <a:schemeClr val="bg1"/>
                </a:solidFill>
              </a:rPr>
              <a:t>style.display</a:t>
            </a:r>
            <a:r>
              <a:rPr lang="en-US" sz="1400" dirty="0">
                <a:solidFill>
                  <a:schemeClr val="bg1"/>
                </a:solidFill>
              </a:rPr>
              <a:t> = "block";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&lt;/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&lt;/</a:t>
            </a:r>
            <a:r>
              <a:rPr lang="en-US" sz="1400" dirty="0">
                <a:solidFill>
                  <a:schemeClr val="bg1"/>
                </a:solidFill>
              </a:rPr>
              <a:t>body&gt;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HTML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ES/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OFF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present HTML content.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4966288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IE9 – add ES5 missing features, objects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&lt;!--[if </a:t>
            </a:r>
            <a:r>
              <a:rPr lang="en-US" sz="1600" dirty="0" err="1">
                <a:solidFill>
                  <a:schemeClr val="bg1"/>
                </a:solidFill>
              </a:rPr>
              <a:t>lt</a:t>
            </a:r>
            <a:r>
              <a:rPr lang="en-US" sz="1600" dirty="0">
                <a:solidFill>
                  <a:schemeClr val="bg1"/>
                </a:solidFill>
              </a:rPr>
              <a:t> IE 9</a:t>
            </a:r>
            <a:r>
              <a:rPr lang="en-US" sz="1600" dirty="0" smtClean="0">
                <a:solidFill>
                  <a:schemeClr val="bg1"/>
                </a:solidFill>
              </a:rPr>
              <a:t>]&gt;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</a:t>
            </a:r>
            <a:r>
              <a:rPr lang="en-US" sz="1600" dirty="0">
                <a:solidFill>
                  <a:schemeClr val="bg1"/>
                </a:solidFill>
              </a:rPr>
              <a:t>script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 smtClean="0">
                <a:solidFill>
                  <a:schemeClr val="bg1"/>
                </a:solidFill>
              </a:rPr>
              <a:t>="es5shim.min.js"&gt;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&lt;/</a:t>
            </a:r>
            <a:r>
              <a:rPr lang="en-US" sz="1600" dirty="0">
                <a:solidFill>
                  <a:schemeClr val="bg1"/>
                </a:solidFill>
              </a:rPr>
              <a:t>script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&lt;![</a:t>
            </a:r>
            <a:r>
              <a:rPr lang="en-US" sz="1600" dirty="0" err="1">
                <a:solidFill>
                  <a:schemeClr val="bg1"/>
                </a:solidFill>
              </a:rPr>
              <a:t>endif</a:t>
            </a:r>
            <a:r>
              <a:rPr lang="en-US" sz="1600" dirty="0">
                <a:solidFill>
                  <a:schemeClr val="bg1"/>
                </a:solidFill>
              </a:rPr>
              <a:t>]--&gt;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660805"/>
            <a:ext cx="4066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Browser shims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177" y="2524331"/>
            <a:ext cx="44799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7"/>
              </a:rPr>
              <a:t>https://developer.mozilla.org/en/docs/Web/HTML/Element/noscript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-376451" y="330141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browser lack full ES5 support.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Shims help us “fill the gap”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Es5-shim.js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659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Books: </a:t>
            </a:r>
            <a:r>
              <a:rPr lang="en-US" sz="1600" dirty="0" smtClean="0">
                <a:hlinkClick r:id="rId7"/>
              </a:rPr>
              <a:t>http://jsbooks.revolunet.com/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 DOM/HTML: </a:t>
            </a:r>
            <a:r>
              <a:rPr lang="en-US" sz="1600" dirty="0" smtClean="0">
                <a:hlinkClick r:id="rId8"/>
              </a:rPr>
              <a:t>http://domenlightenment.com/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/>
              <a:t> - Cheat Sheet </a:t>
            </a:r>
            <a:r>
              <a:rPr lang="en-US" sz="1600" dirty="0">
                <a:hlinkClick r:id="rId9"/>
              </a:rPr>
              <a:t>http://overapi.com/javascript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 – </a:t>
            </a:r>
            <a:r>
              <a:rPr lang="en-US" sz="1600" dirty="0"/>
              <a:t>Cheat Sheet </a:t>
            </a:r>
            <a:r>
              <a:rPr lang="en-US" sz="1600" dirty="0">
                <a:hlinkClick r:id="rId10"/>
              </a:rPr>
              <a:t>http://overapi.com/html-dom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/>
              <a:t> - </a:t>
            </a:r>
            <a:r>
              <a:rPr lang="en-US" sz="1600" dirty="0">
                <a:hlinkClick r:id="rId11"/>
              </a:rPr>
              <a:t>https://www.typescriptlang.org</a:t>
            </a:r>
            <a:r>
              <a:rPr lang="en-US" sz="1600" dirty="0" smtClean="0">
                <a:hlinkClick r:id="rId11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14418</TotalTime>
  <Words>509</Words>
  <Application>Microsoft Office PowerPoint</Application>
  <PresentationFormat>Custom</PresentationFormat>
  <Paragraphs>130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Arial</vt:lpstr>
      <vt:lpstr>Bariol Regular</vt:lpstr>
      <vt:lpstr>Californian FB</vt:lpstr>
      <vt:lpstr>Georgia</vt:lpstr>
      <vt:lpstr>Open Sans</vt:lpstr>
      <vt:lpstr>Source Code Pro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Jonathan Wax</cp:lastModifiedBy>
  <cp:revision>648</cp:revision>
  <cp:lastPrinted>2008-09-19T11:06:26Z</cp:lastPrinted>
  <dcterms:created xsi:type="dcterms:W3CDTF">2010-01-27T21:29:29Z</dcterms:created>
  <dcterms:modified xsi:type="dcterms:W3CDTF">2016-06-19T06:31:12Z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