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2.xml" ContentType="application/vnd.openxmlformats-officedocument.presentationml.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4" r:id="rId22"/>
    <p:sldId id="297" r:id="rId23"/>
    <p:sldId id="298" r:id="rId24"/>
    <p:sldId id="299" r:id="rId25"/>
    <p:sldId id="300" r:id="rId26"/>
    <p:sldId id="301" r:id="rId27"/>
    <p:sldId id="302" r:id="rId28"/>
    <p:sldId id="303" r:id="rId29"/>
    <p:sldId id="304" r:id="rId30"/>
    <p:sldId id="285" r:id="rId31"/>
    <p:sldId id="286" r:id="rId32"/>
    <p:sldId id="287" r:id="rId33"/>
    <p:sldId id="288" r:id="rId34"/>
    <p:sldId id="289" r:id="rId35"/>
    <p:sldId id="290" r:id="rId36"/>
    <p:sldId id="295" r:id="rId37"/>
    <p:sldId id="291" r:id="rId38"/>
    <p:sldId id="292" r:id="rId39"/>
    <p:sldId id="293" r:id="rId40"/>
    <p:sldId id="296" r:id="rId41"/>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anh Nguyen" initials="" lastIdx="2" clrIdx="0"/>
  <p:cmAuthor id="1" name="Hew Yih Shiuan Ewald"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80E8E7-4D28-4BAC-ABF6-EA9B099D000B}">
  <a:tblStyle styleId="{7780E8E7-4D28-4BAC-ABF6-EA9B099D000B}"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056" autoAdjust="0"/>
  </p:normalViewPr>
  <p:slideViewPr>
    <p:cSldViewPr snapToGrid="0">
      <p:cViewPr varScale="1">
        <p:scale>
          <a:sx n="74" d="100"/>
          <a:sy n="74" d="100"/>
        </p:scale>
        <p:origin x="22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11T16:09:10.534" idx="1">
    <p:pos x="6000" y="0"/>
    <p:text>I dont even know what to call the opposing ends of the scale, or if there's even one.
physical vs. non-physical?? sounds weird</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2-11T16:13:22.162" idx="2">
    <p:pos x="6000" y="0"/>
    <p:text>is this too wordy?</p:text>
  </p:cm>
  <p:cm authorId="1" dt="2018-02-11T16:13:22.162" idx="2">
    <p:pos x="6000" y="100"/>
    <p:text>Cut out some words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Thank you, Daniel, for talking about how different cultures perceive time.</a:t>
            </a:r>
          </a:p>
          <a:p>
            <a:pPr marL="0" lvl="0" indent="0">
              <a:spcBef>
                <a:spcPts val="0"/>
              </a:spcBef>
              <a:spcAft>
                <a:spcPts val="0"/>
              </a:spcAft>
              <a:buNone/>
            </a:pPr>
            <a:r>
              <a:rPr lang="en-US" dirty="0"/>
              <a:t>I’m Thanh and I will show you what can go wrong if you do not put in efforts to understand different perceptions of time.</a:t>
            </a:r>
          </a:p>
          <a:p>
            <a:pPr marL="0" lvl="0" indent="0">
              <a:spcBef>
                <a:spcPts val="0"/>
              </a:spcBef>
              <a:spcAft>
                <a:spcPts val="0"/>
              </a:spcAft>
              <a:buNone/>
            </a:pPr>
            <a:endParaRPr lang="en-US" dirty="0"/>
          </a:p>
          <a:p>
            <a:pPr marL="0" lvl="0" indent="0" rtl="0">
              <a:lnSpc>
                <a:spcPct val="115000"/>
              </a:lnSpc>
              <a:spcBef>
                <a:spcPts val="0"/>
              </a:spcBef>
              <a:spcAft>
                <a:spcPts val="0"/>
              </a:spcAft>
              <a:buNone/>
            </a:pPr>
            <a:r>
              <a:rPr lang="en-US" dirty="0"/>
              <a:t>As Daniel said, countries like the USA or Canada are countries that strictly focus on given agenda, while some others like India or Spain follow lax schedules and engage in multitasking.</a:t>
            </a:r>
          </a:p>
          <a:p>
            <a:pPr marL="0" lvl="0" indent="0" rtl="0">
              <a:lnSpc>
                <a:spcPct val="115000"/>
              </a:lnSpc>
              <a:spcBef>
                <a:spcPts val="0"/>
              </a:spcBef>
              <a:spcAft>
                <a:spcPts val="0"/>
              </a:spcAft>
              <a:buNone/>
            </a:pPr>
            <a:endParaRPr dirty="0"/>
          </a:p>
          <a:p>
            <a:pPr marL="0" lvl="0" indent="0">
              <a:spcBef>
                <a:spcPts val="0"/>
              </a:spcBef>
              <a:spcAft>
                <a:spcPts val="0"/>
              </a:spcAft>
              <a:buNone/>
            </a:pPr>
            <a:r>
              <a:rPr lang="en-US" b="1" dirty="0"/>
              <a:t>*click for animation*</a:t>
            </a:r>
          </a:p>
          <a:p>
            <a:pPr marL="0" lvl="0" indent="0">
              <a:spcBef>
                <a:spcPts val="0"/>
              </a:spcBef>
              <a:spcAft>
                <a:spcPts val="0"/>
              </a:spcAft>
              <a:buNone/>
            </a:pPr>
            <a:r>
              <a:rPr lang="en-US" dirty="0"/>
              <a:t>Now, what would happen if two groups with opposite perceptions of time have a meeting? And it did happen in the early 1990s in Canada.</a:t>
            </a:r>
          </a:p>
          <a:p>
            <a:pPr marL="0" lvl="0" indent="0">
              <a:spcBef>
                <a:spcPts val="0"/>
              </a:spcBef>
              <a:spcAft>
                <a:spcPts val="0"/>
              </a:spcAft>
              <a:buNone/>
            </a:pPr>
            <a:r>
              <a:rPr lang="en-US" dirty="0"/>
              <a:t>The people of the First Nations in Canada, or Canadian Indians, who followed </a:t>
            </a:r>
            <a:r>
              <a:rPr lang="en-US" dirty="0" err="1"/>
              <a:t>polychronism</a:t>
            </a:r>
            <a:r>
              <a:rPr lang="en-US" dirty="0"/>
              <a:t>, had their first meeting with the representatives of the Canadian government, who were monochronic.</a:t>
            </a:r>
          </a:p>
          <a:p>
            <a:pPr marL="0" lvl="0" indent="0">
              <a:spcBef>
                <a:spcPts val="0"/>
              </a:spcBef>
              <a:spcAft>
                <a:spcPts val="0"/>
              </a:spcAft>
              <a:buNone/>
            </a:pPr>
            <a:endParaRPr lang="en-US" dirty="0"/>
          </a:p>
          <a:p>
            <a:pPr marL="0" lvl="0" indent="0">
              <a:spcBef>
                <a:spcPts val="0"/>
              </a:spcBef>
              <a:spcAft>
                <a:spcPts val="0"/>
              </a:spcAft>
              <a:buNone/>
            </a:pPr>
            <a:r>
              <a:rPr lang="en" b="1" dirty="0"/>
              <a:t>&gt; Next slide</a:t>
            </a:r>
            <a:endParaRPr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dirty="0"/>
              <a:t>In this negotiation over claimed land, the First Nations started by telling stories of their people and past generations.</a:t>
            </a:r>
          </a:p>
          <a:p>
            <a:pPr marL="0" lvl="0" indent="0" rtl="0">
              <a:lnSpc>
                <a:spcPct val="115000"/>
              </a:lnSpc>
              <a:spcBef>
                <a:spcPts val="0"/>
              </a:spcBef>
              <a:spcAft>
                <a:spcPts val="0"/>
              </a:spcAft>
              <a:buNone/>
            </a:pPr>
            <a:r>
              <a:rPr lang="en-US" dirty="0"/>
              <a:t>They spoke of the spirit of the land, they recited tales of their traditions. And they spoke in a circular way, adding their feelings and ideas.</a:t>
            </a:r>
          </a:p>
          <a:p>
            <a:pPr marL="0" lvl="0" indent="0" rtl="0">
              <a:lnSpc>
                <a:spcPct val="115000"/>
              </a:lnSpc>
              <a:spcBef>
                <a:spcPts val="0"/>
              </a:spcBef>
              <a:spcAft>
                <a:spcPts val="0"/>
              </a:spcAft>
              <a:buNone/>
            </a:pPr>
            <a:r>
              <a:rPr lang="en-US" dirty="0"/>
              <a:t>When it came to the government representatives’ turn to speak, they presented charts, numbers, figures and focused on the present about their intentions, all in an objective and linear way.</a:t>
            </a:r>
          </a:p>
          <a:p>
            <a:pPr marL="0" lvl="0" indent="0" rtl="0">
              <a:lnSpc>
                <a:spcPct val="115000"/>
              </a:lnSpc>
              <a:spcBef>
                <a:spcPts val="0"/>
              </a:spcBef>
              <a:spcAft>
                <a:spcPts val="0"/>
              </a:spcAft>
              <a:buNone/>
            </a:pPr>
            <a:endParaRPr lang="en-US" dirty="0"/>
          </a:p>
          <a:p>
            <a:pPr marL="0" lvl="0" indent="0" rtl="0">
              <a:lnSpc>
                <a:spcPct val="115000"/>
              </a:lnSpc>
              <a:spcBef>
                <a:spcPts val="0"/>
              </a:spcBef>
              <a:spcAft>
                <a:spcPts val="0"/>
              </a:spcAft>
              <a:buNone/>
            </a:pPr>
            <a:r>
              <a:rPr lang="en" b="1" dirty="0"/>
              <a:t>&gt; Next slide</a:t>
            </a:r>
            <a:endParaRPr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dirty="0"/>
              <a:t>It is not hard to figure out how the meeting turned out. Both sides were very frustrated and did not come to a conclusion.</a:t>
            </a:r>
          </a:p>
          <a:p>
            <a:pPr marL="0" lvl="0" indent="0" rtl="0">
              <a:lnSpc>
                <a:spcPct val="115000"/>
              </a:lnSpc>
              <a:spcBef>
                <a:spcPts val="0"/>
              </a:spcBef>
              <a:spcAft>
                <a:spcPts val="0"/>
              </a:spcAft>
              <a:buNone/>
            </a:pPr>
            <a:r>
              <a:rPr lang="en-US" dirty="0"/>
              <a:t>They all knew that “there was something wrong”. It was the cultural barrier, in this case, the difference in the perception of time.</a:t>
            </a:r>
          </a:p>
          <a:p>
            <a:pPr marL="0" lvl="0" indent="0" rtl="0">
              <a:lnSpc>
                <a:spcPct val="115000"/>
              </a:lnSpc>
              <a:spcBef>
                <a:spcPts val="0"/>
              </a:spcBef>
              <a:spcAft>
                <a:spcPts val="0"/>
              </a:spcAft>
              <a:buNone/>
            </a:pPr>
            <a:endParaRPr dirty="0"/>
          </a:p>
          <a:p>
            <a:pPr marL="0" lvl="0" indent="0" rtl="0">
              <a:lnSpc>
                <a:spcPct val="115000"/>
              </a:lnSpc>
              <a:spcBef>
                <a:spcPts val="0"/>
              </a:spcBef>
              <a:spcAft>
                <a:spcPts val="0"/>
              </a:spcAft>
              <a:buNone/>
            </a:pPr>
            <a:r>
              <a:rPr lang="en-US" dirty="0"/>
              <a:t>You can avoid making the same mistake by knowing which culture you and your conversational partner belong to.</a:t>
            </a:r>
          </a:p>
          <a:p>
            <a:pPr marL="0" lvl="0" indent="0" rtl="0">
              <a:lnSpc>
                <a:spcPct val="115000"/>
              </a:lnSpc>
              <a:spcBef>
                <a:spcPts val="0"/>
              </a:spcBef>
              <a:spcAft>
                <a:spcPts val="0"/>
              </a:spcAft>
              <a:buNone/>
            </a:pPr>
            <a:endParaRPr dirty="0"/>
          </a:p>
          <a:p>
            <a:pPr marL="0" lvl="0" indent="0" rtl="0">
              <a:lnSpc>
                <a:spcPct val="115000"/>
              </a:lnSpc>
              <a:spcBef>
                <a:spcPts val="0"/>
              </a:spcBef>
              <a:spcAft>
                <a:spcPts val="0"/>
              </a:spcAft>
              <a:buNone/>
            </a:pPr>
            <a:r>
              <a:rPr lang="en" b="1" dirty="0"/>
              <a:t>&gt; Next slide</a:t>
            </a:r>
            <a:endParaRPr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dirty="0"/>
              <a:t>So, the question is, as a Singaporean, where are you standing on the time scale? Are you polychronic or monochronic?</a:t>
            </a:r>
          </a:p>
          <a:p>
            <a:pPr marL="0" lvl="0" indent="0" rtl="0">
              <a:lnSpc>
                <a:spcPct val="115000"/>
              </a:lnSpc>
              <a:spcBef>
                <a:spcPts val="0"/>
              </a:spcBef>
              <a:spcAft>
                <a:spcPts val="0"/>
              </a:spcAft>
              <a:buNone/>
            </a:pPr>
            <a:endParaRPr dirty="0"/>
          </a:p>
          <a:p>
            <a:pPr marL="0" lvl="0" indent="0" rtl="0">
              <a:lnSpc>
                <a:spcPct val="115000"/>
              </a:lnSpc>
              <a:spcBef>
                <a:spcPts val="0"/>
              </a:spcBef>
              <a:spcAft>
                <a:spcPts val="0"/>
              </a:spcAft>
              <a:buNone/>
            </a:pPr>
            <a:r>
              <a:rPr lang="en" b="1" dirty="0"/>
              <a:t>*click for animation*</a:t>
            </a:r>
          </a:p>
          <a:p>
            <a:pPr marL="0" lvl="0" indent="0" rtl="0">
              <a:lnSpc>
                <a:spcPct val="115000"/>
              </a:lnSpc>
              <a:spcBef>
                <a:spcPts val="0"/>
              </a:spcBef>
              <a:spcAft>
                <a:spcPts val="0"/>
              </a:spcAft>
              <a:buNone/>
            </a:pPr>
            <a:endParaRPr b="1" dirty="0"/>
          </a:p>
          <a:p>
            <a:pPr marL="0" lvl="0" indent="0" rtl="0">
              <a:lnSpc>
                <a:spcPct val="115000"/>
              </a:lnSpc>
              <a:spcBef>
                <a:spcPts val="0"/>
              </a:spcBef>
              <a:spcAft>
                <a:spcPts val="0"/>
              </a:spcAft>
              <a:buNone/>
            </a:pPr>
            <a:r>
              <a:rPr lang="en-US" dirty="0"/>
              <a:t>While Singaporeans used to be polychronic,</a:t>
            </a:r>
          </a:p>
          <a:p>
            <a:pPr marL="0" lvl="0" indent="0" rtl="0">
              <a:lnSpc>
                <a:spcPct val="115000"/>
              </a:lnSpc>
              <a:spcBef>
                <a:spcPts val="0"/>
              </a:spcBef>
              <a:spcAft>
                <a:spcPts val="0"/>
              </a:spcAft>
              <a:buNone/>
            </a:pPr>
            <a:endParaRPr lang="en-US" dirty="0"/>
          </a:p>
          <a:p>
            <a:pPr marL="0" lvl="0" indent="0" rtl="0">
              <a:lnSpc>
                <a:spcPct val="115000"/>
              </a:lnSpc>
              <a:spcBef>
                <a:spcPts val="0"/>
              </a:spcBef>
              <a:spcAft>
                <a:spcPts val="0"/>
              </a:spcAft>
              <a:buNone/>
            </a:pPr>
            <a:r>
              <a:rPr lang="en-US" b="1" dirty="0"/>
              <a:t>*click for animation*</a:t>
            </a:r>
          </a:p>
          <a:p>
            <a:pPr marL="0" lvl="0" indent="0" rtl="0">
              <a:lnSpc>
                <a:spcPct val="115000"/>
              </a:lnSpc>
              <a:spcBef>
                <a:spcPts val="0"/>
              </a:spcBef>
              <a:spcAft>
                <a:spcPts val="0"/>
              </a:spcAft>
              <a:buNone/>
            </a:pPr>
            <a:endParaRPr lang="en-US" dirty="0"/>
          </a:p>
          <a:p>
            <a:pPr marL="0" lvl="0" indent="0" rtl="0">
              <a:lnSpc>
                <a:spcPct val="115000"/>
              </a:lnSpc>
              <a:spcBef>
                <a:spcPts val="0"/>
              </a:spcBef>
              <a:spcAft>
                <a:spcPts val="0"/>
              </a:spcAft>
              <a:buNone/>
            </a:pPr>
            <a:r>
              <a:rPr lang="en-US" dirty="0"/>
              <a:t>there has been a change towards </a:t>
            </a:r>
            <a:r>
              <a:rPr lang="en-US" dirty="0" err="1"/>
              <a:t>monochronism</a:t>
            </a:r>
            <a:r>
              <a:rPr lang="en-US" dirty="0"/>
              <a:t> due to the modern work culture.</a:t>
            </a:r>
          </a:p>
          <a:p>
            <a:pPr marL="0" lvl="0" indent="0" rtl="0">
              <a:lnSpc>
                <a:spcPct val="115000"/>
              </a:lnSpc>
              <a:spcBef>
                <a:spcPts val="0"/>
              </a:spcBef>
              <a:spcAft>
                <a:spcPts val="0"/>
              </a:spcAft>
              <a:buNone/>
            </a:pPr>
            <a:r>
              <a:rPr lang="en-US" dirty="0"/>
              <a:t>Therefore, you should expect to encounter people from both types of culture in your work and know how to properly deal with them.</a:t>
            </a:r>
          </a:p>
          <a:p>
            <a:pPr marL="0" lvl="0" indent="0" rtl="0">
              <a:lnSpc>
                <a:spcPct val="115000"/>
              </a:lnSpc>
              <a:spcBef>
                <a:spcPts val="0"/>
              </a:spcBef>
              <a:spcAft>
                <a:spcPts val="0"/>
              </a:spcAft>
              <a:buNone/>
            </a:pPr>
            <a:endParaRPr dirty="0"/>
          </a:p>
          <a:p>
            <a:pPr marL="0" lvl="0" indent="0" rtl="0">
              <a:lnSpc>
                <a:spcPct val="115000"/>
              </a:lnSpc>
              <a:spcBef>
                <a:spcPts val="0"/>
              </a:spcBef>
              <a:spcAft>
                <a:spcPts val="0"/>
              </a:spcAft>
              <a:buNone/>
            </a:pPr>
            <a:r>
              <a:rPr lang="en" b="1" dirty="0"/>
              <a:t>&gt; Next slide</a:t>
            </a:r>
            <a:endParaRPr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dirty="0"/>
              <a:t>For example, when you have a meeting with someone from the monochronic culture, always arrive early so that you have some extra minutes for preparation. Or you will have to contact the other person beforehand to let them know you are arriving late.</a:t>
            </a:r>
          </a:p>
          <a:p>
            <a:pPr marL="0" lvl="0" indent="0" rtl="0">
              <a:lnSpc>
                <a:spcPct val="115000"/>
              </a:lnSpc>
              <a:spcBef>
                <a:spcPts val="0"/>
              </a:spcBef>
              <a:spcAft>
                <a:spcPts val="0"/>
              </a:spcAft>
              <a:buNone/>
            </a:pPr>
            <a:r>
              <a:rPr lang="en-US" dirty="0"/>
              <a:t>On the other hand, you might want to train your patience if you work with a “</a:t>
            </a:r>
            <a:r>
              <a:rPr lang="en-US" dirty="0" err="1"/>
              <a:t>polychron</a:t>
            </a:r>
            <a:r>
              <a:rPr lang="en-US" dirty="0"/>
              <a:t>”. If you need them to appear in a meeting, set your standards on what time you expect them to turn up; or you can go one step ahead and plan a buffer time in your schedule to account for the delays.</a:t>
            </a:r>
          </a:p>
          <a:p>
            <a:pPr marL="0" lvl="0" indent="0" rtl="0">
              <a:lnSpc>
                <a:spcPct val="115000"/>
              </a:lnSpc>
              <a:spcBef>
                <a:spcPts val="0"/>
              </a:spcBef>
              <a:spcAft>
                <a:spcPts val="0"/>
              </a:spcAft>
              <a:buNone/>
            </a:pPr>
            <a:endParaRPr lang="en-US" dirty="0"/>
          </a:p>
          <a:p>
            <a:pPr marL="0" lvl="0" indent="0" rtl="0">
              <a:lnSpc>
                <a:spcPct val="115000"/>
              </a:lnSpc>
              <a:spcBef>
                <a:spcPts val="0"/>
              </a:spcBef>
              <a:spcAft>
                <a:spcPts val="0"/>
              </a:spcAft>
              <a:buNone/>
            </a:pPr>
            <a:r>
              <a:rPr lang="en" b="1" dirty="0"/>
              <a:t>&gt;Next slide</a:t>
            </a:r>
            <a:endParaRPr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dirty="0"/>
              <a:t>The best way to avoid miscommunication is to stop making assumptions!</a:t>
            </a:r>
          </a:p>
          <a:p>
            <a:pPr marL="0" lvl="0" indent="0" rtl="0">
              <a:lnSpc>
                <a:spcPct val="115000"/>
              </a:lnSpc>
              <a:spcBef>
                <a:spcPts val="0"/>
              </a:spcBef>
              <a:spcAft>
                <a:spcPts val="0"/>
              </a:spcAft>
              <a:buNone/>
            </a:pPr>
            <a:r>
              <a:rPr lang="en-US" dirty="0"/>
              <a:t>Don’t assume that people follow your view of time. Also, be sympathetic.</a:t>
            </a:r>
          </a:p>
          <a:p>
            <a:pPr marL="0" lvl="0" indent="0" rtl="0">
              <a:lnSpc>
                <a:spcPct val="115000"/>
              </a:lnSpc>
              <a:spcBef>
                <a:spcPts val="0"/>
              </a:spcBef>
              <a:spcAft>
                <a:spcPts val="0"/>
              </a:spcAft>
              <a:buNone/>
            </a:pPr>
            <a:r>
              <a:rPr lang="en-US" dirty="0"/>
              <a:t>If you are a monochronic person, you might think polychronic people lack discipline and responsibility. But remember that they spend more time on preparation and do more work at the same time to build a strong relationship with others.</a:t>
            </a:r>
          </a:p>
          <a:p>
            <a:pPr marL="0" lvl="0" indent="0" rtl="0">
              <a:lnSpc>
                <a:spcPct val="115000"/>
              </a:lnSpc>
              <a:spcBef>
                <a:spcPts val="0"/>
              </a:spcBef>
              <a:spcAft>
                <a:spcPts val="0"/>
              </a:spcAft>
              <a:buNone/>
            </a:pPr>
            <a:r>
              <a:rPr lang="en-US" dirty="0"/>
              <a:t>And if you are polychronic and think that the “</a:t>
            </a:r>
            <a:r>
              <a:rPr lang="en-US" dirty="0" err="1"/>
              <a:t>monochrons</a:t>
            </a:r>
            <a:r>
              <a:rPr lang="en-US" dirty="0"/>
              <a:t>” are strict people who don’t care about others, please remind yourself that their life is devoted to work performance.</a:t>
            </a:r>
          </a:p>
          <a:p>
            <a:pPr marL="0" lvl="0" indent="0" rtl="0">
              <a:lnSpc>
                <a:spcPct val="115000"/>
              </a:lnSpc>
              <a:spcBef>
                <a:spcPts val="0"/>
              </a:spcBef>
              <a:spcAft>
                <a:spcPts val="0"/>
              </a:spcAft>
              <a:buNone/>
            </a:pPr>
            <a:endParaRPr lang="en-US" dirty="0"/>
          </a:p>
          <a:p>
            <a:pPr marL="0" lvl="0" indent="0" rtl="0">
              <a:lnSpc>
                <a:spcPct val="115000"/>
              </a:lnSpc>
              <a:spcBef>
                <a:spcPts val="0"/>
              </a:spcBef>
              <a:spcAft>
                <a:spcPts val="0"/>
              </a:spcAft>
              <a:buNone/>
            </a:pPr>
            <a:r>
              <a:rPr lang="en-US" b="1" dirty="0"/>
              <a:t>&gt; Next slide</a:t>
            </a:r>
            <a:endParaRPr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dirty="0"/>
              <a:t>From what I pointed out just now, you can see that </a:t>
            </a:r>
            <a:r>
              <a:rPr lang="en-US" dirty="0" err="1"/>
              <a:t>monochronism</a:t>
            </a:r>
            <a:r>
              <a:rPr lang="en-US" dirty="0"/>
              <a:t> is usually associated with individualism, where individuals view themselves as independent and are motivated by their own needs.</a:t>
            </a:r>
          </a:p>
          <a:p>
            <a:pPr marL="0" lvl="0" indent="0" rtl="0">
              <a:lnSpc>
                <a:spcPct val="115000"/>
              </a:lnSpc>
              <a:spcBef>
                <a:spcPts val="0"/>
              </a:spcBef>
              <a:spcAft>
                <a:spcPts val="0"/>
              </a:spcAft>
              <a:buNone/>
            </a:pPr>
            <a:r>
              <a:rPr lang="en-US" dirty="0"/>
              <a:t>In contrast, polychronic culture is usually associated with collectivism, where individuals view themselves as part of one or more collectives and are driven by the benefits of the collectives instead of their own ambitions.</a:t>
            </a:r>
          </a:p>
          <a:p>
            <a:pPr marL="0" lvl="0" indent="0" rtl="0">
              <a:lnSpc>
                <a:spcPct val="115000"/>
              </a:lnSpc>
              <a:spcBef>
                <a:spcPts val="0"/>
              </a:spcBef>
              <a:spcAft>
                <a:spcPts val="0"/>
              </a:spcAft>
              <a:buNone/>
            </a:pPr>
            <a:endParaRPr lang="en" b="1" dirty="0"/>
          </a:p>
          <a:p>
            <a:pPr marL="0" lvl="0" indent="0" rtl="0">
              <a:lnSpc>
                <a:spcPct val="115000"/>
              </a:lnSpc>
              <a:spcBef>
                <a:spcPts val="0"/>
              </a:spcBef>
              <a:spcAft>
                <a:spcPts val="0"/>
              </a:spcAft>
              <a:buNone/>
            </a:pPr>
            <a:r>
              <a:rPr lang="en" b="1" dirty="0"/>
              <a:t>&gt; Next slide</a:t>
            </a:r>
            <a:endParaRPr b="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dirty="0"/>
              <a:t>Are Singaporeans individualists or collectivists?</a:t>
            </a:r>
          </a:p>
          <a:p>
            <a:pPr marL="0" lvl="0" indent="0" rtl="0">
              <a:lnSpc>
                <a:spcPct val="115000"/>
              </a:lnSpc>
              <a:spcBef>
                <a:spcPts val="0"/>
              </a:spcBef>
              <a:spcAft>
                <a:spcPts val="0"/>
              </a:spcAft>
              <a:buNone/>
            </a:pPr>
            <a:r>
              <a:rPr lang="en-US" dirty="0"/>
              <a:t>While economic development has been pushing Singaporeans to become more individualistic,</a:t>
            </a:r>
          </a:p>
          <a:p>
            <a:pPr marL="0" lvl="0" indent="0" rtl="0">
              <a:lnSpc>
                <a:spcPct val="115000"/>
              </a:lnSpc>
              <a:spcBef>
                <a:spcPts val="0"/>
              </a:spcBef>
              <a:spcAft>
                <a:spcPts val="0"/>
              </a:spcAft>
              <a:buNone/>
            </a:pPr>
            <a:endParaRPr lang="en-US" dirty="0"/>
          </a:p>
          <a:p>
            <a:pPr marL="0" lvl="0" indent="0" rtl="0">
              <a:lnSpc>
                <a:spcPct val="115000"/>
              </a:lnSpc>
              <a:spcBef>
                <a:spcPts val="0"/>
              </a:spcBef>
              <a:spcAft>
                <a:spcPts val="0"/>
              </a:spcAft>
              <a:buNone/>
            </a:pPr>
            <a:r>
              <a:rPr lang="en-US" b="1" dirty="0"/>
              <a:t>*click for animation*</a:t>
            </a:r>
          </a:p>
          <a:p>
            <a:pPr marL="0" lvl="0" indent="0" rtl="0">
              <a:lnSpc>
                <a:spcPct val="115000"/>
              </a:lnSpc>
              <a:spcBef>
                <a:spcPts val="0"/>
              </a:spcBef>
              <a:spcAft>
                <a:spcPts val="0"/>
              </a:spcAft>
              <a:buNone/>
            </a:pPr>
            <a:endParaRPr lang="en-US" dirty="0"/>
          </a:p>
          <a:p>
            <a:pPr marL="0" lvl="0" indent="0" rtl="0">
              <a:lnSpc>
                <a:spcPct val="115000"/>
              </a:lnSpc>
              <a:spcBef>
                <a:spcPts val="0"/>
              </a:spcBef>
              <a:spcAft>
                <a:spcPts val="0"/>
              </a:spcAft>
              <a:buNone/>
            </a:pPr>
            <a:r>
              <a:rPr lang="en-US" dirty="0"/>
              <a:t>Singapore remains one of the most collective countries in the world. </a:t>
            </a:r>
          </a:p>
          <a:p>
            <a:pPr marL="0" lvl="0" indent="0" rtl="0">
              <a:lnSpc>
                <a:spcPct val="115000"/>
              </a:lnSpc>
              <a:spcBef>
                <a:spcPts val="0"/>
              </a:spcBef>
              <a:spcAft>
                <a:spcPts val="0"/>
              </a:spcAft>
              <a:buNone/>
            </a:pPr>
            <a:endParaRPr lang="en-US" dirty="0"/>
          </a:p>
          <a:p>
            <a:pPr marL="0" lvl="0" indent="0" rtl="0">
              <a:lnSpc>
                <a:spcPct val="115000"/>
              </a:lnSpc>
              <a:spcBef>
                <a:spcPts val="0"/>
              </a:spcBef>
              <a:spcAft>
                <a:spcPts val="0"/>
              </a:spcAft>
              <a:buNone/>
            </a:pPr>
            <a:r>
              <a:rPr lang="en" b="1" dirty="0"/>
              <a:t>&gt; Next slide</a:t>
            </a:r>
            <a:endParaRPr b="1" dirty="0"/>
          </a:p>
          <a:p>
            <a:pPr marL="0" lvl="0" indent="0" rtl="0">
              <a:lnSpc>
                <a:spcPct val="115000"/>
              </a:lnSpc>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dirty="0"/>
              <a:t>As the contrast between the two cultural representations is one of the main reasons behind intercultural miscommunication, expect a lot of efforts to achieve mutual understanding with individualists, especially when you work with people from Western countries, where individualism is often emphasized.</a:t>
            </a:r>
          </a:p>
          <a:p>
            <a:pPr marL="0" lvl="0" indent="0" rtl="0">
              <a:lnSpc>
                <a:spcPct val="115000"/>
              </a:lnSpc>
              <a:spcBef>
                <a:spcPts val="0"/>
              </a:spcBef>
              <a:spcAft>
                <a:spcPts val="0"/>
              </a:spcAft>
              <a:buNone/>
            </a:pPr>
            <a:endParaRPr lang="en-US" dirty="0"/>
          </a:p>
          <a:p>
            <a:pPr marL="0" lvl="0" indent="0" rtl="0">
              <a:lnSpc>
                <a:spcPct val="115000"/>
              </a:lnSpc>
              <a:spcBef>
                <a:spcPts val="0"/>
              </a:spcBef>
              <a:spcAft>
                <a:spcPts val="0"/>
              </a:spcAft>
              <a:buNone/>
            </a:pPr>
            <a:r>
              <a:rPr lang="en" b="1" dirty="0"/>
              <a:t>&gt; Next slide</a:t>
            </a:r>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The difference in individualism and collectivism leads to many aspects of intercultural communication but I will not hog up all the time and talk about them.</a:t>
            </a:r>
          </a:p>
          <a:p>
            <a:pPr marL="0" lvl="0" indent="0">
              <a:spcBef>
                <a:spcPts val="0"/>
              </a:spcBef>
              <a:spcAft>
                <a:spcPts val="0"/>
              </a:spcAft>
              <a:buNone/>
            </a:pPr>
            <a:endParaRPr lang="en-US" dirty="0"/>
          </a:p>
          <a:p>
            <a:pPr marL="0" lvl="0" indent="0">
              <a:spcBef>
                <a:spcPts val="0"/>
              </a:spcBef>
              <a:spcAft>
                <a:spcPts val="0"/>
              </a:spcAft>
              <a:buNone/>
            </a:pPr>
            <a:r>
              <a:rPr lang="en-US" b="1" dirty="0"/>
              <a:t>&gt; Next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Instead, Jonathan will expand on two particular aspects which are responsibility and power distance.</a:t>
            </a:r>
          </a:p>
          <a:p>
            <a:pPr marL="0" lvl="0" indent="0">
              <a:spcBef>
                <a:spcPts val="0"/>
              </a:spcBef>
              <a:spcAft>
                <a:spcPts val="0"/>
              </a:spcAft>
              <a:buNone/>
            </a:pPr>
            <a:r>
              <a:rPr lang="en-US" dirty="0"/>
              <a:t>Before I conclude my part, please remember no matter which culture you are from, avoiding making assumptions is the best way to achieve mutual understanding between different cultures.</a:t>
            </a:r>
          </a:p>
          <a:p>
            <a:pPr marL="0" lvl="0" indent="0">
              <a:spcBef>
                <a:spcPts val="0"/>
              </a:spcBef>
              <a:spcAft>
                <a:spcPts val="0"/>
              </a:spcAft>
              <a:buNone/>
            </a:pPr>
            <a:r>
              <a:rPr lang="en-US" dirty="0"/>
              <a:t>Jonathan, please.</a:t>
            </a:r>
          </a:p>
          <a:p>
            <a:pPr marL="0" lvl="0" indent="0">
              <a:spcBef>
                <a:spcPts val="0"/>
              </a:spcBef>
              <a:spcAft>
                <a:spcPts val="0"/>
              </a:spcAft>
              <a:buNone/>
            </a:pPr>
            <a:endParaRPr lang="en-US" dirty="0"/>
          </a:p>
          <a:p>
            <a:pPr marL="0" lvl="0" indent="0">
              <a:spcBef>
                <a:spcPts val="0"/>
              </a:spcBef>
              <a:spcAft>
                <a:spcPts val="0"/>
              </a:spcAft>
              <a:buNone/>
            </a:pPr>
            <a:r>
              <a:rPr lang="en-US" b="1" dirty="0"/>
              <a:t># Pass to Jonathan</a:t>
            </a:r>
          </a:p>
          <a:p>
            <a:pPr marL="0" lvl="0" indent="0">
              <a:spcBef>
                <a:spcPts val="0"/>
              </a:spcBef>
              <a:spcAft>
                <a:spcPts val="0"/>
              </a:spcAft>
              <a:buNone/>
            </a:pPr>
            <a:r>
              <a:rPr lang="en-US" b="1" dirty="0"/>
              <a:t># Jonathan’s slides start here</a:t>
            </a:r>
            <a:endParaRPr b="1" dirty="0"/>
          </a:p>
        </p:txBody>
      </p:sp>
    </p:spTree>
    <p:extLst>
      <p:ext uri="{BB962C8B-B14F-4D97-AF65-F5344CB8AC3E}">
        <p14:creationId xmlns:p14="http://schemas.microsoft.com/office/powerpoint/2010/main" val="634923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SG" sz="1100" b="0" i="0" u="none" strike="noStrike" cap="none" dirty="0">
                <a:solidFill>
                  <a:srgbClr val="000000"/>
                </a:solidFill>
                <a:latin typeface="Arial"/>
                <a:ea typeface="Arial"/>
                <a:cs typeface="Arial"/>
                <a:sym typeface="Arial"/>
              </a:rPr>
              <a:t>Ok so what is Fate &amp; Personal Responsibility?</a:t>
            </a:r>
          </a:p>
          <a:p>
            <a:pPr marL="0" marR="0" lvl="0" indent="0" algn="l" rtl="0">
              <a:lnSpc>
                <a:spcPct val="100000"/>
              </a:lnSpc>
              <a:spcBef>
                <a:spcPts val="0"/>
              </a:spcBef>
              <a:spcAft>
                <a:spcPts val="0"/>
              </a:spcAft>
              <a:buClr>
                <a:srgbClr val="000000"/>
              </a:buClr>
              <a:buSzPts val="1100"/>
              <a:buFont typeface="Arial"/>
              <a:buNone/>
            </a:pPr>
            <a:br>
              <a:rPr lang="en-SG" sz="1100" b="0" i="0" u="none" strike="noStrike" cap="none" dirty="0">
                <a:solidFill>
                  <a:srgbClr val="000000"/>
                </a:solidFill>
                <a:latin typeface="Arial"/>
                <a:ea typeface="Arial"/>
                <a:cs typeface="Arial"/>
                <a:sym typeface="Arial"/>
              </a:rPr>
            </a:br>
            <a:r>
              <a:rPr lang="en-SG" sz="1100" b="0" i="0" u="none" strike="noStrike" cap="none" dirty="0">
                <a:solidFill>
                  <a:srgbClr val="000000"/>
                </a:solidFill>
                <a:effectLst/>
                <a:latin typeface="Arial"/>
                <a:ea typeface="Arial"/>
                <a:cs typeface="Arial"/>
                <a:sym typeface="Arial"/>
              </a:rPr>
              <a:t>Fate &amp; Personal responsibility In Short refers to the way people view their lives. </a:t>
            </a:r>
          </a:p>
          <a:p>
            <a:pPr marL="0" marR="0" lvl="0" indent="0" algn="l" rtl="0">
              <a:lnSpc>
                <a:spcPct val="100000"/>
              </a:lnSpc>
              <a:spcBef>
                <a:spcPts val="0"/>
              </a:spcBef>
              <a:spcAft>
                <a:spcPts val="0"/>
              </a:spcAft>
              <a:buClr>
                <a:srgbClr val="000000"/>
              </a:buClr>
              <a:buSzPts val="1100"/>
              <a:buFont typeface="Arial"/>
              <a:buNone/>
            </a:pPr>
            <a:r>
              <a:rPr lang="en-SG" sz="1100" b="1" i="0" u="none" strike="noStrike" cap="none" dirty="0">
                <a:solidFill>
                  <a:srgbClr val="000000"/>
                </a:solidFill>
                <a:effectLst/>
                <a:latin typeface="Arial"/>
                <a:ea typeface="Arial"/>
                <a:cs typeface="Arial"/>
                <a:sym typeface="Arial"/>
              </a:rPr>
              <a:t>****CLICK</a:t>
            </a:r>
            <a:br>
              <a:rPr lang="en-SG" sz="1100" b="0" i="0" u="none" strike="noStrike" cap="none" dirty="0">
                <a:solidFill>
                  <a:srgbClr val="000000"/>
                </a:solidFill>
                <a:effectLst/>
                <a:latin typeface="Arial"/>
                <a:ea typeface="Arial"/>
                <a:cs typeface="Arial"/>
                <a:sym typeface="Arial"/>
              </a:rPr>
            </a:br>
            <a:r>
              <a:rPr lang="en-SG" sz="1100" b="0" i="0" u="none" strike="noStrike" cap="none" dirty="0">
                <a:solidFill>
                  <a:srgbClr val="000000"/>
                </a:solidFill>
                <a:effectLst/>
                <a:latin typeface="Arial"/>
                <a:ea typeface="Arial"/>
                <a:cs typeface="Arial"/>
                <a:sym typeface="Arial"/>
              </a:rPr>
              <a:t>Typically there are two types of views</a:t>
            </a:r>
          </a:p>
          <a:p>
            <a:pPr marL="0" marR="0" lvl="0" indent="0" algn="l" rtl="0">
              <a:lnSpc>
                <a:spcPct val="100000"/>
              </a:lnSpc>
              <a:spcBef>
                <a:spcPts val="0"/>
              </a:spcBef>
              <a:spcAft>
                <a:spcPts val="0"/>
              </a:spcAft>
              <a:buClr>
                <a:srgbClr val="000000"/>
              </a:buClr>
              <a:buSzPts val="1100"/>
              <a:buFont typeface="Arial"/>
              <a:buNone/>
            </a:pPr>
            <a:r>
              <a:rPr lang="en-SG" sz="1100" b="1" i="0" u="none" strike="noStrike" cap="none" dirty="0">
                <a:solidFill>
                  <a:srgbClr val="000000"/>
                </a:solidFill>
                <a:effectLst/>
                <a:latin typeface="Arial"/>
                <a:ea typeface="Arial"/>
                <a:cs typeface="Arial"/>
                <a:sym typeface="Arial"/>
              </a:rPr>
              <a:t>****CLICK</a:t>
            </a:r>
          </a:p>
          <a:p>
            <a:r>
              <a:rPr lang="en-SG" sz="1100" b="0" i="0" u="none" strike="noStrike" cap="none" dirty="0">
                <a:solidFill>
                  <a:srgbClr val="000000"/>
                </a:solidFill>
                <a:effectLst/>
                <a:latin typeface="Arial"/>
                <a:ea typeface="Arial"/>
                <a:cs typeface="Arial"/>
                <a:sym typeface="Arial"/>
              </a:rPr>
              <a:t>The first is having a freewill view where people believe their outcome in life is dependent on their them choosing their actions. </a:t>
            </a:r>
          </a:p>
          <a:p>
            <a:pPr marL="158750" indent="0">
              <a:buNone/>
            </a:pPr>
            <a:r>
              <a:rPr lang="en-SG" sz="1100" b="1" i="0" u="none" strike="noStrike" cap="none" dirty="0">
                <a:solidFill>
                  <a:srgbClr val="000000"/>
                </a:solidFill>
                <a:effectLst/>
                <a:latin typeface="Arial"/>
                <a:ea typeface="Arial"/>
                <a:cs typeface="Arial"/>
                <a:sym typeface="Arial"/>
              </a:rPr>
              <a:t>****CLICK</a:t>
            </a:r>
          </a:p>
          <a:p>
            <a:r>
              <a:rPr lang="en-SG" sz="1100" b="0" i="0" u="none" strike="noStrike" cap="none" dirty="0">
                <a:solidFill>
                  <a:srgbClr val="000000"/>
                </a:solidFill>
                <a:effectLst/>
                <a:latin typeface="Arial"/>
                <a:ea typeface="Arial"/>
                <a:cs typeface="Arial"/>
                <a:sym typeface="Arial"/>
              </a:rPr>
              <a:t>And the second is having a fatalistic view, where people believe that the future is simply determined by fate and is unchangeable.</a:t>
            </a:r>
            <a:endParaRPr lang="en-SG"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SG" sz="1100" b="0" i="0" u="none" strike="noStrike" cap="none" dirty="0">
                <a:solidFill>
                  <a:srgbClr val="000000"/>
                </a:solidFill>
                <a:effectLst/>
                <a:latin typeface="Arial"/>
                <a:ea typeface="Arial"/>
                <a:cs typeface="Arial"/>
                <a:sym typeface="Arial"/>
              </a:rPr>
              <a:t>To explain these two viewpoints more clearly, let me give you a scenario</a:t>
            </a:r>
          </a:p>
          <a:p>
            <a:pPr marL="0" marR="0" lvl="0" indent="0" algn="l" rtl="0">
              <a:lnSpc>
                <a:spcPct val="100000"/>
              </a:lnSpc>
              <a:spcBef>
                <a:spcPts val="0"/>
              </a:spcBef>
              <a:spcAft>
                <a:spcPts val="0"/>
              </a:spcAft>
              <a:buClr>
                <a:srgbClr val="000000"/>
              </a:buClr>
              <a:buSzPts val="1100"/>
              <a:buFont typeface="Arial"/>
              <a:buNone/>
            </a:pPr>
            <a:r>
              <a:rPr lang="en-SG" sz="1100" b="1" i="0" u="none" strike="noStrike" cap="none" dirty="0">
                <a:solidFill>
                  <a:srgbClr val="000000"/>
                </a:solidFill>
                <a:effectLst/>
                <a:latin typeface="Arial"/>
                <a:ea typeface="Arial"/>
                <a:cs typeface="Arial"/>
                <a:sym typeface="Arial"/>
              </a:rPr>
              <a:t>****CLICK</a:t>
            </a:r>
            <a:endParaRPr sz="11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07637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SG" sz="1100" b="0" i="0" u="none" strike="noStrike" cap="none" dirty="0">
                <a:solidFill>
                  <a:srgbClr val="000000"/>
                </a:solidFill>
                <a:effectLst/>
                <a:latin typeface="Arial"/>
                <a:ea typeface="Arial"/>
                <a:cs typeface="Arial"/>
                <a:sym typeface="Arial"/>
              </a:rPr>
              <a:t>let's say you’re in a project group,</a:t>
            </a:r>
          </a:p>
          <a:p>
            <a:pPr lvl="1"/>
            <a:r>
              <a:rPr lang="en-SG" sz="1100" b="0" i="0" u="none" strike="noStrike" cap="none" dirty="0">
                <a:solidFill>
                  <a:srgbClr val="000000"/>
                </a:solidFill>
                <a:effectLst/>
                <a:latin typeface="Arial"/>
                <a:ea typeface="Arial"/>
                <a:cs typeface="Arial"/>
                <a:sym typeface="Arial"/>
              </a:rPr>
              <a:t>where all of you work extremely hard for a report</a:t>
            </a:r>
          </a:p>
          <a:p>
            <a:pPr lvl="1"/>
            <a:r>
              <a:rPr lang="en-SG" sz="1100" b="0" i="0" u="none" strike="noStrike" cap="none" dirty="0">
                <a:solidFill>
                  <a:srgbClr val="000000"/>
                </a:solidFill>
                <a:effectLst/>
                <a:latin typeface="Arial"/>
                <a:ea typeface="Arial"/>
                <a:cs typeface="Arial"/>
                <a:sym typeface="Arial"/>
              </a:rPr>
              <a:t>then at the end you get an average grade.</a:t>
            </a:r>
          </a:p>
          <a:p>
            <a:r>
              <a:rPr lang="en-SG" sz="1100" b="0" i="0" u="none" strike="noStrike" cap="none" dirty="0">
                <a:solidFill>
                  <a:srgbClr val="000000"/>
                </a:solidFill>
                <a:effectLst/>
                <a:latin typeface="Arial"/>
                <a:ea typeface="Arial"/>
                <a:cs typeface="Arial"/>
                <a:sym typeface="Arial"/>
              </a:rPr>
              <a:t>One of your team member, let's call him Will, </a:t>
            </a:r>
          </a:p>
          <a:p>
            <a:pPr lvl="1"/>
            <a:r>
              <a:rPr lang="en-SG" sz="1100" b="0" i="0" u="none" strike="noStrike" cap="none" dirty="0">
                <a:solidFill>
                  <a:srgbClr val="000000"/>
                </a:solidFill>
                <a:effectLst/>
                <a:latin typeface="Arial"/>
                <a:ea typeface="Arial"/>
                <a:cs typeface="Arial"/>
                <a:sym typeface="Arial"/>
              </a:rPr>
              <a:t>having a more freewill view,</a:t>
            </a:r>
          </a:p>
          <a:p>
            <a:pPr lvl="1"/>
            <a:r>
              <a:rPr lang="en-SG" sz="1100" b="0" i="0" u="none" strike="noStrike" cap="none" dirty="0">
                <a:solidFill>
                  <a:srgbClr val="000000"/>
                </a:solidFill>
                <a:effectLst/>
                <a:latin typeface="Arial"/>
                <a:ea typeface="Arial"/>
                <a:cs typeface="Arial"/>
                <a:sym typeface="Arial"/>
              </a:rPr>
              <a:t>believes that the report is worth more and</a:t>
            </a:r>
          </a:p>
          <a:p>
            <a:pPr lvl="1"/>
            <a:r>
              <a:rPr lang="en-SG" sz="1100" b="0" i="0" u="none" strike="noStrike" cap="none" dirty="0">
                <a:solidFill>
                  <a:srgbClr val="000000"/>
                </a:solidFill>
                <a:effectLst/>
                <a:latin typeface="Arial"/>
                <a:ea typeface="Arial"/>
                <a:cs typeface="Arial"/>
                <a:sym typeface="Arial"/>
              </a:rPr>
              <a:t>wants to confront the grader.</a:t>
            </a:r>
          </a:p>
          <a:p>
            <a:pPr marL="158750" lvl="0" indent="0">
              <a:buNone/>
            </a:pPr>
            <a:r>
              <a:rPr lang="en-SG" sz="1100" b="1" i="0" u="none" strike="noStrike" cap="none" dirty="0">
                <a:solidFill>
                  <a:srgbClr val="000000"/>
                </a:solidFill>
                <a:effectLst/>
                <a:latin typeface="Arial"/>
                <a:ea typeface="Arial"/>
                <a:cs typeface="Arial"/>
                <a:sym typeface="Arial"/>
              </a:rPr>
              <a:t>****CLICK</a:t>
            </a:r>
          </a:p>
          <a:p>
            <a:r>
              <a:rPr lang="en-SG" sz="1100" b="0" i="0" u="none" strike="noStrike" cap="none" dirty="0">
                <a:solidFill>
                  <a:srgbClr val="000000"/>
                </a:solidFill>
                <a:effectLst/>
                <a:latin typeface="Arial"/>
                <a:ea typeface="Arial"/>
                <a:cs typeface="Arial"/>
                <a:sym typeface="Arial"/>
              </a:rPr>
              <a:t>Whereas another team member,</a:t>
            </a:r>
          </a:p>
          <a:p>
            <a:pPr lvl="1"/>
            <a:r>
              <a:rPr lang="en-SG" sz="1100" b="0" i="0" u="none" strike="noStrike" cap="none" dirty="0">
                <a:solidFill>
                  <a:srgbClr val="000000"/>
                </a:solidFill>
                <a:effectLst/>
                <a:latin typeface="Arial"/>
                <a:ea typeface="Arial"/>
                <a:cs typeface="Arial"/>
                <a:sym typeface="Arial"/>
              </a:rPr>
              <a:t>let's call him Fate, </a:t>
            </a:r>
          </a:p>
          <a:p>
            <a:pPr lvl="1"/>
            <a:r>
              <a:rPr lang="en-SG" sz="1100" b="0" i="0" u="none" strike="noStrike" cap="none" dirty="0">
                <a:solidFill>
                  <a:srgbClr val="000000"/>
                </a:solidFill>
                <a:effectLst/>
                <a:latin typeface="Arial"/>
                <a:ea typeface="Arial"/>
                <a:cs typeface="Arial"/>
                <a:sym typeface="Arial"/>
              </a:rPr>
              <a:t>having a more fatalistic view </a:t>
            </a:r>
          </a:p>
          <a:p>
            <a:pPr lvl="1"/>
            <a:r>
              <a:rPr lang="en-SG" sz="1100" b="0" i="0" u="none" strike="noStrike" cap="none" dirty="0">
                <a:solidFill>
                  <a:srgbClr val="000000"/>
                </a:solidFill>
                <a:effectLst/>
                <a:latin typeface="Arial"/>
                <a:ea typeface="Arial"/>
                <a:cs typeface="Arial"/>
                <a:sym typeface="Arial"/>
              </a:rPr>
              <a:t>disapproves the idea </a:t>
            </a:r>
          </a:p>
          <a:p>
            <a:pPr lvl="1"/>
            <a:r>
              <a:rPr lang="en-SG" sz="1100" b="0" i="0" u="none" strike="noStrike" cap="none" dirty="0">
                <a:solidFill>
                  <a:srgbClr val="000000"/>
                </a:solidFill>
                <a:effectLst/>
                <a:latin typeface="Arial"/>
                <a:ea typeface="Arial"/>
                <a:cs typeface="Arial"/>
                <a:sym typeface="Arial"/>
              </a:rPr>
              <a:t>and feels that they should accept it and not cause trouble. </a:t>
            </a:r>
          </a:p>
          <a:p>
            <a:pPr marL="158750" lvl="0" indent="0">
              <a:buNone/>
            </a:pPr>
            <a:r>
              <a:rPr lang="en-SG" sz="1100" b="1" i="0" u="none" strike="noStrike" cap="none" dirty="0">
                <a:solidFill>
                  <a:srgbClr val="000000"/>
                </a:solidFill>
                <a:effectLst/>
                <a:latin typeface="Arial"/>
                <a:ea typeface="Arial"/>
                <a:cs typeface="Arial"/>
                <a:sym typeface="Arial"/>
              </a:rPr>
              <a:t>****CLICK</a:t>
            </a:r>
            <a:r>
              <a:rPr lang="en-SG" sz="1100" b="0" i="0" u="none" strike="noStrike" cap="none" dirty="0">
                <a:solidFill>
                  <a:srgbClr val="000000"/>
                </a:solidFill>
                <a:effectLst/>
                <a:latin typeface="Arial"/>
                <a:ea typeface="Arial"/>
                <a:cs typeface="Arial"/>
                <a:sym typeface="Arial"/>
              </a:rPr>
              <a:t>	</a:t>
            </a:r>
          </a:p>
          <a:p>
            <a:r>
              <a:rPr lang="en-SG" sz="1100" b="0" i="0" u="none" strike="noStrike" cap="none" dirty="0">
                <a:solidFill>
                  <a:srgbClr val="000000"/>
                </a:solidFill>
                <a:effectLst/>
                <a:latin typeface="Arial"/>
                <a:ea typeface="Arial"/>
                <a:cs typeface="Arial"/>
                <a:sym typeface="Arial"/>
              </a:rPr>
              <a:t>Both of them then start to argue. </a:t>
            </a:r>
          </a:p>
          <a:p>
            <a:r>
              <a:rPr lang="en-SG" sz="1100" b="0" i="0" u="none" strike="noStrike" cap="none" dirty="0">
                <a:solidFill>
                  <a:srgbClr val="000000"/>
                </a:solidFill>
                <a:effectLst/>
                <a:latin typeface="Arial"/>
                <a:ea typeface="Arial"/>
                <a:cs typeface="Arial"/>
                <a:sym typeface="Arial"/>
              </a:rPr>
              <a:t>This is because they have a misunderstanding about each other's point of view. </a:t>
            </a:r>
          </a:p>
          <a:p>
            <a:r>
              <a:rPr lang="en-SG" sz="1100" b="0" i="0" u="none" strike="noStrike" cap="none" dirty="0">
                <a:solidFill>
                  <a:srgbClr val="000000"/>
                </a:solidFill>
                <a:effectLst/>
                <a:latin typeface="Arial"/>
                <a:ea typeface="Arial"/>
                <a:cs typeface="Arial"/>
                <a:sym typeface="Arial"/>
              </a:rPr>
              <a:t>And it is not healthy in the long run. </a:t>
            </a:r>
          </a:p>
          <a:p>
            <a:pPr lvl="0"/>
            <a:endParaRPr lang="en-SG"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993081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3" name="Shape 2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SG" sz="1100" b="0" i="0" u="none" strike="noStrike" cap="none" dirty="0">
                <a:solidFill>
                  <a:srgbClr val="000000"/>
                </a:solidFill>
                <a:effectLst/>
                <a:latin typeface="Arial"/>
                <a:ea typeface="Arial"/>
                <a:cs typeface="Arial"/>
                <a:sym typeface="Arial"/>
              </a:rPr>
              <a:t>One fatalistic culture is the Mexican </a:t>
            </a:r>
            <a:r>
              <a:rPr lang="en-SG" sz="1100" b="0" i="0" u="none" strike="noStrike" cap="none" dirty="0" err="1">
                <a:solidFill>
                  <a:srgbClr val="000000"/>
                </a:solidFill>
                <a:effectLst/>
                <a:latin typeface="Arial"/>
                <a:ea typeface="Arial"/>
                <a:cs typeface="Arial"/>
                <a:sym typeface="Arial"/>
              </a:rPr>
              <a:t>culture.Having</a:t>
            </a:r>
            <a:r>
              <a:rPr lang="en-SG" sz="1100" b="0" i="0" u="none" strike="noStrike" cap="none" dirty="0">
                <a:solidFill>
                  <a:srgbClr val="000000"/>
                </a:solidFill>
                <a:effectLst/>
                <a:latin typeface="Arial"/>
                <a:ea typeface="Arial"/>
                <a:cs typeface="Arial"/>
                <a:sym typeface="Arial"/>
              </a:rPr>
              <a:t> a legacy of poverty, </a:t>
            </a:r>
          </a:p>
          <a:p>
            <a:pPr lvl="1"/>
            <a:r>
              <a:rPr lang="en-SG" sz="1100" b="0" i="0" u="none" strike="noStrike" cap="none" dirty="0">
                <a:solidFill>
                  <a:srgbClr val="000000"/>
                </a:solidFill>
                <a:effectLst/>
                <a:latin typeface="Arial"/>
                <a:ea typeface="Arial"/>
                <a:cs typeface="Arial"/>
                <a:sym typeface="Arial"/>
              </a:rPr>
              <a:t>people are likely to see struggles as inevitable or unavoidable.</a:t>
            </a:r>
          </a:p>
          <a:p>
            <a:pPr marL="615950" lvl="1" indent="0">
              <a:buNone/>
            </a:pPr>
            <a:r>
              <a:rPr lang="en-SG" sz="1100" b="1" i="0" u="none" strike="noStrike" cap="none" dirty="0">
                <a:solidFill>
                  <a:srgbClr val="000000"/>
                </a:solidFill>
                <a:effectLst/>
                <a:latin typeface="Arial"/>
                <a:ea typeface="Arial"/>
                <a:cs typeface="Arial"/>
                <a:sym typeface="Arial"/>
              </a:rPr>
              <a:t>****CLICK</a:t>
            </a:r>
          </a:p>
          <a:p>
            <a:r>
              <a:rPr lang="en-SG" sz="1100" b="0" i="0" u="none" strike="noStrike" cap="none" dirty="0">
                <a:solidFill>
                  <a:srgbClr val="000000"/>
                </a:solidFill>
                <a:effectLst/>
                <a:latin typeface="Arial"/>
                <a:ea typeface="Arial"/>
                <a:cs typeface="Arial"/>
                <a:sym typeface="Arial"/>
              </a:rPr>
              <a:t>On the contrary, one freewill culture is the American culture, </a:t>
            </a:r>
          </a:p>
          <a:p>
            <a:pPr lvl="1"/>
            <a:r>
              <a:rPr lang="en-SG" sz="1100" b="0" i="0" u="none" strike="noStrike" cap="none" dirty="0">
                <a:solidFill>
                  <a:srgbClr val="000000"/>
                </a:solidFill>
                <a:effectLst/>
                <a:latin typeface="Arial"/>
                <a:ea typeface="Arial"/>
                <a:cs typeface="Arial"/>
                <a:sym typeface="Arial"/>
              </a:rPr>
              <a:t>where children grow up in a positive environment</a:t>
            </a:r>
          </a:p>
          <a:p>
            <a:pPr lvl="1"/>
            <a:r>
              <a:rPr lang="en-SG" sz="1100" b="0" i="0" u="none" strike="noStrike" cap="none" dirty="0">
                <a:solidFill>
                  <a:srgbClr val="000000"/>
                </a:solidFill>
                <a:effectLst/>
                <a:latin typeface="Arial"/>
                <a:ea typeface="Arial"/>
                <a:cs typeface="Arial"/>
                <a:sym typeface="Arial"/>
              </a:rPr>
              <a:t> and are taught to overcome setbacks and failure.</a:t>
            </a:r>
          </a:p>
          <a:p>
            <a:r>
              <a:rPr lang="en-SG" sz="1100" b="0" i="0" u="none" strike="noStrike" cap="none" dirty="0">
                <a:solidFill>
                  <a:srgbClr val="000000"/>
                </a:solidFill>
                <a:effectLst/>
                <a:latin typeface="Arial"/>
                <a:ea typeface="Arial"/>
                <a:cs typeface="Arial"/>
                <a:sym typeface="Arial"/>
              </a:rPr>
              <a:t>Therefore, getting a good understanding of someone </a:t>
            </a:r>
            <a:r>
              <a:rPr lang="en-SG" sz="1100" b="0" i="0" u="none" strike="noStrike" cap="none" dirty="0" err="1">
                <a:solidFill>
                  <a:srgbClr val="000000"/>
                </a:solidFill>
                <a:effectLst/>
                <a:latin typeface="Arial"/>
                <a:ea typeface="Arial"/>
                <a:cs typeface="Arial"/>
                <a:sym typeface="Arial"/>
              </a:rPr>
              <a:t>elses</a:t>
            </a:r>
            <a:r>
              <a:rPr lang="en-SG" sz="1100" b="0" i="0" u="none" strike="noStrike" cap="none" dirty="0">
                <a:solidFill>
                  <a:srgbClr val="000000"/>
                </a:solidFill>
                <a:effectLst/>
                <a:latin typeface="Arial"/>
                <a:ea typeface="Arial"/>
                <a:cs typeface="Arial"/>
                <a:sym typeface="Arial"/>
              </a:rPr>
              <a:t> cultural background and how they grew up</a:t>
            </a:r>
          </a:p>
          <a:p>
            <a:pPr lvl="1"/>
            <a:r>
              <a:rPr lang="en-SG" sz="1100" b="0" i="0" u="none" strike="noStrike" cap="none" dirty="0">
                <a:solidFill>
                  <a:srgbClr val="000000"/>
                </a:solidFill>
                <a:effectLst/>
                <a:latin typeface="Arial"/>
                <a:ea typeface="Arial"/>
                <a:cs typeface="Arial"/>
                <a:sym typeface="Arial"/>
              </a:rPr>
              <a:t> will help to prevent misunderstanding and unnecessary conflict.</a:t>
            </a:r>
          </a:p>
          <a:p>
            <a:r>
              <a:rPr lang="en-SG" sz="1100" b="0" i="0" u="none" strike="noStrike" cap="none" dirty="0">
                <a:solidFill>
                  <a:srgbClr val="000000"/>
                </a:solidFill>
                <a:effectLst/>
                <a:latin typeface="Arial"/>
                <a:ea typeface="Arial"/>
                <a:cs typeface="Arial"/>
                <a:sym typeface="Arial"/>
              </a:rPr>
              <a:t>Alright, I hope now you have got a good overview of how fate &amp; personal responsibility differ from culture to culture and also different people.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100" b="0" i="0" u="none" strike="noStrike" cap="none" dirty="0">
                <a:solidFill>
                  <a:srgbClr val="000000"/>
                </a:solidFill>
                <a:effectLst/>
                <a:latin typeface="Arial"/>
                <a:ea typeface="Arial"/>
                <a:cs typeface="Arial"/>
                <a:sym typeface="Arial"/>
              </a:rPr>
              <a:t>Let me now move onto the second aspect of culture, Power-Distance.</a:t>
            </a: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706658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4" name="Shape 2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SG" sz="1100" b="1" i="0" u="none" strike="noStrike" cap="none" dirty="0">
                <a:solidFill>
                  <a:srgbClr val="000000"/>
                </a:solidFill>
                <a:effectLst/>
                <a:latin typeface="Arial"/>
                <a:ea typeface="Arial"/>
                <a:cs typeface="Arial"/>
                <a:sym typeface="Arial"/>
              </a:rPr>
              <a:t>***Power distance</a:t>
            </a:r>
            <a:r>
              <a:rPr lang="en-SG" sz="1100" b="0" i="0" u="none" strike="noStrike" cap="none" dirty="0">
                <a:solidFill>
                  <a:srgbClr val="000000"/>
                </a:solidFill>
                <a:effectLst/>
                <a:latin typeface="Arial"/>
                <a:ea typeface="Arial"/>
                <a:cs typeface="Arial"/>
                <a:sym typeface="Arial"/>
              </a:rPr>
              <a:t> is the extent to which lower ranking individuals of a society accepts that power is distributed unequally.</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SG" sz="1100" b="1" i="0" u="none" strike="noStrike" cap="none" dirty="0">
                <a:solidFill>
                  <a:srgbClr val="000000"/>
                </a:solidFill>
                <a:effectLst/>
                <a:latin typeface="Arial"/>
                <a:ea typeface="Arial"/>
                <a:cs typeface="Arial"/>
                <a:sym typeface="Arial"/>
              </a:rPr>
              <a:t>***There are two types cultures</a:t>
            </a:r>
            <a:r>
              <a:rPr lang="en-SG" sz="1100" b="0" i="0" u="none" strike="noStrike" cap="none" dirty="0">
                <a:solidFill>
                  <a:srgbClr val="000000"/>
                </a:solidFill>
                <a:effectLst/>
                <a:latin typeface="Arial"/>
                <a:ea typeface="Arial"/>
                <a:cs typeface="Arial"/>
                <a:sym typeface="Arial"/>
              </a:rPr>
              <a:t>,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SG" sz="1100" b="0" i="0" u="none" strike="noStrike" cap="none" dirty="0">
                <a:solidFill>
                  <a:srgbClr val="000000"/>
                </a:solidFill>
                <a:effectLst/>
                <a:latin typeface="Arial"/>
                <a:ea typeface="Arial"/>
                <a:cs typeface="Arial"/>
                <a:sym typeface="Arial"/>
              </a:rPr>
              <a:t>a high </a:t>
            </a:r>
            <a:r>
              <a:rPr lang="en-SG" sz="2400" b="0" i="0" u="none" strike="noStrike" cap="none" dirty="0">
                <a:solidFill>
                  <a:srgbClr val="000000"/>
                </a:solidFill>
                <a:effectLst/>
                <a:latin typeface="Arial"/>
                <a:ea typeface="Arial"/>
                <a:cs typeface="Arial"/>
                <a:sym typeface="Arial"/>
              </a:rPr>
              <a:t>power distance culture and a low power distance culture.</a:t>
            </a:r>
            <a:endParaRPr lang="en-SG" sz="2400" b="0" i="0" u="none" strike="noStrike" cap="none" dirty="0">
              <a:solidFill>
                <a:srgbClr val="000000"/>
              </a:solidFill>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SG" sz="2400" b="1" i="0" u="none" strike="noStrike" cap="none" dirty="0">
                <a:solidFill>
                  <a:srgbClr val="000000"/>
                </a:solidFill>
                <a:effectLst/>
                <a:latin typeface="Arial"/>
                <a:ea typeface="Arial"/>
                <a:cs typeface="Arial"/>
                <a:sym typeface="Arial"/>
              </a:rPr>
              <a:t>***Cultures</a:t>
            </a:r>
            <a:r>
              <a:rPr lang="en-SG" sz="2400" b="0" i="0" u="none" strike="noStrike" cap="none" dirty="0">
                <a:solidFill>
                  <a:srgbClr val="000000"/>
                </a:solidFill>
                <a:effectLst/>
                <a:latin typeface="Arial"/>
                <a:ea typeface="Arial"/>
                <a:cs typeface="Arial"/>
                <a:sym typeface="Arial"/>
              </a:rPr>
              <a:t> having high-power distance cultivate a mindset</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SG" sz="2400" b="0" i="0" u="none" strike="noStrike" cap="none" dirty="0">
                <a:solidFill>
                  <a:srgbClr val="000000"/>
                </a:solidFill>
                <a:effectLst/>
                <a:latin typeface="Arial"/>
                <a:ea typeface="Arial"/>
                <a:cs typeface="Arial"/>
                <a:sym typeface="Arial"/>
              </a:rPr>
              <a:t> that people are not all equal,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SG" sz="2400" b="0" i="0" u="none" strike="noStrike" cap="none" dirty="0">
                <a:solidFill>
                  <a:srgbClr val="000000"/>
                </a:solidFill>
                <a:effectLst/>
                <a:latin typeface="Arial"/>
                <a:ea typeface="Arial"/>
                <a:cs typeface="Arial"/>
                <a:sym typeface="Arial"/>
              </a:rPr>
              <a:t>some higher ranking than others.</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SG" sz="2400" b="0" i="0" u="none" strike="noStrike" cap="none" dirty="0">
                <a:solidFill>
                  <a:srgbClr val="000000"/>
                </a:solidFill>
                <a:effectLst/>
                <a:latin typeface="Arial"/>
                <a:ea typeface="Arial"/>
                <a:cs typeface="Arial"/>
                <a:sym typeface="Arial"/>
              </a:rPr>
              <a:t> In these cultures, leaders are expected to make difficult decisions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SG" sz="2400" b="0" i="0" u="none" strike="noStrike" cap="none" dirty="0">
                <a:solidFill>
                  <a:srgbClr val="000000"/>
                </a:solidFill>
                <a:effectLst/>
                <a:latin typeface="Arial"/>
                <a:ea typeface="Arial"/>
                <a:cs typeface="Arial"/>
                <a:sym typeface="Arial"/>
              </a:rPr>
              <a:t>and subordinates will simply comply.</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SG" sz="2400" b="1" i="0" u="none" strike="noStrike" cap="none" dirty="0">
                <a:solidFill>
                  <a:srgbClr val="000000"/>
                </a:solidFill>
                <a:effectLst/>
                <a:latin typeface="Arial"/>
                <a:ea typeface="Arial"/>
                <a:cs typeface="Arial"/>
                <a:sym typeface="Arial"/>
              </a:rPr>
              <a:t>***On the other hand</a:t>
            </a:r>
            <a:r>
              <a:rPr lang="en-SG" sz="2400" b="0" i="0" u="none" strike="noStrike" cap="none" dirty="0">
                <a:solidFill>
                  <a:srgbClr val="000000"/>
                </a:solidFill>
                <a:effectLst/>
                <a:latin typeface="Arial"/>
                <a:ea typeface="Arial"/>
                <a:cs typeface="Arial"/>
                <a:sym typeface="Arial"/>
              </a:rPr>
              <a:t>, People from a low-power distance culture,</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SG" sz="2400" b="0" i="0" u="none" strike="noStrike" cap="none" dirty="0">
                <a:solidFill>
                  <a:srgbClr val="000000"/>
                </a:solidFill>
                <a:effectLst/>
                <a:latin typeface="Arial"/>
                <a:ea typeface="Arial"/>
                <a:cs typeface="Arial"/>
                <a:sym typeface="Arial"/>
              </a:rPr>
              <a:t> believe in the opposite.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SG" sz="2400" b="0" i="0" u="none" strike="noStrike" cap="none" dirty="0">
                <a:solidFill>
                  <a:srgbClr val="000000"/>
                </a:solidFill>
                <a:effectLst/>
                <a:latin typeface="Arial"/>
                <a:ea typeface="Arial"/>
                <a:cs typeface="Arial"/>
                <a:sym typeface="Arial"/>
              </a:rPr>
              <a:t>Leaders and subordinates </a:t>
            </a:r>
            <a:r>
              <a:rPr lang="en-SG" sz="1100" b="0" i="0" u="none" strike="noStrike" cap="none" dirty="0">
                <a:solidFill>
                  <a:srgbClr val="000000"/>
                </a:solidFill>
                <a:effectLst/>
                <a:latin typeface="Arial"/>
                <a:ea typeface="Arial"/>
                <a:cs typeface="Arial"/>
                <a:sym typeface="Arial"/>
              </a:rPr>
              <a:t>will openly work towards resolving any dispute by stating their own points of view. </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SG" sz="1100" b="0" i="0" u="none" strike="noStrike" cap="none" dirty="0">
                <a:solidFill>
                  <a:srgbClr val="000000"/>
                </a:solidFill>
                <a:effectLst/>
                <a:latin typeface="Arial"/>
                <a:ea typeface="Arial"/>
                <a:cs typeface="Arial"/>
                <a:sym typeface="Arial"/>
              </a:rPr>
              <a:t>One example would be America, where people are relatively independent and more open to stating their own points of view.</a:t>
            </a:r>
            <a:endParaRPr lang="en-SG"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SG" sz="1100" b="0" i="0" u="none" strike="noStrike" cap="none" dirty="0">
                <a:solidFill>
                  <a:srgbClr val="000000"/>
                </a:solidFill>
                <a:effectLst/>
                <a:latin typeface="Arial"/>
                <a:ea typeface="Arial"/>
                <a:cs typeface="Arial"/>
                <a:sym typeface="Arial"/>
              </a:rPr>
              <a:t>Talking about being independent, Power-distance is also highly associated with individualism and collectivism. </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01620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5" name="Shape 2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marR="0" lvl="0" indent="-171450" algn="l" rtl="0">
              <a:lnSpc>
                <a:spcPct val="100000"/>
              </a:lnSpc>
              <a:spcBef>
                <a:spcPts val="0"/>
              </a:spcBef>
              <a:spcAft>
                <a:spcPts val="0"/>
              </a:spcAft>
              <a:buClr>
                <a:srgbClr val="000000"/>
              </a:buClr>
              <a:buSzPts val="1100"/>
            </a:pPr>
            <a:r>
              <a:rPr lang="en-SG" sz="1100" b="0" i="0" u="none" strike="noStrike" cap="none" dirty="0">
                <a:solidFill>
                  <a:srgbClr val="000000"/>
                </a:solidFill>
                <a:effectLst/>
                <a:latin typeface="Arial"/>
                <a:ea typeface="Arial"/>
                <a:cs typeface="Arial"/>
                <a:sym typeface="Arial"/>
              </a:rPr>
              <a:t>It is normally seen that in an individualistic culture like America is low-power distance.</a:t>
            </a:r>
          </a:p>
          <a:p>
            <a:pPr marL="0" marR="0" lvl="0" indent="0" algn="l" rtl="0">
              <a:lnSpc>
                <a:spcPct val="100000"/>
              </a:lnSpc>
              <a:spcBef>
                <a:spcPts val="0"/>
              </a:spcBef>
              <a:spcAft>
                <a:spcPts val="0"/>
              </a:spcAft>
              <a:buClr>
                <a:srgbClr val="000000"/>
              </a:buClr>
              <a:buSzPts val="1100"/>
              <a:buNone/>
            </a:pPr>
            <a:r>
              <a:rPr lang="en-SG" sz="1100" b="1" i="0" u="none" strike="noStrike" cap="none" dirty="0">
                <a:solidFill>
                  <a:srgbClr val="000000"/>
                </a:solidFill>
                <a:effectLst/>
                <a:latin typeface="Arial"/>
                <a:ea typeface="Arial"/>
                <a:cs typeface="Arial"/>
                <a:sym typeface="Arial"/>
              </a:rPr>
              <a:t>***CLICK</a:t>
            </a:r>
          </a:p>
          <a:p>
            <a:pPr marL="171450" marR="0" lvl="0" indent="-171450" algn="l" rtl="0">
              <a:lnSpc>
                <a:spcPct val="100000"/>
              </a:lnSpc>
              <a:spcBef>
                <a:spcPts val="0"/>
              </a:spcBef>
              <a:spcAft>
                <a:spcPts val="0"/>
              </a:spcAft>
              <a:buClr>
                <a:srgbClr val="000000"/>
              </a:buClr>
              <a:buSzPts val="1100"/>
            </a:pPr>
            <a:r>
              <a:rPr lang="en-SG" sz="1100" b="0" i="0" u="none" strike="noStrike" cap="none" dirty="0">
                <a:solidFill>
                  <a:srgbClr val="000000"/>
                </a:solidFill>
                <a:effectLst/>
                <a:latin typeface="Arial"/>
                <a:ea typeface="Arial"/>
                <a:cs typeface="Arial"/>
                <a:sym typeface="Arial"/>
              </a:rPr>
              <a:t> Whereas a collectivistic culture like Mexico is of high power distance</a:t>
            </a:r>
          </a:p>
        </p:txBody>
      </p:sp>
    </p:spTree>
    <p:extLst>
      <p:ext uri="{BB962C8B-B14F-4D97-AF65-F5344CB8AC3E}">
        <p14:creationId xmlns:p14="http://schemas.microsoft.com/office/powerpoint/2010/main" val="1162770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15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As mentioned by Thanh, Singapore is a collective country. </a:t>
            </a:r>
            <a:endParaRPr lang="en-SG" sz="1100" b="0" i="0" u="none" strike="noStrike" cap="none" dirty="0">
              <a:solidFill>
                <a:srgbClr val="000000"/>
              </a:solidFill>
              <a:effectLst/>
              <a:latin typeface="Arial"/>
              <a:ea typeface="Arial"/>
              <a:cs typeface="Arial"/>
              <a:sym typeface="Arial"/>
            </a:endParaRPr>
          </a:p>
          <a:p>
            <a:pPr marL="171450" marR="0" lvl="0" indent="-171450" algn="l" rtl="0">
              <a:lnSpc>
                <a:spcPct val="115000"/>
              </a:lnSpc>
              <a:spcBef>
                <a:spcPts val="0"/>
              </a:spcBef>
              <a:spcAft>
                <a:spcPts val="0"/>
              </a:spcAft>
              <a:buClr>
                <a:srgbClr val="000000"/>
              </a:buClr>
              <a:buSzPts val="1100"/>
            </a:pPr>
            <a:endParaRPr lang="en-SG" sz="1100" b="0" i="0" u="none" strike="noStrike" cap="none" dirty="0">
              <a:solidFill>
                <a:srgbClr val="000000"/>
              </a:solidFill>
              <a:effectLst/>
              <a:latin typeface="Arial"/>
              <a:ea typeface="Arial"/>
              <a:cs typeface="Arial"/>
              <a:sym typeface="Arial"/>
            </a:endParaRPr>
          </a:p>
          <a:p>
            <a:pPr marL="171450" marR="0" lvl="0" indent="-171450" algn="l" rtl="0">
              <a:lnSpc>
                <a:spcPct val="115000"/>
              </a:lnSpc>
              <a:spcBef>
                <a:spcPts val="0"/>
              </a:spcBef>
              <a:spcAft>
                <a:spcPts val="0"/>
              </a:spcAft>
              <a:buClr>
                <a:srgbClr val="000000"/>
              </a:buClr>
              <a:buSzPts val="1100"/>
            </a:pPr>
            <a:r>
              <a:rPr lang="en-SG" sz="1100" b="0" i="0" u="none" strike="noStrike" cap="none" dirty="0">
                <a:solidFill>
                  <a:srgbClr val="000000"/>
                </a:solidFill>
                <a:effectLst/>
                <a:latin typeface="Arial"/>
                <a:ea typeface="Arial"/>
                <a:cs typeface="Arial"/>
                <a:sym typeface="Arial"/>
              </a:rPr>
              <a:t>So does that mean Singapore is a High power distance culture?</a:t>
            </a:r>
          </a:p>
          <a:p>
            <a:pPr marL="0" marR="0" lvl="0" indent="0" algn="l" rtl="0">
              <a:lnSpc>
                <a:spcPct val="115000"/>
              </a:lnSpc>
              <a:spcBef>
                <a:spcPts val="0"/>
              </a:spcBef>
              <a:spcAft>
                <a:spcPts val="0"/>
              </a:spcAft>
              <a:buClr>
                <a:srgbClr val="000000"/>
              </a:buClr>
              <a:buSzPts val="1100"/>
              <a:buNone/>
            </a:pPr>
            <a:r>
              <a:rPr lang="en-SG" sz="1100" b="1" i="0" u="none" strike="noStrike" cap="none" dirty="0">
                <a:solidFill>
                  <a:srgbClr val="000000"/>
                </a:solidFill>
                <a:effectLst/>
                <a:latin typeface="Arial"/>
                <a:ea typeface="Arial"/>
                <a:cs typeface="Arial"/>
                <a:sym typeface="Arial"/>
              </a:rPr>
              <a:t>**CLICK</a:t>
            </a:r>
          </a:p>
          <a:p>
            <a:pPr marL="171450" marR="0" lvl="0" indent="-171450" algn="l" rtl="0">
              <a:lnSpc>
                <a:spcPct val="115000"/>
              </a:lnSpc>
              <a:spcBef>
                <a:spcPts val="0"/>
              </a:spcBef>
              <a:spcAft>
                <a:spcPts val="0"/>
              </a:spcAft>
              <a:buClr>
                <a:srgbClr val="000000"/>
              </a:buClr>
              <a:buSzPts val="1100"/>
            </a:pPr>
            <a:r>
              <a:rPr lang="en-SG" sz="1100" b="0" i="0" u="none" strike="noStrike" cap="none" dirty="0">
                <a:solidFill>
                  <a:srgbClr val="000000"/>
                </a:solidFill>
                <a:effectLst/>
                <a:latin typeface="Arial"/>
                <a:ea typeface="Arial"/>
                <a:cs typeface="Arial"/>
                <a:sym typeface="Arial"/>
              </a:rPr>
              <a:t>Indeed. Singapore is a generally a high-power distance society where people conform to a hierarchy. </a:t>
            </a:r>
          </a:p>
          <a:p>
            <a:pPr marL="171450" marR="0" lvl="0" indent="-171450" algn="l" rtl="0">
              <a:lnSpc>
                <a:spcPct val="115000"/>
              </a:lnSpc>
              <a:spcBef>
                <a:spcPts val="0"/>
              </a:spcBef>
              <a:spcAft>
                <a:spcPts val="0"/>
              </a:spcAft>
              <a:buClr>
                <a:srgbClr val="000000"/>
              </a:buClr>
              <a:buSzPts val="1100"/>
            </a:pPr>
            <a:endParaRPr lang="en-SG" sz="1100" b="0" i="0" u="none" strike="noStrike" cap="none" dirty="0">
              <a:solidFill>
                <a:srgbClr val="000000"/>
              </a:solidFill>
              <a:effectLst/>
              <a:latin typeface="Arial"/>
              <a:ea typeface="Arial"/>
              <a:cs typeface="Arial"/>
              <a:sym typeface="Arial"/>
            </a:endParaRPr>
          </a:p>
          <a:p>
            <a:pPr marL="171450" marR="0" lvl="0" indent="-171450" algn="l" rtl="0">
              <a:lnSpc>
                <a:spcPct val="115000"/>
              </a:lnSpc>
              <a:spcBef>
                <a:spcPts val="0"/>
              </a:spcBef>
              <a:spcAft>
                <a:spcPts val="0"/>
              </a:spcAft>
              <a:buClr>
                <a:srgbClr val="000000"/>
              </a:buClr>
              <a:buSzPts val="1100"/>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18218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4" name="Shape 31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15000"/>
              </a:lnSpc>
              <a:spcBef>
                <a:spcPts val="0"/>
              </a:spcBef>
              <a:spcAft>
                <a:spcPts val="0"/>
              </a:spcAft>
              <a:buClr>
                <a:srgbClr val="000000"/>
              </a:buClr>
              <a:buSzPts val="1100"/>
              <a:buFont typeface="Arial"/>
              <a:buChar char="●"/>
              <a:tabLst/>
              <a:defRPr/>
            </a:pPr>
            <a:r>
              <a:rPr lang="en-SG" sz="1100" b="0" i="0" u="none" strike="noStrike" cap="none" dirty="0">
                <a:solidFill>
                  <a:srgbClr val="000000"/>
                </a:solidFill>
                <a:effectLst/>
                <a:latin typeface="Arial"/>
                <a:ea typeface="Arial"/>
                <a:cs typeface="Arial"/>
                <a:sym typeface="Arial"/>
              </a:rPr>
              <a:t>Take the Singapore education system for example</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SG" sz="1100" b="1" i="0" u="none" strike="noStrike" cap="none" dirty="0">
                <a:solidFill>
                  <a:srgbClr val="000000"/>
                </a:solidFill>
                <a:effectLst/>
                <a:latin typeface="Arial"/>
                <a:ea typeface="Arial"/>
                <a:cs typeface="Arial"/>
                <a:sym typeface="Arial"/>
              </a:rPr>
              <a:t>***CLICK</a:t>
            </a:r>
          </a:p>
          <a:p>
            <a:pPr marL="628650" marR="0" lvl="1" indent="-171450" algn="l" defTabSz="914400" rtl="0" eaLnBrk="1" fontAlgn="auto" latinLnBrk="0" hangingPunct="1">
              <a:lnSpc>
                <a:spcPct val="115000"/>
              </a:lnSpc>
              <a:spcBef>
                <a:spcPts val="0"/>
              </a:spcBef>
              <a:spcAft>
                <a:spcPts val="0"/>
              </a:spcAft>
              <a:buClr>
                <a:srgbClr val="000000"/>
              </a:buClr>
              <a:buSzPts val="1100"/>
              <a:buFont typeface="Arial"/>
              <a:buChar char="●"/>
              <a:tabLst/>
              <a:defRPr/>
            </a:pPr>
            <a:r>
              <a:rPr lang="en-SG" sz="1100" b="0" i="0" u="none" strike="noStrike" cap="none" dirty="0">
                <a:solidFill>
                  <a:srgbClr val="000000"/>
                </a:solidFill>
                <a:effectLst/>
                <a:latin typeface="Arial"/>
                <a:ea typeface="Arial"/>
                <a:cs typeface="Arial"/>
                <a:sym typeface="Arial"/>
              </a:rPr>
              <a:t> where most students are taught to follow the teachers instructions since young growing with a high power distance mindset.</a:t>
            </a: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SG" sz="1100" b="1" i="0" u="none" strike="noStrike" cap="none" dirty="0">
                <a:solidFill>
                  <a:srgbClr val="000000"/>
                </a:solidFill>
                <a:effectLst/>
                <a:latin typeface="Arial"/>
                <a:ea typeface="Arial"/>
                <a:cs typeface="Arial"/>
                <a:sym typeface="Arial"/>
              </a:rPr>
              <a:t>***CLICK</a:t>
            </a:r>
            <a:endParaRPr lang="en-SG" sz="1100" b="1" i="0" u="none" strike="noStrike" cap="none" dirty="0">
              <a:solidFill>
                <a:srgbClr val="000000"/>
              </a:solidFill>
              <a:latin typeface="Arial"/>
              <a:ea typeface="Arial"/>
              <a:cs typeface="Arial"/>
              <a:sym typeface="Arial"/>
            </a:endParaRPr>
          </a:p>
          <a:p>
            <a:pPr marL="171450" marR="0" lvl="0" indent="-171450" algn="l" defTabSz="914400" rtl="0" eaLnBrk="1" fontAlgn="auto" latinLnBrk="0" hangingPunct="1">
              <a:lnSpc>
                <a:spcPct val="115000"/>
              </a:lnSpc>
              <a:spcBef>
                <a:spcPts val="0"/>
              </a:spcBef>
              <a:spcAft>
                <a:spcPts val="0"/>
              </a:spcAft>
              <a:buClr>
                <a:srgbClr val="000000"/>
              </a:buClr>
              <a:buSzPts val="1100"/>
              <a:buFont typeface="Arial"/>
              <a:buChar char="●"/>
              <a:tabLst/>
              <a:defRPr/>
            </a:pPr>
            <a:r>
              <a:rPr lang="en-SG" sz="1100" b="0" i="0" u="none" strike="noStrike" cap="none" dirty="0">
                <a:solidFill>
                  <a:srgbClr val="000000"/>
                </a:solidFill>
                <a:effectLst/>
                <a:latin typeface="Arial"/>
                <a:ea typeface="Arial"/>
                <a:cs typeface="Arial"/>
                <a:sym typeface="Arial"/>
              </a:rPr>
              <a:t>Another prominent example is Singapore's national service. Just by looking at the ranks, you can tell there power is consolidated at the top.</a:t>
            </a:r>
            <a:endParaRPr lang="en-SG" sz="1100" b="0" i="0" u="none" strike="noStrike" cap="none" dirty="0">
              <a:solidFill>
                <a:srgbClr val="000000"/>
              </a:solidFill>
              <a:latin typeface="Arial"/>
              <a:ea typeface="Arial"/>
              <a:cs typeface="Arial"/>
              <a:sym typeface="Arial"/>
            </a:endParaRPr>
          </a:p>
          <a:p>
            <a:pPr marL="171450" marR="0" lvl="0" indent="-171450" algn="l" defTabSz="914400" rtl="0" eaLnBrk="1" fontAlgn="auto" latinLnBrk="0" hangingPunct="1">
              <a:lnSpc>
                <a:spcPct val="115000"/>
              </a:lnSpc>
              <a:spcBef>
                <a:spcPts val="0"/>
              </a:spcBef>
              <a:spcAft>
                <a:spcPts val="0"/>
              </a:spcAft>
              <a:buClr>
                <a:srgbClr val="000000"/>
              </a:buClr>
              <a:buSzPts val="1100"/>
              <a:buFont typeface="Arial"/>
              <a:buChar char="●"/>
              <a:tabLst/>
              <a:defRPr/>
            </a:pPr>
            <a:r>
              <a:rPr lang="en-SG" sz="1100" b="0" i="0" u="none" strike="noStrike" cap="none" dirty="0">
                <a:solidFill>
                  <a:srgbClr val="000000"/>
                </a:solidFill>
                <a:effectLst/>
                <a:latin typeface="Arial"/>
                <a:ea typeface="Arial"/>
                <a:cs typeface="Arial"/>
                <a:sym typeface="Arial"/>
              </a:rPr>
              <a:t>Therefore, it is very important in intercultural communication to know who you are working with,</a:t>
            </a:r>
          </a:p>
          <a:p>
            <a:pPr marL="171450" marR="0" lvl="0" indent="-171450" algn="l" defTabSz="914400" rtl="0" eaLnBrk="1" fontAlgn="auto" latinLnBrk="0" hangingPunct="1">
              <a:lnSpc>
                <a:spcPct val="115000"/>
              </a:lnSpc>
              <a:spcBef>
                <a:spcPts val="0"/>
              </a:spcBef>
              <a:spcAft>
                <a:spcPts val="0"/>
              </a:spcAft>
              <a:buClr>
                <a:srgbClr val="000000"/>
              </a:buClr>
              <a:buSzPts val="1100"/>
              <a:buFont typeface="Arial"/>
              <a:buChar char="●"/>
              <a:tabLst/>
              <a:defRPr/>
            </a:pPr>
            <a:r>
              <a:rPr lang="en-SG" sz="1100" b="0" i="0" u="none" strike="noStrike" cap="none" dirty="0">
                <a:solidFill>
                  <a:srgbClr val="000000"/>
                </a:solidFill>
                <a:effectLst/>
                <a:latin typeface="Arial"/>
                <a:ea typeface="Arial"/>
                <a:cs typeface="Arial"/>
                <a:sym typeface="Arial"/>
              </a:rPr>
              <a:t> if you’re working with people from a high power distance culture, the boss may just always be right. </a:t>
            </a:r>
          </a:p>
          <a:p>
            <a:pPr marL="171450" marR="0" lvl="0" indent="-171450" algn="l" defTabSz="914400" rtl="0" eaLnBrk="1" fontAlgn="auto" latinLnBrk="0" hangingPunct="1">
              <a:lnSpc>
                <a:spcPct val="115000"/>
              </a:lnSpc>
              <a:spcBef>
                <a:spcPts val="0"/>
              </a:spcBef>
              <a:spcAft>
                <a:spcPts val="0"/>
              </a:spcAft>
              <a:buClr>
                <a:srgbClr val="000000"/>
              </a:buClr>
              <a:buSzPts val="1100"/>
              <a:buFont typeface="Arial"/>
              <a:buChar char="●"/>
              <a:tabLst/>
              <a:defRPr/>
            </a:pPr>
            <a:r>
              <a:rPr lang="en-SG" sz="1100" b="0" i="0" u="none" strike="noStrike" cap="none" dirty="0">
                <a:solidFill>
                  <a:srgbClr val="000000"/>
                </a:solidFill>
                <a:effectLst/>
                <a:latin typeface="Arial"/>
                <a:ea typeface="Arial"/>
                <a:cs typeface="Arial"/>
                <a:sym typeface="Arial"/>
              </a:rPr>
              <a:t>One suggestion is to go through the right channels if you have any disputes with you boss. </a:t>
            </a:r>
            <a:endParaRPr lang="en-SG" sz="1100" b="0" i="0" u="none" strike="noStrike" cap="none" dirty="0">
              <a:solidFill>
                <a:srgbClr val="000000"/>
              </a:solidFill>
              <a:latin typeface="Arial"/>
              <a:ea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lang="en-SG" sz="1100" b="0" i="0" u="none" strike="noStrike" cap="none" dirty="0">
                <a:solidFill>
                  <a:srgbClr val="000000"/>
                </a:solidFill>
                <a:effectLst/>
                <a:latin typeface="Arial"/>
                <a:ea typeface="Arial"/>
                <a:cs typeface="Arial"/>
                <a:sym typeface="Arial"/>
              </a:rPr>
              <a:t>On the other hand, in a low-power distance culture, your boss may expect you state your opinions and voice out issues instead of just being a subordinate.</a:t>
            </a:r>
          </a:p>
          <a:p>
            <a:pPr marL="0" marR="0" lvl="0" indent="0" algn="l" rtl="0">
              <a:lnSpc>
                <a:spcPct val="115000"/>
              </a:lnSpc>
              <a:spcBef>
                <a:spcPts val="0"/>
              </a:spcBef>
              <a:spcAft>
                <a:spcPts val="0"/>
              </a:spcAft>
              <a:buClr>
                <a:srgbClr val="000000"/>
              </a:buClr>
              <a:buSzPts val="1100"/>
              <a:buNone/>
            </a:pPr>
            <a:endParaRPr lang="en-SG"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497675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SG" sz="1100" b="0" i="0" u="none" strike="noStrike" cap="none" dirty="0">
                <a:solidFill>
                  <a:srgbClr val="000000"/>
                </a:solidFill>
                <a:effectLst/>
                <a:latin typeface="Arial"/>
                <a:ea typeface="Arial"/>
                <a:cs typeface="Arial"/>
                <a:sym typeface="Arial"/>
              </a:rPr>
              <a:t>Alright, I hope now you have got a good overview of Fate &amp; Personal Responsibility and Power-Distance.</a:t>
            </a:r>
          </a:p>
          <a:p>
            <a:r>
              <a:rPr lang="en-SG" sz="1100" b="0" i="0" u="none" strike="noStrike" cap="none" dirty="0">
                <a:solidFill>
                  <a:srgbClr val="000000"/>
                </a:solidFill>
                <a:effectLst/>
                <a:latin typeface="Arial"/>
                <a:ea typeface="Arial"/>
                <a:cs typeface="Arial"/>
                <a:sym typeface="Arial"/>
              </a:rPr>
              <a:t>Now let me pass on the time to the Ewald who is going to talk to you about the differences in nonverbal communication,, summarising today’s presentation.</a:t>
            </a: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4432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57723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4" name="Shape 3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826680" y="1790058"/>
            <a:ext cx="5204640" cy="1234440"/>
          </a:xfrm>
          <a:solidFill>
            <a:srgbClr val="FFFFFF"/>
          </a:solidFill>
          <a:ln w="38100">
            <a:solidFill>
              <a:srgbClr val="404040"/>
            </a:solidFill>
          </a:ln>
        </p:spPr>
        <p:txBody>
          <a:bodyPr lIns="274320" rIns="274320" anchor="ctr" anchorCtr="1">
            <a:normAutofit/>
          </a:bodyPr>
          <a:lstStyle>
            <a:lvl1pPr algn="ctr">
              <a:defRPr sz="2625">
                <a:solidFill>
                  <a:srgbClr val="262626"/>
                </a:solidFill>
              </a:defRPr>
            </a:lvl1pPr>
          </a:lstStyle>
          <a:p>
            <a:r>
              <a:rPr lang="en-US" dirty="0"/>
              <a:t>Click to edit Master title style</a:t>
            </a:r>
          </a:p>
        </p:txBody>
      </p:sp>
      <p:sp>
        <p:nvSpPr>
          <p:cNvPr id="3" name="Subtitle 2"/>
          <p:cNvSpPr>
            <a:spLocks noGrp="1"/>
          </p:cNvSpPr>
          <p:nvPr>
            <p:ph type="subTitle" idx="1"/>
          </p:nvPr>
        </p:nvSpPr>
        <p:spPr>
          <a:xfrm>
            <a:off x="1516047" y="3264408"/>
            <a:ext cx="3825907" cy="929921"/>
          </a:xfrm>
          <a:noFill/>
        </p:spPr>
        <p:txBody>
          <a:bodyPr>
            <a:normAutofit/>
          </a:bodyPr>
          <a:lstStyle>
            <a:lvl1pPr marL="0" indent="0" algn="ctr">
              <a:buNone/>
              <a:defRPr sz="1425">
                <a:solidFill>
                  <a:schemeClr val="tx1">
                    <a:lumMod val="75000"/>
                    <a:lumOff val="25000"/>
                  </a:schemeClr>
                </a:solidFill>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pPr/>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62164806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3003791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67375" y="702945"/>
            <a:ext cx="790475"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04534" y="702945"/>
            <a:ext cx="3537131" cy="373761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597857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33775" y="445025"/>
            <a:ext cx="6390450" cy="627834"/>
          </a:xfrm>
          <a:prstGeom prst="rect">
            <a:avLst/>
          </a:prstGeom>
        </p:spPr>
        <p:txBody>
          <a:bodyPr spcFirstLastPara="1" wrap="non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Shape 18"/>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892" lvl="0" indent="-257168">
              <a:spcBef>
                <a:spcPts val="0"/>
              </a:spcBef>
              <a:spcAft>
                <a:spcPts val="0"/>
              </a:spcAft>
              <a:buSzPts val="1800"/>
              <a:buChar char="●"/>
              <a:defRPr/>
            </a:lvl1pPr>
            <a:lvl2pPr marL="685783" lvl="1" indent="-238119">
              <a:spcBef>
                <a:spcPts val="1200"/>
              </a:spcBef>
              <a:spcAft>
                <a:spcPts val="0"/>
              </a:spcAft>
              <a:buSzPts val="1400"/>
              <a:buChar char="○"/>
              <a:defRPr/>
            </a:lvl2pPr>
            <a:lvl3pPr marL="1028675" lvl="2" indent="-238119">
              <a:spcBef>
                <a:spcPts val="1200"/>
              </a:spcBef>
              <a:spcAft>
                <a:spcPts val="0"/>
              </a:spcAft>
              <a:buSzPts val="1400"/>
              <a:buChar char="■"/>
              <a:defRPr/>
            </a:lvl3pPr>
            <a:lvl4pPr marL="1371566" lvl="3" indent="-238119">
              <a:spcBef>
                <a:spcPts val="1200"/>
              </a:spcBef>
              <a:spcAft>
                <a:spcPts val="0"/>
              </a:spcAft>
              <a:buSzPts val="1400"/>
              <a:buChar char="●"/>
              <a:defRPr/>
            </a:lvl4pPr>
            <a:lvl5pPr marL="1714457" lvl="4" indent="-238119">
              <a:spcBef>
                <a:spcPts val="1200"/>
              </a:spcBef>
              <a:spcAft>
                <a:spcPts val="0"/>
              </a:spcAft>
              <a:buSzPts val="1400"/>
              <a:buChar char="○"/>
              <a:defRPr/>
            </a:lvl5pPr>
            <a:lvl6pPr marL="2057348" lvl="5" indent="-238119">
              <a:spcBef>
                <a:spcPts val="1200"/>
              </a:spcBef>
              <a:spcAft>
                <a:spcPts val="0"/>
              </a:spcAft>
              <a:buSzPts val="1400"/>
              <a:buChar char="■"/>
              <a:defRPr/>
            </a:lvl6pPr>
            <a:lvl7pPr marL="2400240" lvl="6" indent="-238119">
              <a:spcBef>
                <a:spcPts val="1200"/>
              </a:spcBef>
              <a:spcAft>
                <a:spcPts val="0"/>
              </a:spcAft>
              <a:buSzPts val="1400"/>
              <a:buChar char="●"/>
              <a:defRPr/>
            </a:lvl7pPr>
            <a:lvl8pPr marL="2743132" lvl="7" indent="-238119">
              <a:spcBef>
                <a:spcPts val="1200"/>
              </a:spcBef>
              <a:spcAft>
                <a:spcPts val="0"/>
              </a:spcAft>
              <a:buSzPts val="1400"/>
              <a:buChar char="○"/>
              <a:defRPr/>
            </a:lvl8pPr>
            <a:lvl9pPr marL="3086023" lvl="8" indent="-238119">
              <a:spcBef>
                <a:spcPts val="1200"/>
              </a:spcBef>
              <a:spcAft>
                <a:spcPts val="1200"/>
              </a:spcAft>
              <a:buSzPts val="1400"/>
              <a:buChar char="■"/>
              <a:defRPr/>
            </a:lvl9pPr>
          </a:lstStyle>
          <a:p>
            <a:endParaRPr dirty="0"/>
          </a:p>
        </p:txBody>
      </p:sp>
      <p:sp>
        <p:nvSpPr>
          <p:cNvPr id="19" name="Shape 1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47868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33775" y="445025"/>
            <a:ext cx="6390450" cy="627834"/>
          </a:xfrm>
          <a:prstGeom prst="rect">
            <a:avLst/>
          </a:prstGeom>
        </p:spPr>
        <p:txBody>
          <a:bodyPr spcFirstLastPara="1" wrap="non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Shape 18"/>
          <p:cNvSpPr txBox="1">
            <a:spLocks noGrp="1"/>
          </p:cNvSpPr>
          <p:nvPr>
            <p:ph type="body" idx="1"/>
          </p:nvPr>
        </p:nvSpPr>
        <p:spPr>
          <a:xfrm>
            <a:off x="233775" y="2101174"/>
            <a:ext cx="6390450" cy="1186776"/>
          </a:xfrm>
          <a:prstGeom prst="rect">
            <a:avLst/>
          </a:prstGeom>
        </p:spPr>
        <p:txBody>
          <a:bodyPr spcFirstLastPara="1" wrap="square" lIns="91425" tIns="91425" rIns="91425" bIns="91425" anchor="t" anchorCtr="0">
            <a:noAutofit/>
          </a:bodyPr>
          <a:lstStyle>
            <a:lvl1pPr marL="85724" lvl="0" indent="0" algn="ctr">
              <a:spcBef>
                <a:spcPts val="0"/>
              </a:spcBef>
              <a:spcAft>
                <a:spcPts val="0"/>
              </a:spcAft>
              <a:buSzPts val="1800"/>
              <a:buNone/>
              <a:defRPr sz="4000"/>
            </a:lvl1pPr>
            <a:lvl2pPr marL="685783" lvl="1" indent="-238119">
              <a:spcBef>
                <a:spcPts val="1200"/>
              </a:spcBef>
              <a:spcAft>
                <a:spcPts val="0"/>
              </a:spcAft>
              <a:buSzPts val="1400"/>
              <a:buChar char="○"/>
              <a:defRPr/>
            </a:lvl2pPr>
            <a:lvl3pPr marL="1028675" lvl="2" indent="-238119">
              <a:spcBef>
                <a:spcPts val="1200"/>
              </a:spcBef>
              <a:spcAft>
                <a:spcPts val="0"/>
              </a:spcAft>
              <a:buSzPts val="1400"/>
              <a:buChar char="■"/>
              <a:defRPr/>
            </a:lvl3pPr>
            <a:lvl4pPr marL="1371566" lvl="3" indent="-238119">
              <a:spcBef>
                <a:spcPts val="1200"/>
              </a:spcBef>
              <a:spcAft>
                <a:spcPts val="0"/>
              </a:spcAft>
              <a:buSzPts val="1400"/>
              <a:buChar char="●"/>
              <a:defRPr/>
            </a:lvl4pPr>
            <a:lvl5pPr marL="1714457" lvl="4" indent="-238119">
              <a:spcBef>
                <a:spcPts val="1200"/>
              </a:spcBef>
              <a:spcAft>
                <a:spcPts val="0"/>
              </a:spcAft>
              <a:buSzPts val="1400"/>
              <a:buChar char="○"/>
              <a:defRPr/>
            </a:lvl5pPr>
            <a:lvl6pPr marL="2057348" lvl="5" indent="-238119">
              <a:spcBef>
                <a:spcPts val="1200"/>
              </a:spcBef>
              <a:spcAft>
                <a:spcPts val="0"/>
              </a:spcAft>
              <a:buSzPts val="1400"/>
              <a:buChar char="■"/>
              <a:defRPr/>
            </a:lvl6pPr>
            <a:lvl7pPr marL="2400240" lvl="6" indent="-238119">
              <a:spcBef>
                <a:spcPts val="1200"/>
              </a:spcBef>
              <a:spcAft>
                <a:spcPts val="0"/>
              </a:spcAft>
              <a:buSzPts val="1400"/>
              <a:buChar char="●"/>
              <a:defRPr/>
            </a:lvl7pPr>
            <a:lvl8pPr marL="2743132" lvl="7" indent="-238119">
              <a:spcBef>
                <a:spcPts val="1200"/>
              </a:spcBef>
              <a:spcAft>
                <a:spcPts val="0"/>
              </a:spcAft>
              <a:buSzPts val="1400"/>
              <a:buChar char="○"/>
              <a:defRPr/>
            </a:lvl8pPr>
            <a:lvl9pPr marL="3086023" lvl="8" indent="-238119">
              <a:spcBef>
                <a:spcPts val="1200"/>
              </a:spcBef>
              <a:spcAft>
                <a:spcPts val="1200"/>
              </a:spcAft>
              <a:buSzPts val="1400"/>
              <a:buChar char="■"/>
              <a:defRPr/>
            </a:lvl9pPr>
          </a:lstStyle>
          <a:p>
            <a:endParaRPr dirty="0"/>
          </a:p>
        </p:txBody>
      </p:sp>
      <p:sp>
        <p:nvSpPr>
          <p:cNvPr id="19" name="Shape 1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25814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Shape 3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86763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Shape 1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2622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a:defRPr sz="28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070A7B3-6521-4DCA-87E5-044747A908C1}"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5524646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829818" y="1790058"/>
            <a:ext cx="5205222" cy="1234440"/>
          </a:xfrm>
          <a:solidFill>
            <a:srgbClr val="FFFFFF"/>
          </a:solidFill>
          <a:ln w="38100">
            <a:solidFill>
              <a:srgbClr val="404040"/>
            </a:solidFill>
          </a:ln>
        </p:spPr>
        <p:txBody>
          <a:bodyPr lIns="274320" rIns="274320" anchor="ctr" anchorCtr="1">
            <a:normAutofit/>
          </a:bodyPr>
          <a:lstStyle>
            <a:lvl1pPr>
              <a:defRPr sz="2625">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1516047" y="3264349"/>
            <a:ext cx="3825907" cy="948812"/>
          </a:xfrm>
        </p:spPr>
        <p:txBody>
          <a:bodyPr anchor="t" anchorCtr="1">
            <a:normAutofit/>
          </a:bodyPr>
          <a:lstStyle>
            <a:lvl1pPr marL="0" indent="0">
              <a:buNone/>
              <a:defRPr sz="1425">
                <a:solidFill>
                  <a:schemeClr val="tx1"/>
                </a:solidFill>
              </a:defRPr>
            </a:lvl1pPr>
            <a:lvl2pPr marL="342900" indent="0">
              <a:buNone/>
              <a:defRPr sz="1425">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pPr/>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34055071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6680" y="1978533"/>
            <a:ext cx="2466017"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65303" y="1978533"/>
            <a:ext cx="2467887"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2/13/2018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0168642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6679" y="1735076"/>
            <a:ext cx="2466018"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6679" y="2357438"/>
            <a:ext cx="2466018" cy="19475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565303" y="2357438"/>
            <a:ext cx="2467887" cy="1947582"/>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3565303" y="1735076"/>
            <a:ext cx="2467887"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063525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880654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65681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3429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480527" y="1682872"/>
            <a:ext cx="2467946" cy="856123"/>
          </a:xfrm>
          <a:solidFill>
            <a:srgbClr val="FFFFFF"/>
          </a:solidFill>
          <a:ln>
            <a:solidFill>
              <a:srgbClr val="404040"/>
            </a:solidFill>
          </a:ln>
        </p:spPr>
        <p:txBody>
          <a:bodyPr anchor="ctr" anchorCtr="1">
            <a:normAutofit/>
          </a:bodyPr>
          <a:lstStyle>
            <a:lvl1pPr>
              <a:defRPr sz="1575">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3789045" y="603504"/>
            <a:ext cx="270891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7224" y="2662439"/>
            <a:ext cx="2134553"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2/13/2018</a:t>
            </a:fld>
            <a:endParaRPr lang="en-US" dirty="0"/>
          </a:p>
        </p:txBody>
      </p:sp>
      <p:sp>
        <p:nvSpPr>
          <p:cNvPr id="10" name="Footer Placeholder 9"/>
          <p:cNvSpPr>
            <a:spLocks noGrp="1"/>
          </p:cNvSpPr>
          <p:nvPr>
            <p:ph type="ftr" sz="quarter" idx="11"/>
          </p:nvPr>
        </p:nvSpPr>
        <p:spPr>
          <a:xfrm>
            <a:off x="480527" y="4677156"/>
            <a:ext cx="2854799" cy="24003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6329167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3428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480060" y="1682871"/>
            <a:ext cx="2468880" cy="857250"/>
          </a:xfrm>
          <a:solidFill>
            <a:srgbClr val="FFFFFF"/>
          </a:solidFill>
          <a:ln>
            <a:solidFill>
              <a:srgbClr val="262626"/>
            </a:solidFill>
          </a:ln>
        </p:spPr>
        <p:txBody>
          <a:bodyPr anchor="ctr" anchorCtr="1">
            <a:noAutofit/>
          </a:bodyPr>
          <a:lstStyle>
            <a:lvl1pPr>
              <a:defRPr sz="1575">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429000" y="-31629"/>
            <a:ext cx="3432430"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47224" y="2662439"/>
            <a:ext cx="2134553"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2/13/2018</a:t>
            </a:fld>
            <a:endParaRPr lang="en-US" dirty="0"/>
          </a:p>
        </p:txBody>
      </p:sp>
      <p:sp>
        <p:nvSpPr>
          <p:cNvPr id="9" name="Footer Placeholder 8"/>
          <p:cNvSpPr>
            <a:spLocks noGrp="1"/>
          </p:cNvSpPr>
          <p:nvPr>
            <p:ph type="ftr" sz="quarter" idx="11"/>
          </p:nvPr>
        </p:nvSpPr>
        <p:spPr>
          <a:xfrm>
            <a:off x="480060" y="4677156"/>
            <a:ext cx="2852928" cy="24003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803403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204534" y="723518"/>
            <a:ext cx="4453316" cy="1105281"/>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1204534" y="1978534"/>
            <a:ext cx="4453316" cy="23264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484207" y="4679112"/>
            <a:ext cx="1548983" cy="242976"/>
          </a:xfrm>
          <a:prstGeom prst="rect">
            <a:avLst/>
          </a:prstGeom>
        </p:spPr>
        <p:txBody>
          <a:bodyPr vert="horz" lIns="91440" tIns="45720" rIns="91440" bIns="45720" rtlCol="0" anchor="ctr"/>
          <a:lstStyle>
            <a:lvl1pPr algn="r">
              <a:defRPr sz="750">
                <a:solidFill>
                  <a:schemeClr val="tx1">
                    <a:alpha val="70000"/>
                  </a:schemeClr>
                </a:solidFill>
              </a:defRPr>
            </a:lvl1pPr>
          </a:lstStyle>
          <a:p>
            <a:fld id="{1160EA64-D806-43AC-9DF2-F8C432F32B4C}" type="datetimeFigureOut">
              <a:rPr lang="en-US" dirty="0"/>
              <a:pPr/>
              <a:t>2/13/2018</a:t>
            </a:fld>
            <a:endParaRPr lang="en-US" dirty="0"/>
          </a:p>
        </p:txBody>
      </p:sp>
      <p:sp>
        <p:nvSpPr>
          <p:cNvPr id="5" name="Footer Placeholder 4"/>
          <p:cNvSpPr>
            <a:spLocks noGrp="1"/>
          </p:cNvSpPr>
          <p:nvPr>
            <p:ph type="ftr" sz="quarter" idx="3"/>
          </p:nvPr>
        </p:nvSpPr>
        <p:spPr>
          <a:xfrm>
            <a:off x="826679" y="4677156"/>
            <a:ext cx="3417498" cy="240030"/>
          </a:xfrm>
          <a:prstGeom prst="rect">
            <a:avLst/>
          </a:prstGeom>
        </p:spPr>
        <p:txBody>
          <a:bodyPr vert="horz" lIns="91440" tIns="45720" rIns="91440" bIns="45720" rtlCol="0" anchor="ctr"/>
          <a:lstStyle>
            <a:lvl1pPr algn="l">
              <a:defRPr sz="7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6180084" y="4663440"/>
            <a:ext cx="274320" cy="274320"/>
          </a:xfrm>
          <a:prstGeom prst="ellipse">
            <a:avLst/>
          </a:prstGeom>
          <a:solidFill>
            <a:srgbClr val="1D1D1D">
              <a:alpha val="69804"/>
            </a:srgbClr>
          </a:solidFill>
        </p:spPr>
        <p:txBody>
          <a:bodyPr vert="horz" lIns="18288" tIns="45720" rIns="18288" bIns="45720" rtlCol="0" anchor="ctr">
            <a:noAutofit/>
          </a:bodyPr>
          <a:lstStyle>
            <a:lvl1pPr algn="ctr">
              <a:defRPr sz="825" spc="0" baseline="0">
                <a:solidFill>
                  <a:srgbClr val="FFFFFF"/>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1393053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 id="2147483673" r:id="rId14"/>
    <p:sldLayoutId id="2147483674" r:id="rId15"/>
  </p:sldLayoutIdLst>
  <p:hf sldNum="0" hdr="0" ftr="0" dt="0"/>
  <p:txStyles>
    <p:titleStyle>
      <a:lvl1pPr algn="ctr" defTabSz="685800" rtl="0" eaLnBrk="1" latinLnBrk="0" hangingPunct="1">
        <a:lnSpc>
          <a:spcPct val="90000"/>
        </a:lnSpc>
        <a:spcBef>
          <a:spcPct val="0"/>
        </a:spcBef>
        <a:buNone/>
        <a:defRPr sz="32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280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5838"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442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3716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file/d/1xJRgXmXwmovlRoV6Zp7kp0b7pwqPshlO/view"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p:txBody>
          <a:bodyPr/>
          <a:lstStyle/>
          <a:p>
            <a:r>
              <a:rPr lang="en-US"/>
              <a:t>Intercultural Communication</a:t>
            </a:r>
            <a:endParaRPr lang="en-US" dirty="0"/>
          </a:p>
        </p:txBody>
      </p:sp>
      <p:sp>
        <p:nvSpPr>
          <p:cNvPr id="55" name="Shape 55"/>
          <p:cNvSpPr txBox="1">
            <a:spLocks noGrp="1"/>
          </p:cNvSpPr>
          <p:nvPr>
            <p:ph type="subTitle" idx="1"/>
          </p:nvPr>
        </p:nvSpPr>
        <p:spPr/>
        <p:txBody>
          <a:bodyPr/>
          <a:lstStyle/>
          <a:p>
            <a:r>
              <a:rPr lang="en-SG"/>
              <a:t>By: Daniel, Thanh, Jonathan and Ewald</a:t>
            </a:r>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233775" y="445025"/>
            <a:ext cx="6390450" cy="627834"/>
          </a:xfrm>
        </p:spPr>
        <p:txBody>
          <a:bodyPr>
            <a:noAutofit/>
          </a:bodyPr>
          <a:lstStyle/>
          <a:p>
            <a:r>
              <a:rPr lang="en-US" sz="2800" dirty="0" err="1"/>
              <a:t>Monochronic</a:t>
            </a:r>
            <a:r>
              <a:rPr lang="en-US" sz="2800" dirty="0"/>
              <a:t> vs. </a:t>
            </a:r>
            <a:r>
              <a:rPr lang="en-US" sz="2800" dirty="0" err="1"/>
              <a:t>Polychronic</a:t>
            </a:r>
            <a:endParaRPr lang="en-US" sz="2800" dirty="0"/>
          </a:p>
        </p:txBody>
      </p:sp>
      <p:sp>
        <p:nvSpPr>
          <p:cNvPr id="111" name="Shape 111"/>
          <p:cNvSpPr txBox="1">
            <a:spLocks noGrp="1"/>
          </p:cNvSpPr>
          <p:nvPr>
            <p:ph type="body" idx="1"/>
          </p:nvPr>
        </p:nvSpPr>
        <p:spPr>
          <a:xfrm>
            <a:off x="233774" y="1152475"/>
            <a:ext cx="6390451" cy="2841456"/>
          </a:xfrm>
        </p:spPr>
        <p:txBody>
          <a:bodyPr>
            <a:normAutofit/>
          </a:bodyPr>
          <a:lstStyle/>
          <a:p>
            <a:r>
              <a:rPr lang="en-SG" sz="2400" dirty="0"/>
              <a:t>“What should I be doing right now, when and where next do I need to be?”</a:t>
            </a:r>
          </a:p>
          <a:p>
            <a:endParaRPr lang="en-SG" sz="2400" dirty="0"/>
          </a:p>
          <a:p>
            <a:r>
              <a:rPr lang="en-SG" sz="2400" dirty="0"/>
              <a:t>“What am I doing now and how is it going?”</a:t>
            </a:r>
          </a:p>
        </p:txBody>
      </p:sp>
      <p:pic>
        <p:nvPicPr>
          <p:cNvPr id="112" name="Shape 112"/>
          <p:cNvPicPr preferRelativeResize="0"/>
          <p:nvPr/>
        </p:nvPicPr>
        <p:blipFill>
          <a:blip r:embed="rId3">
            <a:alphaModFix/>
          </a:blip>
          <a:stretch>
            <a:fillRect/>
          </a:stretch>
        </p:blipFill>
        <p:spPr>
          <a:xfrm>
            <a:off x="2127223" y="2867493"/>
            <a:ext cx="2603551" cy="20524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p:txBody>
          <a:bodyPr>
            <a:normAutofit/>
          </a:bodyPr>
          <a:lstStyle/>
          <a:p>
            <a:r>
              <a:rPr lang="en-US" sz="2800" dirty="0" err="1"/>
              <a:t>Monochronic</a:t>
            </a:r>
            <a:r>
              <a:rPr lang="en-US" sz="2800" dirty="0"/>
              <a:t> vs. </a:t>
            </a:r>
            <a:r>
              <a:rPr lang="en-US" sz="2800" dirty="0" err="1"/>
              <a:t>Polychronic</a:t>
            </a:r>
            <a:endParaRPr lang="en-US" sz="2800" dirty="0"/>
          </a:p>
        </p:txBody>
      </p:sp>
      <p:sp>
        <p:nvSpPr>
          <p:cNvPr id="118" name="Shape 118"/>
          <p:cNvSpPr txBox="1">
            <a:spLocks noGrp="1"/>
          </p:cNvSpPr>
          <p:nvPr>
            <p:ph type="body" idx="1"/>
          </p:nvPr>
        </p:nvSpPr>
        <p:spPr/>
        <p:txBody>
          <a:bodyPr/>
          <a:lstStyle/>
          <a:p>
            <a:r>
              <a:rPr lang="en-SG" dirty="0"/>
              <a:t>Conflict when two perceptions of time clash!</a:t>
            </a:r>
          </a:p>
          <a:p>
            <a:endParaRPr lang="en-SG" dirty="0"/>
          </a:p>
          <a:p>
            <a:r>
              <a:rPr lang="en-SG" dirty="0"/>
              <a:t>It did happen in the early 1990s</a:t>
            </a:r>
            <a:br>
              <a:rPr lang="en-SG" dirty="0"/>
            </a:br>
            <a:endParaRPr lang="en-SG" dirty="0"/>
          </a:p>
          <a:p>
            <a:endParaRPr lang="en-SG" dirty="0"/>
          </a:p>
          <a:p>
            <a:endParaRPr lang="en-SG" dirty="0"/>
          </a:p>
          <a:p>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6" name="Shape 126">
            <a:extLst>
              <a:ext uri="{FF2B5EF4-FFF2-40B4-BE49-F238E27FC236}">
                <a16:creationId xmlns:a16="http://schemas.microsoft.com/office/drawing/2014/main" id="{FE1F2DD5-BF02-43AE-B058-E1A125F45F4D}"/>
              </a:ext>
            </a:extLst>
          </p:cNvPr>
          <p:cNvPicPr preferRelativeResize="0"/>
          <p:nvPr/>
        </p:nvPicPr>
        <p:blipFill>
          <a:blip r:embed="rId3">
            <a:alphaModFix/>
          </a:blip>
          <a:stretch>
            <a:fillRect/>
          </a:stretch>
        </p:blipFill>
        <p:spPr>
          <a:xfrm>
            <a:off x="3975427" y="2781067"/>
            <a:ext cx="2083978" cy="1599600"/>
          </a:xfrm>
          <a:prstGeom prst="rect">
            <a:avLst/>
          </a:prstGeom>
          <a:noFill/>
          <a:ln>
            <a:noFill/>
          </a:ln>
        </p:spPr>
      </p:pic>
      <p:graphicFrame>
        <p:nvGraphicFramePr>
          <p:cNvPr id="9" name="Table 8">
            <a:extLst>
              <a:ext uri="{FF2B5EF4-FFF2-40B4-BE49-F238E27FC236}">
                <a16:creationId xmlns:a16="http://schemas.microsoft.com/office/drawing/2014/main" id="{F0478F1A-D03C-493F-8380-EB60530EFA9A}"/>
              </a:ext>
            </a:extLst>
          </p:cNvPr>
          <p:cNvGraphicFramePr>
            <a:graphicFrameLocks noGrp="1"/>
          </p:cNvGraphicFramePr>
          <p:nvPr>
            <p:extLst>
              <p:ext uri="{D42A27DB-BD31-4B8C-83A1-F6EECF244321}">
                <p14:modId xmlns:p14="http://schemas.microsoft.com/office/powerpoint/2010/main" val="256668945"/>
              </p:ext>
            </p:extLst>
          </p:nvPr>
        </p:nvGraphicFramePr>
        <p:xfrm>
          <a:off x="268565" y="692749"/>
          <a:ext cx="6327264" cy="3687919"/>
        </p:xfrm>
        <a:graphic>
          <a:graphicData uri="http://schemas.openxmlformats.org/drawingml/2006/table">
            <a:tbl>
              <a:tblPr firstRow="1" bandRow="1">
                <a:tableStyleId>{7780E8E7-4D28-4BAC-ABF6-EA9B099D000B}</a:tableStyleId>
              </a:tblPr>
              <a:tblGrid>
                <a:gridCol w="3163632">
                  <a:extLst>
                    <a:ext uri="{9D8B030D-6E8A-4147-A177-3AD203B41FA5}">
                      <a16:colId xmlns:a16="http://schemas.microsoft.com/office/drawing/2014/main" val="3623356193"/>
                    </a:ext>
                  </a:extLst>
                </a:gridCol>
                <a:gridCol w="3163632">
                  <a:extLst>
                    <a:ext uri="{9D8B030D-6E8A-4147-A177-3AD203B41FA5}">
                      <a16:colId xmlns:a16="http://schemas.microsoft.com/office/drawing/2014/main" val="1901256262"/>
                    </a:ext>
                  </a:extLst>
                </a:gridCol>
              </a:tblGrid>
              <a:tr h="75990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800" dirty="0">
                          <a:latin typeface="Gill Sans MT (Headings)"/>
                        </a:rPr>
                        <a:t>POLYCHRONISM</a:t>
                      </a:r>
                      <a:endParaRPr lang="en-US" sz="2400" b="0" kern="1200" dirty="0">
                        <a:solidFill>
                          <a:schemeClr val="tx1"/>
                        </a:solidFill>
                        <a:latin typeface="Gill Sans MT (Headings)"/>
                        <a:ea typeface="Arial"/>
                        <a:cs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800" dirty="0">
                          <a:latin typeface="Gill Sans MT (Headings)"/>
                        </a:rPr>
                        <a:t>MONOCHRONISM</a:t>
                      </a:r>
                      <a:endParaRPr lang="en-US" sz="2400" b="0" dirty="0">
                        <a:solidFill>
                          <a:schemeClr val="tx1"/>
                        </a:solidFill>
                        <a:latin typeface="Gill Sans MT (Headings)"/>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593948"/>
                  </a:ext>
                </a:extLst>
              </a:tr>
              <a:tr h="1141926">
                <a:tc>
                  <a:txBody>
                    <a:bodyPr/>
                    <a:lstStyle/>
                    <a:p>
                      <a:pPr algn="ctr"/>
                      <a:r>
                        <a:rPr lang="en-US" sz="2400" dirty="0">
                          <a:latin typeface="Gill Sans MT" panose="020B0502020104020203" pitchFamily="34" charset="0"/>
                        </a:rPr>
                        <a:t>First Nations</a:t>
                      </a:r>
                    </a:p>
                    <a:p>
                      <a:pPr algn="ctr"/>
                      <a:r>
                        <a:rPr lang="en-US" sz="2400" dirty="0">
                          <a:latin typeface="Gill Sans MT" panose="020B0502020104020203" pitchFamily="34" charset="0"/>
                        </a:rPr>
                        <a:t>(Canadian Indian)</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Gill Sans MT" panose="020B0502020104020203" pitchFamily="34" charset="0"/>
                        </a:rPr>
                        <a:t>Canadian government</a:t>
                      </a:r>
                    </a:p>
                    <a:p>
                      <a:pPr algn="ctr"/>
                      <a:r>
                        <a:rPr lang="en-US" sz="2400" dirty="0">
                          <a:latin typeface="Gill Sans MT" panose="020B0502020104020203" pitchFamily="34" charset="0"/>
                        </a:rPr>
                        <a:t>representatives</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0601597"/>
                  </a:ext>
                </a:extLst>
              </a:tr>
              <a:tr h="1786090">
                <a:tc>
                  <a:txBody>
                    <a:bodyPr/>
                    <a:lstStyle/>
                    <a:p>
                      <a:endParaRPr lang="en-US" dirty="0"/>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1939802"/>
                  </a:ext>
                </a:extLst>
              </a:tr>
            </a:tbl>
          </a:graphicData>
        </a:graphic>
      </p:graphicFrame>
      <p:pic>
        <p:nvPicPr>
          <p:cNvPr id="13" name="Shape 125">
            <a:extLst>
              <a:ext uri="{FF2B5EF4-FFF2-40B4-BE49-F238E27FC236}">
                <a16:creationId xmlns:a16="http://schemas.microsoft.com/office/drawing/2014/main" id="{7216DDB6-9EC0-41FE-823E-C67BC3385E2C}"/>
              </a:ext>
            </a:extLst>
          </p:cNvPr>
          <p:cNvPicPr preferRelativeResize="0">
            <a:picLocks/>
          </p:cNvPicPr>
          <p:nvPr/>
        </p:nvPicPr>
        <p:blipFill>
          <a:blip r:embed="rId4">
            <a:alphaModFix/>
          </a:blip>
          <a:stretch>
            <a:fillRect/>
          </a:stretch>
        </p:blipFill>
        <p:spPr>
          <a:xfrm>
            <a:off x="820975" y="2781067"/>
            <a:ext cx="2061600" cy="159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p:txBody>
          <a:bodyPr>
            <a:normAutofit/>
          </a:bodyPr>
          <a:lstStyle/>
          <a:p>
            <a:r>
              <a:rPr lang="en-US" sz="2800" dirty="0" err="1"/>
              <a:t>Monochronic</a:t>
            </a:r>
            <a:r>
              <a:rPr lang="en-US" sz="2800" dirty="0"/>
              <a:t> vs. </a:t>
            </a:r>
            <a:r>
              <a:rPr lang="en-US" sz="2800" dirty="0" err="1"/>
              <a:t>Polychronic</a:t>
            </a:r>
            <a:endParaRPr lang="en-US" sz="2800" dirty="0"/>
          </a:p>
        </p:txBody>
      </p:sp>
      <p:sp>
        <p:nvSpPr>
          <p:cNvPr id="132" name="Shape 132"/>
          <p:cNvSpPr txBox="1">
            <a:spLocks noGrp="1"/>
          </p:cNvSpPr>
          <p:nvPr>
            <p:ph type="body" idx="1"/>
          </p:nvPr>
        </p:nvSpPr>
        <p:spPr/>
        <p:txBody>
          <a:bodyPr/>
          <a:lstStyle/>
          <a:p>
            <a:r>
              <a:rPr lang="en-SG" dirty="0"/>
              <a:t>The result was inevitable</a:t>
            </a:r>
          </a:p>
          <a:p>
            <a:endParaRPr lang="en-SG" dirty="0"/>
          </a:p>
          <a:p>
            <a:r>
              <a:rPr lang="en-SG" dirty="0"/>
              <a:t>However, we can avoid making the same mistake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p:txBody>
          <a:bodyPr>
            <a:normAutofit/>
          </a:bodyPr>
          <a:lstStyle/>
          <a:p>
            <a:r>
              <a:rPr lang="en-SG" dirty="0"/>
              <a:t>The Singaporean time</a:t>
            </a:r>
          </a:p>
        </p:txBody>
      </p:sp>
      <p:sp>
        <p:nvSpPr>
          <p:cNvPr id="138" name="Shape 138"/>
          <p:cNvSpPr/>
          <p:nvPr/>
        </p:nvSpPr>
        <p:spPr>
          <a:xfrm>
            <a:off x="233775" y="2599146"/>
            <a:ext cx="6390450" cy="398250"/>
          </a:xfrm>
          <a:prstGeom prst="leftRightArrow">
            <a:avLst>
              <a:gd name="adj1" fmla="val 50000"/>
              <a:gd name="adj2" fmla="val 50000"/>
            </a:avLst>
          </a:prstGeom>
          <a:solidFill>
            <a:schemeClr val="tx2">
              <a:lumMod val="60000"/>
              <a:lumOff val="40000"/>
            </a:schemeClr>
          </a:solidFill>
          <a:ln w="9525" cap="flat" cmpd="sng">
            <a:solidFill>
              <a:schemeClr val="dk2"/>
            </a:solidFill>
            <a:prstDash val="solid"/>
            <a:round/>
            <a:headEnd type="none" w="med" len="med"/>
            <a:tailEnd type="none" w="med" len="med"/>
          </a:ln>
        </p:spPr>
        <p:txBody>
          <a:bodyPr spcFirstLastPara="1" wrap="square" lIns="68569" tIns="68569" rIns="68569" bIns="68569" anchor="ctr" anchorCtr="0">
            <a:noAutofit/>
          </a:bodyPr>
          <a:lstStyle/>
          <a:p>
            <a:endParaRPr sz="1050" dirty="0"/>
          </a:p>
        </p:txBody>
      </p:sp>
      <p:sp>
        <p:nvSpPr>
          <p:cNvPr id="139" name="Shape 139"/>
          <p:cNvSpPr txBox="1"/>
          <p:nvPr/>
        </p:nvSpPr>
        <p:spPr>
          <a:xfrm>
            <a:off x="233776" y="2136956"/>
            <a:ext cx="2055421" cy="398250"/>
          </a:xfrm>
          <a:prstGeom prst="rect">
            <a:avLst/>
          </a:prstGeom>
          <a:noFill/>
          <a:ln>
            <a:noFill/>
          </a:ln>
        </p:spPr>
        <p:txBody>
          <a:bodyPr spcFirstLastPara="1" wrap="square" lIns="68569" tIns="68569" rIns="68569" bIns="68569" anchor="t" anchorCtr="0">
            <a:noAutofit/>
          </a:bodyPr>
          <a:lstStyle/>
          <a:p>
            <a:r>
              <a:rPr lang="en" sz="2400" dirty="0"/>
              <a:t>Monochronism</a:t>
            </a:r>
            <a:endParaRPr sz="1800" dirty="0"/>
          </a:p>
        </p:txBody>
      </p:sp>
      <p:sp>
        <p:nvSpPr>
          <p:cNvPr id="140" name="Shape 140"/>
          <p:cNvSpPr txBox="1"/>
          <p:nvPr/>
        </p:nvSpPr>
        <p:spPr>
          <a:xfrm>
            <a:off x="4747051" y="2136956"/>
            <a:ext cx="1877175" cy="398250"/>
          </a:xfrm>
          <a:prstGeom prst="rect">
            <a:avLst/>
          </a:prstGeom>
          <a:noFill/>
          <a:ln>
            <a:noFill/>
          </a:ln>
        </p:spPr>
        <p:txBody>
          <a:bodyPr spcFirstLastPara="1" wrap="square" lIns="68569" tIns="68569" rIns="68569" bIns="68569" anchor="t" anchorCtr="0">
            <a:noAutofit/>
          </a:bodyPr>
          <a:lstStyle/>
          <a:p>
            <a:pPr algn="r"/>
            <a:r>
              <a:rPr lang="en" sz="2400" dirty="0"/>
              <a:t>Polychronism</a:t>
            </a:r>
            <a:endParaRPr sz="1800" dirty="0"/>
          </a:p>
        </p:txBody>
      </p:sp>
      <p:sp>
        <p:nvSpPr>
          <p:cNvPr id="141" name="Shape 141"/>
          <p:cNvSpPr/>
          <p:nvPr/>
        </p:nvSpPr>
        <p:spPr>
          <a:xfrm>
            <a:off x="5417744" y="2997396"/>
            <a:ext cx="229500" cy="813600"/>
          </a:xfrm>
          <a:prstGeom prst="upArrow">
            <a:avLst>
              <a:gd name="adj1" fmla="val 50000"/>
              <a:gd name="adj2" fmla="val 50000"/>
            </a:avLst>
          </a:prstGeom>
          <a:solidFill>
            <a:schemeClr val="tx2">
              <a:lumMod val="60000"/>
              <a:lumOff val="40000"/>
            </a:schemeClr>
          </a:solidFill>
          <a:ln w="9525" cap="flat" cmpd="sng">
            <a:solidFill>
              <a:schemeClr val="dk2"/>
            </a:solidFill>
            <a:prstDash val="solid"/>
            <a:round/>
            <a:headEnd type="none" w="med" len="med"/>
            <a:tailEnd type="none" w="med" len="med"/>
          </a:ln>
        </p:spPr>
        <p:txBody>
          <a:bodyPr spcFirstLastPara="1" wrap="square" lIns="68569" tIns="68569" rIns="68569" bIns="68569" anchor="ctr" anchorCtr="0">
            <a:noAutofit/>
          </a:bodyPr>
          <a:lstStyle/>
          <a:p>
            <a:endParaRPr sz="1050" dirty="0"/>
          </a:p>
        </p:txBody>
      </p:sp>
      <p:sp>
        <p:nvSpPr>
          <p:cNvPr id="142" name="Shape 142"/>
          <p:cNvSpPr txBox="1"/>
          <p:nvPr/>
        </p:nvSpPr>
        <p:spPr>
          <a:xfrm>
            <a:off x="4747051" y="3810996"/>
            <a:ext cx="1570812" cy="398250"/>
          </a:xfrm>
          <a:prstGeom prst="rect">
            <a:avLst/>
          </a:prstGeom>
          <a:noFill/>
          <a:ln>
            <a:noFill/>
          </a:ln>
        </p:spPr>
        <p:txBody>
          <a:bodyPr spcFirstLastPara="1" wrap="square" lIns="68569" tIns="68569" rIns="68569" bIns="68569" anchor="t" anchorCtr="0">
            <a:noAutofit/>
          </a:bodyPr>
          <a:lstStyle/>
          <a:p>
            <a:pPr algn="ctr"/>
            <a:r>
              <a:rPr lang="en" sz="2400" dirty="0"/>
              <a:t>Singapore</a:t>
            </a:r>
            <a:endParaRPr sz="1800" dirty="0"/>
          </a:p>
        </p:txBody>
      </p:sp>
      <p:pic>
        <p:nvPicPr>
          <p:cNvPr id="143" name="Shape 143"/>
          <p:cNvPicPr preferRelativeResize="0"/>
          <p:nvPr/>
        </p:nvPicPr>
        <p:blipFill>
          <a:blip r:embed="rId3">
            <a:alphaModFix/>
          </a:blip>
          <a:stretch>
            <a:fillRect/>
          </a:stretch>
        </p:blipFill>
        <p:spPr>
          <a:xfrm>
            <a:off x="313445" y="1406231"/>
            <a:ext cx="730725" cy="730725"/>
          </a:xfrm>
          <a:prstGeom prst="rect">
            <a:avLst/>
          </a:prstGeom>
          <a:noFill/>
          <a:ln>
            <a:noFill/>
          </a:ln>
        </p:spPr>
      </p:pic>
      <p:pic>
        <p:nvPicPr>
          <p:cNvPr id="144" name="Shape 144"/>
          <p:cNvPicPr preferRelativeResize="0"/>
          <p:nvPr/>
        </p:nvPicPr>
        <p:blipFill>
          <a:blip r:embed="rId4">
            <a:alphaModFix/>
          </a:blip>
          <a:stretch>
            <a:fillRect/>
          </a:stretch>
        </p:blipFill>
        <p:spPr>
          <a:xfrm>
            <a:off x="5798326" y="1406231"/>
            <a:ext cx="730725" cy="730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250"/>
                                        <p:tgtEl>
                                          <p:spTgt spid="1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1"/>
                                        </p:tgtEl>
                                        <p:attrNameLst>
                                          <p:attrName>style.visibility</p:attrName>
                                        </p:attrNameLst>
                                      </p:cBhvr>
                                      <p:to>
                                        <p:strVal val="visible"/>
                                      </p:to>
                                    </p:set>
                                    <p:animEffect transition="in" filter="fade">
                                      <p:cBhvr>
                                        <p:cTn id="10" dur="500"/>
                                        <p:tgtEl>
                                          <p:spTgt spid="14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2.96296E-6 3.7037E-7 L -0.30671 0.00093 " pathEditMode="relative" rAng="0" ptsTypes="AA">
                                      <p:cBhvr>
                                        <p:cTn id="14" dur="1000" fill="hold"/>
                                        <p:tgtEl>
                                          <p:spTgt spid="142"/>
                                        </p:tgtEl>
                                        <p:attrNameLst>
                                          <p:attrName>ppt_x</p:attrName>
                                          <p:attrName>ppt_y</p:attrName>
                                        </p:attrNameLst>
                                      </p:cBhvr>
                                      <p:rCtr x="-15347" y="31"/>
                                    </p:animMotion>
                                  </p:childTnLst>
                                </p:cTn>
                              </p:par>
                              <p:par>
                                <p:cTn id="15" presetID="42" presetClass="path" presetSubtype="0" accel="50000" decel="50000" fill="hold" grpId="1" nodeType="withEffect">
                                  <p:stCondLst>
                                    <p:cond delay="0"/>
                                  </p:stCondLst>
                                  <p:childTnLst>
                                    <p:animMotion origin="layout" path="M -2.96296E-6 1.60494E-6 L -0.30671 -0.00154 " pathEditMode="relative" rAng="0" ptsTypes="AA">
                                      <p:cBhvr>
                                        <p:cTn id="16" dur="1000" fill="hold"/>
                                        <p:tgtEl>
                                          <p:spTgt spid="141"/>
                                        </p:tgtEl>
                                        <p:attrNameLst>
                                          <p:attrName>ppt_x</p:attrName>
                                          <p:attrName>ppt_y</p:attrName>
                                        </p:attrNameLst>
                                      </p:cBhvr>
                                      <p:rCtr x="-1534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2" grpId="0"/>
      <p:bldP spid="14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Shape 149"/>
          <p:cNvGraphicFramePr/>
          <p:nvPr>
            <p:extLst>
              <p:ext uri="{D42A27DB-BD31-4B8C-83A1-F6EECF244321}">
                <p14:modId xmlns:p14="http://schemas.microsoft.com/office/powerpoint/2010/main" val="2953953714"/>
              </p:ext>
            </p:extLst>
          </p:nvPr>
        </p:nvGraphicFramePr>
        <p:xfrm>
          <a:off x="461700" y="1301138"/>
          <a:ext cx="5912850" cy="3208932"/>
        </p:xfrm>
        <a:graphic>
          <a:graphicData uri="http://schemas.openxmlformats.org/drawingml/2006/table">
            <a:tbl>
              <a:tblPr>
                <a:tableStyleId>{616DA210-FB5B-4158-B5E0-FEB733F419BA}</a:tableStyleId>
              </a:tblPr>
              <a:tblGrid>
                <a:gridCol w="2956425">
                  <a:extLst>
                    <a:ext uri="{9D8B030D-6E8A-4147-A177-3AD203B41FA5}">
                      <a16:colId xmlns:a16="http://schemas.microsoft.com/office/drawing/2014/main" val="20000"/>
                    </a:ext>
                  </a:extLst>
                </a:gridCol>
                <a:gridCol w="2956425">
                  <a:extLst>
                    <a:ext uri="{9D8B030D-6E8A-4147-A177-3AD203B41FA5}">
                      <a16:colId xmlns:a16="http://schemas.microsoft.com/office/drawing/2014/main" val="20001"/>
                    </a:ext>
                  </a:extLst>
                </a:gridCol>
              </a:tblGrid>
              <a:tr h="633394">
                <a:tc>
                  <a:txBody>
                    <a:bodyPr/>
                    <a:lstStyle/>
                    <a:p>
                      <a:pPr marL="0" lvl="0" indent="0" rtl="0">
                        <a:spcBef>
                          <a:spcPts val="0"/>
                        </a:spcBef>
                        <a:spcAft>
                          <a:spcPts val="0"/>
                        </a:spcAft>
                        <a:buNone/>
                      </a:pPr>
                      <a:r>
                        <a:rPr lang="en" sz="2000" dirty="0"/>
                        <a:t>With monochronic people</a:t>
                      </a:r>
                      <a:endParaRPr sz="2000" dirty="0">
                        <a:solidFill>
                          <a:srgbClr val="CCCCCC"/>
                        </a:solidFill>
                      </a:endParaRPr>
                    </a:p>
                  </a:txBody>
                  <a:tcPr marL="68569" marR="68569" marT="68569" marB="68569"/>
                </a:tc>
                <a:tc>
                  <a:txBody>
                    <a:bodyPr/>
                    <a:lstStyle/>
                    <a:p>
                      <a:pPr marL="0" lvl="0" indent="0" rtl="0">
                        <a:spcBef>
                          <a:spcPts val="0"/>
                        </a:spcBef>
                        <a:spcAft>
                          <a:spcPts val="0"/>
                        </a:spcAft>
                        <a:buNone/>
                      </a:pPr>
                      <a:r>
                        <a:rPr lang="en" sz="2000"/>
                        <a:t>With polychronic people</a:t>
                      </a:r>
                      <a:endParaRPr sz="2000" dirty="0">
                        <a:solidFill>
                          <a:srgbClr val="CCCCCC"/>
                        </a:solidFill>
                      </a:endParaRPr>
                    </a:p>
                  </a:txBody>
                  <a:tcPr marL="68569" marR="68569" marT="68569" marB="68569"/>
                </a:tc>
                <a:extLst>
                  <a:ext uri="{0D108BD9-81ED-4DB2-BD59-A6C34878D82A}">
                    <a16:rowId xmlns:a16="http://schemas.microsoft.com/office/drawing/2014/main" val="10000"/>
                  </a:ext>
                </a:extLst>
              </a:tr>
              <a:tr h="2331698">
                <a:tc>
                  <a:txBody>
                    <a:bodyPr/>
                    <a:lstStyle/>
                    <a:p>
                      <a:pPr marL="342900" lvl="0" indent="-342900" rtl="0">
                        <a:spcBef>
                          <a:spcPts val="0"/>
                        </a:spcBef>
                        <a:spcAft>
                          <a:spcPts val="0"/>
                        </a:spcAft>
                        <a:buClr>
                          <a:schemeClr val="accent2"/>
                        </a:buClr>
                        <a:buFont typeface="Arial" panose="020B0604020202020204" pitchFamily="34" charset="0"/>
                        <a:buChar char="•"/>
                      </a:pPr>
                      <a:endParaRPr sz="2000" dirty="0">
                        <a:solidFill>
                          <a:schemeClr val="tx1"/>
                        </a:solidFill>
                      </a:endParaRPr>
                    </a:p>
                    <a:p>
                      <a:pPr marL="419100" lvl="0" indent="-342900" rtl="0">
                        <a:spcBef>
                          <a:spcPts val="0"/>
                        </a:spcBef>
                        <a:spcAft>
                          <a:spcPts val="0"/>
                        </a:spcAft>
                        <a:buClr>
                          <a:schemeClr val="accent2"/>
                        </a:buClr>
                        <a:buSzPts val="2400"/>
                        <a:buFont typeface="Arial" panose="020B0604020202020204" pitchFamily="34" charset="0"/>
                        <a:buChar char="•"/>
                      </a:pPr>
                      <a:r>
                        <a:rPr lang="en" sz="2000" dirty="0">
                          <a:solidFill>
                            <a:schemeClr val="tx1"/>
                          </a:solidFill>
                        </a:rPr>
                        <a:t>Be punctual</a:t>
                      </a:r>
                      <a:endParaRPr sz="2000" dirty="0">
                        <a:solidFill>
                          <a:schemeClr val="tx1"/>
                        </a:solidFill>
                      </a:endParaRPr>
                    </a:p>
                    <a:p>
                      <a:pPr marL="342900" lvl="0" indent="-342900" rtl="0">
                        <a:spcBef>
                          <a:spcPts val="0"/>
                        </a:spcBef>
                        <a:spcAft>
                          <a:spcPts val="0"/>
                        </a:spcAft>
                        <a:buClr>
                          <a:schemeClr val="accent2"/>
                        </a:buClr>
                        <a:buFont typeface="Arial" panose="020B0604020202020204" pitchFamily="34" charset="0"/>
                        <a:buChar char="•"/>
                      </a:pPr>
                      <a:endParaRPr sz="2000" dirty="0">
                        <a:solidFill>
                          <a:schemeClr val="tx1"/>
                        </a:solidFill>
                      </a:endParaRPr>
                    </a:p>
                    <a:p>
                      <a:pPr marL="419100" lvl="0" indent="-342900" rtl="0">
                        <a:spcBef>
                          <a:spcPts val="0"/>
                        </a:spcBef>
                        <a:spcAft>
                          <a:spcPts val="0"/>
                        </a:spcAft>
                        <a:buClr>
                          <a:schemeClr val="accent2"/>
                        </a:buClr>
                        <a:buSzPts val="2400"/>
                        <a:buFont typeface="Arial" panose="020B0604020202020204" pitchFamily="34" charset="0"/>
                        <a:buChar char="•"/>
                      </a:pPr>
                      <a:r>
                        <a:rPr lang="en" sz="2000" dirty="0">
                          <a:solidFill>
                            <a:schemeClr val="tx1"/>
                          </a:solidFill>
                        </a:rPr>
                        <a:t>Follow given agenda</a:t>
                      </a:r>
                      <a:endParaRPr sz="2000" dirty="0">
                        <a:solidFill>
                          <a:schemeClr val="tx1"/>
                        </a:solidFill>
                      </a:endParaRPr>
                    </a:p>
                    <a:p>
                      <a:pPr marL="342900" lvl="0" indent="-342900" rtl="0">
                        <a:spcBef>
                          <a:spcPts val="0"/>
                        </a:spcBef>
                        <a:spcAft>
                          <a:spcPts val="0"/>
                        </a:spcAft>
                        <a:buClr>
                          <a:schemeClr val="accent2"/>
                        </a:buClr>
                        <a:buFont typeface="Arial" panose="020B0604020202020204" pitchFamily="34" charset="0"/>
                        <a:buChar char="•"/>
                      </a:pPr>
                      <a:endParaRPr sz="2000" dirty="0">
                        <a:solidFill>
                          <a:schemeClr val="tx1"/>
                        </a:solidFill>
                      </a:endParaRPr>
                    </a:p>
                    <a:p>
                      <a:pPr marL="419100" lvl="0" indent="-342900" rtl="0">
                        <a:spcBef>
                          <a:spcPts val="0"/>
                        </a:spcBef>
                        <a:spcAft>
                          <a:spcPts val="0"/>
                        </a:spcAft>
                        <a:buClr>
                          <a:schemeClr val="accent2"/>
                        </a:buClr>
                        <a:buSzPts val="2400"/>
                        <a:buFont typeface="Arial" panose="020B0604020202020204" pitchFamily="34" charset="0"/>
                        <a:buChar char="•"/>
                      </a:pPr>
                      <a:r>
                        <a:rPr lang="en" sz="2000" dirty="0">
                          <a:solidFill>
                            <a:schemeClr val="tx1"/>
                          </a:solidFill>
                        </a:rPr>
                        <a:t>Let them know if you will be late</a:t>
                      </a:r>
                      <a:endParaRPr sz="2000" dirty="0">
                        <a:solidFill>
                          <a:schemeClr val="tx1"/>
                        </a:solidFill>
                      </a:endParaRPr>
                    </a:p>
                    <a:p>
                      <a:pPr marL="342900" lvl="0" indent="-342900" rtl="0">
                        <a:spcBef>
                          <a:spcPts val="0"/>
                        </a:spcBef>
                        <a:spcAft>
                          <a:spcPts val="0"/>
                        </a:spcAft>
                        <a:buClr>
                          <a:schemeClr val="accent2"/>
                        </a:buClr>
                        <a:buFont typeface="Arial" panose="020B0604020202020204" pitchFamily="34" charset="0"/>
                        <a:buChar char="•"/>
                      </a:pPr>
                      <a:endParaRPr sz="2000" dirty="0">
                        <a:solidFill>
                          <a:schemeClr val="tx1"/>
                        </a:solidFill>
                      </a:endParaRPr>
                    </a:p>
                  </a:txBody>
                  <a:tcPr marL="68569" marR="68569" marT="68569" marB="68569"/>
                </a:tc>
                <a:tc>
                  <a:txBody>
                    <a:bodyPr/>
                    <a:lstStyle/>
                    <a:p>
                      <a:pPr marL="342900" lvl="0" indent="-342900" rtl="0">
                        <a:spcBef>
                          <a:spcPts val="0"/>
                        </a:spcBef>
                        <a:spcAft>
                          <a:spcPts val="0"/>
                        </a:spcAft>
                        <a:buClr>
                          <a:schemeClr val="accent2"/>
                        </a:buClr>
                        <a:buFont typeface="Arial" panose="020B0604020202020204" pitchFamily="34" charset="0"/>
                        <a:buChar char="•"/>
                      </a:pPr>
                      <a:endParaRPr sz="2000" dirty="0">
                        <a:solidFill>
                          <a:schemeClr val="tx1"/>
                        </a:solidFill>
                      </a:endParaRPr>
                    </a:p>
                    <a:p>
                      <a:pPr marL="419100" lvl="0" indent="-342900" rtl="0">
                        <a:spcBef>
                          <a:spcPts val="0"/>
                        </a:spcBef>
                        <a:spcAft>
                          <a:spcPts val="0"/>
                        </a:spcAft>
                        <a:buClr>
                          <a:schemeClr val="accent2"/>
                        </a:buClr>
                        <a:buSzPts val="2400"/>
                        <a:buFont typeface="Arial" panose="020B0604020202020204" pitchFamily="34" charset="0"/>
                        <a:buChar char="•"/>
                      </a:pPr>
                      <a:r>
                        <a:rPr lang="en" sz="2000" dirty="0">
                          <a:solidFill>
                            <a:schemeClr val="tx1"/>
                          </a:solidFill>
                        </a:rPr>
                        <a:t>Be patient</a:t>
                      </a:r>
                      <a:endParaRPr sz="2000" dirty="0">
                        <a:solidFill>
                          <a:schemeClr val="tx1"/>
                        </a:solidFill>
                      </a:endParaRPr>
                    </a:p>
                    <a:p>
                      <a:pPr marL="342900" lvl="0" indent="-342900" rtl="0">
                        <a:spcBef>
                          <a:spcPts val="0"/>
                        </a:spcBef>
                        <a:spcAft>
                          <a:spcPts val="0"/>
                        </a:spcAft>
                        <a:buClr>
                          <a:schemeClr val="accent2"/>
                        </a:buClr>
                        <a:buFont typeface="Arial" panose="020B0604020202020204" pitchFamily="34" charset="0"/>
                        <a:buChar char="•"/>
                      </a:pPr>
                      <a:endParaRPr sz="2000" dirty="0">
                        <a:solidFill>
                          <a:schemeClr val="tx1"/>
                        </a:solidFill>
                      </a:endParaRPr>
                    </a:p>
                    <a:p>
                      <a:pPr marL="419100" lvl="0" indent="-342900" rtl="0">
                        <a:spcBef>
                          <a:spcPts val="0"/>
                        </a:spcBef>
                        <a:spcAft>
                          <a:spcPts val="0"/>
                        </a:spcAft>
                        <a:buClr>
                          <a:schemeClr val="accent2"/>
                        </a:buClr>
                        <a:buSzPts val="2400"/>
                        <a:buFont typeface="Arial" panose="020B0604020202020204" pitchFamily="34" charset="0"/>
                        <a:buChar char="•"/>
                      </a:pPr>
                      <a:r>
                        <a:rPr lang="en" sz="2000" dirty="0">
                          <a:solidFill>
                            <a:schemeClr val="tx1"/>
                          </a:solidFill>
                        </a:rPr>
                        <a:t>Set your standards</a:t>
                      </a:r>
                      <a:endParaRPr sz="2000" dirty="0">
                        <a:solidFill>
                          <a:schemeClr val="tx1"/>
                        </a:solidFill>
                      </a:endParaRPr>
                    </a:p>
                    <a:p>
                      <a:pPr marL="342900" lvl="0" indent="-342900" rtl="0">
                        <a:spcBef>
                          <a:spcPts val="0"/>
                        </a:spcBef>
                        <a:spcAft>
                          <a:spcPts val="0"/>
                        </a:spcAft>
                        <a:buClr>
                          <a:schemeClr val="accent2"/>
                        </a:buClr>
                        <a:buFont typeface="Arial" panose="020B0604020202020204" pitchFamily="34" charset="0"/>
                        <a:buChar char="•"/>
                      </a:pPr>
                      <a:endParaRPr sz="2000" dirty="0">
                        <a:solidFill>
                          <a:schemeClr val="tx1"/>
                        </a:solidFill>
                      </a:endParaRPr>
                    </a:p>
                    <a:p>
                      <a:pPr marL="419100" lvl="0" indent="-342900" rtl="0">
                        <a:spcBef>
                          <a:spcPts val="0"/>
                        </a:spcBef>
                        <a:spcAft>
                          <a:spcPts val="0"/>
                        </a:spcAft>
                        <a:buClr>
                          <a:schemeClr val="accent2"/>
                        </a:buClr>
                        <a:buSzPts val="2400"/>
                        <a:buFont typeface="Arial" panose="020B0604020202020204" pitchFamily="34" charset="0"/>
                        <a:buChar char="•"/>
                      </a:pPr>
                      <a:r>
                        <a:rPr lang="en" sz="2000" dirty="0">
                          <a:solidFill>
                            <a:schemeClr val="tx1"/>
                          </a:solidFill>
                        </a:rPr>
                        <a:t>Account for delays</a:t>
                      </a:r>
                      <a:endParaRPr sz="2000" dirty="0">
                        <a:solidFill>
                          <a:schemeClr val="tx1"/>
                        </a:solidFill>
                      </a:endParaRPr>
                    </a:p>
                  </a:txBody>
                  <a:tcPr marL="68569" marR="68569" marT="68569" marB="68569"/>
                </a:tc>
                <a:extLst>
                  <a:ext uri="{0D108BD9-81ED-4DB2-BD59-A6C34878D82A}">
                    <a16:rowId xmlns:a16="http://schemas.microsoft.com/office/drawing/2014/main" val="10001"/>
                  </a:ext>
                </a:extLst>
              </a:tr>
            </a:tbl>
          </a:graphicData>
        </a:graphic>
      </p:graphicFrame>
      <p:sp>
        <p:nvSpPr>
          <p:cNvPr id="150" name="Shape 150"/>
          <p:cNvSpPr txBox="1">
            <a:spLocks noGrp="1"/>
          </p:cNvSpPr>
          <p:nvPr>
            <p:ph type="title"/>
          </p:nvPr>
        </p:nvSpPr>
        <p:spPr/>
        <p:txBody>
          <a:bodyPr>
            <a:normAutofit/>
          </a:bodyPr>
          <a:lstStyle/>
          <a:p>
            <a:r>
              <a:rPr lang="en-US"/>
              <a:t>What to do?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p:txBody>
          <a:bodyPr>
            <a:normAutofit/>
          </a:bodyPr>
          <a:lstStyle/>
          <a:p>
            <a:r>
              <a:rPr lang="en-US"/>
              <a:t>What to do?</a:t>
            </a:r>
            <a:endParaRPr lang="en-US" dirty="0"/>
          </a:p>
        </p:txBody>
      </p:sp>
      <p:sp>
        <p:nvSpPr>
          <p:cNvPr id="156" name="Shape 156"/>
          <p:cNvSpPr txBox="1">
            <a:spLocks noGrp="1"/>
          </p:cNvSpPr>
          <p:nvPr>
            <p:ph type="body" idx="1"/>
          </p:nvPr>
        </p:nvSpPr>
        <p:spPr/>
        <p:txBody>
          <a:bodyPr/>
          <a:lstStyle/>
          <a:p>
            <a:r>
              <a:rPr lang="en-US" dirty="0"/>
              <a:t>Don’t assume!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233775" y="445025"/>
            <a:ext cx="6390450" cy="1253146"/>
          </a:xfrm>
        </p:spPr>
        <p:txBody>
          <a:bodyPr>
            <a:noAutofit/>
          </a:bodyPr>
          <a:lstStyle/>
          <a:p>
            <a:r>
              <a:rPr lang="en-SG" sz="2800" dirty="0"/>
              <a:t>Perception of time </a:t>
            </a:r>
            <a:br>
              <a:rPr lang="en-SG" sz="2800" dirty="0"/>
            </a:br>
            <a:r>
              <a:rPr lang="en-US" sz="2800" dirty="0"/>
              <a:t>⇕</a:t>
            </a:r>
            <a:br>
              <a:rPr lang="en-SG" sz="2800" dirty="0"/>
            </a:br>
            <a:r>
              <a:rPr lang="en-SG" sz="2800" dirty="0"/>
              <a:t>Cultural representations</a:t>
            </a:r>
          </a:p>
        </p:txBody>
      </p:sp>
      <p:sp>
        <p:nvSpPr>
          <p:cNvPr id="162" name="Shape 162"/>
          <p:cNvSpPr txBox="1">
            <a:spLocks noGrp="1"/>
          </p:cNvSpPr>
          <p:nvPr>
            <p:ph type="body" idx="1"/>
          </p:nvPr>
        </p:nvSpPr>
        <p:spPr>
          <a:xfrm>
            <a:off x="233775" y="1764855"/>
            <a:ext cx="6390450" cy="3082104"/>
          </a:xfrm>
        </p:spPr>
        <p:txBody>
          <a:bodyPr/>
          <a:lstStyle/>
          <a:p>
            <a:endParaRPr lang="en-US" dirty="0"/>
          </a:p>
          <a:p>
            <a:endParaRPr lang="en-US" dirty="0"/>
          </a:p>
        </p:txBody>
      </p:sp>
      <p:graphicFrame>
        <p:nvGraphicFramePr>
          <p:cNvPr id="163" name="Shape 163"/>
          <p:cNvGraphicFramePr/>
          <p:nvPr>
            <p:extLst>
              <p:ext uri="{D42A27DB-BD31-4B8C-83A1-F6EECF244321}">
                <p14:modId xmlns:p14="http://schemas.microsoft.com/office/powerpoint/2010/main" val="3265231967"/>
              </p:ext>
            </p:extLst>
          </p:nvPr>
        </p:nvGraphicFramePr>
        <p:xfrm>
          <a:off x="233775" y="2136454"/>
          <a:ext cx="6390450" cy="2090812"/>
        </p:xfrm>
        <a:graphic>
          <a:graphicData uri="http://schemas.openxmlformats.org/drawingml/2006/table">
            <a:tbl>
              <a:tblPr>
                <a:noFill/>
                <a:tableStyleId>{7780E8E7-4D28-4BAC-ABF6-EA9B099D000B}</a:tableStyleId>
              </a:tblPr>
              <a:tblGrid>
                <a:gridCol w="3195225">
                  <a:extLst>
                    <a:ext uri="{9D8B030D-6E8A-4147-A177-3AD203B41FA5}">
                      <a16:colId xmlns:a16="http://schemas.microsoft.com/office/drawing/2014/main" val="20000"/>
                    </a:ext>
                  </a:extLst>
                </a:gridCol>
                <a:gridCol w="3195225">
                  <a:extLst>
                    <a:ext uri="{9D8B030D-6E8A-4147-A177-3AD203B41FA5}">
                      <a16:colId xmlns:a16="http://schemas.microsoft.com/office/drawing/2014/main" val="20001"/>
                    </a:ext>
                  </a:extLst>
                </a:gridCol>
              </a:tblGrid>
              <a:tr h="1045406">
                <a:tc>
                  <a:txBody>
                    <a:bodyPr/>
                    <a:lstStyle/>
                    <a:p>
                      <a:pPr marL="0" lvl="0" indent="0" algn="ctr">
                        <a:spcBef>
                          <a:spcPts val="0"/>
                        </a:spcBef>
                        <a:spcAft>
                          <a:spcPts val="0"/>
                        </a:spcAft>
                        <a:buNone/>
                      </a:pPr>
                      <a:r>
                        <a:rPr lang="en" sz="2800" dirty="0">
                          <a:solidFill>
                            <a:schemeClr val="tx1"/>
                          </a:solidFill>
                          <a:latin typeface="Gill Sans MT (Body)"/>
                        </a:rPr>
                        <a:t>Monochronism</a:t>
                      </a:r>
                      <a:endParaRPr sz="2800" dirty="0">
                        <a:solidFill>
                          <a:schemeClr val="tx1"/>
                        </a:solidFill>
                        <a:latin typeface="Gill Sans MT (Body)"/>
                      </a:endParaRPr>
                    </a:p>
                  </a:txBody>
                  <a:tcPr marL="68569" marR="68569" marT="68569" marB="68569">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c>
                  <a:txBody>
                    <a:bodyPr/>
                    <a:lstStyle/>
                    <a:p>
                      <a:pPr marL="0" lvl="0" indent="0" algn="ctr">
                        <a:spcBef>
                          <a:spcPts val="0"/>
                        </a:spcBef>
                        <a:spcAft>
                          <a:spcPts val="0"/>
                        </a:spcAft>
                        <a:buNone/>
                      </a:pPr>
                      <a:r>
                        <a:rPr lang="en" sz="2800" dirty="0">
                          <a:solidFill>
                            <a:schemeClr val="tx1"/>
                          </a:solidFill>
                          <a:latin typeface="Gill Sans MT (Body)"/>
                        </a:rPr>
                        <a:t>Polychronism</a:t>
                      </a:r>
                      <a:endParaRPr sz="2800" dirty="0">
                        <a:solidFill>
                          <a:schemeClr val="tx1"/>
                        </a:solidFill>
                        <a:latin typeface="Gill Sans MT (Body)"/>
                      </a:endParaRPr>
                    </a:p>
                  </a:txBody>
                  <a:tcPr marL="68569" marR="68569" marT="68569" marB="68569">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extLst>
                  <a:ext uri="{0D108BD9-81ED-4DB2-BD59-A6C34878D82A}">
                    <a16:rowId xmlns:a16="http://schemas.microsoft.com/office/drawing/2014/main" val="10000"/>
                  </a:ext>
                </a:extLst>
              </a:tr>
              <a:tr h="1045406">
                <a:tc>
                  <a:txBody>
                    <a:bodyPr/>
                    <a:lstStyle/>
                    <a:p>
                      <a:pPr marL="0" lvl="0" indent="0" algn="ctr">
                        <a:spcBef>
                          <a:spcPts val="0"/>
                        </a:spcBef>
                        <a:spcAft>
                          <a:spcPts val="0"/>
                        </a:spcAft>
                        <a:buNone/>
                      </a:pPr>
                      <a:r>
                        <a:rPr lang="en" sz="2800" dirty="0">
                          <a:solidFill>
                            <a:schemeClr val="tx1"/>
                          </a:solidFill>
                          <a:latin typeface="Gill Sans MT (Body)"/>
                        </a:rPr>
                        <a:t>Individualism</a:t>
                      </a:r>
                      <a:endParaRPr sz="2800" dirty="0">
                        <a:solidFill>
                          <a:schemeClr val="tx1"/>
                        </a:solidFill>
                        <a:latin typeface="Gill Sans MT (Body)"/>
                      </a:endParaRPr>
                    </a:p>
                  </a:txBody>
                  <a:tcPr marL="68569" marR="68569" marT="68569" marB="68569" anchor="b">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c>
                  <a:txBody>
                    <a:bodyPr/>
                    <a:lstStyle/>
                    <a:p>
                      <a:pPr marL="0" lvl="0" indent="0" algn="ctr">
                        <a:spcBef>
                          <a:spcPts val="0"/>
                        </a:spcBef>
                        <a:spcAft>
                          <a:spcPts val="0"/>
                        </a:spcAft>
                        <a:buNone/>
                      </a:pPr>
                      <a:r>
                        <a:rPr lang="en" sz="2800" dirty="0">
                          <a:solidFill>
                            <a:schemeClr val="tx1"/>
                          </a:solidFill>
                          <a:latin typeface="Gill Sans MT (Body)"/>
                        </a:rPr>
                        <a:t>Collectivism</a:t>
                      </a:r>
                      <a:endParaRPr sz="2800" dirty="0">
                        <a:solidFill>
                          <a:schemeClr val="tx1"/>
                        </a:solidFill>
                        <a:latin typeface="Gill Sans MT (Body)"/>
                      </a:endParaRPr>
                    </a:p>
                  </a:txBody>
                  <a:tcPr marL="68569" marR="68569" marT="68569" marB="68569" anchor="b">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164" name="Shape 164"/>
          <p:cNvCxnSpPr/>
          <p:nvPr/>
        </p:nvCxnSpPr>
        <p:spPr>
          <a:xfrm>
            <a:off x="5108565" y="2756676"/>
            <a:ext cx="0" cy="889774"/>
          </a:xfrm>
          <a:prstGeom prst="straightConnector1">
            <a:avLst/>
          </a:prstGeom>
          <a:noFill/>
          <a:ln w="9525" cap="flat" cmpd="sng">
            <a:solidFill>
              <a:schemeClr val="tx1"/>
            </a:solidFill>
            <a:prstDash val="solid"/>
            <a:round/>
            <a:headEnd type="none" w="lg" len="lg"/>
            <a:tailEnd type="triangle" w="lg" len="lg"/>
          </a:ln>
        </p:spPr>
      </p:cxnSp>
      <p:cxnSp>
        <p:nvCxnSpPr>
          <p:cNvPr id="165" name="Shape 165"/>
          <p:cNvCxnSpPr/>
          <p:nvPr/>
        </p:nvCxnSpPr>
        <p:spPr>
          <a:xfrm>
            <a:off x="1828026" y="2756676"/>
            <a:ext cx="0" cy="889774"/>
          </a:xfrm>
          <a:prstGeom prst="straightConnector1">
            <a:avLst/>
          </a:prstGeom>
          <a:noFill/>
          <a:ln w="9525" cap="flat" cmpd="sng">
            <a:solidFill>
              <a:schemeClr val="tx1"/>
            </a:solidFill>
            <a:prstDash val="solid"/>
            <a:round/>
            <a:headEnd type="none" w="lg" len="lg"/>
            <a:tailEnd type="triangle" w="lg" len="lg"/>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p:txBody>
          <a:bodyPr>
            <a:normAutofit/>
          </a:bodyPr>
          <a:lstStyle/>
          <a:p>
            <a:r>
              <a:rPr lang="en-US" sz="2800" dirty="0"/>
              <a:t>Individualism vs. Collectivism</a:t>
            </a:r>
          </a:p>
        </p:txBody>
      </p:sp>
      <p:sp>
        <p:nvSpPr>
          <p:cNvPr id="171" name="Shape 171"/>
          <p:cNvSpPr/>
          <p:nvPr/>
        </p:nvSpPr>
        <p:spPr>
          <a:xfrm>
            <a:off x="233775" y="2599146"/>
            <a:ext cx="6390450" cy="398250"/>
          </a:xfrm>
          <a:prstGeom prst="leftRightArrow">
            <a:avLst>
              <a:gd name="adj1" fmla="val 50000"/>
              <a:gd name="adj2" fmla="val 50000"/>
            </a:avLst>
          </a:prstGeom>
          <a:solidFill>
            <a:schemeClr val="tx2">
              <a:lumMod val="60000"/>
              <a:lumOff val="40000"/>
            </a:schemeClr>
          </a:solidFill>
          <a:ln w="9525" cap="flat" cmpd="sng">
            <a:solidFill>
              <a:schemeClr val="dk2"/>
            </a:solidFill>
            <a:prstDash val="solid"/>
            <a:round/>
            <a:headEnd type="none" w="med" len="med"/>
            <a:tailEnd type="none" w="med" len="med"/>
          </a:ln>
        </p:spPr>
        <p:txBody>
          <a:bodyPr spcFirstLastPara="1" wrap="square" lIns="68569" tIns="68569" rIns="68569" bIns="68569" anchor="ctr" anchorCtr="0">
            <a:noAutofit/>
          </a:bodyPr>
          <a:lstStyle/>
          <a:p>
            <a:endParaRPr dirty="0"/>
          </a:p>
        </p:txBody>
      </p:sp>
      <p:sp>
        <p:nvSpPr>
          <p:cNvPr id="172" name="Shape 172"/>
          <p:cNvSpPr txBox="1"/>
          <p:nvPr/>
        </p:nvSpPr>
        <p:spPr>
          <a:xfrm>
            <a:off x="233776" y="2136956"/>
            <a:ext cx="1877175" cy="398250"/>
          </a:xfrm>
          <a:prstGeom prst="rect">
            <a:avLst/>
          </a:prstGeom>
          <a:noFill/>
          <a:ln>
            <a:noFill/>
          </a:ln>
        </p:spPr>
        <p:txBody>
          <a:bodyPr spcFirstLastPara="1" wrap="square" lIns="68569" tIns="68569" rIns="68569" bIns="68569" anchor="t" anchorCtr="0">
            <a:noAutofit/>
          </a:bodyPr>
          <a:lstStyle/>
          <a:p>
            <a:r>
              <a:rPr lang="en" sz="2400" dirty="0"/>
              <a:t>Individualism</a:t>
            </a:r>
            <a:endParaRPr sz="2400" dirty="0"/>
          </a:p>
        </p:txBody>
      </p:sp>
      <p:sp>
        <p:nvSpPr>
          <p:cNvPr id="173" name="Shape 173"/>
          <p:cNvSpPr txBox="1"/>
          <p:nvPr/>
        </p:nvSpPr>
        <p:spPr>
          <a:xfrm>
            <a:off x="4747051" y="2136956"/>
            <a:ext cx="1877175" cy="398250"/>
          </a:xfrm>
          <a:prstGeom prst="rect">
            <a:avLst/>
          </a:prstGeom>
          <a:noFill/>
          <a:ln>
            <a:noFill/>
          </a:ln>
        </p:spPr>
        <p:txBody>
          <a:bodyPr spcFirstLastPara="1" wrap="square" lIns="68569" tIns="68569" rIns="68569" bIns="68569" anchor="t" anchorCtr="0">
            <a:noAutofit/>
          </a:bodyPr>
          <a:lstStyle/>
          <a:p>
            <a:pPr algn="r"/>
            <a:r>
              <a:rPr lang="en" sz="2400" dirty="0"/>
              <a:t>Collectivism</a:t>
            </a:r>
            <a:endParaRPr sz="2400" dirty="0"/>
          </a:p>
        </p:txBody>
      </p:sp>
      <p:sp>
        <p:nvSpPr>
          <p:cNvPr id="178" name="Shape 178"/>
          <p:cNvSpPr/>
          <p:nvPr/>
        </p:nvSpPr>
        <p:spPr>
          <a:xfrm>
            <a:off x="5731428" y="2997396"/>
            <a:ext cx="229500" cy="813600"/>
          </a:xfrm>
          <a:prstGeom prst="upArrow">
            <a:avLst>
              <a:gd name="adj1" fmla="val 50000"/>
              <a:gd name="adj2" fmla="val 50000"/>
            </a:avLst>
          </a:prstGeom>
          <a:solidFill>
            <a:schemeClr val="tx2">
              <a:lumMod val="60000"/>
              <a:lumOff val="40000"/>
            </a:schemeClr>
          </a:solidFill>
          <a:ln w="9525" cap="flat" cmpd="sng">
            <a:solidFill>
              <a:schemeClr val="dk2"/>
            </a:solidFill>
            <a:prstDash val="solid"/>
            <a:round/>
            <a:headEnd type="none" w="med" len="med"/>
            <a:tailEnd type="none" w="med" len="med"/>
          </a:ln>
        </p:spPr>
        <p:txBody>
          <a:bodyPr spcFirstLastPara="1" wrap="square" lIns="68569" tIns="68569" rIns="68569" bIns="68569" anchor="ctr" anchorCtr="0">
            <a:noAutofit/>
          </a:bodyPr>
          <a:lstStyle/>
          <a:p>
            <a:endParaRPr dirty="0"/>
          </a:p>
        </p:txBody>
      </p:sp>
      <p:sp>
        <p:nvSpPr>
          <p:cNvPr id="179" name="Shape 179"/>
          <p:cNvSpPr txBox="1"/>
          <p:nvPr/>
        </p:nvSpPr>
        <p:spPr>
          <a:xfrm>
            <a:off x="5255440" y="3810996"/>
            <a:ext cx="1181475" cy="398250"/>
          </a:xfrm>
          <a:prstGeom prst="rect">
            <a:avLst/>
          </a:prstGeom>
          <a:noFill/>
          <a:ln>
            <a:noFill/>
          </a:ln>
        </p:spPr>
        <p:txBody>
          <a:bodyPr spcFirstLastPara="1" wrap="square" lIns="68569" tIns="68569" rIns="68569" bIns="68569" anchor="t" anchorCtr="0">
            <a:noAutofit/>
          </a:bodyPr>
          <a:lstStyle/>
          <a:p>
            <a:pPr algn="ctr"/>
            <a:r>
              <a:rPr lang="en" sz="2400" dirty="0"/>
              <a:t>S’pore</a:t>
            </a:r>
            <a:endParaRPr sz="2400" dirty="0"/>
          </a:p>
        </p:txBody>
      </p:sp>
      <p:pic>
        <p:nvPicPr>
          <p:cNvPr id="180" name="Shape 180"/>
          <p:cNvPicPr preferRelativeResize="0"/>
          <p:nvPr/>
        </p:nvPicPr>
        <p:blipFill>
          <a:blip r:embed="rId3">
            <a:alphaModFix/>
          </a:blip>
          <a:stretch>
            <a:fillRect/>
          </a:stretch>
        </p:blipFill>
        <p:spPr>
          <a:xfrm>
            <a:off x="338140" y="1475701"/>
            <a:ext cx="803306" cy="697275"/>
          </a:xfrm>
          <a:prstGeom prst="rect">
            <a:avLst/>
          </a:prstGeom>
          <a:noFill/>
          <a:ln>
            <a:noFill/>
          </a:ln>
        </p:spPr>
      </p:pic>
      <p:pic>
        <p:nvPicPr>
          <p:cNvPr id="181" name="Shape 181"/>
          <p:cNvPicPr preferRelativeResize="0"/>
          <p:nvPr/>
        </p:nvPicPr>
        <p:blipFill>
          <a:blip r:embed="rId4">
            <a:alphaModFix/>
          </a:blip>
          <a:stretch>
            <a:fillRect/>
          </a:stretch>
        </p:blipFill>
        <p:spPr>
          <a:xfrm>
            <a:off x="5741269" y="1475701"/>
            <a:ext cx="803306" cy="6972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250"/>
                                        <p:tgtEl>
                                          <p:spTgt spid="178"/>
                                        </p:tgtEl>
                                      </p:cBhvr>
                                    </p:animEffect>
                                  </p:childTnLst>
                                </p:cTn>
                              </p:par>
                              <p:par>
                                <p:cTn id="8" presetID="10" presetClass="entr" presetSubtype="0" fill="hold" nodeType="withEffect">
                                  <p:stCondLst>
                                    <p:cond delay="0"/>
                                  </p:stCondLst>
                                  <p:childTnLst>
                                    <p:set>
                                      <p:cBhvr>
                                        <p:cTn id="9" dur="1" fill="hold">
                                          <p:stCondLst>
                                            <p:cond delay="0"/>
                                          </p:stCondLst>
                                        </p:cTn>
                                        <p:tgtEl>
                                          <p:spTgt spid="179"/>
                                        </p:tgtEl>
                                        <p:attrNameLst>
                                          <p:attrName>style.visibility</p:attrName>
                                        </p:attrNameLst>
                                      </p:cBhvr>
                                      <p:to>
                                        <p:strVal val="visible"/>
                                      </p:to>
                                    </p:set>
                                    <p:animEffect transition="in" filter="fade">
                                      <p:cBhvr>
                                        <p:cTn id="10" dur="25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4" name="Text Placeholder 3">
            <a:extLst>
              <a:ext uri="{FF2B5EF4-FFF2-40B4-BE49-F238E27FC236}">
                <a16:creationId xmlns:a16="http://schemas.microsoft.com/office/drawing/2014/main" id="{8D2137C8-4E07-441D-B1BF-7256E5442871}"/>
              </a:ext>
            </a:extLst>
          </p:cNvPr>
          <p:cNvSpPr>
            <a:spLocks noGrp="1"/>
          </p:cNvSpPr>
          <p:nvPr>
            <p:ph type="body" idx="1"/>
          </p:nvPr>
        </p:nvSpPr>
        <p:spPr/>
        <p:txBody>
          <a:bodyPr/>
          <a:lstStyle/>
          <a:p>
            <a:r>
              <a:rPr lang="en-US" dirty="0"/>
              <a:t>Singapore is collective!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p:txBody>
          <a:bodyPr>
            <a:normAutofit/>
          </a:bodyPr>
          <a:lstStyle/>
          <a:p>
            <a:r>
              <a:rPr lang="en-US" dirty="0"/>
              <a:t>Story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p:txBody>
          <a:bodyPr>
            <a:normAutofit/>
          </a:bodyPr>
          <a:lstStyle/>
          <a:p>
            <a:r>
              <a:rPr lang="en-SG" dirty="0"/>
              <a:t>More aspects</a:t>
            </a:r>
          </a:p>
        </p:txBody>
      </p:sp>
      <p:sp>
        <p:nvSpPr>
          <p:cNvPr id="5" name="Text Placeholder 4"/>
          <p:cNvSpPr>
            <a:spLocks noGrp="1"/>
          </p:cNvSpPr>
          <p:nvPr>
            <p:ph type="body" idx="1"/>
          </p:nvPr>
        </p:nvSpPr>
        <p:spPr/>
        <p:txBody>
          <a:bodyPr/>
          <a:lstStyle/>
          <a:p>
            <a:pPr marL="600074" indent="-514350" fontAlgn="t">
              <a:buFont typeface="+mj-lt"/>
              <a:buAutoNum type="arabicPeriod"/>
            </a:pPr>
            <a:endParaRPr lang="en-US" dirty="0"/>
          </a:p>
          <a:p>
            <a:pPr fontAlgn="t"/>
            <a:r>
              <a:rPr lang="en-US" dirty="0"/>
              <a:t>Fate &amp; Personal Responsibility</a:t>
            </a:r>
          </a:p>
          <a:p>
            <a:pPr fontAlgn="t"/>
            <a:r>
              <a:rPr lang="en-US" dirty="0"/>
              <a:t>Power Distance</a:t>
            </a:r>
          </a:p>
          <a:p>
            <a:pPr fontAlgn="t"/>
            <a:r>
              <a:rPr lang="en-US" dirty="0"/>
              <a:t>Indulgence</a:t>
            </a:r>
          </a:p>
          <a:p>
            <a:pPr fontAlgn="t"/>
            <a:r>
              <a:rPr lang="en-US" dirty="0"/>
              <a:t>Perception of time</a:t>
            </a:r>
          </a:p>
          <a:p>
            <a:pPr fontAlgn="t"/>
            <a:r>
              <a:rPr lang="en-US" dirty="0"/>
              <a:t>Uncertainty Avoidance</a:t>
            </a:r>
          </a:p>
          <a:p>
            <a:pPr marL="600074" indent="-514350">
              <a:buFont typeface="+mj-lt"/>
              <a:buAutoNum type="arabicPeriod"/>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p:txBody>
          <a:bodyPr>
            <a:normAutofit/>
          </a:bodyPr>
          <a:lstStyle/>
          <a:p>
            <a:r>
              <a:rPr lang="en-SG" dirty="0"/>
              <a:t>More aspects</a:t>
            </a:r>
          </a:p>
        </p:txBody>
      </p:sp>
      <p:sp>
        <p:nvSpPr>
          <p:cNvPr id="5" name="Text Placeholder 4"/>
          <p:cNvSpPr>
            <a:spLocks noGrp="1"/>
          </p:cNvSpPr>
          <p:nvPr>
            <p:ph type="body" idx="1"/>
          </p:nvPr>
        </p:nvSpPr>
        <p:spPr/>
        <p:txBody>
          <a:bodyPr/>
          <a:lstStyle/>
          <a:p>
            <a:pPr marL="600074" indent="-514350" fontAlgn="t">
              <a:buFont typeface="+mj-lt"/>
              <a:buAutoNum type="arabicPeriod"/>
            </a:pPr>
            <a:endParaRPr lang="en-US" dirty="0"/>
          </a:p>
          <a:p>
            <a:pPr fontAlgn="t"/>
            <a:r>
              <a:rPr lang="en-US" dirty="0"/>
              <a:t>Fate &amp; Personal Responsibility</a:t>
            </a:r>
          </a:p>
          <a:p>
            <a:pPr fontAlgn="t"/>
            <a:r>
              <a:rPr lang="en-US" dirty="0"/>
              <a:t>Power Distance</a:t>
            </a:r>
          </a:p>
        </p:txBody>
      </p:sp>
    </p:spTree>
    <p:extLst>
      <p:ext uri="{BB962C8B-B14F-4D97-AF65-F5344CB8AC3E}">
        <p14:creationId xmlns:p14="http://schemas.microsoft.com/office/powerpoint/2010/main" val="1891799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233775" y="445025"/>
            <a:ext cx="6390450" cy="627834"/>
          </a:xfrm>
          <a:prstGeom prst="rect">
            <a:avLst/>
          </a:prstGeom>
          <a:solidFill>
            <a:srgbClr val="FFFFFF"/>
          </a:solidFill>
          <a:ln w="31750" cap="sq" cmpd="sng">
            <a:solidFill>
              <a:srgbClr val="404040"/>
            </a:solidFill>
            <a:prstDash val="solid"/>
            <a:miter lim="800000"/>
            <a:headEnd type="none" w="med" len="med"/>
            <a:tailEnd type="none" w="med" len="med"/>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dirty="0">
                <a:solidFill>
                  <a:srgbClr val="262626"/>
                </a:solidFill>
                <a:latin typeface="Cabin"/>
                <a:ea typeface="Cabin"/>
                <a:cs typeface="Cabin"/>
                <a:sym typeface="Cabin"/>
              </a:rPr>
              <a:t>FATE &amp; PERSONAL RESPONSIBILITY</a:t>
            </a:r>
            <a:endParaRPr sz="2800" b="0" i="0" u="none" strike="noStrike" cap="none" dirty="0">
              <a:solidFill>
                <a:srgbClr val="262626"/>
              </a:solidFill>
              <a:latin typeface="Cabin"/>
              <a:ea typeface="Cabin"/>
              <a:cs typeface="Cabin"/>
              <a:sym typeface="Cabin"/>
            </a:endParaRPr>
          </a:p>
          <a:p>
            <a:pPr marL="0" marR="0" lvl="0" indent="0" algn="ctr" rtl="0">
              <a:lnSpc>
                <a:spcPct val="90000"/>
              </a:lnSpc>
              <a:spcBef>
                <a:spcPts val="0"/>
              </a:spcBef>
              <a:spcAft>
                <a:spcPts val="0"/>
              </a:spcAft>
              <a:buClr>
                <a:srgbClr val="262626"/>
              </a:buClr>
              <a:buSzPts val="2800"/>
              <a:buFont typeface="Cabin"/>
              <a:buNone/>
            </a:pPr>
            <a:endParaRPr sz="2800" b="0" i="0" u="none" strike="noStrike" cap="none" dirty="0">
              <a:solidFill>
                <a:srgbClr val="262626"/>
              </a:solidFill>
              <a:latin typeface="Cabin"/>
              <a:ea typeface="Cabin"/>
              <a:cs typeface="Cabin"/>
              <a:sym typeface="Cabin"/>
            </a:endParaRPr>
          </a:p>
        </p:txBody>
      </p:sp>
      <p:sp>
        <p:nvSpPr>
          <p:cNvPr id="262" name="Shape 262"/>
          <p:cNvSpPr txBox="1">
            <a:spLocks noGrp="1"/>
          </p:cNvSpPr>
          <p:nvPr>
            <p:ph type="body" idx="1"/>
          </p:nvPr>
        </p:nvSpPr>
        <p:spPr>
          <a:xfrm>
            <a:off x="233775" y="1152476"/>
            <a:ext cx="6390450" cy="2838550"/>
          </a:xfrm>
          <a:prstGeom prst="rect">
            <a:avLst/>
          </a:prstGeom>
          <a:noFill/>
          <a:ln>
            <a:noFill/>
          </a:ln>
        </p:spPr>
        <p:txBody>
          <a:bodyPr spcFirstLastPara="1" wrap="square" lIns="91425" tIns="91425" rIns="91425" bIns="91425" anchor="t" anchorCtr="0">
            <a:noAutofit/>
          </a:bodyPr>
          <a:lstStyle/>
          <a:p>
            <a:pPr marL="85724" marR="0" lvl="0" indent="0" algn="l" rtl="0">
              <a:lnSpc>
                <a:spcPct val="90000"/>
              </a:lnSpc>
              <a:spcBef>
                <a:spcPts val="0"/>
              </a:spcBef>
              <a:spcAft>
                <a:spcPts val="0"/>
              </a:spcAft>
              <a:buClr>
                <a:schemeClr val="accent2"/>
              </a:buClr>
              <a:buSzPts val="1800"/>
              <a:buNone/>
            </a:pPr>
            <a:r>
              <a:rPr lang="en-US" sz="2400" b="0" i="0" u="none" strike="noStrike" cap="none" dirty="0">
                <a:solidFill>
                  <a:srgbClr val="262626"/>
                </a:solidFill>
                <a:latin typeface="Cabin"/>
                <a:ea typeface="Cabin"/>
                <a:cs typeface="Cabin"/>
                <a:sym typeface="Cabin"/>
              </a:rPr>
              <a:t>Two extents:</a:t>
            </a:r>
            <a:br>
              <a:rPr lang="en-US" sz="2400" b="0" i="0" u="none" strike="noStrike" cap="none" dirty="0">
                <a:solidFill>
                  <a:srgbClr val="262626"/>
                </a:solidFill>
                <a:latin typeface="Cabin"/>
                <a:ea typeface="Cabin"/>
                <a:cs typeface="Cabin"/>
                <a:sym typeface="Cabin"/>
              </a:rPr>
            </a:br>
            <a:endParaRPr sz="2000" dirty="0"/>
          </a:p>
          <a:p>
            <a:pPr marL="342892" marR="0" lvl="0" indent="-257168" algn="l" rtl="0">
              <a:lnSpc>
                <a:spcPct val="90000"/>
              </a:lnSpc>
              <a:spcBef>
                <a:spcPts val="0"/>
              </a:spcBef>
              <a:spcAft>
                <a:spcPts val="0"/>
              </a:spcAft>
              <a:buClr>
                <a:schemeClr val="accent2"/>
              </a:buClr>
              <a:buSzPts val="1800"/>
              <a:buFont typeface="Arial"/>
              <a:buChar char="●"/>
            </a:pPr>
            <a:r>
              <a:rPr lang="en-US" sz="2000" b="0" i="0" u="none" strike="noStrike" cap="none" dirty="0">
                <a:solidFill>
                  <a:srgbClr val="262626"/>
                </a:solidFill>
                <a:sym typeface="Cabin"/>
              </a:rPr>
              <a:t>degree to which we feel ourselves the masters of our lives</a:t>
            </a:r>
            <a:br>
              <a:rPr lang="en-US" sz="2000" b="0" i="0" u="none" strike="noStrike" cap="none" dirty="0">
                <a:solidFill>
                  <a:srgbClr val="262626"/>
                </a:solidFill>
                <a:sym typeface="Cabin"/>
              </a:rPr>
            </a:br>
            <a:r>
              <a:rPr lang="en-US" sz="2000" b="0" i="0" u="none" strike="noStrike" cap="none" dirty="0">
                <a:solidFill>
                  <a:srgbClr val="262626"/>
                </a:solidFill>
                <a:sym typeface="Cabin"/>
              </a:rPr>
              <a:t>(Free Will View)</a:t>
            </a:r>
            <a:br>
              <a:rPr lang="en-US" sz="2000" b="0" i="0" u="none" strike="noStrike" cap="none" dirty="0">
                <a:solidFill>
                  <a:srgbClr val="262626"/>
                </a:solidFill>
                <a:sym typeface="Cabin"/>
              </a:rPr>
            </a:br>
            <a:endParaRPr sz="2000" dirty="0"/>
          </a:p>
          <a:p>
            <a:pPr marL="342892" marR="0" lvl="0" indent="-257168" algn="l" rtl="0">
              <a:lnSpc>
                <a:spcPct val="90000"/>
              </a:lnSpc>
              <a:spcBef>
                <a:spcPts val="0"/>
              </a:spcBef>
              <a:spcAft>
                <a:spcPts val="0"/>
              </a:spcAft>
              <a:buClr>
                <a:schemeClr val="accent2"/>
              </a:buClr>
              <a:buSzPts val="1800"/>
              <a:buFont typeface="Arial"/>
              <a:buChar char="●"/>
            </a:pPr>
            <a:r>
              <a:rPr lang="en-US" sz="2000" b="0" i="0" u="none" strike="noStrike" cap="none" dirty="0">
                <a:solidFill>
                  <a:srgbClr val="262626"/>
                </a:solidFill>
                <a:sym typeface="Cabin"/>
              </a:rPr>
              <a:t>degree to which we see ourselves as subject to things outside our control</a:t>
            </a:r>
            <a:br>
              <a:rPr lang="en-US" sz="2000" b="0" i="0" u="none" strike="noStrike" cap="none" dirty="0">
                <a:solidFill>
                  <a:srgbClr val="262626"/>
                </a:solidFill>
                <a:sym typeface="Cabin"/>
              </a:rPr>
            </a:br>
            <a:r>
              <a:rPr lang="en-US" sz="2000" b="0" i="0" u="none" strike="noStrike" cap="none" dirty="0">
                <a:solidFill>
                  <a:srgbClr val="262626"/>
                </a:solidFill>
                <a:sym typeface="Cabin"/>
              </a:rPr>
              <a:t>(Fatalistic view)</a:t>
            </a:r>
            <a:endParaRPr sz="2000" b="0" i="0" u="none" strike="noStrike" cap="none" dirty="0">
              <a:solidFill>
                <a:srgbClr val="262626"/>
              </a:solidFill>
              <a:sym typeface="Cabin"/>
            </a:endParaRPr>
          </a:p>
        </p:txBody>
      </p:sp>
      <p:sp>
        <p:nvSpPr>
          <p:cNvPr id="5" name="Shape 229">
            <a:extLst>
              <a:ext uri="{FF2B5EF4-FFF2-40B4-BE49-F238E27FC236}">
                <a16:creationId xmlns:a16="http://schemas.microsoft.com/office/drawing/2014/main" id="{EF7CEA95-968B-48CA-8B48-44EAF3B1C415}"/>
              </a:ext>
            </a:extLst>
          </p:cNvPr>
          <p:cNvSpPr/>
          <p:nvPr/>
        </p:nvSpPr>
        <p:spPr>
          <a:xfrm>
            <a:off x="233775" y="4193885"/>
            <a:ext cx="6390450" cy="398250"/>
          </a:xfrm>
          <a:prstGeom prst="leftRightArrow">
            <a:avLst>
              <a:gd name="adj1" fmla="val 50000"/>
              <a:gd name="adj2" fmla="val 50000"/>
            </a:avLst>
          </a:prstGeom>
          <a:solidFill>
            <a:srgbClr val="8D989D"/>
          </a:solidFill>
          <a:ln w="9525" cap="flat" cmpd="sng">
            <a:solidFill>
              <a:schemeClr val="dk2"/>
            </a:solidFill>
            <a:prstDash val="solid"/>
            <a:round/>
            <a:headEnd type="none" w="med" len="med"/>
            <a:tailEnd type="none" w="med" len="med"/>
          </a:ln>
        </p:spPr>
        <p:txBody>
          <a:bodyPr spcFirstLastPara="1" wrap="square" lIns="68550" tIns="68550" rIns="68550" bIns="68550" anchor="ctr" anchorCtr="0">
            <a:noAutofit/>
          </a:bodyPr>
          <a:lstStyle/>
          <a:p>
            <a:pPr marL="0" marR="0" lvl="0" indent="0" algn="l" rtl="0">
              <a:spcBef>
                <a:spcPts val="0"/>
              </a:spcBef>
              <a:spcAft>
                <a:spcPts val="0"/>
              </a:spcAft>
              <a:buNone/>
            </a:pPr>
            <a:endParaRPr sz="1800">
              <a:solidFill>
                <a:schemeClr val="dk1"/>
              </a:solidFill>
              <a:latin typeface="Cabin"/>
              <a:ea typeface="Cabin"/>
              <a:cs typeface="Cabin"/>
              <a:sym typeface="Cabin"/>
            </a:endParaRPr>
          </a:p>
        </p:txBody>
      </p:sp>
      <p:sp>
        <p:nvSpPr>
          <p:cNvPr id="6" name="Shape 230">
            <a:extLst>
              <a:ext uri="{FF2B5EF4-FFF2-40B4-BE49-F238E27FC236}">
                <a16:creationId xmlns:a16="http://schemas.microsoft.com/office/drawing/2014/main" id="{3F41486F-6640-4E61-8C49-0FA368A73A4B}"/>
              </a:ext>
            </a:extLst>
          </p:cNvPr>
          <p:cNvSpPr txBox="1"/>
          <p:nvPr/>
        </p:nvSpPr>
        <p:spPr>
          <a:xfrm>
            <a:off x="233775" y="3795635"/>
            <a:ext cx="1877175" cy="398250"/>
          </a:xfrm>
          <a:prstGeom prst="rect">
            <a:avLst/>
          </a:prstGeom>
          <a:noFill/>
          <a:ln>
            <a:noFill/>
          </a:ln>
        </p:spPr>
        <p:txBody>
          <a:bodyPr spcFirstLastPara="1" wrap="square" lIns="68550" tIns="68550" rIns="68550" bIns="68550" anchor="t" anchorCtr="0">
            <a:noAutofit/>
          </a:bodyPr>
          <a:lstStyle/>
          <a:p>
            <a:pPr marL="0" marR="0" lvl="0" indent="0" algn="l" rtl="0">
              <a:spcBef>
                <a:spcPts val="0"/>
              </a:spcBef>
              <a:spcAft>
                <a:spcPts val="0"/>
              </a:spcAft>
              <a:buNone/>
            </a:pPr>
            <a:r>
              <a:rPr lang="en-US" sz="1800" dirty="0">
                <a:solidFill>
                  <a:schemeClr val="dk1"/>
                </a:solidFill>
                <a:latin typeface="Cabin"/>
                <a:ea typeface="Cabin"/>
                <a:cs typeface="Cabin"/>
                <a:sym typeface="Cabin"/>
              </a:rPr>
              <a:t>Free Will</a:t>
            </a:r>
            <a:endParaRPr sz="1800" dirty="0">
              <a:solidFill>
                <a:schemeClr val="dk1"/>
              </a:solidFill>
              <a:latin typeface="Cabin"/>
              <a:ea typeface="Cabin"/>
              <a:cs typeface="Cabin"/>
              <a:sym typeface="Cabin"/>
            </a:endParaRPr>
          </a:p>
        </p:txBody>
      </p:sp>
      <p:sp>
        <p:nvSpPr>
          <p:cNvPr id="7" name="Shape 231">
            <a:extLst>
              <a:ext uri="{FF2B5EF4-FFF2-40B4-BE49-F238E27FC236}">
                <a16:creationId xmlns:a16="http://schemas.microsoft.com/office/drawing/2014/main" id="{6A53F6D4-D960-40FE-AFA6-2ABA02E61547}"/>
              </a:ext>
            </a:extLst>
          </p:cNvPr>
          <p:cNvSpPr txBox="1"/>
          <p:nvPr/>
        </p:nvSpPr>
        <p:spPr>
          <a:xfrm>
            <a:off x="4747050" y="3795635"/>
            <a:ext cx="1877175" cy="398250"/>
          </a:xfrm>
          <a:prstGeom prst="rect">
            <a:avLst/>
          </a:prstGeom>
          <a:noFill/>
          <a:ln>
            <a:noFill/>
          </a:ln>
        </p:spPr>
        <p:txBody>
          <a:bodyPr spcFirstLastPara="1" wrap="square" lIns="68550" tIns="68550" rIns="68550" bIns="68550" anchor="t" anchorCtr="0">
            <a:noAutofit/>
          </a:bodyPr>
          <a:lstStyle/>
          <a:p>
            <a:pPr marL="0" marR="0" lvl="0" indent="0" algn="r" rtl="0">
              <a:spcBef>
                <a:spcPts val="0"/>
              </a:spcBef>
              <a:spcAft>
                <a:spcPts val="0"/>
              </a:spcAft>
              <a:buNone/>
            </a:pPr>
            <a:r>
              <a:rPr lang="en-US" sz="1800" dirty="0">
                <a:solidFill>
                  <a:schemeClr val="dk1"/>
                </a:solidFill>
                <a:latin typeface="Cabin"/>
                <a:ea typeface="Cabin"/>
                <a:cs typeface="Cabin"/>
                <a:sym typeface="Cabin"/>
              </a:rPr>
              <a:t>Fatalistic</a:t>
            </a:r>
            <a:endParaRPr sz="1800" dirty="0">
              <a:solidFill>
                <a:schemeClr val="dk1"/>
              </a:solidFill>
              <a:latin typeface="Cabin"/>
              <a:ea typeface="Cabin"/>
              <a:cs typeface="Cabin"/>
              <a:sym typeface="Cabin"/>
            </a:endParaRPr>
          </a:p>
        </p:txBody>
      </p:sp>
    </p:spTree>
    <p:extLst>
      <p:ext uri="{BB962C8B-B14F-4D97-AF65-F5344CB8AC3E}">
        <p14:creationId xmlns:p14="http://schemas.microsoft.com/office/powerpoint/2010/main" val="311211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fade">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xEl>
                                              <p:pRg st="1" end="1"/>
                                            </p:txEl>
                                          </p:spTgt>
                                        </p:tgtEl>
                                        <p:attrNameLst>
                                          <p:attrName>style.visibility</p:attrName>
                                        </p:attrNameLst>
                                      </p:cBhvr>
                                      <p:to>
                                        <p:strVal val="visible"/>
                                      </p:to>
                                    </p:set>
                                    <p:animEffect transition="in" filter="fade">
                                      <p:cBhvr>
                                        <p:cTn id="12" dur="500"/>
                                        <p:tgtEl>
                                          <p:spTgt spid="2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xEl>
                                              <p:pRg st="2" end="2"/>
                                            </p:txEl>
                                          </p:spTgt>
                                        </p:tgtEl>
                                        <p:attrNameLst>
                                          <p:attrName>style.visibility</p:attrName>
                                        </p:attrNameLst>
                                      </p:cBhvr>
                                      <p:to>
                                        <p:strVal val="visible"/>
                                      </p:to>
                                    </p:set>
                                    <p:animEffect transition="in" filter="fade">
                                      <p:cBhvr>
                                        <p:cTn id="17" dur="500"/>
                                        <p:tgtEl>
                                          <p:spTgt spid="262">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233775" y="445025"/>
            <a:ext cx="6390450" cy="627834"/>
          </a:xfrm>
          <a:prstGeom prst="rect">
            <a:avLst/>
          </a:prstGeom>
          <a:solidFill>
            <a:srgbClr val="FFFFFF"/>
          </a:solidFill>
          <a:ln w="31750" cap="sq" cmpd="sng">
            <a:solidFill>
              <a:srgbClr val="404040"/>
            </a:solidFill>
            <a:prstDash val="solid"/>
            <a:miter lim="800000"/>
            <a:headEnd type="none" w="med" len="med"/>
            <a:tailEnd type="none" w="med" len="med"/>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FATE &amp; PERSONAL RESPONSIBILITY</a:t>
            </a:r>
            <a:endParaRPr sz="2800" b="0" i="0" u="none" strike="noStrike" cap="none">
              <a:solidFill>
                <a:srgbClr val="262626"/>
              </a:solidFill>
              <a:latin typeface="Cabin"/>
              <a:ea typeface="Cabin"/>
              <a:cs typeface="Cabin"/>
              <a:sym typeface="Cabin"/>
            </a:endParaRPr>
          </a:p>
          <a:p>
            <a:pPr marL="0" marR="0" lvl="0" indent="0" algn="ctr" rtl="0">
              <a:lnSpc>
                <a:spcPct val="90000"/>
              </a:lnSpc>
              <a:spcBef>
                <a:spcPts val="0"/>
              </a:spcBef>
              <a:spcAft>
                <a:spcPts val="0"/>
              </a:spcAft>
              <a:buClr>
                <a:srgbClr val="262626"/>
              </a:buClr>
              <a:buSzPts val="2800"/>
              <a:buFont typeface="Cabin"/>
              <a:buNone/>
            </a:pPr>
            <a:endParaRPr sz="2800" b="0" i="0" u="none" strike="noStrike" cap="none">
              <a:solidFill>
                <a:srgbClr val="262626"/>
              </a:solidFill>
              <a:latin typeface="Cabin"/>
              <a:ea typeface="Cabin"/>
              <a:cs typeface="Cabin"/>
              <a:sym typeface="Cabin"/>
            </a:endParaRPr>
          </a:p>
        </p:txBody>
      </p:sp>
      <p:sp>
        <p:nvSpPr>
          <p:cNvPr id="269" name="Shape 269"/>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p>
            <a:pPr marL="342892" marR="0" lvl="0" indent="-257168" algn="l" rtl="0">
              <a:lnSpc>
                <a:spcPct val="100000"/>
              </a:lnSpc>
              <a:spcBef>
                <a:spcPts val="0"/>
              </a:spcBef>
              <a:spcAft>
                <a:spcPts val="0"/>
              </a:spcAft>
              <a:buClr>
                <a:schemeClr val="accent2"/>
              </a:buClr>
              <a:buSzPts val="1800"/>
              <a:buFont typeface="Arial"/>
              <a:buChar char="●"/>
            </a:pPr>
            <a:r>
              <a:rPr lang="en-US" sz="2800" b="0" i="0" u="none" strike="noStrike" cap="none" dirty="0">
                <a:solidFill>
                  <a:srgbClr val="262626"/>
                </a:solidFill>
                <a:latin typeface="Cabin"/>
                <a:ea typeface="Cabin"/>
                <a:cs typeface="Cabin"/>
                <a:sym typeface="Cabin"/>
              </a:rPr>
              <a:t>Scenario:  Team Project</a:t>
            </a:r>
            <a:endParaRPr sz="2800" b="0" i="0" u="none" strike="noStrike" cap="none" dirty="0">
              <a:solidFill>
                <a:srgbClr val="262626"/>
              </a:solidFill>
              <a:latin typeface="Cabin"/>
              <a:ea typeface="Cabin"/>
              <a:cs typeface="Cabin"/>
              <a:sym typeface="Cabin"/>
            </a:endParaRPr>
          </a:p>
          <a:p>
            <a:pPr marL="342892" marR="0" lvl="0" indent="-257168" algn="l" rtl="0">
              <a:lnSpc>
                <a:spcPct val="100000"/>
              </a:lnSpc>
              <a:spcBef>
                <a:spcPts val="0"/>
              </a:spcBef>
              <a:spcAft>
                <a:spcPts val="0"/>
              </a:spcAft>
              <a:buClr>
                <a:schemeClr val="accent2"/>
              </a:buClr>
              <a:buSzPts val="1800"/>
              <a:buFont typeface="Arial"/>
              <a:buChar char="●"/>
            </a:pPr>
            <a:endParaRPr lang="en-US" sz="2400" b="0" i="0" u="none" strike="noStrike" cap="none" dirty="0">
              <a:solidFill>
                <a:srgbClr val="262626"/>
              </a:solidFill>
              <a:latin typeface="Cabin"/>
              <a:ea typeface="Cabin"/>
              <a:cs typeface="Cabin"/>
              <a:sym typeface="Cabin"/>
            </a:endParaRPr>
          </a:p>
          <a:p>
            <a:pPr marL="342892" marR="0" lvl="0" indent="-257168" algn="l" rtl="0">
              <a:lnSpc>
                <a:spcPct val="100000"/>
              </a:lnSpc>
              <a:spcBef>
                <a:spcPts val="0"/>
              </a:spcBef>
              <a:spcAft>
                <a:spcPts val="0"/>
              </a:spcAft>
              <a:buClr>
                <a:schemeClr val="accent2"/>
              </a:buClr>
              <a:buSzPts val="1800"/>
              <a:buFont typeface="Arial"/>
              <a:buChar char="●"/>
            </a:pPr>
            <a:r>
              <a:rPr lang="en-US" sz="2000" b="0" i="0" u="none" strike="noStrike" cap="none" dirty="0">
                <a:solidFill>
                  <a:srgbClr val="262626"/>
                </a:solidFill>
                <a:sym typeface="Cabin"/>
              </a:rPr>
              <a:t>Team Members:  Will and Fate</a:t>
            </a:r>
            <a:endParaRPr sz="2000" dirty="0"/>
          </a:p>
          <a:p>
            <a:pPr marL="342892" marR="0" lvl="0" indent="-142868" algn="l" rtl="0">
              <a:lnSpc>
                <a:spcPct val="100000"/>
              </a:lnSpc>
              <a:spcBef>
                <a:spcPts val="0"/>
              </a:spcBef>
              <a:spcAft>
                <a:spcPts val="0"/>
              </a:spcAft>
              <a:buClr>
                <a:schemeClr val="accent2"/>
              </a:buClr>
              <a:buSzPts val="1800"/>
              <a:buFont typeface="Arial"/>
              <a:buNone/>
            </a:pPr>
            <a:endParaRPr sz="2800" b="0" i="0" u="none" strike="noStrike" cap="none" dirty="0">
              <a:solidFill>
                <a:srgbClr val="262626"/>
              </a:solidFill>
              <a:latin typeface="Cabin"/>
              <a:ea typeface="Cabin"/>
              <a:cs typeface="Cabin"/>
              <a:sym typeface="Cabin"/>
            </a:endParaRPr>
          </a:p>
        </p:txBody>
      </p:sp>
      <p:pic>
        <p:nvPicPr>
          <p:cNvPr id="270" name="Shape 270"/>
          <p:cNvPicPr preferRelativeResize="0"/>
          <p:nvPr/>
        </p:nvPicPr>
        <p:blipFill rotWithShape="1">
          <a:blip r:embed="rId3">
            <a:alphaModFix/>
          </a:blip>
          <a:srcRect/>
          <a:stretch/>
        </p:blipFill>
        <p:spPr>
          <a:xfrm>
            <a:off x="1158041" y="2724607"/>
            <a:ext cx="4549076" cy="1923884"/>
          </a:xfrm>
          <a:prstGeom prst="rect">
            <a:avLst/>
          </a:prstGeom>
          <a:noFill/>
          <a:ln>
            <a:noFill/>
          </a:ln>
        </p:spPr>
      </p:pic>
    </p:spTree>
    <p:extLst>
      <p:ext uri="{BB962C8B-B14F-4D97-AF65-F5344CB8AC3E}">
        <p14:creationId xmlns:p14="http://schemas.microsoft.com/office/powerpoint/2010/main" val="172296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fade">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9">
                                            <p:txEl>
                                              <p:pRg st="2" end="2"/>
                                            </p:txEl>
                                          </p:spTgt>
                                        </p:tgtEl>
                                        <p:attrNameLst>
                                          <p:attrName>style.visibility</p:attrName>
                                        </p:attrNameLst>
                                      </p:cBhvr>
                                      <p:to>
                                        <p:strVal val="visible"/>
                                      </p:to>
                                    </p:set>
                                    <p:animEffect transition="in" filter="fade">
                                      <p:cBhvr>
                                        <p:cTn id="12" dur="500"/>
                                        <p:tgtEl>
                                          <p:spTgt spid="26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0"/>
                                        </p:tgtEl>
                                        <p:attrNameLst>
                                          <p:attrName>style.visibility</p:attrName>
                                        </p:attrNameLst>
                                      </p:cBhvr>
                                      <p:to>
                                        <p:strVal val="visible"/>
                                      </p:to>
                                    </p:set>
                                    <p:animEffect transition="in" filter="fade">
                                      <p:cBhvr>
                                        <p:cTn id="17"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233775" y="445025"/>
            <a:ext cx="6390450" cy="627834"/>
          </a:xfrm>
          <a:prstGeom prst="rect">
            <a:avLst/>
          </a:prstGeom>
          <a:solidFill>
            <a:srgbClr val="FFFFFF"/>
          </a:solidFill>
          <a:ln w="31750" cap="sq" cmpd="sng">
            <a:solidFill>
              <a:srgbClr val="404040"/>
            </a:solidFill>
            <a:prstDash val="solid"/>
            <a:miter lim="800000"/>
            <a:headEnd type="none" w="med" len="med"/>
            <a:tailEnd type="none" w="med" len="med"/>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FATE &amp; PERSONAL RESPONSIBILITY</a:t>
            </a:r>
            <a:endParaRPr sz="2800" b="0" i="0" u="none" strike="noStrike" cap="none">
              <a:solidFill>
                <a:srgbClr val="262626"/>
              </a:solidFill>
              <a:latin typeface="Cabin"/>
              <a:ea typeface="Cabin"/>
              <a:cs typeface="Cabin"/>
              <a:sym typeface="Cabin"/>
            </a:endParaRPr>
          </a:p>
        </p:txBody>
      </p:sp>
      <p:sp>
        <p:nvSpPr>
          <p:cNvPr id="276" name="Shape 276"/>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p>
            <a:pPr marL="342892" marR="0" lvl="0" indent="-257168" algn="l" rtl="0">
              <a:lnSpc>
                <a:spcPct val="100000"/>
              </a:lnSpc>
              <a:spcBef>
                <a:spcPts val="0"/>
              </a:spcBef>
              <a:spcAft>
                <a:spcPts val="0"/>
              </a:spcAft>
              <a:buClr>
                <a:schemeClr val="accent2"/>
              </a:buClr>
              <a:buSzPts val="1800"/>
              <a:buFont typeface="Arial"/>
              <a:buChar char="●"/>
            </a:pPr>
            <a:r>
              <a:rPr lang="en-US" sz="2800" b="0" i="0" u="none" strike="noStrike" cap="none">
                <a:solidFill>
                  <a:srgbClr val="262626"/>
                </a:solidFill>
                <a:latin typeface="Cabin"/>
                <a:ea typeface="Cabin"/>
                <a:cs typeface="Cabin"/>
                <a:sym typeface="Cabin"/>
              </a:rPr>
              <a:t>Cultural examples:</a:t>
            </a:r>
            <a:endParaRPr sz="2800" b="0" i="0" u="none" strike="noStrike" cap="none">
              <a:solidFill>
                <a:srgbClr val="262626"/>
              </a:solidFill>
              <a:latin typeface="Cabin"/>
              <a:ea typeface="Cabin"/>
              <a:cs typeface="Cabin"/>
              <a:sym typeface="Cabin"/>
            </a:endParaRPr>
          </a:p>
        </p:txBody>
      </p:sp>
      <p:pic>
        <p:nvPicPr>
          <p:cNvPr id="277" name="Shape 277"/>
          <p:cNvPicPr preferRelativeResize="0"/>
          <p:nvPr/>
        </p:nvPicPr>
        <p:blipFill rotWithShape="1">
          <a:blip r:embed="rId3">
            <a:alphaModFix/>
          </a:blip>
          <a:srcRect/>
          <a:stretch/>
        </p:blipFill>
        <p:spPr>
          <a:xfrm flipH="1">
            <a:off x="1919608" y="2693925"/>
            <a:ext cx="1940756" cy="1293844"/>
          </a:xfrm>
          <a:prstGeom prst="rect">
            <a:avLst/>
          </a:prstGeom>
          <a:noFill/>
          <a:ln>
            <a:noFill/>
          </a:ln>
        </p:spPr>
      </p:pic>
      <p:pic>
        <p:nvPicPr>
          <p:cNvPr id="278" name="Shape 278"/>
          <p:cNvPicPr preferRelativeResize="0"/>
          <p:nvPr/>
        </p:nvPicPr>
        <p:blipFill rotWithShape="1">
          <a:blip r:embed="rId4">
            <a:alphaModFix/>
          </a:blip>
          <a:srcRect/>
          <a:stretch/>
        </p:blipFill>
        <p:spPr>
          <a:xfrm>
            <a:off x="3077641" y="1789089"/>
            <a:ext cx="1940756" cy="1323238"/>
          </a:xfrm>
          <a:prstGeom prst="rect">
            <a:avLst/>
          </a:prstGeom>
          <a:noFill/>
          <a:ln>
            <a:noFill/>
          </a:ln>
        </p:spPr>
      </p:pic>
      <p:pic>
        <p:nvPicPr>
          <p:cNvPr id="279" name="Shape 279"/>
          <p:cNvPicPr preferRelativeResize="0"/>
          <p:nvPr/>
        </p:nvPicPr>
        <p:blipFill rotWithShape="1">
          <a:blip r:embed="rId5">
            <a:alphaModFix/>
          </a:blip>
          <a:srcRect/>
          <a:stretch/>
        </p:blipFill>
        <p:spPr>
          <a:xfrm>
            <a:off x="5297114" y="1993022"/>
            <a:ext cx="996644" cy="2412900"/>
          </a:xfrm>
          <a:prstGeom prst="rect">
            <a:avLst/>
          </a:prstGeom>
          <a:noFill/>
          <a:ln>
            <a:noFill/>
          </a:ln>
        </p:spPr>
      </p:pic>
      <p:sp>
        <p:nvSpPr>
          <p:cNvPr id="280" name="Shape 280"/>
          <p:cNvSpPr txBox="1"/>
          <p:nvPr/>
        </p:nvSpPr>
        <p:spPr>
          <a:xfrm>
            <a:off x="233775" y="1899788"/>
            <a:ext cx="6338700" cy="354375"/>
          </a:xfrm>
          <a:prstGeom prst="rect">
            <a:avLst/>
          </a:prstGeom>
          <a:noFill/>
          <a:ln>
            <a:noFill/>
          </a:ln>
        </p:spPr>
        <p:txBody>
          <a:bodyPr spcFirstLastPara="1" wrap="square" lIns="68550" tIns="68550" rIns="68550" bIns="68550" anchor="t" anchorCtr="0">
            <a:noAutofit/>
          </a:bodyPr>
          <a:lstStyle/>
          <a:p>
            <a:pPr marL="342892" marR="0" lvl="0" indent="0" algn="l" rtl="0">
              <a:lnSpc>
                <a:spcPct val="115000"/>
              </a:lnSpc>
              <a:spcBef>
                <a:spcPts val="0"/>
              </a:spcBef>
              <a:spcAft>
                <a:spcPts val="1200"/>
              </a:spcAft>
              <a:buNone/>
            </a:pPr>
            <a:r>
              <a:rPr lang="en-US" sz="1800">
                <a:solidFill>
                  <a:schemeClr val="dk1"/>
                </a:solidFill>
                <a:latin typeface="Cabin"/>
                <a:ea typeface="Cabin"/>
                <a:cs typeface="Cabin"/>
                <a:sym typeface="Cabin"/>
              </a:rPr>
              <a:t>Mexico</a:t>
            </a:r>
            <a:endParaRPr sz="1800">
              <a:solidFill>
                <a:schemeClr val="dk1"/>
              </a:solidFill>
              <a:latin typeface="Cabin"/>
              <a:ea typeface="Cabin"/>
              <a:cs typeface="Cabin"/>
              <a:sym typeface="Cabin"/>
            </a:endParaRPr>
          </a:p>
        </p:txBody>
      </p:sp>
      <p:sp>
        <p:nvSpPr>
          <p:cNvPr id="281" name="Shape 281"/>
          <p:cNvSpPr txBox="1"/>
          <p:nvPr/>
        </p:nvSpPr>
        <p:spPr>
          <a:xfrm>
            <a:off x="233775" y="2362351"/>
            <a:ext cx="6412050" cy="391725"/>
          </a:xfrm>
          <a:prstGeom prst="rect">
            <a:avLst/>
          </a:prstGeom>
          <a:noFill/>
          <a:ln>
            <a:noFill/>
          </a:ln>
        </p:spPr>
        <p:txBody>
          <a:bodyPr spcFirstLastPara="1" wrap="square" lIns="68550" tIns="68550" rIns="68550" bIns="68550" anchor="t" anchorCtr="0">
            <a:noAutofit/>
          </a:bodyPr>
          <a:lstStyle/>
          <a:p>
            <a:pPr marL="342892" marR="0" lvl="0" indent="0" algn="l" rtl="0">
              <a:lnSpc>
                <a:spcPct val="115000"/>
              </a:lnSpc>
              <a:spcBef>
                <a:spcPts val="0"/>
              </a:spcBef>
              <a:spcAft>
                <a:spcPts val="0"/>
              </a:spcAft>
              <a:buNone/>
            </a:pPr>
            <a:r>
              <a:rPr lang="en-US" sz="1800">
                <a:solidFill>
                  <a:schemeClr val="dk1"/>
                </a:solidFill>
                <a:latin typeface="Cabin"/>
                <a:ea typeface="Cabin"/>
                <a:cs typeface="Cabin"/>
                <a:sym typeface="Cabin"/>
              </a:rPr>
              <a:t>America</a:t>
            </a:r>
            <a:endParaRPr sz="1800">
              <a:solidFill>
                <a:schemeClr val="dk1"/>
              </a:solidFill>
              <a:latin typeface="Cabin"/>
              <a:ea typeface="Cabin"/>
              <a:cs typeface="Cabin"/>
              <a:sym typeface="Cabin"/>
            </a:endParaRPr>
          </a:p>
          <a:p>
            <a:pPr marL="0" marR="0" lvl="0" indent="0" algn="l" rtl="0">
              <a:spcBef>
                <a:spcPts val="1200"/>
              </a:spcBef>
              <a:spcAft>
                <a:spcPts val="0"/>
              </a:spcAft>
              <a:buNone/>
            </a:pPr>
            <a:endParaRPr sz="1050">
              <a:solidFill>
                <a:schemeClr val="dk1"/>
              </a:solidFill>
              <a:latin typeface="Cabin"/>
              <a:ea typeface="Cabin"/>
              <a:cs typeface="Cabin"/>
              <a:sym typeface="Cabin"/>
            </a:endParaRPr>
          </a:p>
        </p:txBody>
      </p:sp>
    </p:spTree>
    <p:extLst>
      <p:ext uri="{BB962C8B-B14F-4D97-AF65-F5344CB8AC3E}">
        <p14:creationId xmlns:p14="http://schemas.microsoft.com/office/powerpoint/2010/main" val="47322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Effect transition="in" filter="fade">
                                      <p:cBhvr>
                                        <p:cTn id="7" dur="1000"/>
                                        <p:tgtEl>
                                          <p:spTgt spid="276">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80"/>
                                        </p:tgtEl>
                                        <p:attrNameLst>
                                          <p:attrName>style.visibility</p:attrName>
                                        </p:attrNameLst>
                                      </p:cBhvr>
                                      <p:to>
                                        <p:strVal val="visible"/>
                                      </p:to>
                                    </p:set>
                                    <p:animEffect transition="in" filter="fade">
                                      <p:cBhvr>
                                        <p:cTn id="11" dur="1000"/>
                                        <p:tgtEl>
                                          <p:spTgt spid="280"/>
                                        </p:tgtEl>
                                      </p:cBhvr>
                                    </p:animEffect>
                                  </p:childTnLst>
                                </p:cTn>
                              </p:par>
                              <p:par>
                                <p:cTn id="12" presetID="10" presetClass="entr" presetSubtype="0" fill="hold" nodeType="withEffect">
                                  <p:stCondLst>
                                    <p:cond delay="0"/>
                                  </p:stCondLst>
                                  <p:childTnLst>
                                    <p:set>
                                      <p:cBhvr>
                                        <p:cTn id="13" dur="1" fill="hold">
                                          <p:stCondLst>
                                            <p:cond delay="0"/>
                                          </p:stCondLst>
                                        </p:cTn>
                                        <p:tgtEl>
                                          <p:spTgt spid="277"/>
                                        </p:tgtEl>
                                        <p:attrNameLst>
                                          <p:attrName>style.visibility</p:attrName>
                                        </p:attrNameLst>
                                      </p:cBhvr>
                                      <p:to>
                                        <p:strVal val="visible"/>
                                      </p:to>
                                    </p:set>
                                    <p:animEffect transition="in" filter="fade">
                                      <p:cBhvr>
                                        <p:cTn id="14" dur="1000"/>
                                        <p:tgtEl>
                                          <p:spTgt spid="27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81"/>
                                        </p:tgtEl>
                                        <p:attrNameLst>
                                          <p:attrName>style.visibility</p:attrName>
                                        </p:attrNameLst>
                                      </p:cBhvr>
                                      <p:to>
                                        <p:strVal val="visible"/>
                                      </p:to>
                                    </p:set>
                                    <p:animEffect transition="in" filter="fade">
                                      <p:cBhvr>
                                        <p:cTn id="19" dur="1000"/>
                                        <p:tgtEl>
                                          <p:spTgt spid="281"/>
                                        </p:tgtEl>
                                      </p:cBhvr>
                                    </p:animEffect>
                                  </p:childTnLst>
                                </p:cTn>
                              </p:par>
                              <p:par>
                                <p:cTn id="20" presetID="10" presetClass="entr" presetSubtype="0" fill="hold" nodeType="withEffect">
                                  <p:stCondLst>
                                    <p:cond delay="0"/>
                                  </p:stCondLst>
                                  <p:childTnLst>
                                    <p:set>
                                      <p:cBhvr>
                                        <p:cTn id="21" dur="1" fill="hold">
                                          <p:stCondLst>
                                            <p:cond delay="0"/>
                                          </p:stCondLst>
                                        </p:cTn>
                                        <p:tgtEl>
                                          <p:spTgt spid="278"/>
                                        </p:tgtEl>
                                        <p:attrNameLst>
                                          <p:attrName>style.visibility</p:attrName>
                                        </p:attrNameLst>
                                      </p:cBhvr>
                                      <p:to>
                                        <p:strVal val="visible"/>
                                      </p:to>
                                    </p:set>
                                    <p:animEffect transition="in" filter="fade">
                                      <p:cBhvr>
                                        <p:cTn id="22" dur="1000"/>
                                        <p:tgtEl>
                                          <p:spTgt spid="278"/>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79"/>
                                        </p:tgtEl>
                                        <p:attrNameLst>
                                          <p:attrName>style.visibility</p:attrName>
                                        </p:attrNameLst>
                                      </p:cBhvr>
                                      <p:to>
                                        <p:strVal val="visible"/>
                                      </p:to>
                                    </p:set>
                                    <p:animEffect transition="in" filter="fade">
                                      <p:cBhvr>
                                        <p:cTn id="26"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233775" y="445025"/>
            <a:ext cx="6390450" cy="627834"/>
          </a:xfrm>
          <a:prstGeom prst="rect">
            <a:avLst/>
          </a:prstGeom>
          <a:solidFill>
            <a:srgbClr val="FFFFFF"/>
          </a:solidFill>
          <a:ln w="31750" cap="sq" cmpd="sng">
            <a:solidFill>
              <a:srgbClr val="404040"/>
            </a:solidFill>
            <a:prstDash val="solid"/>
            <a:miter lim="800000"/>
            <a:headEnd type="none" w="med" len="med"/>
            <a:tailEnd type="none" w="med" len="med"/>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3200" b="0" i="0" u="none" strike="noStrike" cap="none">
                <a:solidFill>
                  <a:srgbClr val="262626"/>
                </a:solidFill>
                <a:latin typeface="Cabin"/>
                <a:ea typeface="Cabin"/>
                <a:cs typeface="Cabin"/>
                <a:sym typeface="Cabin"/>
              </a:rPr>
              <a:t>POWER DISTANCE</a:t>
            </a:r>
            <a:endParaRPr sz="3200" b="0" i="0" u="none" strike="noStrike" cap="none">
              <a:solidFill>
                <a:srgbClr val="262626"/>
              </a:solidFill>
              <a:latin typeface="Cabin"/>
              <a:ea typeface="Cabin"/>
              <a:cs typeface="Cabin"/>
              <a:sym typeface="Cabin"/>
            </a:endParaRPr>
          </a:p>
        </p:txBody>
      </p:sp>
      <p:sp>
        <p:nvSpPr>
          <p:cNvPr id="287" name="Shape 287"/>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p>
            <a:pPr marL="342892" marR="0" lvl="0" indent="-257168" algn="l" rtl="0">
              <a:lnSpc>
                <a:spcPct val="100000"/>
              </a:lnSpc>
              <a:spcBef>
                <a:spcPts val="0"/>
              </a:spcBef>
              <a:spcAft>
                <a:spcPts val="0"/>
              </a:spcAft>
              <a:buClr>
                <a:schemeClr val="accent2"/>
              </a:buClr>
              <a:buSzPts val="1800"/>
              <a:buFont typeface="Arial"/>
              <a:buChar char="●"/>
            </a:pPr>
            <a:r>
              <a:rPr lang="en-US" sz="2400" b="0" i="0" u="none" strike="noStrike" cap="none" dirty="0">
                <a:solidFill>
                  <a:srgbClr val="262626"/>
                </a:solidFill>
                <a:latin typeface="Cabin"/>
                <a:ea typeface="Cabin"/>
                <a:cs typeface="Cabin"/>
                <a:sym typeface="Cabin"/>
              </a:rPr>
              <a:t>Extent to which lower ranking individuals of a society accepts that power is distributed unequally.</a:t>
            </a:r>
            <a:endParaRPr sz="2400" b="0" i="0" u="none" strike="noStrike" cap="none" dirty="0">
              <a:solidFill>
                <a:srgbClr val="262626"/>
              </a:solidFill>
              <a:latin typeface="Cabin"/>
              <a:ea typeface="Cabin"/>
              <a:cs typeface="Cabin"/>
              <a:sym typeface="Cabin"/>
            </a:endParaRPr>
          </a:p>
        </p:txBody>
      </p:sp>
      <p:pic>
        <p:nvPicPr>
          <p:cNvPr id="288" name="Shape 288"/>
          <p:cNvPicPr preferRelativeResize="0"/>
          <p:nvPr/>
        </p:nvPicPr>
        <p:blipFill rotWithShape="1">
          <a:blip r:embed="rId3">
            <a:alphaModFix/>
          </a:blip>
          <a:srcRect l="5141"/>
          <a:stretch/>
        </p:blipFill>
        <p:spPr>
          <a:xfrm>
            <a:off x="4173922" y="2826376"/>
            <a:ext cx="2413349" cy="1457981"/>
          </a:xfrm>
          <a:prstGeom prst="rect">
            <a:avLst/>
          </a:prstGeom>
          <a:noFill/>
          <a:ln>
            <a:noFill/>
          </a:ln>
        </p:spPr>
      </p:pic>
      <p:sp>
        <p:nvSpPr>
          <p:cNvPr id="289" name="Shape 289"/>
          <p:cNvSpPr txBox="1"/>
          <p:nvPr/>
        </p:nvSpPr>
        <p:spPr>
          <a:xfrm>
            <a:off x="233775" y="2665974"/>
            <a:ext cx="3161250" cy="288450"/>
          </a:xfrm>
          <a:prstGeom prst="rect">
            <a:avLst/>
          </a:prstGeom>
          <a:noFill/>
          <a:ln>
            <a:noFill/>
          </a:ln>
        </p:spPr>
        <p:txBody>
          <a:bodyPr spcFirstLastPara="1" wrap="square" lIns="68550" tIns="68550" rIns="68550" bIns="68550" anchor="t" anchorCtr="0">
            <a:noAutofit/>
          </a:bodyPr>
          <a:lstStyle/>
          <a:p>
            <a:pPr marL="342892" marR="0" lvl="0" indent="0" algn="l" rtl="0">
              <a:lnSpc>
                <a:spcPct val="115000"/>
              </a:lnSpc>
              <a:spcBef>
                <a:spcPts val="0"/>
              </a:spcBef>
              <a:spcAft>
                <a:spcPts val="1200"/>
              </a:spcAft>
              <a:buNone/>
            </a:pPr>
            <a:r>
              <a:rPr lang="en-US" sz="2000" dirty="0">
                <a:solidFill>
                  <a:schemeClr val="dk1"/>
                </a:solidFill>
                <a:latin typeface="Cabin"/>
                <a:ea typeface="Cabin"/>
                <a:cs typeface="Cabin"/>
                <a:sym typeface="Cabin"/>
              </a:rPr>
              <a:t>High Power Distance</a:t>
            </a:r>
            <a:endParaRPr sz="1600" dirty="0">
              <a:solidFill>
                <a:schemeClr val="dk1"/>
              </a:solidFill>
              <a:latin typeface="Cabin"/>
              <a:ea typeface="Cabin"/>
              <a:cs typeface="Cabin"/>
              <a:sym typeface="Cabin"/>
            </a:endParaRPr>
          </a:p>
        </p:txBody>
      </p:sp>
      <p:sp>
        <p:nvSpPr>
          <p:cNvPr id="290" name="Shape 290"/>
          <p:cNvSpPr txBox="1"/>
          <p:nvPr/>
        </p:nvSpPr>
        <p:spPr>
          <a:xfrm>
            <a:off x="206551" y="3648732"/>
            <a:ext cx="3134025" cy="635625"/>
          </a:xfrm>
          <a:prstGeom prst="rect">
            <a:avLst/>
          </a:prstGeom>
          <a:noFill/>
          <a:ln>
            <a:noFill/>
          </a:ln>
        </p:spPr>
        <p:txBody>
          <a:bodyPr spcFirstLastPara="1" wrap="square" lIns="68550" tIns="68550" rIns="68550" bIns="68550" anchor="t" anchorCtr="0">
            <a:noAutofit/>
          </a:bodyPr>
          <a:lstStyle/>
          <a:p>
            <a:pPr marL="0" marR="0" lvl="0" indent="342892" algn="l" rtl="0">
              <a:lnSpc>
                <a:spcPct val="115000"/>
              </a:lnSpc>
              <a:spcBef>
                <a:spcPts val="0"/>
              </a:spcBef>
              <a:spcAft>
                <a:spcPts val="1200"/>
              </a:spcAft>
              <a:buNone/>
            </a:pPr>
            <a:r>
              <a:rPr lang="en-US" sz="2000" dirty="0">
                <a:solidFill>
                  <a:schemeClr val="dk1"/>
                </a:solidFill>
                <a:latin typeface="Cabin"/>
                <a:ea typeface="Cabin"/>
                <a:cs typeface="Cabin"/>
                <a:sym typeface="Cabin"/>
              </a:rPr>
              <a:t>Low Power Distance</a:t>
            </a:r>
            <a:endParaRPr sz="1600" dirty="0">
              <a:solidFill>
                <a:schemeClr val="dk1"/>
              </a:solidFill>
              <a:latin typeface="Cabin"/>
              <a:ea typeface="Cabin"/>
              <a:cs typeface="Cabin"/>
              <a:sym typeface="Cabin"/>
            </a:endParaRPr>
          </a:p>
        </p:txBody>
      </p:sp>
      <p:sp>
        <p:nvSpPr>
          <p:cNvPr id="291" name="Shape 291"/>
          <p:cNvSpPr txBox="1"/>
          <p:nvPr/>
        </p:nvSpPr>
        <p:spPr>
          <a:xfrm>
            <a:off x="103124" y="3021012"/>
            <a:ext cx="4070798" cy="288450"/>
          </a:xfrm>
          <a:prstGeom prst="rect">
            <a:avLst/>
          </a:prstGeom>
          <a:noFill/>
          <a:ln>
            <a:noFill/>
          </a:ln>
        </p:spPr>
        <p:txBody>
          <a:bodyPr spcFirstLastPara="1" wrap="square" lIns="68550" tIns="68550" rIns="68550" bIns="68550" anchor="t" anchorCtr="0">
            <a:noAutofit/>
          </a:bodyPr>
          <a:lstStyle/>
          <a:p>
            <a:pPr marL="342892" marR="0" lvl="0" indent="342892" algn="l" rtl="0">
              <a:lnSpc>
                <a:spcPct val="115000"/>
              </a:lnSpc>
              <a:spcBef>
                <a:spcPts val="0"/>
              </a:spcBef>
              <a:spcAft>
                <a:spcPts val="1200"/>
              </a:spcAft>
              <a:buNone/>
            </a:pPr>
            <a:r>
              <a:rPr lang="en-US" sz="1600" dirty="0">
                <a:solidFill>
                  <a:schemeClr val="dk1"/>
                </a:solidFill>
                <a:latin typeface="Cabin"/>
                <a:ea typeface="Cabin"/>
                <a:cs typeface="Cabin"/>
                <a:sym typeface="Cabin"/>
              </a:rPr>
              <a:t>Believe in high power and authority</a:t>
            </a:r>
            <a:endParaRPr sz="1600" dirty="0">
              <a:solidFill>
                <a:schemeClr val="dk1"/>
              </a:solidFill>
              <a:latin typeface="Cabin"/>
              <a:ea typeface="Cabin"/>
              <a:cs typeface="Cabin"/>
              <a:sym typeface="Cabin"/>
            </a:endParaRPr>
          </a:p>
        </p:txBody>
      </p:sp>
      <p:sp>
        <p:nvSpPr>
          <p:cNvPr id="292" name="Shape 292"/>
          <p:cNvSpPr txBox="1"/>
          <p:nvPr/>
        </p:nvSpPr>
        <p:spPr>
          <a:xfrm>
            <a:off x="217463" y="3957882"/>
            <a:ext cx="4070798" cy="326475"/>
          </a:xfrm>
          <a:prstGeom prst="rect">
            <a:avLst/>
          </a:prstGeom>
          <a:noFill/>
          <a:ln>
            <a:noFill/>
          </a:ln>
        </p:spPr>
        <p:txBody>
          <a:bodyPr spcFirstLastPara="1" wrap="square" lIns="68550" tIns="68550" rIns="68550" bIns="68550" anchor="t" anchorCtr="0">
            <a:noAutofit/>
          </a:bodyPr>
          <a:lstStyle/>
          <a:p>
            <a:pPr marL="342892" marR="0" lvl="0" indent="342892" algn="l" rtl="0">
              <a:lnSpc>
                <a:spcPct val="115000"/>
              </a:lnSpc>
              <a:spcBef>
                <a:spcPts val="0"/>
              </a:spcBef>
              <a:spcAft>
                <a:spcPts val="0"/>
              </a:spcAft>
              <a:buNone/>
            </a:pPr>
            <a:r>
              <a:rPr lang="en-US" sz="1600" dirty="0">
                <a:solidFill>
                  <a:schemeClr val="dk1"/>
                </a:solidFill>
                <a:latin typeface="Cabin"/>
                <a:ea typeface="Cabin"/>
                <a:cs typeface="Cabin"/>
                <a:sym typeface="Cabin"/>
              </a:rPr>
              <a:t>Low inequality of power distribution</a:t>
            </a:r>
            <a:endParaRPr sz="1600" dirty="0">
              <a:solidFill>
                <a:schemeClr val="dk1"/>
              </a:solidFill>
              <a:latin typeface="Cabin"/>
              <a:ea typeface="Cabin"/>
              <a:cs typeface="Cabin"/>
              <a:sym typeface="Cabin"/>
            </a:endParaRPr>
          </a:p>
          <a:p>
            <a:pPr marL="0" marR="0" lvl="0" indent="0" algn="l" rtl="0">
              <a:spcBef>
                <a:spcPts val="1200"/>
              </a:spcBef>
              <a:spcAft>
                <a:spcPts val="0"/>
              </a:spcAft>
              <a:buNone/>
            </a:pPr>
            <a:endParaRPr sz="1600" dirty="0">
              <a:solidFill>
                <a:schemeClr val="dk1"/>
              </a:solidFill>
              <a:latin typeface="Cabin"/>
              <a:ea typeface="Cabin"/>
              <a:cs typeface="Cabin"/>
              <a:sym typeface="Cabin"/>
            </a:endParaRPr>
          </a:p>
        </p:txBody>
      </p:sp>
    </p:spTree>
    <p:extLst>
      <p:ext uri="{BB962C8B-B14F-4D97-AF65-F5344CB8AC3E}">
        <p14:creationId xmlns:p14="http://schemas.microsoft.com/office/powerpoint/2010/main" val="266707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animEffect transition="in" filter="fade">
                                      <p:cBhvr>
                                        <p:cTn id="7" dur="1000"/>
                                        <p:tgtEl>
                                          <p:spTgt spid="2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9"/>
                                        </p:tgtEl>
                                        <p:attrNameLst>
                                          <p:attrName>style.visibility</p:attrName>
                                        </p:attrNameLst>
                                      </p:cBhvr>
                                      <p:to>
                                        <p:strVal val="visible"/>
                                      </p:to>
                                    </p:set>
                                    <p:animEffect transition="in" filter="fade">
                                      <p:cBhvr>
                                        <p:cTn id="12" dur="1000"/>
                                        <p:tgtEl>
                                          <p:spTgt spid="289"/>
                                        </p:tgtEl>
                                      </p:cBhvr>
                                    </p:animEffect>
                                  </p:childTnLst>
                                </p:cTn>
                              </p:par>
                              <p:par>
                                <p:cTn id="13" presetID="10" presetClass="entr" presetSubtype="0" fill="hold" nodeType="withEffect">
                                  <p:stCondLst>
                                    <p:cond delay="0"/>
                                  </p:stCondLst>
                                  <p:childTnLst>
                                    <p:set>
                                      <p:cBhvr>
                                        <p:cTn id="14" dur="1" fill="hold">
                                          <p:stCondLst>
                                            <p:cond delay="0"/>
                                          </p:stCondLst>
                                        </p:cTn>
                                        <p:tgtEl>
                                          <p:spTgt spid="290"/>
                                        </p:tgtEl>
                                        <p:attrNameLst>
                                          <p:attrName>style.visibility</p:attrName>
                                        </p:attrNameLst>
                                      </p:cBhvr>
                                      <p:to>
                                        <p:strVal val="visible"/>
                                      </p:to>
                                    </p:set>
                                    <p:animEffect transition="in" filter="fade">
                                      <p:cBhvr>
                                        <p:cTn id="15" dur="1000"/>
                                        <p:tgtEl>
                                          <p:spTgt spid="29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1000"/>
                                        <p:tgtEl>
                                          <p:spTgt spid="29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92"/>
                                        </p:tgtEl>
                                        <p:attrNameLst>
                                          <p:attrName>style.visibility</p:attrName>
                                        </p:attrNameLst>
                                      </p:cBhvr>
                                      <p:to>
                                        <p:strVal val="visible"/>
                                      </p:to>
                                    </p:set>
                                    <p:animEffect transition="in" filter="fade">
                                      <p:cBhvr>
                                        <p:cTn id="25" dur="1000"/>
                                        <p:tgtEl>
                                          <p:spTgt spid="292"/>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288"/>
                                        </p:tgtEl>
                                        <p:attrNameLst>
                                          <p:attrName>style.visibility</p:attrName>
                                        </p:attrNameLst>
                                      </p:cBhvr>
                                      <p:to>
                                        <p:strVal val="visible"/>
                                      </p:to>
                                    </p:set>
                                    <p:animEffect transition="in" filter="fade">
                                      <p:cBhvr>
                                        <p:cTn id="29" dur="5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233775" y="445025"/>
            <a:ext cx="6390450" cy="627834"/>
          </a:xfrm>
          <a:prstGeom prst="rect">
            <a:avLst/>
          </a:prstGeom>
          <a:solidFill>
            <a:srgbClr val="FFFFFF"/>
          </a:solidFill>
          <a:ln w="31750" cap="sq" cmpd="sng">
            <a:solidFill>
              <a:srgbClr val="404040"/>
            </a:solidFill>
            <a:prstDash val="solid"/>
            <a:miter lim="800000"/>
            <a:headEnd type="none" w="med" len="med"/>
            <a:tailEnd type="none" w="med" len="med"/>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3200" b="0" i="0" u="none" strike="noStrike" cap="none">
                <a:solidFill>
                  <a:srgbClr val="262626"/>
                </a:solidFill>
                <a:latin typeface="Cabin"/>
                <a:ea typeface="Cabin"/>
                <a:cs typeface="Cabin"/>
                <a:sym typeface="Cabin"/>
              </a:rPr>
              <a:t>POWER DISTANCE</a:t>
            </a:r>
            <a:endParaRPr/>
          </a:p>
          <a:p>
            <a:pPr marL="0" marR="0" lvl="0" indent="0" algn="ctr" rtl="0">
              <a:lnSpc>
                <a:spcPct val="90000"/>
              </a:lnSpc>
              <a:spcBef>
                <a:spcPts val="0"/>
              </a:spcBef>
              <a:spcAft>
                <a:spcPts val="0"/>
              </a:spcAft>
              <a:buClr>
                <a:srgbClr val="262626"/>
              </a:buClr>
              <a:buSzPts val="2800"/>
              <a:buFont typeface="Cabin"/>
              <a:buNone/>
            </a:pPr>
            <a:endParaRPr sz="3200" b="0" i="0" u="none" strike="noStrike" cap="none">
              <a:solidFill>
                <a:srgbClr val="262626"/>
              </a:solidFill>
              <a:latin typeface="Cabin"/>
              <a:ea typeface="Cabin"/>
              <a:cs typeface="Cabin"/>
              <a:sym typeface="Cabin"/>
            </a:endParaRPr>
          </a:p>
        </p:txBody>
      </p:sp>
      <p:sp>
        <p:nvSpPr>
          <p:cNvPr id="298" name="Shape 298"/>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p>
            <a:pPr marL="342892" marR="0" lvl="0" indent="-257168" algn="l" rtl="0">
              <a:lnSpc>
                <a:spcPct val="100000"/>
              </a:lnSpc>
              <a:spcBef>
                <a:spcPts val="0"/>
              </a:spcBef>
              <a:spcAft>
                <a:spcPts val="0"/>
              </a:spcAft>
              <a:buClr>
                <a:schemeClr val="accent2"/>
              </a:buClr>
              <a:buSzPts val="1800"/>
              <a:buFont typeface="Arial"/>
              <a:buChar char="●"/>
            </a:pPr>
            <a:r>
              <a:rPr lang="en-US" sz="2800" b="0" i="0" u="none" strike="noStrike" cap="none" dirty="0">
                <a:solidFill>
                  <a:srgbClr val="262626"/>
                </a:solidFill>
                <a:latin typeface="Cabin"/>
                <a:ea typeface="Cabin"/>
                <a:cs typeface="Cabin"/>
                <a:sym typeface="Cabin"/>
              </a:rPr>
              <a:t>Association to Individualism and collectivism</a:t>
            </a:r>
            <a:br>
              <a:rPr lang="en-US" sz="2800" b="0" i="0" u="none" strike="noStrike" cap="none" dirty="0">
                <a:solidFill>
                  <a:srgbClr val="262626"/>
                </a:solidFill>
                <a:latin typeface="Cabin"/>
                <a:ea typeface="Cabin"/>
                <a:cs typeface="Cabin"/>
                <a:sym typeface="Cabin"/>
              </a:rPr>
            </a:br>
            <a:endParaRPr dirty="0"/>
          </a:p>
          <a:p>
            <a:pPr marL="342892" marR="0" lvl="0" indent="-257168" algn="l" rtl="0">
              <a:lnSpc>
                <a:spcPct val="100000"/>
              </a:lnSpc>
              <a:spcBef>
                <a:spcPts val="0"/>
              </a:spcBef>
              <a:spcAft>
                <a:spcPts val="0"/>
              </a:spcAft>
              <a:buClr>
                <a:schemeClr val="accent2"/>
              </a:buClr>
              <a:buSzPts val="1800"/>
              <a:buFont typeface="Arial"/>
              <a:buChar char="●"/>
            </a:pPr>
            <a:r>
              <a:rPr lang="en-US" sz="2400" b="0" i="0" u="none" strike="noStrike" cap="none" dirty="0">
                <a:solidFill>
                  <a:srgbClr val="262626"/>
                </a:solidFill>
                <a:latin typeface="Cabin"/>
                <a:ea typeface="Cabin"/>
                <a:cs typeface="Cabin"/>
                <a:sym typeface="Cabin"/>
              </a:rPr>
              <a:t>Individualism </a:t>
            </a:r>
            <a:endParaRPr sz="2400" dirty="0"/>
          </a:p>
          <a:p>
            <a:pPr marL="85724" marR="0" lvl="0" indent="0" algn="l" rtl="0">
              <a:lnSpc>
                <a:spcPct val="100000"/>
              </a:lnSpc>
              <a:spcBef>
                <a:spcPts val="0"/>
              </a:spcBef>
              <a:spcAft>
                <a:spcPts val="0"/>
              </a:spcAft>
              <a:buClr>
                <a:schemeClr val="accent2"/>
              </a:buClr>
              <a:buSzPts val="1800"/>
              <a:buFont typeface="Arial"/>
              <a:buNone/>
            </a:pPr>
            <a:r>
              <a:rPr lang="en-US" sz="2400" b="0" i="0" u="none" strike="noStrike" cap="none" dirty="0">
                <a:solidFill>
                  <a:srgbClr val="262626"/>
                </a:solidFill>
                <a:latin typeface="Cabin"/>
                <a:ea typeface="Cabin"/>
                <a:cs typeface="Cabin"/>
                <a:sym typeface="Cabin"/>
              </a:rPr>
              <a:t>	Low Power Distance</a:t>
            </a:r>
            <a:endParaRPr sz="2400" dirty="0"/>
          </a:p>
          <a:p>
            <a:pPr marL="342892" marR="0" lvl="0" indent="-257168" algn="l" rtl="0">
              <a:lnSpc>
                <a:spcPct val="100000"/>
              </a:lnSpc>
              <a:spcBef>
                <a:spcPts val="0"/>
              </a:spcBef>
              <a:spcAft>
                <a:spcPts val="0"/>
              </a:spcAft>
              <a:buClr>
                <a:schemeClr val="accent2"/>
              </a:buClr>
              <a:buSzPts val="1800"/>
              <a:buFont typeface="Arial"/>
              <a:buChar char="●"/>
            </a:pPr>
            <a:r>
              <a:rPr lang="en-US" sz="2400" b="0" i="0" u="none" strike="noStrike" cap="none" dirty="0">
                <a:solidFill>
                  <a:srgbClr val="262626"/>
                </a:solidFill>
                <a:latin typeface="Cabin"/>
                <a:ea typeface="Cabin"/>
                <a:cs typeface="Cabin"/>
                <a:sym typeface="Cabin"/>
              </a:rPr>
              <a:t>Collectivism </a:t>
            </a:r>
            <a:endParaRPr sz="2400" dirty="0"/>
          </a:p>
          <a:p>
            <a:pPr marL="85724" marR="0" lvl="0" indent="0" algn="l" rtl="0">
              <a:lnSpc>
                <a:spcPct val="100000"/>
              </a:lnSpc>
              <a:spcBef>
                <a:spcPts val="0"/>
              </a:spcBef>
              <a:spcAft>
                <a:spcPts val="0"/>
              </a:spcAft>
              <a:buClr>
                <a:schemeClr val="accent2"/>
              </a:buClr>
              <a:buSzPts val="1800"/>
              <a:buFont typeface="Arial"/>
              <a:buNone/>
            </a:pPr>
            <a:r>
              <a:rPr lang="en-US" sz="2400" b="0" i="0" u="none" strike="noStrike" cap="none" dirty="0">
                <a:solidFill>
                  <a:srgbClr val="262626"/>
                </a:solidFill>
                <a:latin typeface="Cabin"/>
                <a:ea typeface="Cabin"/>
                <a:cs typeface="Cabin"/>
                <a:sym typeface="Cabin"/>
              </a:rPr>
              <a:t>	High Power Distance</a:t>
            </a:r>
            <a:endParaRPr sz="2400" b="0" i="0" u="none" strike="noStrike" cap="none" dirty="0">
              <a:solidFill>
                <a:srgbClr val="262626"/>
              </a:solidFill>
              <a:latin typeface="Cabin"/>
              <a:ea typeface="Cabin"/>
              <a:cs typeface="Cabin"/>
              <a:sym typeface="Cabin"/>
            </a:endParaRPr>
          </a:p>
        </p:txBody>
      </p:sp>
      <p:pic>
        <p:nvPicPr>
          <p:cNvPr id="299" name="Shape 299"/>
          <p:cNvPicPr preferRelativeResize="0"/>
          <p:nvPr/>
        </p:nvPicPr>
        <p:blipFill rotWithShape="1">
          <a:blip r:embed="rId3">
            <a:alphaModFix/>
          </a:blip>
          <a:srcRect/>
          <a:stretch/>
        </p:blipFill>
        <p:spPr>
          <a:xfrm>
            <a:off x="4371030" y="2086191"/>
            <a:ext cx="2131824" cy="2562300"/>
          </a:xfrm>
          <a:prstGeom prst="rect">
            <a:avLst/>
          </a:prstGeom>
          <a:noFill/>
          <a:ln>
            <a:noFill/>
          </a:ln>
        </p:spPr>
      </p:pic>
    </p:spTree>
    <p:extLst>
      <p:ext uri="{BB962C8B-B14F-4D97-AF65-F5344CB8AC3E}">
        <p14:creationId xmlns:p14="http://schemas.microsoft.com/office/powerpoint/2010/main" val="216246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xEl>
                                              <p:pRg st="0" end="0"/>
                                            </p:txEl>
                                          </p:spTgt>
                                        </p:tgtEl>
                                        <p:attrNameLst>
                                          <p:attrName>style.visibility</p:attrName>
                                        </p:attrNameLst>
                                      </p:cBhvr>
                                      <p:to>
                                        <p:strVal val="visible"/>
                                      </p:to>
                                    </p:set>
                                    <p:animEffect transition="in" filter="fade">
                                      <p:cBhvr>
                                        <p:cTn id="7" dur="500"/>
                                        <p:tgtEl>
                                          <p:spTgt spid="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
                                            <p:txEl>
                                              <p:pRg st="1" end="1"/>
                                            </p:txEl>
                                          </p:spTgt>
                                        </p:tgtEl>
                                        <p:attrNameLst>
                                          <p:attrName>style.visibility</p:attrName>
                                        </p:attrNameLst>
                                      </p:cBhvr>
                                      <p:to>
                                        <p:strVal val="visible"/>
                                      </p:to>
                                    </p:set>
                                    <p:animEffect transition="in" filter="fade">
                                      <p:cBhvr>
                                        <p:cTn id="12" dur="500"/>
                                        <p:tgtEl>
                                          <p:spTgt spid="29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8">
                                            <p:txEl>
                                              <p:pRg st="2" end="2"/>
                                            </p:txEl>
                                          </p:spTgt>
                                        </p:tgtEl>
                                        <p:attrNameLst>
                                          <p:attrName>style.visibility</p:attrName>
                                        </p:attrNameLst>
                                      </p:cBhvr>
                                      <p:to>
                                        <p:strVal val="visible"/>
                                      </p:to>
                                    </p:set>
                                    <p:animEffect transition="in" filter="fade">
                                      <p:cBhvr>
                                        <p:cTn id="15" dur="500"/>
                                        <p:tgtEl>
                                          <p:spTgt spid="29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8">
                                            <p:txEl>
                                              <p:pRg st="3" end="3"/>
                                            </p:txEl>
                                          </p:spTgt>
                                        </p:tgtEl>
                                        <p:attrNameLst>
                                          <p:attrName>style.visibility</p:attrName>
                                        </p:attrNameLst>
                                      </p:cBhvr>
                                      <p:to>
                                        <p:strVal val="visible"/>
                                      </p:to>
                                    </p:set>
                                    <p:animEffect transition="in" filter="fade">
                                      <p:cBhvr>
                                        <p:cTn id="18" dur="500"/>
                                        <p:tgtEl>
                                          <p:spTgt spid="29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8">
                                            <p:txEl>
                                              <p:pRg st="4" end="4"/>
                                            </p:txEl>
                                          </p:spTgt>
                                        </p:tgtEl>
                                        <p:attrNameLst>
                                          <p:attrName>style.visibility</p:attrName>
                                        </p:attrNameLst>
                                      </p:cBhvr>
                                      <p:to>
                                        <p:strVal val="visible"/>
                                      </p:to>
                                    </p:set>
                                    <p:animEffect transition="in" filter="fade">
                                      <p:cBhvr>
                                        <p:cTn id="21" dur="500"/>
                                        <p:tgtEl>
                                          <p:spTgt spid="298">
                                            <p:txEl>
                                              <p:pRg st="4" end="4"/>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99"/>
                                        </p:tgtEl>
                                        <p:attrNameLst>
                                          <p:attrName>style.visibility</p:attrName>
                                        </p:attrNameLst>
                                      </p:cBhvr>
                                      <p:to>
                                        <p:strVal val="visible"/>
                                      </p:to>
                                    </p:set>
                                    <p:animEffect transition="in" filter="fade">
                                      <p:cBhvr>
                                        <p:cTn id="25"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233775" y="445025"/>
            <a:ext cx="6390450" cy="627834"/>
          </a:xfrm>
          <a:prstGeom prst="rect">
            <a:avLst/>
          </a:prstGeom>
          <a:solidFill>
            <a:srgbClr val="FFFFFF"/>
          </a:solidFill>
          <a:ln w="31750" cap="sq" cmpd="sng">
            <a:solidFill>
              <a:srgbClr val="404040"/>
            </a:solidFill>
            <a:prstDash val="solid"/>
            <a:miter lim="800000"/>
            <a:headEnd type="none" w="med" len="med"/>
            <a:tailEnd type="none" w="med" len="med"/>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3200" b="0" i="0" u="none" strike="noStrike" cap="none">
                <a:solidFill>
                  <a:srgbClr val="262626"/>
                </a:solidFill>
                <a:latin typeface="Cabin"/>
                <a:ea typeface="Cabin"/>
                <a:cs typeface="Cabin"/>
                <a:sym typeface="Cabin"/>
              </a:rPr>
              <a:t>POWER DISTANCE IN SG</a:t>
            </a:r>
            <a:endParaRPr sz="3200" b="0" i="0" u="none" strike="noStrike" cap="none">
              <a:solidFill>
                <a:srgbClr val="262626"/>
              </a:solidFill>
              <a:latin typeface="Cabin"/>
              <a:ea typeface="Cabin"/>
              <a:cs typeface="Cabin"/>
              <a:sym typeface="Cabin"/>
            </a:endParaRPr>
          </a:p>
        </p:txBody>
      </p:sp>
      <p:sp>
        <p:nvSpPr>
          <p:cNvPr id="305" name="Shape 305"/>
          <p:cNvSpPr/>
          <p:nvPr/>
        </p:nvSpPr>
        <p:spPr>
          <a:xfrm>
            <a:off x="233775" y="2535206"/>
            <a:ext cx="6390450" cy="398250"/>
          </a:xfrm>
          <a:prstGeom prst="leftRightArrow">
            <a:avLst>
              <a:gd name="adj1" fmla="val 50000"/>
              <a:gd name="adj2" fmla="val 50000"/>
            </a:avLst>
          </a:prstGeom>
          <a:solidFill>
            <a:srgbClr val="8D989D"/>
          </a:solidFill>
          <a:ln w="9525" cap="flat" cmpd="sng">
            <a:solidFill>
              <a:schemeClr val="dk2"/>
            </a:solidFill>
            <a:prstDash val="solid"/>
            <a:round/>
            <a:headEnd type="none" w="med" len="med"/>
            <a:tailEnd type="none" w="med" len="med"/>
          </a:ln>
        </p:spPr>
        <p:txBody>
          <a:bodyPr spcFirstLastPara="1" wrap="square" lIns="68550" tIns="68550" rIns="68550" bIns="68550" anchor="ctr" anchorCtr="0">
            <a:noAutofit/>
          </a:bodyPr>
          <a:lstStyle/>
          <a:p>
            <a:pPr marL="0" marR="0" lvl="0" indent="0" algn="l" rtl="0">
              <a:spcBef>
                <a:spcPts val="0"/>
              </a:spcBef>
              <a:spcAft>
                <a:spcPts val="0"/>
              </a:spcAft>
              <a:buNone/>
            </a:pPr>
            <a:endParaRPr sz="1050">
              <a:solidFill>
                <a:schemeClr val="dk1"/>
              </a:solidFill>
              <a:latin typeface="Cabin"/>
              <a:ea typeface="Cabin"/>
              <a:cs typeface="Cabin"/>
              <a:sym typeface="Cabin"/>
            </a:endParaRPr>
          </a:p>
        </p:txBody>
      </p:sp>
      <p:sp>
        <p:nvSpPr>
          <p:cNvPr id="306" name="Shape 306"/>
          <p:cNvSpPr txBox="1"/>
          <p:nvPr/>
        </p:nvSpPr>
        <p:spPr>
          <a:xfrm>
            <a:off x="233776" y="2136956"/>
            <a:ext cx="2350575" cy="398250"/>
          </a:xfrm>
          <a:prstGeom prst="rect">
            <a:avLst/>
          </a:prstGeom>
          <a:noFill/>
          <a:ln>
            <a:noFill/>
          </a:ln>
        </p:spPr>
        <p:txBody>
          <a:bodyPr spcFirstLastPara="1" wrap="square" lIns="68550" tIns="68550" rIns="68550" bIns="68550" anchor="t" anchorCtr="0">
            <a:noAutofit/>
          </a:bodyPr>
          <a:lstStyle/>
          <a:p>
            <a:pPr marL="0" marR="0" lvl="0" indent="0" algn="l" rtl="0">
              <a:spcBef>
                <a:spcPts val="0"/>
              </a:spcBef>
              <a:spcAft>
                <a:spcPts val="0"/>
              </a:spcAft>
              <a:buNone/>
            </a:pPr>
            <a:r>
              <a:rPr lang="en-US" sz="1800">
                <a:solidFill>
                  <a:schemeClr val="dk1"/>
                </a:solidFill>
                <a:latin typeface="Cabin"/>
                <a:ea typeface="Cabin"/>
                <a:cs typeface="Cabin"/>
                <a:sym typeface="Cabin"/>
              </a:rPr>
              <a:t>Low Power Distance</a:t>
            </a:r>
            <a:endParaRPr sz="1800">
              <a:solidFill>
                <a:schemeClr val="dk1"/>
              </a:solidFill>
              <a:latin typeface="Cabin"/>
              <a:ea typeface="Cabin"/>
              <a:cs typeface="Cabin"/>
              <a:sym typeface="Cabin"/>
            </a:endParaRPr>
          </a:p>
        </p:txBody>
      </p:sp>
      <p:sp>
        <p:nvSpPr>
          <p:cNvPr id="307" name="Shape 307"/>
          <p:cNvSpPr txBox="1"/>
          <p:nvPr/>
        </p:nvSpPr>
        <p:spPr>
          <a:xfrm>
            <a:off x="3971888" y="2136956"/>
            <a:ext cx="2652300" cy="398250"/>
          </a:xfrm>
          <a:prstGeom prst="rect">
            <a:avLst/>
          </a:prstGeom>
          <a:noFill/>
          <a:ln>
            <a:noFill/>
          </a:ln>
        </p:spPr>
        <p:txBody>
          <a:bodyPr spcFirstLastPara="1" wrap="square" lIns="68550" tIns="68550" rIns="68550" bIns="68550" anchor="t" anchorCtr="0">
            <a:noAutofit/>
          </a:bodyPr>
          <a:lstStyle/>
          <a:p>
            <a:pPr marL="0" marR="0" lvl="0" indent="0" algn="r" rtl="0">
              <a:spcBef>
                <a:spcPts val="0"/>
              </a:spcBef>
              <a:spcAft>
                <a:spcPts val="0"/>
              </a:spcAft>
              <a:buNone/>
            </a:pPr>
            <a:r>
              <a:rPr lang="en-US" sz="1800">
                <a:solidFill>
                  <a:schemeClr val="dk1"/>
                </a:solidFill>
                <a:latin typeface="Cabin"/>
                <a:ea typeface="Cabin"/>
                <a:cs typeface="Cabin"/>
                <a:sym typeface="Cabin"/>
              </a:rPr>
              <a:t>High Power Distance</a:t>
            </a:r>
            <a:endParaRPr sz="1800">
              <a:solidFill>
                <a:schemeClr val="dk1"/>
              </a:solidFill>
              <a:latin typeface="Cabin"/>
              <a:ea typeface="Cabin"/>
              <a:cs typeface="Cabin"/>
              <a:sym typeface="Cabin"/>
            </a:endParaRPr>
          </a:p>
        </p:txBody>
      </p:sp>
      <p:sp>
        <p:nvSpPr>
          <p:cNvPr id="308" name="Shape 308"/>
          <p:cNvSpPr/>
          <p:nvPr/>
        </p:nvSpPr>
        <p:spPr>
          <a:xfrm>
            <a:off x="5400300" y="2933456"/>
            <a:ext cx="229500" cy="813600"/>
          </a:xfrm>
          <a:prstGeom prst="upArrow">
            <a:avLst>
              <a:gd name="adj1" fmla="val 50000"/>
              <a:gd name="adj2" fmla="val 50000"/>
            </a:avLst>
          </a:prstGeom>
          <a:solidFill>
            <a:srgbClr val="8D989D"/>
          </a:solidFill>
          <a:ln w="9525" cap="flat" cmpd="sng">
            <a:solidFill>
              <a:schemeClr val="dk2"/>
            </a:solidFill>
            <a:prstDash val="solid"/>
            <a:round/>
            <a:headEnd type="none" w="med" len="med"/>
            <a:tailEnd type="none" w="med" len="med"/>
          </a:ln>
        </p:spPr>
        <p:txBody>
          <a:bodyPr spcFirstLastPara="1" wrap="square" lIns="68550" tIns="68550" rIns="68550" bIns="68550" anchor="ctr" anchorCtr="0">
            <a:noAutofit/>
          </a:bodyPr>
          <a:lstStyle/>
          <a:p>
            <a:pPr marL="0" marR="0" lvl="0" indent="0" algn="l" rtl="0">
              <a:spcBef>
                <a:spcPts val="0"/>
              </a:spcBef>
              <a:spcAft>
                <a:spcPts val="0"/>
              </a:spcAft>
              <a:buNone/>
            </a:pPr>
            <a:endParaRPr sz="1050">
              <a:solidFill>
                <a:schemeClr val="dk1"/>
              </a:solidFill>
              <a:latin typeface="Cabin"/>
              <a:ea typeface="Cabin"/>
              <a:cs typeface="Cabin"/>
              <a:sym typeface="Cabin"/>
            </a:endParaRPr>
          </a:p>
        </p:txBody>
      </p:sp>
      <p:sp>
        <p:nvSpPr>
          <p:cNvPr id="309" name="Shape 309"/>
          <p:cNvSpPr txBox="1"/>
          <p:nvPr/>
        </p:nvSpPr>
        <p:spPr>
          <a:xfrm>
            <a:off x="4924276" y="3747056"/>
            <a:ext cx="1181475" cy="398250"/>
          </a:xfrm>
          <a:prstGeom prst="rect">
            <a:avLst/>
          </a:prstGeom>
          <a:noFill/>
          <a:ln>
            <a:noFill/>
          </a:ln>
        </p:spPr>
        <p:txBody>
          <a:bodyPr spcFirstLastPara="1" wrap="square" lIns="68550" tIns="68550" rIns="68550" bIns="68550" anchor="t" anchorCtr="0">
            <a:noAutofit/>
          </a:bodyPr>
          <a:lstStyle/>
          <a:p>
            <a:pPr marL="0" marR="0" lvl="0" indent="0" algn="ctr" rtl="0">
              <a:spcBef>
                <a:spcPts val="0"/>
              </a:spcBef>
              <a:spcAft>
                <a:spcPts val="0"/>
              </a:spcAft>
              <a:buNone/>
            </a:pPr>
            <a:r>
              <a:rPr lang="en-US" sz="1800">
                <a:solidFill>
                  <a:schemeClr val="dk1"/>
                </a:solidFill>
                <a:latin typeface="Cabin"/>
                <a:ea typeface="Cabin"/>
                <a:cs typeface="Cabin"/>
                <a:sym typeface="Cabin"/>
              </a:rPr>
              <a:t>Singapore</a:t>
            </a:r>
            <a:endParaRPr sz="1800">
              <a:solidFill>
                <a:schemeClr val="dk1"/>
              </a:solidFill>
              <a:latin typeface="Cabin"/>
              <a:ea typeface="Cabin"/>
              <a:cs typeface="Cabin"/>
              <a:sym typeface="Cabin"/>
            </a:endParaRPr>
          </a:p>
        </p:txBody>
      </p:sp>
      <p:pic>
        <p:nvPicPr>
          <p:cNvPr id="310" name="Shape 310"/>
          <p:cNvPicPr preferRelativeResize="0"/>
          <p:nvPr/>
        </p:nvPicPr>
        <p:blipFill rotWithShape="1">
          <a:blip r:embed="rId3">
            <a:alphaModFix/>
          </a:blip>
          <a:srcRect/>
          <a:stretch/>
        </p:blipFill>
        <p:spPr>
          <a:xfrm>
            <a:off x="5037451" y="1473095"/>
            <a:ext cx="955125" cy="663863"/>
          </a:xfrm>
          <a:prstGeom prst="rect">
            <a:avLst/>
          </a:prstGeom>
          <a:noFill/>
          <a:ln>
            <a:noFill/>
          </a:ln>
        </p:spPr>
      </p:pic>
      <p:pic>
        <p:nvPicPr>
          <p:cNvPr id="311" name="Shape 311"/>
          <p:cNvPicPr preferRelativeResize="0"/>
          <p:nvPr/>
        </p:nvPicPr>
        <p:blipFill rotWithShape="1">
          <a:blip r:embed="rId4">
            <a:alphaModFix/>
          </a:blip>
          <a:srcRect/>
          <a:stretch/>
        </p:blipFill>
        <p:spPr>
          <a:xfrm>
            <a:off x="855310" y="1614545"/>
            <a:ext cx="1107506" cy="522413"/>
          </a:xfrm>
          <a:prstGeom prst="rect">
            <a:avLst/>
          </a:prstGeom>
          <a:noFill/>
          <a:ln>
            <a:noFill/>
          </a:ln>
        </p:spPr>
      </p:pic>
    </p:spTree>
    <p:extLst>
      <p:ext uri="{BB962C8B-B14F-4D97-AF65-F5344CB8AC3E}">
        <p14:creationId xmlns:p14="http://schemas.microsoft.com/office/powerpoint/2010/main" val="119617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1000"/>
                                        <p:tgtEl>
                                          <p:spTgt spid="308"/>
                                        </p:tgtEl>
                                      </p:cBhvr>
                                    </p:animEffect>
                                  </p:childTnLst>
                                </p:cTn>
                              </p:par>
                              <p:par>
                                <p:cTn id="8" presetID="10" presetClass="entr" presetSubtype="0" fill="hold" nodeType="withEffect">
                                  <p:stCondLst>
                                    <p:cond delay="0"/>
                                  </p:stCondLst>
                                  <p:childTnLst>
                                    <p:set>
                                      <p:cBhvr>
                                        <p:cTn id="9" dur="1" fill="hold">
                                          <p:stCondLst>
                                            <p:cond delay="0"/>
                                          </p:stCondLst>
                                        </p:cTn>
                                        <p:tgtEl>
                                          <p:spTgt spid="309"/>
                                        </p:tgtEl>
                                        <p:attrNameLst>
                                          <p:attrName>style.visibility</p:attrName>
                                        </p:attrNameLst>
                                      </p:cBhvr>
                                      <p:to>
                                        <p:strVal val="visible"/>
                                      </p:to>
                                    </p:set>
                                    <p:animEffect transition="in" filter="fade">
                                      <p:cBhvr>
                                        <p:cTn id="10" dur="10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233775" y="445025"/>
            <a:ext cx="6390450" cy="627834"/>
          </a:xfrm>
          <a:prstGeom prst="rect">
            <a:avLst/>
          </a:prstGeom>
          <a:solidFill>
            <a:srgbClr val="FFFFFF"/>
          </a:solidFill>
          <a:ln w="31750" cap="sq" cmpd="sng">
            <a:solidFill>
              <a:srgbClr val="404040"/>
            </a:solidFill>
            <a:prstDash val="solid"/>
            <a:miter lim="800000"/>
            <a:headEnd type="none" w="med" len="med"/>
            <a:tailEnd type="none" w="med" len="med"/>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3200" b="0" i="0" u="none" strike="noStrike" cap="none">
                <a:solidFill>
                  <a:srgbClr val="262626"/>
                </a:solidFill>
                <a:latin typeface="Cabin"/>
                <a:ea typeface="Cabin"/>
                <a:cs typeface="Cabin"/>
                <a:sym typeface="Cabin"/>
              </a:rPr>
              <a:t>POWER DISTANCE</a:t>
            </a:r>
            <a:endParaRPr sz="3200" b="0" i="0" u="none" strike="noStrike" cap="none">
              <a:solidFill>
                <a:srgbClr val="262626"/>
              </a:solidFill>
              <a:latin typeface="Cabin"/>
              <a:ea typeface="Cabin"/>
              <a:cs typeface="Cabin"/>
              <a:sym typeface="Cabin"/>
            </a:endParaRPr>
          </a:p>
        </p:txBody>
      </p:sp>
      <p:sp>
        <p:nvSpPr>
          <p:cNvPr id="317" name="Shape 317"/>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p>
            <a:pPr marL="342892" marR="0" lvl="0" indent="-257168" algn="l" rtl="0">
              <a:lnSpc>
                <a:spcPct val="100000"/>
              </a:lnSpc>
              <a:spcBef>
                <a:spcPts val="0"/>
              </a:spcBef>
              <a:spcAft>
                <a:spcPts val="0"/>
              </a:spcAft>
              <a:buClr>
                <a:schemeClr val="accent2"/>
              </a:buClr>
              <a:buSzPts val="1800"/>
              <a:buFont typeface="Arial"/>
              <a:buChar char="●"/>
            </a:pPr>
            <a:r>
              <a:rPr lang="en-US" sz="2800" b="0" i="0" u="none" strike="noStrike" cap="none">
                <a:solidFill>
                  <a:srgbClr val="262626"/>
                </a:solidFill>
                <a:latin typeface="Cabin"/>
                <a:ea typeface="Cabin"/>
                <a:cs typeface="Cabin"/>
                <a:sym typeface="Cabin"/>
              </a:rPr>
              <a:t>Singapore - High Power Distance</a:t>
            </a:r>
            <a:endParaRPr sz="2800" b="0" i="0" u="none" strike="noStrike" cap="none">
              <a:solidFill>
                <a:srgbClr val="262626"/>
              </a:solidFill>
              <a:latin typeface="Cabin"/>
              <a:ea typeface="Cabin"/>
              <a:cs typeface="Cabin"/>
              <a:sym typeface="Cabin"/>
            </a:endParaRPr>
          </a:p>
        </p:txBody>
      </p:sp>
      <p:pic>
        <p:nvPicPr>
          <p:cNvPr id="318" name="Shape 318"/>
          <p:cNvPicPr preferRelativeResize="0"/>
          <p:nvPr/>
        </p:nvPicPr>
        <p:blipFill rotWithShape="1">
          <a:blip r:embed="rId3">
            <a:alphaModFix/>
          </a:blip>
          <a:srcRect/>
          <a:stretch/>
        </p:blipFill>
        <p:spPr>
          <a:xfrm>
            <a:off x="298576" y="2337695"/>
            <a:ext cx="2914070" cy="1639163"/>
          </a:xfrm>
          <a:prstGeom prst="rect">
            <a:avLst/>
          </a:prstGeom>
          <a:noFill/>
          <a:ln>
            <a:noFill/>
          </a:ln>
        </p:spPr>
      </p:pic>
      <p:pic>
        <p:nvPicPr>
          <p:cNvPr id="319" name="Shape 319"/>
          <p:cNvPicPr preferRelativeResize="0"/>
          <p:nvPr/>
        </p:nvPicPr>
        <p:blipFill rotWithShape="1">
          <a:blip r:embed="rId4">
            <a:alphaModFix/>
          </a:blip>
          <a:srcRect/>
          <a:stretch/>
        </p:blipFill>
        <p:spPr>
          <a:xfrm>
            <a:off x="3563982" y="1953638"/>
            <a:ext cx="3060243" cy="2407275"/>
          </a:xfrm>
          <a:prstGeom prst="rect">
            <a:avLst/>
          </a:prstGeom>
          <a:noFill/>
          <a:ln>
            <a:noFill/>
          </a:ln>
        </p:spPr>
      </p:pic>
    </p:spTree>
    <p:extLst>
      <p:ext uri="{BB962C8B-B14F-4D97-AF65-F5344CB8AC3E}">
        <p14:creationId xmlns:p14="http://schemas.microsoft.com/office/powerpoint/2010/main" val="342297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10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8"/>
                                        </p:tgtEl>
                                        <p:attrNameLst>
                                          <p:attrName>style.visibility</p:attrName>
                                        </p:attrNameLst>
                                      </p:cBhvr>
                                      <p:to>
                                        <p:strVal val="visible"/>
                                      </p:to>
                                    </p:set>
                                    <p:animEffect transition="in" filter="fade">
                                      <p:cBhvr>
                                        <p:cTn id="12" dur="1000"/>
                                        <p:tgtEl>
                                          <p:spTgt spid="3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9"/>
                                        </p:tgtEl>
                                        <p:attrNameLst>
                                          <p:attrName>style.visibility</p:attrName>
                                        </p:attrNameLst>
                                      </p:cBhvr>
                                      <p:to>
                                        <p:strVal val="visible"/>
                                      </p:to>
                                    </p:set>
                                    <p:animEffect transition="in" filter="fade">
                                      <p:cBhvr>
                                        <p:cTn id="17" dur="10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233775" y="445025"/>
            <a:ext cx="6390450" cy="627834"/>
          </a:xfrm>
          <a:prstGeom prst="rect">
            <a:avLst/>
          </a:prstGeom>
          <a:solidFill>
            <a:srgbClr val="FFFFFF"/>
          </a:solidFill>
          <a:ln w="31750" cap="sq" cmpd="sng">
            <a:solidFill>
              <a:srgbClr val="404040"/>
            </a:solidFill>
            <a:prstDash val="solid"/>
            <a:miter lim="800000"/>
            <a:headEnd type="none" w="med" len="med"/>
            <a:tailEnd type="none" w="med" len="med"/>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262626"/>
              </a:buClr>
              <a:buSzPts val="2800"/>
              <a:buFont typeface="Cabin"/>
              <a:buNone/>
            </a:pPr>
            <a:r>
              <a:rPr lang="en-US" sz="2800" b="0" i="0" u="none" strike="noStrike" cap="none">
                <a:solidFill>
                  <a:srgbClr val="262626"/>
                </a:solidFill>
                <a:latin typeface="Cabin"/>
                <a:ea typeface="Cabin"/>
                <a:cs typeface="Cabin"/>
                <a:sym typeface="Cabin"/>
              </a:rPr>
              <a:t>INTERCULTURAL COMMUNICATION</a:t>
            </a:r>
            <a:endParaRPr sz="2800" b="0" i="0" u="none" strike="noStrike" cap="none">
              <a:solidFill>
                <a:srgbClr val="262626"/>
              </a:solidFill>
              <a:latin typeface="Cabin"/>
              <a:ea typeface="Cabin"/>
              <a:cs typeface="Cabin"/>
              <a:sym typeface="Cabin"/>
            </a:endParaRPr>
          </a:p>
        </p:txBody>
      </p:sp>
      <p:sp>
        <p:nvSpPr>
          <p:cNvPr id="325" name="Shape 325"/>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p>
            <a:pPr marL="342892" marR="0" lvl="0" indent="-142868" algn="l" rtl="0">
              <a:lnSpc>
                <a:spcPct val="100000"/>
              </a:lnSpc>
              <a:spcBef>
                <a:spcPts val="0"/>
              </a:spcBef>
              <a:spcAft>
                <a:spcPts val="0"/>
              </a:spcAft>
              <a:buClr>
                <a:schemeClr val="accent2"/>
              </a:buClr>
              <a:buSzPts val="1800"/>
              <a:buFont typeface="Arial"/>
              <a:buNone/>
            </a:pPr>
            <a:endParaRPr sz="2800" b="0" i="0" u="none" strike="noStrike" cap="none" dirty="0">
              <a:solidFill>
                <a:srgbClr val="262626"/>
              </a:solidFill>
              <a:latin typeface="Cabin"/>
              <a:ea typeface="Cabin"/>
              <a:cs typeface="Cabin"/>
              <a:sym typeface="Cabin"/>
            </a:endParaRPr>
          </a:p>
          <a:p>
            <a:pPr marL="342892" marR="0" lvl="0" indent="-257168" algn="l" rtl="0">
              <a:lnSpc>
                <a:spcPct val="100000"/>
              </a:lnSpc>
              <a:spcBef>
                <a:spcPts val="0"/>
              </a:spcBef>
              <a:spcAft>
                <a:spcPts val="0"/>
              </a:spcAft>
              <a:buClr>
                <a:schemeClr val="accent2"/>
              </a:buClr>
              <a:buSzPts val="1800"/>
              <a:buFont typeface="Arial"/>
              <a:buChar char="●"/>
            </a:pPr>
            <a:r>
              <a:rPr lang="en-US" sz="2800" b="0" i="0" u="none" strike="noStrike" cap="none" dirty="0">
                <a:solidFill>
                  <a:srgbClr val="262626"/>
                </a:solidFill>
                <a:latin typeface="Cabin"/>
                <a:ea typeface="Cabin"/>
                <a:cs typeface="Cabin"/>
                <a:sym typeface="Cabin"/>
              </a:rPr>
              <a:t>Fate &amp; Personal Responsibility</a:t>
            </a:r>
            <a:endParaRPr lang="en-US" dirty="0"/>
          </a:p>
          <a:p>
            <a:pPr marL="800092" lvl="1" indent="-257168">
              <a:spcBef>
                <a:spcPts val="0"/>
              </a:spcBef>
              <a:buSzPts val="1800"/>
              <a:buFont typeface="Arial"/>
              <a:buChar char="●"/>
            </a:pPr>
            <a:r>
              <a:rPr lang="en-US" sz="2000" b="0" i="0" u="none" strike="noStrike" cap="none" dirty="0">
                <a:solidFill>
                  <a:srgbClr val="262626"/>
                </a:solidFill>
                <a:latin typeface="Cabin"/>
                <a:ea typeface="Cabin"/>
                <a:cs typeface="Cabin"/>
                <a:sym typeface="Cabin"/>
              </a:rPr>
              <a:t>Understand others points of view</a:t>
            </a:r>
          </a:p>
          <a:p>
            <a:pPr marL="542924" lvl="1" indent="0">
              <a:spcBef>
                <a:spcPts val="0"/>
              </a:spcBef>
              <a:buSzPts val="1800"/>
              <a:buNone/>
            </a:pPr>
            <a:r>
              <a:rPr lang="en-US" sz="1600" dirty="0"/>
              <a:t> </a:t>
            </a:r>
            <a:endParaRPr sz="4800" b="0" i="0" u="none" strike="noStrike" cap="none" dirty="0">
              <a:solidFill>
                <a:srgbClr val="262626"/>
              </a:solidFill>
              <a:latin typeface="Cabin"/>
              <a:ea typeface="Cabin"/>
              <a:cs typeface="Cabin"/>
              <a:sym typeface="Cabin"/>
            </a:endParaRPr>
          </a:p>
          <a:p>
            <a:pPr marL="342892" marR="0" lvl="0" indent="-257168" algn="l" rtl="0">
              <a:lnSpc>
                <a:spcPct val="100000"/>
              </a:lnSpc>
              <a:spcBef>
                <a:spcPts val="0"/>
              </a:spcBef>
              <a:spcAft>
                <a:spcPts val="0"/>
              </a:spcAft>
              <a:buClr>
                <a:schemeClr val="accent2"/>
              </a:buClr>
              <a:buSzPts val="1800"/>
              <a:buFont typeface="Arial"/>
              <a:buChar char="●"/>
            </a:pPr>
            <a:r>
              <a:rPr lang="en-US" sz="2800" b="0" i="0" u="none" strike="noStrike" cap="none" dirty="0">
                <a:solidFill>
                  <a:srgbClr val="262626"/>
                </a:solidFill>
                <a:latin typeface="Cabin"/>
                <a:ea typeface="Cabin"/>
                <a:cs typeface="Cabin"/>
                <a:sym typeface="Cabin"/>
              </a:rPr>
              <a:t>Power Distance</a:t>
            </a:r>
            <a:endParaRPr lang="en-US" dirty="0"/>
          </a:p>
          <a:p>
            <a:pPr marL="800092" lvl="1" indent="-257168">
              <a:spcBef>
                <a:spcPts val="0"/>
              </a:spcBef>
              <a:buSzPts val="1800"/>
              <a:buFont typeface="Arial"/>
              <a:buChar char="●"/>
            </a:pPr>
            <a:r>
              <a:rPr lang="en-US" sz="2000" b="0" i="0" u="none" strike="noStrike" cap="none" dirty="0">
                <a:solidFill>
                  <a:srgbClr val="262626"/>
                </a:solidFill>
                <a:latin typeface="Cabin"/>
                <a:ea typeface="Cabin"/>
                <a:cs typeface="Cabin"/>
                <a:sym typeface="Cabin"/>
              </a:rPr>
              <a:t>Know what power distance culture you are in.</a:t>
            </a:r>
            <a:endParaRPr sz="6000" b="0" i="0" u="none" strike="noStrike" cap="none" dirty="0">
              <a:solidFill>
                <a:srgbClr val="262626"/>
              </a:solidFill>
              <a:latin typeface="Cabin"/>
              <a:ea typeface="Cabin"/>
              <a:cs typeface="Cabin"/>
              <a:sym typeface="Cabin"/>
            </a:endParaRPr>
          </a:p>
        </p:txBody>
      </p:sp>
    </p:spTree>
    <p:extLst>
      <p:ext uri="{BB962C8B-B14F-4D97-AF65-F5344CB8AC3E}">
        <p14:creationId xmlns:p14="http://schemas.microsoft.com/office/powerpoint/2010/main" val="92139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10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p:txBody>
          <a:bodyPr>
            <a:noAutofit/>
          </a:bodyPr>
          <a:lstStyle/>
          <a:p>
            <a:r>
              <a:rPr lang="en-SG" sz="2600" dirty="0"/>
              <a:t>Intercultural Communication</a:t>
            </a:r>
          </a:p>
        </p:txBody>
      </p:sp>
      <p:sp>
        <p:nvSpPr>
          <p:cNvPr id="66" name="Shape 66"/>
          <p:cNvSpPr txBox="1">
            <a:spLocks noGrp="1"/>
          </p:cNvSpPr>
          <p:nvPr>
            <p:ph type="body" idx="1"/>
          </p:nvPr>
        </p:nvSpPr>
        <p:spPr/>
        <p:txBody>
          <a:bodyPr/>
          <a:lstStyle/>
          <a:p>
            <a:r>
              <a:rPr lang="en-SG"/>
              <a:t>Googled Definition:</a:t>
            </a:r>
          </a:p>
          <a:p>
            <a:endParaRPr lang="en-SG"/>
          </a:p>
          <a:p>
            <a:r>
              <a:rPr lang="en-SG"/>
              <a:t>Intercultural communication is the verbal and nonverbal interaction between people from different cultural backgrounds. </a:t>
            </a:r>
            <a:endParaRPr lang="en-SG"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p:txBody>
          <a:bodyPr>
            <a:normAutofit/>
          </a:bodyPr>
          <a:lstStyle/>
          <a:p>
            <a:r>
              <a:rPr lang="en-US" dirty="0"/>
              <a:t>Nonverbal Communication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p:txBody>
          <a:bodyPr/>
          <a:lstStyle/>
          <a:p>
            <a:r>
              <a:rPr lang="en-US"/>
              <a:t>Body Language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p:txBody>
          <a:bodyPr>
            <a:normAutofit/>
          </a:bodyPr>
          <a:lstStyle/>
          <a:p>
            <a:r>
              <a:rPr lang="en-US"/>
              <a:t>Greetings</a:t>
            </a:r>
            <a:endParaRPr lang="en-US" dirty="0"/>
          </a:p>
        </p:txBody>
      </p:sp>
      <p:sp>
        <p:nvSpPr>
          <p:cNvPr id="293" name="Shape 293"/>
          <p:cNvSpPr txBox="1">
            <a:spLocks noGrp="1"/>
          </p:cNvSpPr>
          <p:nvPr>
            <p:ph type="body" idx="1"/>
          </p:nvPr>
        </p:nvSpPr>
        <p:spPr/>
        <p:txBody>
          <a:bodyPr/>
          <a:lstStyle/>
          <a:p>
            <a:r>
              <a:rPr lang="en-SG" dirty="0"/>
              <a:t>Handshakes</a:t>
            </a:r>
          </a:p>
          <a:p>
            <a:r>
              <a:rPr lang="en-SG" dirty="0"/>
              <a:t>make or break first meeting</a:t>
            </a:r>
          </a:p>
          <a:p>
            <a:r>
              <a:rPr lang="en-SG" dirty="0"/>
              <a:t>duration and no. of shakes </a:t>
            </a:r>
            <a:br>
              <a:rPr lang="en-SG" dirty="0"/>
            </a:br>
            <a:r>
              <a:rPr lang="en-SG" dirty="0"/>
              <a:t>varies quite a bit!</a:t>
            </a:r>
          </a:p>
          <a:p>
            <a:endParaRPr lang="en-SG" dirty="0"/>
          </a:p>
          <a:p>
            <a:r>
              <a:rPr lang="en-SG" dirty="0"/>
              <a:t>Other customs</a:t>
            </a:r>
          </a:p>
        </p:txBody>
      </p:sp>
      <p:sp>
        <p:nvSpPr>
          <p:cNvPr id="294" name="Shape 294" title="handshake.avi">
            <a:hlinkClick r:id="rId3"/>
          </p:cNvPr>
          <p:cNvSpPr/>
          <p:nvPr/>
        </p:nvSpPr>
        <p:spPr>
          <a:xfrm>
            <a:off x="3910322" y="1574800"/>
            <a:ext cx="2608800" cy="2571750"/>
          </a:xfrm>
          <a:prstGeom prst="rect">
            <a:avLst/>
          </a:prstGeom>
          <a:noFill/>
          <a:ln>
            <a:noFill/>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p:txBody>
          <a:bodyPr>
            <a:normAutofit/>
          </a:bodyPr>
          <a:lstStyle/>
          <a:p>
            <a:r>
              <a:rPr lang="en-US"/>
              <a:t>Gestures</a:t>
            </a:r>
            <a:endParaRPr lang="en-US" dirty="0"/>
          </a:p>
        </p:txBody>
      </p:sp>
      <p:sp>
        <p:nvSpPr>
          <p:cNvPr id="300" name="Shape 300"/>
          <p:cNvSpPr txBox="1">
            <a:spLocks noGrp="1"/>
          </p:cNvSpPr>
          <p:nvPr>
            <p:ph type="body" idx="1"/>
          </p:nvPr>
        </p:nvSpPr>
        <p:spPr/>
        <p:txBody>
          <a:bodyPr/>
          <a:lstStyle/>
          <a:p>
            <a:r>
              <a:rPr lang="en-SG" dirty="0"/>
              <a:t>Unintentionally offensive hand gestures</a:t>
            </a:r>
          </a:p>
          <a:p>
            <a:endParaRPr lang="en-SG" dirty="0"/>
          </a:p>
          <a:p>
            <a:r>
              <a:rPr lang="en-SG" dirty="0"/>
              <a:t>Signals</a:t>
            </a:r>
          </a:p>
          <a:p>
            <a:r>
              <a:rPr lang="en-SG" dirty="0"/>
              <a:t>Italians vs. British</a:t>
            </a:r>
          </a:p>
          <a:p>
            <a:r>
              <a:rPr lang="en-SG" dirty="0"/>
              <a:t>talking with the arms and hands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p:txBody>
          <a:bodyPr/>
          <a:lstStyle/>
          <a:p>
            <a:r>
              <a:rPr lang="en-US"/>
              <a:t>Proxemics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p:txBody>
          <a:bodyPr>
            <a:normAutofit/>
          </a:bodyPr>
          <a:lstStyle/>
          <a:p>
            <a:r>
              <a:rPr lang="en-US"/>
              <a:t>Personal space</a:t>
            </a:r>
            <a:endParaRPr lang="en-US" dirty="0"/>
          </a:p>
        </p:txBody>
      </p:sp>
      <p:sp>
        <p:nvSpPr>
          <p:cNvPr id="311" name="Shape 311"/>
          <p:cNvSpPr txBox="1">
            <a:spLocks noGrp="1"/>
          </p:cNvSpPr>
          <p:nvPr>
            <p:ph type="body" idx="1"/>
          </p:nvPr>
        </p:nvSpPr>
        <p:spPr/>
        <p:txBody>
          <a:bodyPr>
            <a:normAutofit/>
          </a:bodyPr>
          <a:lstStyle/>
          <a:p>
            <a:pPr marL="85724" indent="0">
              <a:buNone/>
            </a:pPr>
            <a:r>
              <a:rPr lang="en-SG" dirty="0"/>
              <a:t>North Americans </a:t>
            </a:r>
          </a:p>
          <a:p>
            <a:r>
              <a:rPr lang="en-SG" dirty="0"/>
              <a:t>accustomed to large spaces</a:t>
            </a:r>
          </a:p>
          <a:p>
            <a:r>
              <a:rPr lang="en-SG" dirty="0"/>
              <a:t>cold, lack interest, condescending?</a:t>
            </a:r>
          </a:p>
          <a:p>
            <a:endParaRPr lang="en-SG" dirty="0"/>
          </a:p>
          <a:p>
            <a:pPr marL="85724" indent="0">
              <a:buNone/>
            </a:pPr>
            <a:r>
              <a:rPr lang="en-SG" dirty="0"/>
              <a:t>Europeans</a:t>
            </a:r>
          </a:p>
          <a:p>
            <a:r>
              <a:rPr lang="en-SG" dirty="0"/>
              <a:t>used to having less space</a:t>
            </a:r>
          </a:p>
          <a:p>
            <a:r>
              <a:rPr lang="en-SG" dirty="0"/>
              <a:t>pushy, aggressive, disrespectful?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p:txBody>
          <a:bodyPr>
            <a:normAutofit/>
          </a:bodyPr>
          <a:lstStyle/>
          <a:p>
            <a:r>
              <a:rPr lang="en-US"/>
              <a:t>Personal space</a:t>
            </a:r>
            <a:endParaRPr lang="en-US" dirty="0"/>
          </a:p>
        </p:txBody>
      </p:sp>
      <p:sp>
        <p:nvSpPr>
          <p:cNvPr id="311" name="Shape 311"/>
          <p:cNvSpPr txBox="1">
            <a:spLocks noGrp="1"/>
          </p:cNvSpPr>
          <p:nvPr>
            <p:ph type="body" idx="1"/>
          </p:nvPr>
        </p:nvSpPr>
        <p:spPr/>
        <p:txBody>
          <a:bodyPr>
            <a:normAutofit fontScale="85000" lnSpcReduction="10000"/>
          </a:bodyPr>
          <a:lstStyle/>
          <a:p>
            <a:pPr marL="85724" indent="0">
              <a:buNone/>
            </a:pPr>
            <a:r>
              <a:rPr lang="en-SG" dirty="0"/>
              <a:t>Neither is intentionally upsetting - these are cultural differences!</a:t>
            </a:r>
          </a:p>
        </p:txBody>
      </p:sp>
    </p:spTree>
    <p:extLst>
      <p:ext uri="{BB962C8B-B14F-4D97-AF65-F5344CB8AC3E}">
        <p14:creationId xmlns:p14="http://schemas.microsoft.com/office/powerpoint/2010/main" val="2404391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p:txBody>
          <a:bodyPr>
            <a:normAutofit/>
          </a:bodyPr>
          <a:lstStyle/>
          <a:p>
            <a:r>
              <a:rPr lang="en-US"/>
              <a:t>Line-waiting</a:t>
            </a:r>
            <a:endParaRPr lang="en-US" dirty="0"/>
          </a:p>
        </p:txBody>
      </p:sp>
      <p:sp>
        <p:nvSpPr>
          <p:cNvPr id="317" name="Shape 317"/>
          <p:cNvSpPr txBox="1">
            <a:spLocks noGrp="1"/>
          </p:cNvSpPr>
          <p:nvPr>
            <p:ph type="body" idx="1"/>
          </p:nvPr>
        </p:nvSpPr>
        <p:spPr/>
        <p:txBody>
          <a:bodyPr>
            <a:normAutofit lnSpcReduction="10000"/>
          </a:bodyPr>
          <a:lstStyle/>
          <a:p>
            <a:r>
              <a:rPr lang="en-SG" dirty="0"/>
              <a:t>English and Americans – </a:t>
            </a:r>
          </a:p>
          <a:p>
            <a:pPr marL="85724" indent="0">
              <a:buNone/>
            </a:pPr>
            <a:r>
              <a:rPr lang="en-SG" dirty="0"/>
              <a:t>	“first come, first served”</a:t>
            </a:r>
          </a:p>
          <a:p>
            <a:r>
              <a:rPr lang="en-SG" dirty="0"/>
              <a:t>Parisians – </a:t>
            </a:r>
          </a:p>
          <a:p>
            <a:pPr marL="85724" indent="0">
              <a:buNone/>
            </a:pPr>
            <a:r>
              <a:rPr lang="en-SG" dirty="0"/>
              <a:t>	</a:t>
            </a:r>
            <a:r>
              <a:rPr lang="en-SG" i="1" dirty="0"/>
              <a:t>le </a:t>
            </a:r>
            <a:r>
              <a:rPr lang="en-SG" i="1" dirty="0" err="1"/>
              <a:t>resquillage</a:t>
            </a:r>
            <a:r>
              <a:rPr lang="en-SG" i="1" dirty="0"/>
              <a:t> </a:t>
            </a:r>
            <a:r>
              <a:rPr lang="en-SG" dirty="0"/>
              <a:t>:</a:t>
            </a:r>
            <a:r>
              <a:rPr lang="en-SG" i="1" dirty="0"/>
              <a:t> </a:t>
            </a:r>
          </a:p>
          <a:p>
            <a:pPr marL="85724" indent="0">
              <a:buNone/>
            </a:pPr>
            <a:r>
              <a:rPr lang="en-SG" i="1" dirty="0"/>
              <a:t>	</a:t>
            </a:r>
            <a:r>
              <a:rPr lang="en-SG" dirty="0"/>
              <a:t>aggressive line jumping in marketplace</a:t>
            </a:r>
          </a:p>
          <a:p>
            <a:r>
              <a:rPr lang="en-SG" dirty="0"/>
              <a:t>Armenians –</a:t>
            </a:r>
          </a:p>
          <a:p>
            <a:pPr marL="85724" indent="0">
              <a:buNone/>
            </a:pPr>
            <a:r>
              <a:rPr lang="en-SG" dirty="0"/>
              <a:t>	okay to save spots for others </a:t>
            </a:r>
          </a:p>
          <a:p>
            <a:pPr marL="85724" indent="0">
              <a:buNone/>
            </a:pPr>
            <a:r>
              <a:rPr lang="en-SG" dirty="0"/>
              <a:t>	(</a:t>
            </a:r>
            <a:r>
              <a:rPr lang="en-SG" dirty="0" err="1"/>
              <a:t>chope</a:t>
            </a:r>
            <a:r>
              <a:rPr lang="en-SG" dirty="0"/>
              <a:t> seat?)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p:txBody>
          <a:bodyPr>
            <a:normAutofit/>
          </a:bodyPr>
          <a:lstStyle/>
          <a:p>
            <a:r>
              <a:rPr lang="en-US"/>
              <a:t>Summary</a:t>
            </a:r>
            <a:endParaRPr lang="en-US" dirty="0"/>
          </a:p>
        </p:txBody>
      </p:sp>
      <p:sp>
        <p:nvSpPr>
          <p:cNvPr id="323" name="Shape 323"/>
          <p:cNvSpPr txBox="1">
            <a:spLocks noGrp="1"/>
          </p:cNvSpPr>
          <p:nvPr>
            <p:ph type="body" idx="1"/>
          </p:nvPr>
        </p:nvSpPr>
        <p:spPr/>
        <p:txBody>
          <a:bodyPr/>
          <a:lstStyle/>
          <a:p>
            <a:r>
              <a:rPr lang="en-SG"/>
              <a:t>View of Time</a:t>
            </a:r>
          </a:p>
          <a:p>
            <a:r>
              <a:rPr lang="en-SG"/>
              <a:t>Individualism and Collectivism</a:t>
            </a:r>
          </a:p>
          <a:p>
            <a:r>
              <a:rPr lang="en-SG"/>
              <a:t>Fate &amp; Personal Responsibility</a:t>
            </a:r>
          </a:p>
          <a:p>
            <a:r>
              <a:rPr lang="en-SG"/>
              <a:t>Power-Distance</a:t>
            </a:r>
          </a:p>
          <a:p>
            <a:r>
              <a:rPr lang="en-SG"/>
              <a:t>Nonverbal communication</a:t>
            </a:r>
            <a:endParaRPr lang="en-SG"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p:txBody>
          <a:bodyPr>
            <a:normAutofit/>
          </a:bodyPr>
          <a:lstStyle/>
          <a:p>
            <a:r>
              <a:rPr lang="en-US"/>
              <a:t>Learn and respect</a:t>
            </a:r>
            <a:endParaRPr lang="en-US" dirty="0"/>
          </a:p>
        </p:txBody>
      </p:sp>
      <p:sp>
        <p:nvSpPr>
          <p:cNvPr id="329" name="Shape 329"/>
          <p:cNvSpPr txBox="1">
            <a:spLocks noGrp="1"/>
          </p:cNvSpPr>
          <p:nvPr>
            <p:ph type="body" idx="1"/>
          </p:nvPr>
        </p:nvSpPr>
        <p:spPr/>
        <p:txBody>
          <a:bodyPr/>
          <a:lstStyle/>
          <a:p>
            <a:r>
              <a:rPr lang="en-SG"/>
              <a:t>Do discuss expectations</a:t>
            </a:r>
          </a:p>
          <a:p>
            <a:r>
              <a:rPr lang="en-SG"/>
              <a:t>Don’t impose our cultural values onto others</a:t>
            </a:r>
          </a:p>
          <a:p>
            <a:r>
              <a:rPr lang="en-SG"/>
              <a:t>Do due diligence in learning</a:t>
            </a:r>
          </a:p>
          <a:p>
            <a:r>
              <a:rPr lang="en-SG"/>
              <a:t>Don’t assume what’s common to us is acceptable to others</a:t>
            </a:r>
            <a:endParaRPr lang="en-S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p:txBody>
          <a:bodyPr>
            <a:normAutofit/>
          </a:bodyPr>
          <a:lstStyle/>
          <a:p>
            <a:r>
              <a:rPr lang="en-US"/>
              <a:t>Culture: What is it?</a:t>
            </a:r>
            <a:endParaRPr lang="en-US" dirty="0"/>
          </a:p>
        </p:txBody>
      </p:sp>
      <p:sp>
        <p:nvSpPr>
          <p:cNvPr id="72" name="Shape 72"/>
          <p:cNvSpPr txBox="1">
            <a:spLocks noGrp="1"/>
          </p:cNvSpPr>
          <p:nvPr>
            <p:ph type="body" idx="1"/>
          </p:nvPr>
        </p:nvSpPr>
        <p:spPr/>
        <p:txBody>
          <a:bodyPr/>
          <a:lstStyle/>
          <a:p>
            <a:r>
              <a:rPr lang="en-SG"/>
              <a:t>Dictionary Definition:</a:t>
            </a:r>
          </a:p>
          <a:p>
            <a:endParaRPr lang="en-SG"/>
          </a:p>
          <a:p>
            <a:r>
              <a:rPr lang="en-SG"/>
              <a:t>The ideas, customs, and social behaviour of a particular people or society.</a:t>
            </a:r>
            <a:endParaRPr lang="en-SG"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62E4-AA71-484F-A55F-3452D5C806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7F44E73D-F595-4037-9E00-8605C830DE75}"/>
              </a:ext>
            </a:extLst>
          </p:cNvPr>
          <p:cNvSpPr>
            <a:spLocks noGrp="1"/>
          </p:cNvSpPr>
          <p:nvPr>
            <p:ph type="body" idx="1"/>
          </p:nvPr>
        </p:nvSpPr>
        <p:spPr>
          <a:xfrm>
            <a:off x="233775" y="2156059"/>
            <a:ext cx="6390450" cy="866274"/>
          </a:xfrm>
        </p:spPr>
        <p:txBody>
          <a:bodyPr/>
          <a:lstStyle/>
          <a:p>
            <a:pPr marL="85724" indent="0" algn="ctr">
              <a:buNone/>
            </a:pPr>
            <a:r>
              <a:rPr lang="en-US" sz="4000" dirty="0"/>
              <a:t>Q&amp;A</a:t>
            </a:r>
          </a:p>
        </p:txBody>
      </p:sp>
    </p:spTree>
    <p:extLst>
      <p:ext uri="{BB962C8B-B14F-4D97-AF65-F5344CB8AC3E}">
        <p14:creationId xmlns:p14="http://schemas.microsoft.com/office/powerpoint/2010/main" val="154653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p:txBody>
          <a:bodyPr>
            <a:normAutofit/>
          </a:bodyPr>
          <a:lstStyle/>
          <a:p>
            <a:r>
              <a:rPr lang="en-SG" dirty="0"/>
              <a:t>aspects</a:t>
            </a:r>
          </a:p>
        </p:txBody>
      </p:sp>
      <p:sp>
        <p:nvSpPr>
          <p:cNvPr id="78" name="Shape 78"/>
          <p:cNvSpPr txBox="1">
            <a:spLocks noGrp="1"/>
          </p:cNvSpPr>
          <p:nvPr>
            <p:ph type="body" idx="1"/>
          </p:nvPr>
        </p:nvSpPr>
        <p:spPr/>
        <p:txBody>
          <a:bodyPr/>
          <a:lstStyle/>
          <a:p>
            <a:r>
              <a:rPr lang="en-SG" dirty="0"/>
              <a:t>Time</a:t>
            </a:r>
          </a:p>
          <a:p>
            <a:r>
              <a:rPr lang="en-SG" dirty="0"/>
              <a:t>Individualism VS Collectivism (I vs C)</a:t>
            </a:r>
          </a:p>
          <a:p>
            <a:r>
              <a:rPr lang="en-SG" dirty="0"/>
              <a:t>Fate and Personal Responsibility</a:t>
            </a:r>
          </a:p>
          <a:p>
            <a:r>
              <a:rPr lang="en-SG" dirty="0"/>
              <a:t>Power Distance</a:t>
            </a:r>
          </a:p>
          <a:p>
            <a:r>
              <a:rPr lang="en-SG" dirty="0"/>
              <a:t>Non-verbal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p:txBody>
          <a:bodyPr>
            <a:normAutofit/>
          </a:bodyPr>
          <a:lstStyle/>
          <a:p>
            <a:r>
              <a:rPr lang="en-US"/>
              <a:t>“Time is money!”</a:t>
            </a:r>
            <a:endParaRPr lang="en-US" dirty="0"/>
          </a:p>
        </p:txBody>
      </p:sp>
      <p:pic>
        <p:nvPicPr>
          <p:cNvPr id="84" name="Shape 84"/>
          <p:cNvPicPr preferRelativeResize="0"/>
          <p:nvPr/>
        </p:nvPicPr>
        <p:blipFill>
          <a:blip r:embed="rId3">
            <a:alphaModFix/>
          </a:blip>
          <a:stretch>
            <a:fillRect/>
          </a:stretch>
        </p:blipFill>
        <p:spPr>
          <a:xfrm>
            <a:off x="2498533" y="1677788"/>
            <a:ext cx="1860943" cy="262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p:txBody>
          <a:bodyPr>
            <a:normAutofit/>
          </a:bodyPr>
          <a:lstStyle/>
          <a:p>
            <a:r>
              <a:rPr lang="en-US"/>
              <a:t>Time</a:t>
            </a:r>
            <a:endParaRPr lang="en-US" dirty="0"/>
          </a:p>
        </p:txBody>
      </p:sp>
      <p:sp>
        <p:nvSpPr>
          <p:cNvPr id="90" name="Shape 90"/>
          <p:cNvSpPr txBox="1">
            <a:spLocks noGrp="1"/>
          </p:cNvSpPr>
          <p:nvPr>
            <p:ph type="body" idx="1"/>
          </p:nvPr>
        </p:nvSpPr>
        <p:spPr/>
        <p:txBody>
          <a:bodyPr/>
          <a:lstStyle/>
          <a:p>
            <a:r>
              <a:rPr lang="en-SG" dirty="0"/>
              <a:t>Two different perceptions of time:</a:t>
            </a:r>
          </a:p>
          <a:p>
            <a:r>
              <a:rPr lang="en-SG" dirty="0"/>
              <a:t>	Monochronic</a:t>
            </a:r>
          </a:p>
          <a:p>
            <a:r>
              <a:rPr lang="en-SG" dirty="0"/>
              <a:t>	Polychronic</a:t>
            </a:r>
          </a:p>
        </p:txBody>
      </p:sp>
      <p:pic>
        <p:nvPicPr>
          <p:cNvPr id="91" name="Shape 91"/>
          <p:cNvPicPr preferRelativeResize="0"/>
          <p:nvPr/>
        </p:nvPicPr>
        <p:blipFill>
          <a:blip r:embed="rId3">
            <a:alphaModFix/>
          </a:blip>
          <a:stretch>
            <a:fillRect/>
          </a:stretch>
        </p:blipFill>
        <p:spPr>
          <a:xfrm>
            <a:off x="4028906" y="1838851"/>
            <a:ext cx="2230743" cy="22307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p:txBody>
          <a:bodyPr>
            <a:normAutofit/>
          </a:bodyPr>
          <a:lstStyle/>
          <a:p>
            <a:r>
              <a:rPr lang="en-US"/>
              <a:t>Monochronic</a:t>
            </a:r>
            <a:endParaRPr lang="en-US" dirty="0"/>
          </a:p>
        </p:txBody>
      </p:sp>
      <p:sp>
        <p:nvSpPr>
          <p:cNvPr id="97" name="Shape 97"/>
          <p:cNvSpPr txBox="1">
            <a:spLocks noGrp="1"/>
          </p:cNvSpPr>
          <p:nvPr>
            <p:ph type="body" idx="1"/>
          </p:nvPr>
        </p:nvSpPr>
        <p:spPr/>
        <p:txBody>
          <a:bodyPr/>
          <a:lstStyle/>
          <a:p>
            <a:r>
              <a:rPr lang="en-SG"/>
              <a:t>Does things one at a time</a:t>
            </a:r>
          </a:p>
          <a:p>
            <a:r>
              <a:rPr lang="en-SG"/>
              <a:t>Fixed schedule</a:t>
            </a:r>
          </a:p>
          <a:p>
            <a:r>
              <a:rPr lang="en-SG"/>
              <a:t>Low context</a:t>
            </a:r>
          </a:p>
          <a:p>
            <a:r>
              <a:rPr lang="en-SG"/>
              <a:t>E.g. Americans</a:t>
            </a:r>
            <a:endParaRPr lang="en-SG" dirty="0"/>
          </a:p>
        </p:txBody>
      </p:sp>
      <p:pic>
        <p:nvPicPr>
          <p:cNvPr id="98" name="Shape 98"/>
          <p:cNvPicPr preferRelativeResize="0"/>
          <p:nvPr/>
        </p:nvPicPr>
        <p:blipFill>
          <a:blip r:embed="rId3">
            <a:alphaModFix/>
          </a:blip>
          <a:stretch>
            <a:fillRect/>
          </a:stretch>
        </p:blipFill>
        <p:spPr>
          <a:xfrm>
            <a:off x="4667167" y="1828801"/>
            <a:ext cx="1421606" cy="22717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p:txBody>
          <a:bodyPr>
            <a:normAutofit/>
          </a:bodyPr>
          <a:lstStyle/>
          <a:p>
            <a:r>
              <a:rPr lang="en-US"/>
              <a:t>Polychronic</a:t>
            </a:r>
            <a:endParaRPr lang="en-US" dirty="0"/>
          </a:p>
        </p:txBody>
      </p:sp>
      <p:sp>
        <p:nvSpPr>
          <p:cNvPr id="104" name="Shape 104"/>
          <p:cNvSpPr txBox="1">
            <a:spLocks noGrp="1"/>
          </p:cNvSpPr>
          <p:nvPr>
            <p:ph type="body" idx="1"/>
          </p:nvPr>
        </p:nvSpPr>
        <p:spPr/>
        <p:txBody>
          <a:bodyPr/>
          <a:lstStyle/>
          <a:p>
            <a:r>
              <a:rPr lang="en-SG"/>
              <a:t>Does many things at a time</a:t>
            </a:r>
          </a:p>
          <a:p>
            <a:r>
              <a:rPr lang="en-SG"/>
              <a:t>No restrictions </a:t>
            </a:r>
          </a:p>
          <a:p>
            <a:r>
              <a:rPr lang="en-SG"/>
              <a:t>High context</a:t>
            </a:r>
          </a:p>
          <a:p>
            <a:r>
              <a:rPr lang="en-SG"/>
              <a:t>E.g. Spanish</a:t>
            </a:r>
            <a:endParaRPr lang="en-SG" dirty="0"/>
          </a:p>
        </p:txBody>
      </p:sp>
      <p:pic>
        <p:nvPicPr>
          <p:cNvPr id="105" name="Shape 105"/>
          <p:cNvPicPr preferRelativeResize="0"/>
          <p:nvPr/>
        </p:nvPicPr>
        <p:blipFill>
          <a:blip r:embed="rId3">
            <a:alphaModFix/>
          </a:blip>
          <a:stretch>
            <a:fillRect/>
          </a:stretch>
        </p:blipFill>
        <p:spPr>
          <a:xfrm>
            <a:off x="4606191" y="1842432"/>
            <a:ext cx="1435894" cy="2271713"/>
          </a:xfrm>
          <a:prstGeom prst="rect">
            <a:avLst/>
          </a:prstGeom>
          <a:noFill/>
          <a:ln>
            <a:noFill/>
          </a:ln>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125</TotalTime>
  <Words>2028</Words>
  <Application>Microsoft Office PowerPoint</Application>
  <PresentationFormat>Custom</PresentationFormat>
  <Paragraphs>314</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Cabin</vt:lpstr>
      <vt:lpstr>Gill Sans MT</vt:lpstr>
      <vt:lpstr>Gill Sans MT (Body)</vt:lpstr>
      <vt:lpstr>Gill Sans MT (Headings)</vt:lpstr>
      <vt:lpstr>Parcel</vt:lpstr>
      <vt:lpstr>Intercultural Communication</vt:lpstr>
      <vt:lpstr>Story Time</vt:lpstr>
      <vt:lpstr>Intercultural Communication</vt:lpstr>
      <vt:lpstr>Culture: What is it?</vt:lpstr>
      <vt:lpstr>aspects</vt:lpstr>
      <vt:lpstr>“Time is money!”</vt:lpstr>
      <vt:lpstr>Time</vt:lpstr>
      <vt:lpstr>Monochronic</vt:lpstr>
      <vt:lpstr>Polychronic</vt:lpstr>
      <vt:lpstr>Monochronic vs. Polychronic</vt:lpstr>
      <vt:lpstr>Monochronic vs. Polychronic</vt:lpstr>
      <vt:lpstr>PowerPoint Presentation</vt:lpstr>
      <vt:lpstr>Monochronic vs. Polychronic</vt:lpstr>
      <vt:lpstr>The Singaporean time</vt:lpstr>
      <vt:lpstr>What to do?</vt:lpstr>
      <vt:lpstr>What to do?</vt:lpstr>
      <vt:lpstr>Perception of time  ⇕ Cultural representations</vt:lpstr>
      <vt:lpstr>Individualism vs. Collectivism</vt:lpstr>
      <vt:lpstr>PowerPoint Presentation</vt:lpstr>
      <vt:lpstr>More aspects</vt:lpstr>
      <vt:lpstr>More aspects</vt:lpstr>
      <vt:lpstr>FATE &amp; PERSONAL RESPONSIBILITY </vt:lpstr>
      <vt:lpstr>FATE &amp; PERSONAL RESPONSIBILITY </vt:lpstr>
      <vt:lpstr>FATE &amp; PERSONAL RESPONSIBILITY</vt:lpstr>
      <vt:lpstr>POWER DISTANCE</vt:lpstr>
      <vt:lpstr>POWER DISTANCE </vt:lpstr>
      <vt:lpstr>POWER DISTANCE IN SG</vt:lpstr>
      <vt:lpstr>POWER DISTANCE</vt:lpstr>
      <vt:lpstr>INTERCULTURAL COMMUNICATION</vt:lpstr>
      <vt:lpstr>Nonverbal Communication</vt:lpstr>
      <vt:lpstr>Body Language</vt:lpstr>
      <vt:lpstr>Greetings</vt:lpstr>
      <vt:lpstr>Gestures</vt:lpstr>
      <vt:lpstr>Proxemics</vt:lpstr>
      <vt:lpstr>Personal space</vt:lpstr>
      <vt:lpstr>Personal space</vt:lpstr>
      <vt:lpstr>Line-waiting</vt:lpstr>
      <vt:lpstr>Summary</vt:lpstr>
      <vt:lpstr>Learn and respect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Intercultural Communication</dc:title>
  <cp:lastModifiedBy>Jonathan</cp:lastModifiedBy>
  <cp:revision>31</cp:revision>
  <dcterms:modified xsi:type="dcterms:W3CDTF">2018-02-13T00:48:34Z</dcterms:modified>
</cp:coreProperties>
</file>