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4"/>
  </p:sldMasterIdLst>
  <p:notesMasterIdLst>
    <p:notesMasterId r:id="rId13"/>
  </p:notesMasterIdLst>
  <p:sldIdLst>
    <p:sldId id="258" r:id="rId5"/>
    <p:sldId id="261" r:id="rId6"/>
    <p:sldId id="265" r:id="rId7"/>
    <p:sldId id="263" r:id="rId8"/>
    <p:sldId id="262" r:id="rId9"/>
    <p:sldId id="267" r:id="rId10"/>
    <p:sldId id="264" r:id="rId11"/>
    <p:sldId id="268" r:id="rId12"/>
  </p:sldIdLst>
  <p:sldSz cx="8101013" cy="3429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517" autoAdjust="0"/>
  </p:normalViewPr>
  <p:slideViewPr>
    <p:cSldViewPr snapToGrid="0">
      <p:cViewPr varScale="1">
        <p:scale>
          <a:sx n="154" d="100"/>
          <a:sy n="154" d="100"/>
        </p:scale>
        <p:origin x="108" y="92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1BB22-86FB-4357-8D0C-B4571680012D}" type="datetimeFigureOut">
              <a:rPr lang="en-US" smtClean="0"/>
              <a:t>5/13/2022</a:t>
            </a:fld>
            <a:endParaRPr lang="en-US" dirty="0"/>
          </a:p>
        </p:txBody>
      </p:sp>
      <p:sp>
        <p:nvSpPr>
          <p:cNvPr id="4" name="Slide Image Placeholder 3"/>
          <p:cNvSpPr>
            <a:spLocks noGrp="1" noRot="1" noChangeAspect="1"/>
          </p:cNvSpPr>
          <p:nvPr>
            <p:ph type="sldImg" idx="2"/>
          </p:nvPr>
        </p:nvSpPr>
        <p:spPr>
          <a:xfrm>
            <a:off x="-215900" y="1143000"/>
            <a:ext cx="7289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FAB8EB-1B9B-45F7-A47A-C74ABD32A3D5}" type="slidenum">
              <a:rPr lang="en-US" smtClean="0"/>
              <a:t>‹#›</a:t>
            </a:fld>
            <a:endParaRPr lang="en-US" dirty="0"/>
          </a:p>
        </p:txBody>
      </p:sp>
    </p:spTree>
    <p:extLst>
      <p:ext uri="{BB962C8B-B14F-4D97-AF65-F5344CB8AC3E}">
        <p14:creationId xmlns:p14="http://schemas.microsoft.com/office/powerpoint/2010/main" val="1724213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Science is a vast subject matter; One can almost think of it as a large Dataset that includes different features. </a:t>
            </a:r>
          </a:p>
          <a:p>
            <a:endParaRPr lang="en-US" dirty="0"/>
          </a:p>
          <a:p>
            <a:r>
              <a:rPr lang="en-US" dirty="0"/>
              <a:t>The features being: Statistics, Data Analytics and finally Machine Learning…Each of these features plays an important role in the art of Data Science</a:t>
            </a:r>
          </a:p>
          <a:p>
            <a:endParaRPr lang="en-US" dirty="0"/>
          </a:p>
          <a:p>
            <a:r>
              <a:rPr lang="en-US" dirty="0"/>
              <a:t>Artificial Intelligence has been conceptually been around since the late 1970s. Albeit a concept that has been around for quite some time, in today’s age has become quite complex.</a:t>
            </a:r>
          </a:p>
          <a:p>
            <a:r>
              <a:rPr lang="en-US" dirty="0"/>
              <a:t>An expert system has been around for quite a bit, and has been implemented in games such as checkers, and chess.</a:t>
            </a:r>
          </a:p>
          <a:p>
            <a:r>
              <a:rPr lang="en-US" dirty="0"/>
              <a:t>A series of if and else cases programmed by a subject matter expert could be considered Artificial Intelligence; Artificial Intelligence is not what constitutes as shallow or deep machine learning </a:t>
            </a:r>
          </a:p>
          <a:p>
            <a:endParaRPr lang="en-US" dirty="0"/>
          </a:p>
          <a:p>
            <a:r>
              <a:rPr lang="en-US" dirty="0"/>
              <a:t>What is the difference between shallow and deep machine learning? The differentiation has to do with the sophistication amongst the models</a:t>
            </a:r>
          </a:p>
          <a:p>
            <a:endParaRPr lang="en-US" dirty="0"/>
          </a:p>
          <a:p>
            <a:r>
              <a:rPr lang="en-US" dirty="0"/>
              <a:t>Linear regression, logistic regression, and decision trees are all models that fall under shallow machine learning </a:t>
            </a:r>
          </a:p>
          <a:p>
            <a:r>
              <a:rPr lang="en-US" dirty="0"/>
              <a:t>Random Forest using boosting and bagging and pasting techniques also known as ensemble techniques fall under a more sophisticated umbrella of deep machine learning </a:t>
            </a:r>
          </a:p>
          <a:p>
            <a:endParaRPr lang="en-US" dirty="0"/>
          </a:p>
          <a:p>
            <a:r>
              <a:rPr lang="en-US" dirty="0"/>
              <a:t>The model that I will be discussing and giving you a short demonstration of is known as a Neural Network and can be classified as the most sophisticated deep machine learning technique we have </a:t>
            </a:r>
          </a:p>
          <a:p>
            <a:r>
              <a:rPr lang="en-US" dirty="0"/>
              <a:t> </a:t>
            </a:r>
          </a:p>
        </p:txBody>
      </p:sp>
      <p:sp>
        <p:nvSpPr>
          <p:cNvPr id="4" name="Slide Number Placeholder 3"/>
          <p:cNvSpPr>
            <a:spLocks noGrp="1"/>
          </p:cNvSpPr>
          <p:nvPr>
            <p:ph type="sldNum" sz="quarter" idx="5"/>
          </p:nvPr>
        </p:nvSpPr>
        <p:spPr/>
        <p:txBody>
          <a:bodyPr/>
          <a:lstStyle/>
          <a:p>
            <a:fld id="{E5FAB8EB-1B9B-45F7-A47A-C74ABD32A3D5}" type="slidenum">
              <a:rPr lang="en-US" smtClean="0"/>
              <a:t>2</a:t>
            </a:fld>
            <a:endParaRPr lang="en-US" dirty="0"/>
          </a:p>
        </p:txBody>
      </p:sp>
    </p:spTree>
    <p:extLst>
      <p:ext uri="{BB962C8B-B14F-4D97-AF65-F5344CB8AC3E}">
        <p14:creationId xmlns:p14="http://schemas.microsoft.com/office/powerpoint/2010/main" val="1028871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FAB8EB-1B9B-45F7-A47A-C74ABD32A3D5}" type="slidenum">
              <a:rPr lang="en-US" smtClean="0"/>
              <a:t>3</a:t>
            </a:fld>
            <a:endParaRPr lang="en-US" dirty="0"/>
          </a:p>
        </p:txBody>
      </p:sp>
    </p:spTree>
    <p:extLst>
      <p:ext uri="{BB962C8B-B14F-4D97-AF65-F5344CB8AC3E}">
        <p14:creationId xmlns:p14="http://schemas.microsoft.com/office/powerpoint/2010/main" val="3092811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Shuffle our data </a:t>
            </a:r>
          </a:p>
          <a:p>
            <a:pPr marL="171450" indent="-171450">
              <a:buFontTx/>
              <a:buChar char="-"/>
            </a:pPr>
            <a:endParaRPr lang="en-US" dirty="0"/>
          </a:p>
          <a:p>
            <a:pPr marL="171450" indent="-171450">
              <a:buFontTx/>
              <a:buChar char="-"/>
            </a:pPr>
            <a:r>
              <a:rPr lang="en-US" dirty="0"/>
              <a:t>We run through our training data divided by this concept by batch size</a:t>
            </a:r>
          </a:p>
          <a:p>
            <a:pPr marL="171450" indent="-171450">
              <a:buFontTx/>
              <a:buChar char="-"/>
            </a:pPr>
            <a:endParaRPr lang="en-US" dirty="0"/>
          </a:p>
          <a:p>
            <a:pPr marL="171450" indent="-171450">
              <a:buFontTx/>
              <a:buChar char="-"/>
            </a:pPr>
            <a:r>
              <a:rPr lang="en-US" dirty="0"/>
              <a:t>We split into different partitions</a:t>
            </a:r>
          </a:p>
          <a:p>
            <a:pPr marL="171450" indent="-171450">
              <a:buFontTx/>
              <a:buChar char="-"/>
            </a:pPr>
            <a:endParaRPr lang="en-US" dirty="0"/>
          </a:p>
          <a:p>
            <a:pPr marL="171450" indent="-171450">
              <a:buFontTx/>
              <a:buChar char="-"/>
            </a:pPr>
            <a:r>
              <a:rPr lang="en-US" dirty="0"/>
              <a:t>Then for each of those specific partitions we get a prediction </a:t>
            </a:r>
          </a:p>
          <a:p>
            <a:pPr marL="171450" indent="-171450">
              <a:buFontTx/>
              <a:buChar char="-"/>
            </a:pPr>
            <a:endParaRPr lang="en-US" dirty="0"/>
          </a:p>
          <a:p>
            <a:pPr marL="171450" indent="-171450">
              <a:buFontTx/>
              <a:buChar char="-"/>
            </a:pPr>
            <a:r>
              <a:rPr lang="en-US" dirty="0"/>
              <a:t>We get the error</a:t>
            </a:r>
          </a:p>
          <a:p>
            <a:pPr marL="171450" indent="-171450">
              <a:buFontTx/>
              <a:buChar char="-"/>
            </a:pPr>
            <a:endParaRPr lang="en-US" dirty="0"/>
          </a:p>
          <a:p>
            <a:pPr marL="171450" indent="-171450">
              <a:buFontTx/>
              <a:buChar char="-"/>
            </a:pPr>
            <a:r>
              <a:rPr lang="en-US" dirty="0"/>
              <a:t>Use that error to calculate that gradient </a:t>
            </a:r>
          </a:p>
          <a:p>
            <a:pPr marL="171450" indent="-171450">
              <a:buFontTx/>
              <a:buChar char="-"/>
            </a:pPr>
            <a:endParaRPr lang="en-US" dirty="0"/>
          </a:p>
          <a:p>
            <a:pPr marL="171450" indent="-171450">
              <a:buFontTx/>
              <a:buChar char="-"/>
            </a:pPr>
            <a:r>
              <a:rPr lang="en-US" dirty="0"/>
              <a:t>And then use that gradient to update our model and then continue </a:t>
            </a:r>
          </a:p>
          <a:p>
            <a:pPr marL="171450" indent="-171450">
              <a:buFontTx/>
              <a:buChar char="-"/>
            </a:pPr>
            <a:endParaRPr lang="en-US" dirty="0"/>
          </a:p>
          <a:p>
            <a:pPr marL="171450" indent="-171450">
              <a:buFontTx/>
              <a:buChar char="-"/>
            </a:pPr>
            <a:r>
              <a:rPr lang="en-US" dirty="0"/>
              <a:t>This is essentially two for loops using the number of EPOCHS and the relationship to the batch size </a:t>
            </a:r>
          </a:p>
          <a:p>
            <a:pPr marL="0" indent="0">
              <a:buFontTx/>
              <a:buNone/>
            </a:pPr>
            <a:endParaRPr lang="en-US" dirty="0"/>
          </a:p>
        </p:txBody>
      </p:sp>
      <p:sp>
        <p:nvSpPr>
          <p:cNvPr id="4" name="Slide Number Placeholder 3"/>
          <p:cNvSpPr>
            <a:spLocks noGrp="1"/>
          </p:cNvSpPr>
          <p:nvPr>
            <p:ph type="sldNum" sz="quarter" idx="5"/>
          </p:nvPr>
        </p:nvSpPr>
        <p:spPr/>
        <p:txBody>
          <a:bodyPr/>
          <a:lstStyle/>
          <a:p>
            <a:fld id="{E5FAB8EB-1B9B-45F7-A47A-C74ABD32A3D5}" type="slidenum">
              <a:rPr lang="en-US" smtClean="0"/>
              <a:t>4</a:t>
            </a:fld>
            <a:endParaRPr lang="en-US" dirty="0"/>
          </a:p>
        </p:txBody>
      </p:sp>
    </p:spTree>
    <p:extLst>
      <p:ext uri="{BB962C8B-B14F-4D97-AF65-F5344CB8AC3E}">
        <p14:creationId xmlns:p14="http://schemas.microsoft.com/office/powerpoint/2010/main" val="193471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Topology</a:t>
            </a:r>
          </a:p>
          <a:p>
            <a:r>
              <a:rPr lang="en-US" dirty="0"/>
              <a:t>- It is up to the programmer to decide how to build the layers that build the neural network. The number of nodes, and the selection of the connection.</a:t>
            </a:r>
          </a:p>
          <a:p>
            <a:r>
              <a:rPr lang="en-US" dirty="0"/>
              <a:t>	</a:t>
            </a:r>
          </a:p>
          <a:p>
            <a:r>
              <a:rPr lang="en-US" dirty="0"/>
              <a:t>- Fully connected network versus a spare connected neural network</a:t>
            </a:r>
          </a:p>
          <a:p>
            <a:endParaRPr lang="en-US" dirty="0"/>
          </a:p>
          <a:p>
            <a:r>
              <a:rPr lang="en-US" dirty="0"/>
              <a:t>- Sequential or Recurrent NN </a:t>
            </a:r>
          </a:p>
          <a:p>
            <a:endParaRPr lang="en-US" dirty="0"/>
          </a:p>
          <a:p>
            <a:r>
              <a:rPr lang="en-US" dirty="0"/>
              <a:t>- The connections between the neurons can serve different networks</a:t>
            </a:r>
          </a:p>
          <a:p>
            <a:endParaRPr lang="en-US" dirty="0"/>
          </a:p>
          <a:p>
            <a:r>
              <a:rPr lang="en-US" dirty="0"/>
              <a:t>- Many consider the topology of the neuron networks to be the most important decision you must make when theoretically building the neural network model </a:t>
            </a:r>
          </a:p>
          <a:p>
            <a:endParaRPr lang="en-US" b="1" u="sng" dirty="0"/>
          </a:p>
          <a:p>
            <a:r>
              <a:rPr lang="en-US" b="1" u="sng" dirty="0"/>
              <a:t>Activation Function</a:t>
            </a:r>
          </a:p>
          <a:p>
            <a:endParaRPr lang="en-US" b="0" u="none" dirty="0"/>
          </a:p>
          <a:p>
            <a:pPr marL="171450" indent="-171450">
              <a:buFontTx/>
              <a:buChar char="-"/>
            </a:pPr>
            <a:r>
              <a:rPr lang="en-US" b="0" u="none" dirty="0"/>
              <a:t>works on each layer, on each label</a:t>
            </a:r>
          </a:p>
          <a:p>
            <a:pPr marL="0" indent="0">
              <a:buFontTx/>
              <a:buNone/>
            </a:pPr>
            <a:endParaRPr lang="en-US" b="0" u="none" dirty="0"/>
          </a:p>
          <a:p>
            <a:pPr marL="0" indent="0">
              <a:buFontTx/>
              <a:buNone/>
            </a:pPr>
            <a:r>
              <a:rPr lang="en-US" b="0" u="none" dirty="0"/>
              <a:t>- </a:t>
            </a:r>
            <a:r>
              <a:rPr lang="en-US" dirty="0"/>
              <a:t>how the connection is built from the independent to the dependent features </a:t>
            </a:r>
          </a:p>
          <a:p>
            <a:endParaRPr lang="en-US" dirty="0"/>
          </a:p>
          <a:p>
            <a:r>
              <a:rPr lang="en-US" dirty="0"/>
              <a:t>- ‘relu’, ‘sigmoid’ activation functions (Rectified Linear Unit)</a:t>
            </a:r>
          </a:p>
          <a:p>
            <a:endParaRPr lang="en-US" dirty="0"/>
          </a:p>
          <a:p>
            <a:r>
              <a:rPr lang="en-US" dirty="0"/>
              <a:t>- the dependency from the dependent variable to the independent variable </a:t>
            </a:r>
          </a:p>
          <a:p>
            <a:endParaRPr lang="en-US" dirty="0"/>
          </a:p>
          <a:p>
            <a:r>
              <a:rPr lang="en-US" dirty="0"/>
              <a:t>- the dot product is use in matrix multiplication which is used linearly to get the relationship between the linear dependency between dependent and independent variables </a:t>
            </a:r>
          </a:p>
          <a:p>
            <a:endParaRPr lang="en-US" b="1" u="sng" dirty="0"/>
          </a:p>
          <a:p>
            <a:r>
              <a:rPr lang="en-US" b="1" u="sng" dirty="0"/>
              <a:t>Loss Function</a:t>
            </a:r>
          </a:p>
          <a:p>
            <a:endParaRPr lang="en-US" b="0" u="none" dirty="0"/>
          </a:p>
          <a:p>
            <a:r>
              <a:rPr lang="en-US" b="0" u="none" dirty="0"/>
              <a:t>- classical machine learning for regression the loss function is the same thing</a:t>
            </a:r>
          </a:p>
          <a:p>
            <a:endParaRPr lang="en-US" dirty="0"/>
          </a:p>
          <a:p>
            <a:r>
              <a:rPr lang="en-US" dirty="0"/>
              <a:t>- Mean squared error for regression</a:t>
            </a:r>
          </a:p>
          <a:p>
            <a:r>
              <a:rPr lang="en-US" dirty="0"/>
              <a:t>	</a:t>
            </a:r>
          </a:p>
          <a:p>
            <a:r>
              <a:rPr lang="en-US" dirty="0"/>
              <a:t>- For classification we want to focus on maximum likelihood function</a:t>
            </a:r>
          </a:p>
          <a:p>
            <a:endParaRPr lang="en-US" dirty="0"/>
          </a:p>
          <a:p>
            <a:r>
              <a:rPr lang="en-US" dirty="0"/>
              <a:t>- Different cost functions need to be minimized </a:t>
            </a:r>
          </a:p>
          <a:p>
            <a:endParaRPr lang="en-US" dirty="0"/>
          </a:p>
          <a:p>
            <a:r>
              <a:rPr lang="en-US" dirty="0"/>
              <a:t>- gradient descent for the best fit parameter </a:t>
            </a:r>
          </a:p>
          <a:p>
            <a:endParaRPr lang="en-US" dirty="0"/>
          </a:p>
          <a:p>
            <a:r>
              <a:rPr lang="en-US" dirty="0"/>
              <a:t>- there are different variations of the gradient descent function </a:t>
            </a:r>
          </a:p>
          <a:p>
            <a:endParaRPr lang="en-US" b="1" u="sng" dirty="0"/>
          </a:p>
          <a:p>
            <a:r>
              <a:rPr lang="en-US" b="1" u="sng" dirty="0"/>
              <a:t>Right Optimizer </a:t>
            </a:r>
          </a:p>
          <a:p>
            <a:endParaRPr lang="en-US" dirty="0"/>
          </a:p>
          <a:p>
            <a:r>
              <a:rPr lang="en-US" dirty="0"/>
              <a:t>- Adam(Adaptive Moment Estimation) (primarily used in the industry) </a:t>
            </a:r>
          </a:p>
          <a:p>
            <a:endParaRPr lang="en-US" dirty="0"/>
          </a:p>
          <a:p>
            <a:r>
              <a:rPr lang="en-US" dirty="0"/>
              <a:t>- RMSProp(Root Mean Square Propagation)</a:t>
            </a:r>
          </a:p>
          <a:p>
            <a:endParaRPr lang="en-US" dirty="0"/>
          </a:p>
          <a:p>
            <a:r>
              <a:rPr lang="en-US" dirty="0"/>
              <a:t>- Optimizer is primarily reliant on the learning rate and the gradient. This is based on the gradient descent </a:t>
            </a:r>
          </a:p>
          <a:p>
            <a:endParaRPr lang="en-US" dirty="0"/>
          </a:p>
          <a:p>
            <a:r>
              <a:rPr lang="en-US" dirty="0"/>
              <a:t>- we are essentially trying to get the momentum and learning rate from our model</a:t>
            </a:r>
          </a:p>
          <a:p>
            <a:endParaRPr lang="en-US" dirty="0"/>
          </a:p>
          <a:p>
            <a:r>
              <a:rPr lang="en-US" dirty="0"/>
              <a:t>- then we subtract this from the model’s coefficient in order to have the model have a tighter more efficient fit</a:t>
            </a:r>
          </a:p>
          <a:p>
            <a:endParaRPr lang="en-US" dirty="0"/>
          </a:p>
          <a:p>
            <a:r>
              <a:rPr lang="en-US" dirty="0"/>
              <a:t>- this can cause issues such as if the learning rate being too small the model will take forever to converge (computationally expensive)</a:t>
            </a:r>
          </a:p>
          <a:p>
            <a:endParaRPr lang="en-US" dirty="0"/>
          </a:p>
          <a:p>
            <a:r>
              <a:rPr lang="en-US" dirty="0"/>
              <a:t>- if the learning rate is too high, this will mean a high momentum causing the model to oscillate and never come to an end </a:t>
            </a:r>
          </a:p>
          <a:p>
            <a:endParaRPr lang="en-US" dirty="0"/>
          </a:p>
          <a:p>
            <a:r>
              <a:rPr lang="en-US" dirty="0"/>
              <a:t>We want to make informed decisions to build a proper neural network. </a:t>
            </a:r>
          </a:p>
        </p:txBody>
      </p:sp>
      <p:sp>
        <p:nvSpPr>
          <p:cNvPr id="4" name="Slide Number Placeholder 3"/>
          <p:cNvSpPr>
            <a:spLocks noGrp="1"/>
          </p:cNvSpPr>
          <p:nvPr>
            <p:ph type="sldNum" sz="quarter" idx="5"/>
          </p:nvPr>
        </p:nvSpPr>
        <p:spPr/>
        <p:txBody>
          <a:bodyPr/>
          <a:lstStyle/>
          <a:p>
            <a:fld id="{E5FAB8EB-1B9B-45F7-A47A-C74ABD32A3D5}" type="slidenum">
              <a:rPr lang="en-US" smtClean="0"/>
              <a:t>5</a:t>
            </a:fld>
            <a:endParaRPr lang="en-US" dirty="0"/>
          </a:p>
        </p:txBody>
      </p:sp>
    </p:spTree>
    <p:extLst>
      <p:ext uri="{BB962C8B-B14F-4D97-AF65-F5344CB8AC3E}">
        <p14:creationId xmlns:p14="http://schemas.microsoft.com/office/powerpoint/2010/main" val="1652561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Recurrent network some how takes the step back; these types of Neural Networks almost have some idea of history using a ‘feedback loop’ </a:t>
            </a:r>
          </a:p>
          <a:p>
            <a:pPr marL="171450" indent="-171450">
              <a:buFontTx/>
              <a:buChar char="-"/>
            </a:pPr>
            <a:endParaRPr lang="en-US" dirty="0"/>
          </a:p>
          <a:p>
            <a:pPr marL="171450" indent="-171450">
              <a:buFontTx/>
              <a:buChar char="-"/>
            </a:pPr>
            <a:r>
              <a:rPr lang="en-US" dirty="0"/>
              <a:t>You must define everything first, and then you call compile everything before doing the work. We will see this in action in a little bit </a:t>
            </a:r>
          </a:p>
          <a:p>
            <a:pPr marL="171450" indent="-171450">
              <a:buFontTx/>
              <a:buChar char="-"/>
            </a:pPr>
            <a:endParaRPr lang="en-US" dirty="0"/>
          </a:p>
          <a:p>
            <a:pPr marL="171450" indent="-171450">
              <a:buFontTx/>
              <a:buChar char="-"/>
            </a:pPr>
            <a:r>
              <a:rPr lang="en-US" dirty="0"/>
              <a:t>Very similar process to shallow machine learning models </a:t>
            </a:r>
          </a:p>
          <a:p>
            <a:pPr marL="171450" indent="-171450">
              <a:buFontTx/>
              <a:buChar char="-"/>
            </a:pPr>
            <a:endParaRPr lang="en-US" dirty="0"/>
          </a:p>
          <a:p>
            <a:pPr marL="171450" indent="-171450">
              <a:buFontTx/>
              <a:buChar char="-"/>
            </a:pPr>
            <a:r>
              <a:rPr lang="en-US" dirty="0"/>
              <a:t>Load the data, define the data, compile the data, and fit the data albeit the way the neural network learns is utilizing back propagation to decide what or what not to change to lower the error</a:t>
            </a:r>
          </a:p>
          <a:p>
            <a:pPr marL="171450" indent="-171450">
              <a:buFontTx/>
              <a:buChar char="-"/>
            </a:pPr>
            <a:r>
              <a:rPr lang="en-US" dirty="0"/>
              <a:t> </a:t>
            </a:r>
          </a:p>
          <a:p>
            <a:pPr marL="171450" indent="-171450">
              <a:buFontTx/>
              <a:buChar char="-"/>
            </a:pPr>
            <a:r>
              <a:rPr lang="en-US" dirty="0"/>
              <a:t>Adam stands for the Adaptive Moment Estimation</a:t>
            </a:r>
          </a:p>
          <a:p>
            <a:pPr marL="171450" indent="-171450">
              <a:buFontTx/>
              <a:buChar char="-"/>
            </a:pPr>
            <a:endParaRPr lang="en-US" dirty="0"/>
          </a:p>
          <a:p>
            <a:pPr marL="171450" indent="-171450">
              <a:buFontTx/>
              <a:buChar char="-"/>
            </a:pPr>
            <a:r>
              <a:rPr lang="en-US" dirty="0"/>
              <a:t>RMSProp is the Root Mean Square Propagation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5FAB8EB-1B9B-45F7-A47A-C74ABD32A3D5}" type="slidenum">
              <a:rPr lang="en-US" smtClean="0"/>
              <a:t>6</a:t>
            </a:fld>
            <a:endParaRPr lang="en-US" dirty="0"/>
          </a:p>
        </p:txBody>
      </p:sp>
    </p:spTree>
    <p:extLst>
      <p:ext uri="{BB962C8B-B14F-4D97-AF65-F5344CB8AC3E}">
        <p14:creationId xmlns:p14="http://schemas.microsoft.com/office/powerpoint/2010/main" val="2881343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input layers =&gt; 15 features</a:t>
            </a:r>
          </a:p>
          <a:p>
            <a:endParaRPr lang="en-US" dirty="0"/>
          </a:p>
          <a:p>
            <a:r>
              <a:rPr lang="en-US" dirty="0"/>
              <a:t>Dense just means that everything is fully connected </a:t>
            </a:r>
          </a:p>
          <a:p>
            <a:endParaRPr lang="en-US" dirty="0"/>
          </a:p>
          <a:p>
            <a:r>
              <a:rPr lang="en-US" dirty="0"/>
              <a:t>Hidden Layer created with the </a:t>
            </a:r>
          </a:p>
          <a:p>
            <a:endParaRPr lang="en-US" dirty="0"/>
          </a:p>
          <a:p>
            <a:r>
              <a:rPr lang="en-US" dirty="0"/>
              <a:t>Last layer is dependent on what you are trying to </a:t>
            </a:r>
            <a:r>
              <a:rPr lang="en-US" dirty="0" err="1"/>
              <a:t>ouput</a:t>
            </a:r>
            <a:r>
              <a:rPr lang="en-US" dirty="0"/>
              <a:t> </a:t>
            </a:r>
          </a:p>
          <a:p>
            <a:endParaRPr lang="en-US" dirty="0"/>
          </a:p>
          <a:p>
            <a:r>
              <a:rPr lang="en-US" dirty="0"/>
              <a:t>‘relu’ is one of the most common activation (Rectified Linear Unit)</a:t>
            </a:r>
          </a:p>
        </p:txBody>
      </p:sp>
      <p:sp>
        <p:nvSpPr>
          <p:cNvPr id="4" name="Slide Number Placeholder 3"/>
          <p:cNvSpPr>
            <a:spLocks noGrp="1"/>
          </p:cNvSpPr>
          <p:nvPr>
            <p:ph type="sldNum" sz="quarter" idx="5"/>
          </p:nvPr>
        </p:nvSpPr>
        <p:spPr/>
        <p:txBody>
          <a:bodyPr/>
          <a:lstStyle/>
          <a:p>
            <a:fld id="{E5FAB8EB-1B9B-45F7-A47A-C74ABD32A3D5}" type="slidenum">
              <a:rPr lang="en-US" smtClean="0"/>
              <a:t>7</a:t>
            </a:fld>
            <a:endParaRPr lang="en-US" dirty="0"/>
          </a:p>
        </p:txBody>
      </p:sp>
    </p:spTree>
    <p:extLst>
      <p:ext uri="{BB962C8B-B14F-4D97-AF65-F5344CB8AC3E}">
        <p14:creationId xmlns:p14="http://schemas.microsoft.com/office/powerpoint/2010/main" val="188246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FAB8EB-1B9B-45F7-A47A-C74ABD32A3D5}" type="slidenum">
              <a:rPr lang="en-US" smtClean="0"/>
              <a:t>8</a:t>
            </a:fld>
            <a:endParaRPr lang="en-US" dirty="0"/>
          </a:p>
        </p:txBody>
      </p:sp>
    </p:spTree>
    <p:extLst>
      <p:ext uri="{BB962C8B-B14F-4D97-AF65-F5344CB8AC3E}">
        <p14:creationId xmlns:p14="http://schemas.microsoft.com/office/powerpoint/2010/main" val="2531780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471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83366A6-C0D6-44FB-BF1B-283C3B6026D8}"/>
              </a:ext>
            </a:extLst>
          </p:cNvPr>
          <p:cNvSpPr>
            <a:spLocks noGrp="1"/>
          </p:cNvSpPr>
          <p:nvPr>
            <p:ph type="pic" sz="quarter" idx="10" hasCustomPrompt="1"/>
          </p:nvPr>
        </p:nvSpPr>
        <p:spPr>
          <a:xfrm>
            <a:off x="0" y="0"/>
            <a:ext cx="8101013" cy="3429000"/>
          </a:xfrm>
        </p:spPr>
        <p:txBody>
          <a:bodyPr anchor="ctr">
            <a:normAutofit/>
          </a:bodyPr>
          <a:lstStyle>
            <a:lvl1pPr marL="0" indent="0" algn="ctr">
              <a:buNone/>
              <a:defRPr sz="1000"/>
            </a:lvl1pPr>
          </a:lstStyle>
          <a:p>
            <a:r>
              <a:rPr lang="en-US" dirty="0"/>
              <a:t>Click on Icon to Insert Picture</a:t>
            </a:r>
          </a:p>
        </p:txBody>
      </p:sp>
    </p:spTree>
    <p:extLst>
      <p:ext uri="{BB962C8B-B14F-4D97-AF65-F5344CB8AC3E}">
        <p14:creationId xmlns:p14="http://schemas.microsoft.com/office/powerpoint/2010/main" val="15767497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6945" y="182563"/>
            <a:ext cx="6987124" cy="66278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56945" y="912812"/>
            <a:ext cx="6987124" cy="217566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6945" y="3178175"/>
            <a:ext cx="1822728" cy="182563"/>
          </a:xfrm>
          <a:prstGeom prst="rect">
            <a:avLst/>
          </a:prstGeom>
        </p:spPr>
        <p:txBody>
          <a:bodyPr vert="horz" lIns="91440" tIns="45720" rIns="91440" bIns="45720" rtlCol="0" anchor="ctr"/>
          <a:lstStyle>
            <a:lvl1pPr algn="l">
              <a:defRPr sz="600">
                <a:solidFill>
                  <a:schemeClr val="tx1">
                    <a:tint val="75000"/>
                  </a:schemeClr>
                </a:solidFill>
              </a:defRPr>
            </a:lvl1pPr>
          </a:lstStyle>
          <a:p>
            <a:fld id="{6DC953EA-F54F-410C-A55A-C76A26FD3971}" type="datetimeFigureOut">
              <a:rPr lang="en-US" smtClean="0"/>
              <a:t>5/13/2022</a:t>
            </a:fld>
            <a:endParaRPr lang="en-US" dirty="0"/>
          </a:p>
        </p:txBody>
      </p:sp>
      <p:sp>
        <p:nvSpPr>
          <p:cNvPr id="5" name="Footer Placeholder 4"/>
          <p:cNvSpPr>
            <a:spLocks noGrp="1"/>
          </p:cNvSpPr>
          <p:nvPr>
            <p:ph type="ftr" sz="quarter" idx="3"/>
          </p:nvPr>
        </p:nvSpPr>
        <p:spPr>
          <a:xfrm>
            <a:off x="2683461" y="3178175"/>
            <a:ext cx="2734092" cy="182563"/>
          </a:xfrm>
          <a:prstGeom prst="rect">
            <a:avLst/>
          </a:prstGeom>
        </p:spPr>
        <p:txBody>
          <a:bodyPr vert="horz" lIns="91440" tIns="45720" rIns="91440" bIns="45720" rtlCol="0" anchor="ctr"/>
          <a:lstStyle>
            <a:lvl1pPr algn="ctr">
              <a:defRPr sz="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721340" y="3178175"/>
            <a:ext cx="1822728" cy="182563"/>
          </a:xfrm>
          <a:prstGeom prst="rect">
            <a:avLst/>
          </a:prstGeom>
        </p:spPr>
        <p:txBody>
          <a:bodyPr vert="horz" lIns="91440" tIns="45720" rIns="91440" bIns="45720" rtlCol="0" anchor="ctr"/>
          <a:lstStyle>
            <a:lvl1pPr algn="r">
              <a:defRPr sz="600">
                <a:solidFill>
                  <a:schemeClr val="tx1">
                    <a:tint val="75000"/>
                  </a:schemeClr>
                </a:solidFill>
              </a:defRPr>
            </a:lvl1pPr>
          </a:lstStyle>
          <a:p>
            <a:fld id="{080BCE52-6B25-4324-AAFB-DEE36A813357}" type="slidenum">
              <a:rPr lang="en-US" smtClean="0"/>
              <a:t>‹#›</a:t>
            </a:fld>
            <a:endParaRPr lang="en-US" dirty="0"/>
          </a:p>
        </p:txBody>
      </p:sp>
    </p:spTree>
    <p:extLst>
      <p:ext uri="{BB962C8B-B14F-4D97-AF65-F5344CB8AC3E}">
        <p14:creationId xmlns:p14="http://schemas.microsoft.com/office/powerpoint/2010/main" val="4186530441"/>
      </p:ext>
    </p:extLst>
  </p:cSld>
  <p:clrMap bg1="lt1" tx1="dk1" bg2="lt2" tx2="dk2" accent1="accent1" accent2="accent2" accent3="accent3" accent4="accent4" accent5="accent5" accent6="accent6" hlink="hlink" folHlink="folHlink"/>
  <p:sldLayoutIdLst>
    <p:sldLayoutId id="2147483715" r:id="rId1"/>
    <p:sldLayoutId id="2147483710" r:id="rId2"/>
  </p:sldLayoutIdLst>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descr="Blue Abstract">
            <a:extLst>
              <a:ext uri="{FF2B5EF4-FFF2-40B4-BE49-F238E27FC236}">
                <a16:creationId xmlns:a16="http://schemas.microsoft.com/office/drawing/2014/main" id="{E9CF4D1F-70A4-4B9A-B5CB-4DC43D8182FE}"/>
              </a:ext>
            </a:extLst>
          </p:cNvPr>
          <p:cNvPicPr>
            <a:picLocks noGrp="1" noChangeAspect="1"/>
          </p:cNvPicPr>
          <p:nvPr>
            <p:ph type="pic" sz="quarter" idx="4294967295"/>
          </p:nvPr>
        </p:nvPicPr>
        <p:blipFill>
          <a:blip r:embed="rId2">
            <a:extLst>
              <a:ext uri="{28A0092B-C50C-407E-A947-70E740481C1C}">
                <a14:useLocalDpi xmlns:a14="http://schemas.microsoft.com/office/drawing/2010/main" val="0"/>
              </a:ext>
            </a:extLst>
          </a:blip>
          <a:srcRect/>
          <a:stretch>
            <a:fillRect/>
          </a:stretch>
        </p:blipFill>
        <p:spPr>
          <a:xfrm>
            <a:off x="0" y="0"/>
            <a:ext cx="8101013" cy="3429000"/>
          </a:xfrm>
        </p:spPr>
      </p:pic>
      <p:sp>
        <p:nvSpPr>
          <p:cNvPr id="2" name="Title 1" hidden="1">
            <a:extLst>
              <a:ext uri="{FF2B5EF4-FFF2-40B4-BE49-F238E27FC236}">
                <a16:creationId xmlns:a16="http://schemas.microsoft.com/office/drawing/2014/main" id="{6EA1B335-DE2D-4AE5-BBF4-25FA34F22B25}"/>
              </a:ext>
            </a:extLst>
          </p:cNvPr>
          <p:cNvSpPr>
            <a:spLocks noGrp="1"/>
          </p:cNvSpPr>
          <p:nvPr>
            <p:ph type="title" idx="4294967295"/>
          </p:nvPr>
        </p:nvSpPr>
        <p:spPr>
          <a:xfrm>
            <a:off x="0" y="182563"/>
            <a:ext cx="6986588" cy="663575"/>
          </a:xfrm>
        </p:spPr>
        <p:txBody>
          <a:bodyPr/>
          <a:lstStyle/>
          <a:p>
            <a:r>
              <a:rPr lang="en-US" dirty="0"/>
              <a:t>Abstract</a:t>
            </a:r>
            <a:r>
              <a:rPr lang="en-US" baseline="0" dirty="0"/>
              <a:t> Slide 1</a:t>
            </a:r>
            <a:endParaRPr lang="en-US" dirty="0"/>
          </a:p>
        </p:txBody>
      </p:sp>
      <p:sp>
        <p:nvSpPr>
          <p:cNvPr id="3" name="TextBox 2">
            <a:extLst>
              <a:ext uri="{FF2B5EF4-FFF2-40B4-BE49-F238E27FC236}">
                <a16:creationId xmlns:a16="http://schemas.microsoft.com/office/drawing/2014/main" id="{420A001B-856E-28AC-7008-93D56FBF5001}"/>
              </a:ext>
            </a:extLst>
          </p:cNvPr>
          <p:cNvSpPr txBox="1"/>
          <p:nvPr/>
        </p:nvSpPr>
        <p:spPr>
          <a:xfrm>
            <a:off x="-1" y="0"/>
            <a:ext cx="5592147" cy="1077218"/>
          </a:xfrm>
          <a:prstGeom prst="rect">
            <a:avLst/>
          </a:prstGeom>
          <a:noFill/>
        </p:spPr>
        <p:txBody>
          <a:bodyPr wrap="square" rtlCol="0">
            <a:spAutoFit/>
          </a:bodyPr>
          <a:lstStyle/>
          <a:p>
            <a:r>
              <a:rPr lang="en-US" sz="3200" b="1" dirty="0">
                <a:solidFill>
                  <a:schemeClr val="bg1"/>
                </a:solidFill>
              </a:rPr>
              <a:t>The Future of Deep Learning  </a:t>
            </a:r>
          </a:p>
          <a:p>
            <a:r>
              <a:rPr lang="en-US" sz="3200" b="1" dirty="0">
                <a:solidFill>
                  <a:schemeClr val="bg1"/>
                </a:solidFill>
              </a:rPr>
              <a:t>Neural Networks </a:t>
            </a:r>
          </a:p>
        </p:txBody>
      </p:sp>
      <p:sp>
        <p:nvSpPr>
          <p:cNvPr id="4" name="TextBox 3">
            <a:extLst>
              <a:ext uri="{FF2B5EF4-FFF2-40B4-BE49-F238E27FC236}">
                <a16:creationId xmlns:a16="http://schemas.microsoft.com/office/drawing/2014/main" id="{FA9D222C-FAAE-0F5A-7CB8-31F0D03EAE68}"/>
              </a:ext>
            </a:extLst>
          </p:cNvPr>
          <p:cNvSpPr txBox="1"/>
          <p:nvPr/>
        </p:nvSpPr>
        <p:spPr>
          <a:xfrm>
            <a:off x="-267479" y="2643225"/>
            <a:ext cx="4708849" cy="707886"/>
          </a:xfrm>
          <a:prstGeom prst="rect">
            <a:avLst/>
          </a:prstGeom>
          <a:noFill/>
        </p:spPr>
        <p:txBody>
          <a:bodyPr wrap="square" rtlCol="0">
            <a:spAutoFit/>
          </a:bodyPr>
          <a:lstStyle/>
          <a:p>
            <a:pPr algn="ctr"/>
            <a:r>
              <a:rPr lang="en-US" sz="2000" b="1" u="sng" dirty="0">
                <a:solidFill>
                  <a:schemeClr val="bg1"/>
                </a:solidFill>
              </a:rPr>
              <a:t>Presented By:</a:t>
            </a:r>
            <a:r>
              <a:rPr lang="en-US" sz="2000" b="1" dirty="0">
                <a:solidFill>
                  <a:schemeClr val="bg1"/>
                </a:solidFill>
              </a:rPr>
              <a:t> </a:t>
            </a:r>
            <a:r>
              <a:rPr lang="en-US" sz="2000" dirty="0">
                <a:solidFill>
                  <a:schemeClr val="bg1"/>
                </a:solidFill>
              </a:rPr>
              <a:t>Jonathan Yulan(he/him)</a:t>
            </a:r>
          </a:p>
          <a:p>
            <a:pPr algn="ctr"/>
            <a:r>
              <a:rPr lang="en-US" sz="2000" dirty="0">
                <a:solidFill>
                  <a:schemeClr val="bg1"/>
                </a:solidFill>
              </a:rPr>
              <a:t>Queens College</a:t>
            </a:r>
          </a:p>
        </p:txBody>
      </p:sp>
    </p:spTree>
    <p:extLst>
      <p:ext uri="{BB962C8B-B14F-4D97-AF65-F5344CB8AC3E}">
        <p14:creationId xmlns:p14="http://schemas.microsoft.com/office/powerpoint/2010/main" val="4275620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descr="Blue Abstract">
            <a:extLst>
              <a:ext uri="{FF2B5EF4-FFF2-40B4-BE49-F238E27FC236}">
                <a16:creationId xmlns:a16="http://schemas.microsoft.com/office/drawing/2014/main" id="{389F8EA5-D868-42A2-9D98-9C47D025F05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a:xfrm>
            <a:off x="0" y="0"/>
            <a:ext cx="8101013" cy="3429000"/>
          </a:xfrm>
        </p:spPr>
      </p:pic>
      <p:sp>
        <p:nvSpPr>
          <p:cNvPr id="2" name="Title 1" hidden="1">
            <a:extLst>
              <a:ext uri="{FF2B5EF4-FFF2-40B4-BE49-F238E27FC236}">
                <a16:creationId xmlns:a16="http://schemas.microsoft.com/office/drawing/2014/main" id="{5F4868EB-7EED-4445-A781-4B39E0900CFF}"/>
              </a:ext>
            </a:extLst>
          </p:cNvPr>
          <p:cNvSpPr>
            <a:spLocks noGrp="1"/>
          </p:cNvSpPr>
          <p:nvPr>
            <p:ph type="title" idx="4294967295"/>
          </p:nvPr>
        </p:nvSpPr>
        <p:spPr/>
        <p:txBody>
          <a:bodyPr/>
          <a:lstStyle/>
          <a:p>
            <a:r>
              <a:rPr lang="en-US" dirty="0"/>
              <a:t>Abstract Slide 5</a:t>
            </a:r>
          </a:p>
        </p:txBody>
      </p:sp>
      <p:sp>
        <p:nvSpPr>
          <p:cNvPr id="4" name="TextBox 3">
            <a:extLst>
              <a:ext uri="{FF2B5EF4-FFF2-40B4-BE49-F238E27FC236}">
                <a16:creationId xmlns:a16="http://schemas.microsoft.com/office/drawing/2014/main" id="{0A73DEBD-D706-538E-AE58-629DB1BE40B6}"/>
              </a:ext>
            </a:extLst>
          </p:cNvPr>
          <p:cNvSpPr txBox="1"/>
          <p:nvPr/>
        </p:nvSpPr>
        <p:spPr>
          <a:xfrm>
            <a:off x="112771" y="0"/>
            <a:ext cx="3937734" cy="523220"/>
          </a:xfrm>
          <a:prstGeom prst="rect">
            <a:avLst/>
          </a:prstGeom>
          <a:noFill/>
        </p:spPr>
        <p:txBody>
          <a:bodyPr wrap="square" rtlCol="0">
            <a:spAutoFit/>
          </a:bodyPr>
          <a:lstStyle/>
          <a:p>
            <a:r>
              <a:rPr lang="en-US" sz="2800" b="1" u="sng" dirty="0">
                <a:solidFill>
                  <a:schemeClr val="bg1"/>
                </a:solidFill>
              </a:rPr>
              <a:t>What is Deep Learning?</a:t>
            </a:r>
          </a:p>
        </p:txBody>
      </p:sp>
      <p:sp>
        <p:nvSpPr>
          <p:cNvPr id="3" name="TextBox 2">
            <a:extLst>
              <a:ext uri="{FF2B5EF4-FFF2-40B4-BE49-F238E27FC236}">
                <a16:creationId xmlns:a16="http://schemas.microsoft.com/office/drawing/2014/main" id="{10A3D7BD-373A-FE60-F111-E991862FEAB2}"/>
              </a:ext>
            </a:extLst>
          </p:cNvPr>
          <p:cNvSpPr txBox="1"/>
          <p:nvPr/>
        </p:nvSpPr>
        <p:spPr>
          <a:xfrm>
            <a:off x="713013" y="606504"/>
            <a:ext cx="7032172" cy="2215991"/>
          </a:xfrm>
          <a:prstGeom prst="rect">
            <a:avLst/>
          </a:prstGeom>
          <a:noFill/>
        </p:spPr>
        <p:txBody>
          <a:bodyPr wrap="square" rtlCol="0">
            <a:spAutoFit/>
          </a:bodyPr>
          <a:lstStyle/>
          <a:p>
            <a:r>
              <a:rPr lang="en-US" sz="2400" dirty="0">
                <a:solidFill>
                  <a:schemeClr val="bg1"/>
                </a:solidFill>
              </a:rPr>
              <a:t>Let us begin by defining what is Data Science?</a:t>
            </a:r>
          </a:p>
          <a:p>
            <a:endParaRPr lang="en-US" sz="2400" dirty="0">
              <a:solidFill>
                <a:schemeClr val="bg1"/>
              </a:solidFill>
            </a:endParaRPr>
          </a:p>
          <a:p>
            <a:r>
              <a:rPr lang="en-US" sz="2400" dirty="0">
                <a:solidFill>
                  <a:schemeClr val="bg1"/>
                </a:solidFill>
              </a:rPr>
              <a:t>Artificial Intelligence is considered Deep Learning?</a:t>
            </a:r>
          </a:p>
          <a:p>
            <a:endParaRPr lang="en-US" sz="2400" dirty="0">
              <a:solidFill>
                <a:schemeClr val="bg1"/>
              </a:solidFill>
            </a:endParaRPr>
          </a:p>
          <a:p>
            <a:r>
              <a:rPr lang="en-US" sz="2400" dirty="0">
                <a:solidFill>
                  <a:schemeClr val="bg1"/>
                </a:solidFill>
              </a:rPr>
              <a:t>Deep vs Shallow Machine Learning? </a:t>
            </a:r>
          </a:p>
          <a:p>
            <a:r>
              <a:rPr lang="en-US" dirty="0">
                <a:solidFill>
                  <a:schemeClr val="bg1"/>
                </a:solidFill>
              </a:rPr>
              <a:t> </a:t>
            </a:r>
          </a:p>
        </p:txBody>
      </p:sp>
    </p:spTree>
    <p:extLst>
      <p:ext uri="{BB962C8B-B14F-4D97-AF65-F5344CB8AC3E}">
        <p14:creationId xmlns:p14="http://schemas.microsoft.com/office/powerpoint/2010/main" val="3299792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descr="Blue Abstract">
            <a:extLst>
              <a:ext uri="{FF2B5EF4-FFF2-40B4-BE49-F238E27FC236}">
                <a16:creationId xmlns:a16="http://schemas.microsoft.com/office/drawing/2014/main" id="{389F8EA5-D868-42A2-9D98-9C47D025F05F}"/>
              </a:ext>
            </a:extLst>
          </p:cNvPr>
          <p:cNvPicPr>
            <a:picLocks noGrp="1" noChangeAspect="1"/>
          </p:cNvPicPr>
          <p:nvPr>
            <p:ph type="pic" sz="quarter" idx="10"/>
          </p:nvPr>
        </p:nvPicPr>
        <p:blipFill>
          <a:blip r:embed="rId3">
            <a:alphaModFix/>
            <a:extLst>
              <a:ext uri="{28A0092B-C50C-407E-A947-70E740481C1C}">
                <a14:useLocalDpi xmlns:a14="http://schemas.microsoft.com/office/drawing/2010/main" val="0"/>
              </a:ext>
            </a:extLst>
          </a:blip>
          <a:srcRect/>
          <a:stretch>
            <a:fillRect/>
          </a:stretch>
        </p:blipFill>
        <p:spPr/>
      </p:pic>
      <p:sp>
        <p:nvSpPr>
          <p:cNvPr id="2" name="Title 1" hidden="1">
            <a:extLst>
              <a:ext uri="{FF2B5EF4-FFF2-40B4-BE49-F238E27FC236}">
                <a16:creationId xmlns:a16="http://schemas.microsoft.com/office/drawing/2014/main" id="{5F4868EB-7EED-4445-A781-4B39E0900CFF}"/>
              </a:ext>
            </a:extLst>
          </p:cNvPr>
          <p:cNvSpPr>
            <a:spLocks noGrp="1"/>
          </p:cNvSpPr>
          <p:nvPr>
            <p:ph type="title" idx="4294967295"/>
          </p:nvPr>
        </p:nvSpPr>
        <p:spPr/>
        <p:txBody>
          <a:bodyPr/>
          <a:lstStyle/>
          <a:p>
            <a:r>
              <a:rPr lang="en-US" dirty="0"/>
              <a:t>Abstract Slide 5</a:t>
            </a:r>
          </a:p>
        </p:txBody>
      </p:sp>
      <p:sp>
        <p:nvSpPr>
          <p:cNvPr id="4" name="TextBox 3">
            <a:extLst>
              <a:ext uri="{FF2B5EF4-FFF2-40B4-BE49-F238E27FC236}">
                <a16:creationId xmlns:a16="http://schemas.microsoft.com/office/drawing/2014/main" id="{B196E703-5F43-7728-5B1E-6899724C999B}"/>
              </a:ext>
            </a:extLst>
          </p:cNvPr>
          <p:cNvSpPr txBox="1"/>
          <p:nvPr/>
        </p:nvSpPr>
        <p:spPr>
          <a:xfrm>
            <a:off x="0" y="-42284"/>
            <a:ext cx="6414881" cy="523220"/>
          </a:xfrm>
          <a:prstGeom prst="rect">
            <a:avLst/>
          </a:prstGeom>
          <a:noFill/>
        </p:spPr>
        <p:txBody>
          <a:bodyPr wrap="square" rtlCol="0">
            <a:spAutoFit/>
          </a:bodyPr>
          <a:lstStyle/>
          <a:p>
            <a:r>
              <a:rPr lang="en-US" sz="2800" b="1" u="sng" dirty="0">
                <a:solidFill>
                  <a:schemeClr val="bg1"/>
                </a:solidFill>
              </a:rPr>
              <a:t>Different Applications of Neural Networks </a:t>
            </a:r>
          </a:p>
        </p:txBody>
      </p:sp>
      <p:sp>
        <p:nvSpPr>
          <p:cNvPr id="3" name="TextBox 2">
            <a:extLst>
              <a:ext uri="{FF2B5EF4-FFF2-40B4-BE49-F238E27FC236}">
                <a16:creationId xmlns:a16="http://schemas.microsoft.com/office/drawing/2014/main" id="{775FFE5C-4445-CF8F-9C3B-99EE8BFFF43A}"/>
              </a:ext>
            </a:extLst>
          </p:cNvPr>
          <p:cNvSpPr txBox="1"/>
          <p:nvPr/>
        </p:nvSpPr>
        <p:spPr>
          <a:xfrm>
            <a:off x="91629" y="480936"/>
            <a:ext cx="3958877" cy="2862322"/>
          </a:xfrm>
          <a:prstGeom prst="rect">
            <a:avLst/>
          </a:prstGeom>
          <a:noFill/>
        </p:spPr>
        <p:txBody>
          <a:bodyPr wrap="square" rtlCol="0">
            <a:spAutoFit/>
          </a:bodyPr>
          <a:lstStyle/>
          <a:p>
            <a:r>
              <a:rPr lang="en-US" b="1" u="sng" dirty="0">
                <a:solidFill>
                  <a:schemeClr val="bg1"/>
                </a:solidFill>
              </a:rPr>
              <a:t>Types of Neural Networks </a:t>
            </a:r>
          </a:p>
          <a:p>
            <a:endParaRPr lang="en-US" dirty="0"/>
          </a:p>
          <a:p>
            <a:pPr marL="285750" indent="-285750">
              <a:buFontTx/>
              <a:buChar char="-"/>
            </a:pPr>
            <a:r>
              <a:rPr lang="en-US" sz="1600" b="1" dirty="0">
                <a:solidFill>
                  <a:schemeClr val="bg1"/>
                </a:solidFill>
              </a:rPr>
              <a:t>Multi Level Perception Neural Network </a:t>
            </a:r>
          </a:p>
          <a:p>
            <a:pPr marL="285750" indent="-285750">
              <a:buFontTx/>
              <a:buChar char="-"/>
            </a:pPr>
            <a:endParaRPr lang="en-US" sz="1600" b="1" dirty="0">
              <a:solidFill>
                <a:schemeClr val="bg1"/>
              </a:solidFill>
            </a:endParaRPr>
          </a:p>
          <a:p>
            <a:pPr marL="285750" indent="-285750">
              <a:buFontTx/>
              <a:buChar char="-"/>
            </a:pPr>
            <a:r>
              <a:rPr lang="en-US" sz="1600" b="1" dirty="0">
                <a:solidFill>
                  <a:schemeClr val="bg1"/>
                </a:solidFill>
              </a:rPr>
              <a:t>Sequential Neural Networks</a:t>
            </a:r>
          </a:p>
          <a:p>
            <a:pPr marL="285750" indent="-285750">
              <a:buFontTx/>
              <a:buChar char="-"/>
            </a:pPr>
            <a:endParaRPr lang="en-US" sz="1600" b="1" dirty="0">
              <a:solidFill>
                <a:schemeClr val="bg1"/>
              </a:solidFill>
            </a:endParaRPr>
          </a:p>
          <a:p>
            <a:pPr marL="285750" indent="-285750">
              <a:buFontTx/>
              <a:buChar char="-"/>
            </a:pPr>
            <a:r>
              <a:rPr lang="en-US" sz="1600" b="1" dirty="0">
                <a:solidFill>
                  <a:schemeClr val="bg1"/>
                </a:solidFill>
              </a:rPr>
              <a:t>Convolution Neural Networks</a:t>
            </a:r>
          </a:p>
          <a:p>
            <a:pPr marL="285750" indent="-285750">
              <a:buFontTx/>
              <a:buChar char="-"/>
            </a:pPr>
            <a:endParaRPr lang="en-US" sz="1600" b="1" dirty="0">
              <a:solidFill>
                <a:schemeClr val="bg1"/>
              </a:solidFill>
            </a:endParaRPr>
          </a:p>
          <a:p>
            <a:pPr marL="285750" indent="-285750">
              <a:buFontTx/>
              <a:buChar char="-"/>
            </a:pPr>
            <a:r>
              <a:rPr lang="en-US" sz="1600" b="1" dirty="0">
                <a:solidFill>
                  <a:schemeClr val="bg1"/>
                </a:solidFill>
              </a:rPr>
              <a:t>Recurrent Neural Network</a:t>
            </a:r>
          </a:p>
          <a:p>
            <a:pPr marL="285750" indent="-285750">
              <a:buFontTx/>
              <a:buChar char="-"/>
            </a:pPr>
            <a:endParaRPr lang="en-US" sz="1600" b="1" dirty="0">
              <a:solidFill>
                <a:schemeClr val="bg1"/>
              </a:solidFill>
            </a:endParaRPr>
          </a:p>
          <a:p>
            <a:pPr marL="285750" indent="-285750">
              <a:buFontTx/>
              <a:buChar char="-"/>
            </a:pPr>
            <a:r>
              <a:rPr lang="en-US" sz="1600" b="1" dirty="0">
                <a:solidFill>
                  <a:schemeClr val="bg1"/>
                </a:solidFill>
              </a:rPr>
              <a:t>Long – Short Term Memory Model  </a:t>
            </a:r>
          </a:p>
        </p:txBody>
      </p:sp>
      <p:sp>
        <p:nvSpPr>
          <p:cNvPr id="5" name="TextBox 4">
            <a:extLst>
              <a:ext uri="{FF2B5EF4-FFF2-40B4-BE49-F238E27FC236}">
                <a16:creationId xmlns:a16="http://schemas.microsoft.com/office/drawing/2014/main" id="{24266703-0BEF-7A1E-F0AE-379B1937E699}"/>
              </a:ext>
            </a:extLst>
          </p:cNvPr>
          <p:cNvSpPr txBox="1"/>
          <p:nvPr/>
        </p:nvSpPr>
        <p:spPr>
          <a:xfrm>
            <a:off x="4229878" y="480936"/>
            <a:ext cx="3712569" cy="2862322"/>
          </a:xfrm>
          <a:prstGeom prst="rect">
            <a:avLst/>
          </a:prstGeom>
          <a:noFill/>
        </p:spPr>
        <p:txBody>
          <a:bodyPr wrap="square" rtlCol="0">
            <a:spAutoFit/>
          </a:bodyPr>
          <a:lstStyle/>
          <a:p>
            <a:r>
              <a:rPr lang="en-US" b="1" u="sng" dirty="0">
                <a:solidFill>
                  <a:schemeClr val="bg1"/>
                </a:solidFill>
              </a:rPr>
              <a:t>What can they be used for?</a:t>
            </a:r>
          </a:p>
          <a:p>
            <a:endParaRPr lang="en-US" b="1" u="sng" dirty="0">
              <a:solidFill>
                <a:schemeClr val="bg1"/>
              </a:solidFill>
            </a:endParaRPr>
          </a:p>
          <a:p>
            <a:pPr marL="285750" indent="-285750">
              <a:buFontTx/>
              <a:buChar char="-"/>
            </a:pPr>
            <a:r>
              <a:rPr lang="en-US" b="1" dirty="0">
                <a:solidFill>
                  <a:schemeClr val="bg1"/>
                </a:solidFill>
              </a:rPr>
              <a:t>Regression and Classification</a:t>
            </a:r>
          </a:p>
          <a:p>
            <a:pPr marL="285750" indent="-285750">
              <a:buFontTx/>
              <a:buChar char="-"/>
            </a:pPr>
            <a:endParaRPr lang="en-US" b="1" dirty="0">
              <a:solidFill>
                <a:schemeClr val="bg1"/>
              </a:solidFill>
            </a:endParaRPr>
          </a:p>
          <a:p>
            <a:pPr marL="285750" indent="-285750">
              <a:buFontTx/>
              <a:buChar char="-"/>
            </a:pPr>
            <a:r>
              <a:rPr lang="en-US" b="1" dirty="0">
                <a:solidFill>
                  <a:schemeClr val="bg1"/>
                </a:solidFill>
              </a:rPr>
              <a:t>Computer Vision </a:t>
            </a:r>
          </a:p>
          <a:p>
            <a:pPr marL="285750" indent="-285750">
              <a:buFontTx/>
              <a:buChar char="-"/>
            </a:pPr>
            <a:endParaRPr lang="en-US" b="1" dirty="0">
              <a:solidFill>
                <a:schemeClr val="bg1"/>
              </a:solidFill>
            </a:endParaRPr>
          </a:p>
          <a:p>
            <a:pPr marL="285750" indent="-285750">
              <a:buFontTx/>
              <a:buChar char="-"/>
            </a:pPr>
            <a:r>
              <a:rPr lang="en-US" b="1" dirty="0">
                <a:solidFill>
                  <a:schemeClr val="bg1"/>
                </a:solidFill>
              </a:rPr>
              <a:t>Sequence, Text, Natural Language Processing </a:t>
            </a:r>
          </a:p>
          <a:p>
            <a:pPr marL="285750" indent="-285750">
              <a:buFontTx/>
              <a:buChar char="-"/>
            </a:pPr>
            <a:endParaRPr lang="en-US" b="1" dirty="0">
              <a:solidFill>
                <a:schemeClr val="bg1"/>
              </a:solidFill>
            </a:endParaRPr>
          </a:p>
          <a:p>
            <a:pPr marL="285750" indent="-285750">
              <a:buFontTx/>
              <a:buChar char="-"/>
            </a:pPr>
            <a:r>
              <a:rPr lang="en-US" b="1" dirty="0">
                <a:solidFill>
                  <a:schemeClr val="bg1"/>
                </a:solidFill>
              </a:rPr>
              <a:t>Time Series </a:t>
            </a:r>
          </a:p>
        </p:txBody>
      </p:sp>
    </p:spTree>
    <p:extLst>
      <p:ext uri="{BB962C8B-B14F-4D97-AF65-F5344CB8AC3E}">
        <p14:creationId xmlns:p14="http://schemas.microsoft.com/office/powerpoint/2010/main" val="4182669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descr="Blue Abstract">
            <a:extLst>
              <a:ext uri="{FF2B5EF4-FFF2-40B4-BE49-F238E27FC236}">
                <a16:creationId xmlns:a16="http://schemas.microsoft.com/office/drawing/2014/main" id="{E9CF4D1F-70A4-4B9A-B5CB-4DC43D8182FE}"/>
              </a:ext>
            </a:extLst>
          </p:cNvPr>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a:stretch>
            <a:fillRect/>
          </a:stretch>
        </p:blipFill>
        <p:spPr>
          <a:xfrm>
            <a:off x="-1" y="0"/>
            <a:ext cx="8101013" cy="3429000"/>
          </a:xfrm>
        </p:spPr>
      </p:pic>
      <p:sp>
        <p:nvSpPr>
          <p:cNvPr id="2" name="Title 1" hidden="1">
            <a:extLst>
              <a:ext uri="{FF2B5EF4-FFF2-40B4-BE49-F238E27FC236}">
                <a16:creationId xmlns:a16="http://schemas.microsoft.com/office/drawing/2014/main" id="{6EA1B335-DE2D-4AE5-BBF4-25FA34F22B25}"/>
              </a:ext>
            </a:extLst>
          </p:cNvPr>
          <p:cNvSpPr>
            <a:spLocks noGrp="1"/>
          </p:cNvSpPr>
          <p:nvPr>
            <p:ph type="title" idx="4294967295"/>
          </p:nvPr>
        </p:nvSpPr>
        <p:spPr>
          <a:xfrm>
            <a:off x="0" y="182563"/>
            <a:ext cx="6986588" cy="663575"/>
          </a:xfrm>
        </p:spPr>
        <p:txBody>
          <a:bodyPr/>
          <a:lstStyle/>
          <a:p>
            <a:r>
              <a:rPr lang="en-US" dirty="0"/>
              <a:t>Abstract</a:t>
            </a:r>
            <a:r>
              <a:rPr lang="en-US" baseline="0" dirty="0"/>
              <a:t> Slide 1</a:t>
            </a:r>
            <a:endParaRPr lang="en-US" dirty="0"/>
          </a:p>
        </p:txBody>
      </p:sp>
      <p:sp>
        <p:nvSpPr>
          <p:cNvPr id="3" name="TextBox 2">
            <a:extLst>
              <a:ext uri="{FF2B5EF4-FFF2-40B4-BE49-F238E27FC236}">
                <a16:creationId xmlns:a16="http://schemas.microsoft.com/office/drawing/2014/main" id="{D6020EC4-2A7F-7F1D-B9EA-2A50865E3B63}"/>
              </a:ext>
            </a:extLst>
          </p:cNvPr>
          <p:cNvSpPr txBox="1"/>
          <p:nvPr/>
        </p:nvSpPr>
        <p:spPr>
          <a:xfrm>
            <a:off x="112772" y="58141"/>
            <a:ext cx="6222714" cy="523220"/>
          </a:xfrm>
          <a:prstGeom prst="rect">
            <a:avLst/>
          </a:prstGeom>
          <a:noFill/>
        </p:spPr>
        <p:txBody>
          <a:bodyPr wrap="square" rtlCol="0">
            <a:spAutoFit/>
          </a:bodyPr>
          <a:lstStyle/>
          <a:p>
            <a:r>
              <a:rPr lang="en-US" sz="2800" b="1" u="sng" dirty="0">
                <a:solidFill>
                  <a:schemeClr val="bg1"/>
                </a:solidFill>
              </a:rPr>
              <a:t>Theoretical View of Neural Network</a:t>
            </a:r>
          </a:p>
        </p:txBody>
      </p:sp>
      <p:pic>
        <p:nvPicPr>
          <p:cNvPr id="8" name="Picture 7" descr="Graphical user interface, application, Word&#10;&#10;Description automatically generated">
            <a:extLst>
              <a:ext uri="{FF2B5EF4-FFF2-40B4-BE49-F238E27FC236}">
                <a16:creationId xmlns:a16="http://schemas.microsoft.com/office/drawing/2014/main" id="{4715DDB7-8C65-4AA7-BC8B-B83942B59CF5}"/>
              </a:ext>
            </a:extLst>
          </p:cNvPr>
          <p:cNvPicPr>
            <a:picLocks noChangeAspect="1"/>
          </p:cNvPicPr>
          <p:nvPr/>
        </p:nvPicPr>
        <p:blipFill>
          <a:blip r:embed="rId4"/>
          <a:stretch>
            <a:fillRect/>
          </a:stretch>
        </p:blipFill>
        <p:spPr>
          <a:xfrm>
            <a:off x="4736294" y="581361"/>
            <a:ext cx="2864313" cy="1279539"/>
          </a:xfrm>
          <a:prstGeom prst="rect">
            <a:avLst/>
          </a:prstGeom>
        </p:spPr>
      </p:pic>
      <p:pic>
        <p:nvPicPr>
          <p:cNvPr id="10" name="Picture 9" descr="Diagram&#10;&#10;Description automatically generated">
            <a:extLst>
              <a:ext uri="{FF2B5EF4-FFF2-40B4-BE49-F238E27FC236}">
                <a16:creationId xmlns:a16="http://schemas.microsoft.com/office/drawing/2014/main" id="{D1ACFD08-1E9D-ADB3-5009-8AA660812164}"/>
              </a:ext>
            </a:extLst>
          </p:cNvPr>
          <p:cNvPicPr>
            <a:picLocks noChangeAspect="1"/>
          </p:cNvPicPr>
          <p:nvPr/>
        </p:nvPicPr>
        <p:blipFill>
          <a:blip r:embed="rId5"/>
          <a:stretch>
            <a:fillRect/>
          </a:stretch>
        </p:blipFill>
        <p:spPr>
          <a:xfrm>
            <a:off x="4736295" y="1930120"/>
            <a:ext cx="2864313" cy="1405335"/>
          </a:xfrm>
          <a:prstGeom prst="rect">
            <a:avLst/>
          </a:prstGeom>
        </p:spPr>
      </p:pic>
      <p:pic>
        <p:nvPicPr>
          <p:cNvPr id="12" name="Picture 11" descr="Diagram, schematic&#10;&#10;Description automatically generated">
            <a:extLst>
              <a:ext uri="{FF2B5EF4-FFF2-40B4-BE49-F238E27FC236}">
                <a16:creationId xmlns:a16="http://schemas.microsoft.com/office/drawing/2014/main" id="{9992695D-DF2D-378B-0FC0-961167F394A7}"/>
              </a:ext>
            </a:extLst>
          </p:cNvPr>
          <p:cNvPicPr>
            <a:picLocks noChangeAspect="1"/>
          </p:cNvPicPr>
          <p:nvPr/>
        </p:nvPicPr>
        <p:blipFill>
          <a:blip r:embed="rId6"/>
          <a:stretch>
            <a:fillRect/>
          </a:stretch>
        </p:blipFill>
        <p:spPr>
          <a:xfrm>
            <a:off x="280343" y="902183"/>
            <a:ext cx="4050505" cy="2055873"/>
          </a:xfrm>
          <a:prstGeom prst="rect">
            <a:avLst/>
          </a:prstGeom>
        </p:spPr>
      </p:pic>
    </p:spTree>
    <p:extLst>
      <p:ext uri="{BB962C8B-B14F-4D97-AF65-F5344CB8AC3E}">
        <p14:creationId xmlns:p14="http://schemas.microsoft.com/office/powerpoint/2010/main" val="157852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descr="Blue Abstract">
            <a:extLst>
              <a:ext uri="{FF2B5EF4-FFF2-40B4-BE49-F238E27FC236}">
                <a16:creationId xmlns:a16="http://schemas.microsoft.com/office/drawing/2014/main" id="{E9CF4D1F-70A4-4B9A-B5CB-4DC43D8182FE}"/>
              </a:ext>
            </a:extLst>
          </p:cNvPr>
          <p:cNvPicPr>
            <a:picLocks noGrp="1" noChangeAspect="1"/>
          </p:cNvPicPr>
          <p:nvPr>
            <p:ph type="pic" sz="quarter" idx="4294967295"/>
          </p:nvPr>
        </p:nvPicPr>
        <p:blipFill>
          <a:blip r:embed="rId3">
            <a:alphaModFix/>
            <a:extLst>
              <a:ext uri="{28A0092B-C50C-407E-A947-70E740481C1C}">
                <a14:useLocalDpi xmlns:a14="http://schemas.microsoft.com/office/drawing/2010/main" val="0"/>
              </a:ext>
            </a:extLst>
          </a:blip>
          <a:srcRect/>
          <a:stretch>
            <a:fillRect/>
          </a:stretch>
        </p:blipFill>
        <p:spPr>
          <a:xfrm>
            <a:off x="0" y="0"/>
            <a:ext cx="8101013" cy="3429000"/>
          </a:xfrm>
        </p:spPr>
      </p:pic>
      <p:sp>
        <p:nvSpPr>
          <p:cNvPr id="2" name="Title 1" hidden="1">
            <a:extLst>
              <a:ext uri="{FF2B5EF4-FFF2-40B4-BE49-F238E27FC236}">
                <a16:creationId xmlns:a16="http://schemas.microsoft.com/office/drawing/2014/main" id="{6EA1B335-DE2D-4AE5-BBF4-25FA34F22B25}"/>
              </a:ext>
            </a:extLst>
          </p:cNvPr>
          <p:cNvSpPr>
            <a:spLocks noGrp="1"/>
          </p:cNvSpPr>
          <p:nvPr>
            <p:ph type="title" idx="4294967295"/>
          </p:nvPr>
        </p:nvSpPr>
        <p:spPr>
          <a:xfrm>
            <a:off x="0" y="182563"/>
            <a:ext cx="6986588" cy="663575"/>
          </a:xfrm>
        </p:spPr>
        <p:txBody>
          <a:bodyPr/>
          <a:lstStyle/>
          <a:p>
            <a:r>
              <a:rPr lang="en-US" dirty="0"/>
              <a:t>Abstract</a:t>
            </a:r>
            <a:r>
              <a:rPr lang="en-US" baseline="0" dirty="0"/>
              <a:t> Slide 1</a:t>
            </a:r>
            <a:endParaRPr lang="en-US" dirty="0"/>
          </a:p>
        </p:txBody>
      </p:sp>
      <p:sp>
        <p:nvSpPr>
          <p:cNvPr id="5" name="TextBox 4">
            <a:extLst>
              <a:ext uri="{FF2B5EF4-FFF2-40B4-BE49-F238E27FC236}">
                <a16:creationId xmlns:a16="http://schemas.microsoft.com/office/drawing/2014/main" id="{16626CD2-B5F2-4295-96A5-69DBEB2E400D}"/>
              </a:ext>
            </a:extLst>
          </p:cNvPr>
          <p:cNvSpPr txBox="1"/>
          <p:nvPr/>
        </p:nvSpPr>
        <p:spPr>
          <a:xfrm>
            <a:off x="0" y="0"/>
            <a:ext cx="6414881" cy="523220"/>
          </a:xfrm>
          <a:prstGeom prst="rect">
            <a:avLst/>
          </a:prstGeom>
          <a:noFill/>
        </p:spPr>
        <p:txBody>
          <a:bodyPr wrap="square" rtlCol="0">
            <a:spAutoFit/>
          </a:bodyPr>
          <a:lstStyle/>
          <a:p>
            <a:r>
              <a:rPr lang="en-US" sz="2800" b="1" u="sng" dirty="0">
                <a:solidFill>
                  <a:schemeClr val="bg1"/>
                </a:solidFill>
              </a:rPr>
              <a:t>How to build a Neural Network?</a:t>
            </a:r>
          </a:p>
        </p:txBody>
      </p:sp>
      <p:sp>
        <p:nvSpPr>
          <p:cNvPr id="4" name="TextBox 3">
            <a:extLst>
              <a:ext uri="{FF2B5EF4-FFF2-40B4-BE49-F238E27FC236}">
                <a16:creationId xmlns:a16="http://schemas.microsoft.com/office/drawing/2014/main" id="{924A337C-5AFB-6EA9-C3A4-9F249EF19F25}"/>
              </a:ext>
            </a:extLst>
          </p:cNvPr>
          <p:cNvSpPr txBox="1"/>
          <p:nvPr/>
        </p:nvSpPr>
        <p:spPr>
          <a:xfrm>
            <a:off x="103067" y="523220"/>
            <a:ext cx="7894878" cy="2862322"/>
          </a:xfrm>
          <a:prstGeom prst="rect">
            <a:avLst/>
          </a:prstGeom>
          <a:noFill/>
        </p:spPr>
        <p:txBody>
          <a:bodyPr wrap="square" rtlCol="0">
            <a:spAutoFit/>
          </a:bodyPr>
          <a:lstStyle/>
          <a:p>
            <a:r>
              <a:rPr lang="en-US" b="1" u="sng" dirty="0">
                <a:solidFill>
                  <a:schemeClr val="bg1"/>
                </a:solidFill>
              </a:rPr>
              <a:t>Decisions? Decisions? Decisions? </a:t>
            </a:r>
          </a:p>
          <a:p>
            <a:r>
              <a:rPr lang="en-US" dirty="0">
                <a:solidFill>
                  <a:schemeClr val="bg1"/>
                </a:solidFill>
              </a:rPr>
              <a:t>1. Decide on the </a:t>
            </a:r>
            <a:r>
              <a:rPr lang="en-US" b="1" u="sng" dirty="0">
                <a:solidFill>
                  <a:schemeClr val="bg1"/>
                </a:solidFill>
              </a:rPr>
              <a:t>Topology</a:t>
            </a:r>
            <a:r>
              <a:rPr lang="en-US" dirty="0">
                <a:solidFill>
                  <a:schemeClr val="bg1"/>
                </a:solidFill>
              </a:rPr>
              <a:t> of the Neural Network</a:t>
            </a:r>
          </a:p>
          <a:p>
            <a:r>
              <a:rPr lang="en-US" dirty="0">
                <a:solidFill>
                  <a:schemeClr val="bg1"/>
                </a:solidFill>
              </a:rPr>
              <a:t>2. Choosing the </a:t>
            </a:r>
            <a:r>
              <a:rPr lang="en-US" b="1" u="sng" dirty="0">
                <a:solidFill>
                  <a:schemeClr val="bg1"/>
                </a:solidFill>
              </a:rPr>
              <a:t>Activation</a:t>
            </a:r>
            <a:r>
              <a:rPr lang="en-US" dirty="0">
                <a:solidFill>
                  <a:schemeClr val="bg1"/>
                </a:solidFill>
              </a:rPr>
              <a:t> function for each layer</a:t>
            </a:r>
          </a:p>
          <a:p>
            <a:r>
              <a:rPr lang="en-US" dirty="0">
                <a:solidFill>
                  <a:schemeClr val="bg1"/>
                </a:solidFill>
              </a:rPr>
              <a:t>3. Choosing the </a:t>
            </a:r>
            <a:r>
              <a:rPr lang="en-US" b="1" u="sng" dirty="0">
                <a:solidFill>
                  <a:schemeClr val="bg1"/>
                </a:solidFill>
              </a:rPr>
              <a:t>Loss</a:t>
            </a:r>
            <a:r>
              <a:rPr lang="en-US" dirty="0">
                <a:solidFill>
                  <a:schemeClr val="bg1"/>
                </a:solidFill>
              </a:rPr>
              <a:t> function for the problem we are trying to solve</a:t>
            </a:r>
          </a:p>
          <a:p>
            <a:r>
              <a:rPr lang="en-US" dirty="0">
                <a:solidFill>
                  <a:schemeClr val="bg1"/>
                </a:solidFill>
              </a:rPr>
              <a:t>4. Choosing the </a:t>
            </a:r>
            <a:r>
              <a:rPr lang="en-US" b="1" u="sng" dirty="0">
                <a:solidFill>
                  <a:schemeClr val="bg1"/>
                </a:solidFill>
              </a:rPr>
              <a:t>Optimizer</a:t>
            </a:r>
            <a:r>
              <a:rPr lang="en-US" dirty="0">
                <a:solidFill>
                  <a:schemeClr val="bg1"/>
                </a:solidFill>
              </a:rPr>
              <a:t> function</a:t>
            </a:r>
          </a:p>
          <a:p>
            <a:endParaRPr lang="en-US" dirty="0">
              <a:solidFill>
                <a:schemeClr val="bg1"/>
              </a:solidFill>
            </a:endParaRPr>
          </a:p>
          <a:p>
            <a:r>
              <a:rPr lang="en-US" dirty="0">
                <a:solidFill>
                  <a:schemeClr val="bg1"/>
                </a:solidFill>
              </a:rPr>
              <a:t>How do we build a Neural Network? </a:t>
            </a:r>
          </a:p>
          <a:p>
            <a:endParaRPr lang="en-US" dirty="0">
              <a:solidFill>
                <a:schemeClr val="bg1"/>
              </a:solidFill>
            </a:endParaRPr>
          </a:p>
          <a:p>
            <a:r>
              <a:rPr lang="en-US" dirty="0">
                <a:solidFill>
                  <a:schemeClr val="bg1"/>
                </a:solidFill>
              </a:rPr>
              <a:t>The easiest and most intuitive way is to use an API called </a:t>
            </a:r>
            <a:r>
              <a:rPr lang="en-US" b="1" u="sng" dirty="0">
                <a:solidFill>
                  <a:schemeClr val="bg1"/>
                </a:solidFill>
              </a:rPr>
              <a:t>KERAS</a:t>
            </a:r>
            <a:r>
              <a:rPr lang="en-US" dirty="0">
                <a:solidFill>
                  <a:schemeClr val="bg1"/>
                </a:solidFill>
              </a:rPr>
              <a:t>, developed by Facebook that works w/</a:t>
            </a:r>
            <a:r>
              <a:rPr lang="en-US" b="1" u="sng" dirty="0">
                <a:solidFill>
                  <a:schemeClr val="bg1"/>
                </a:solidFill>
              </a:rPr>
              <a:t>TensorFlow</a:t>
            </a:r>
            <a:r>
              <a:rPr lang="en-US" dirty="0">
                <a:solidFill>
                  <a:schemeClr val="bg1"/>
                </a:solidFill>
              </a:rPr>
              <a:t>. </a:t>
            </a:r>
          </a:p>
        </p:txBody>
      </p:sp>
    </p:spTree>
    <p:extLst>
      <p:ext uri="{BB962C8B-B14F-4D97-AF65-F5344CB8AC3E}">
        <p14:creationId xmlns:p14="http://schemas.microsoft.com/office/powerpoint/2010/main" val="167983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descr="Blue Abstract">
            <a:extLst>
              <a:ext uri="{FF2B5EF4-FFF2-40B4-BE49-F238E27FC236}">
                <a16:creationId xmlns:a16="http://schemas.microsoft.com/office/drawing/2014/main" id="{389F8EA5-D868-42A2-9D98-9C47D025F05F}"/>
              </a:ext>
            </a:extLst>
          </p:cNvPr>
          <p:cNvPicPr>
            <a:picLocks noGrp="1" noChangeAspect="1"/>
          </p:cNvPicPr>
          <p:nvPr>
            <p:ph type="pic" sz="quarter" idx="10"/>
          </p:nvPr>
        </p:nvPicPr>
        <p:blipFill>
          <a:blip r:embed="rId3">
            <a:alphaModFix/>
            <a:extLst>
              <a:ext uri="{28A0092B-C50C-407E-A947-70E740481C1C}">
                <a14:useLocalDpi xmlns:a14="http://schemas.microsoft.com/office/drawing/2010/main" val="0"/>
              </a:ext>
            </a:extLst>
          </a:blip>
          <a:srcRect/>
          <a:stretch>
            <a:fillRect/>
          </a:stretch>
        </p:blipFill>
        <p:spPr>
          <a:xfrm>
            <a:off x="0" y="29977"/>
            <a:ext cx="8101013" cy="3429000"/>
          </a:xfrm>
        </p:spPr>
      </p:pic>
      <p:sp>
        <p:nvSpPr>
          <p:cNvPr id="2" name="Title 1" hidden="1">
            <a:extLst>
              <a:ext uri="{FF2B5EF4-FFF2-40B4-BE49-F238E27FC236}">
                <a16:creationId xmlns:a16="http://schemas.microsoft.com/office/drawing/2014/main" id="{5F4868EB-7EED-4445-A781-4B39E0900CFF}"/>
              </a:ext>
            </a:extLst>
          </p:cNvPr>
          <p:cNvSpPr>
            <a:spLocks noGrp="1"/>
          </p:cNvSpPr>
          <p:nvPr>
            <p:ph type="title" idx="4294967295"/>
          </p:nvPr>
        </p:nvSpPr>
        <p:spPr/>
        <p:txBody>
          <a:bodyPr/>
          <a:lstStyle/>
          <a:p>
            <a:r>
              <a:rPr lang="en-US" dirty="0"/>
              <a:t>Abstract Slide 5</a:t>
            </a:r>
          </a:p>
        </p:txBody>
      </p:sp>
      <p:sp>
        <p:nvSpPr>
          <p:cNvPr id="3" name="TextBox 2">
            <a:extLst>
              <a:ext uri="{FF2B5EF4-FFF2-40B4-BE49-F238E27FC236}">
                <a16:creationId xmlns:a16="http://schemas.microsoft.com/office/drawing/2014/main" id="{016A3944-9A6C-51EC-13A8-5F3F51E6C83F}"/>
              </a:ext>
            </a:extLst>
          </p:cNvPr>
          <p:cNvSpPr txBox="1"/>
          <p:nvPr/>
        </p:nvSpPr>
        <p:spPr>
          <a:xfrm>
            <a:off x="979218" y="32565"/>
            <a:ext cx="5967984" cy="461665"/>
          </a:xfrm>
          <a:prstGeom prst="rect">
            <a:avLst/>
          </a:prstGeom>
          <a:noFill/>
        </p:spPr>
        <p:txBody>
          <a:bodyPr wrap="square" rtlCol="0">
            <a:spAutoFit/>
          </a:bodyPr>
          <a:lstStyle/>
          <a:p>
            <a:pPr algn="ctr"/>
            <a:r>
              <a:rPr lang="en-US" sz="2400" b="1" u="sng" dirty="0">
                <a:solidFill>
                  <a:schemeClr val="bg1"/>
                </a:solidFill>
              </a:rPr>
              <a:t>Steps and Components of A Neural Network</a:t>
            </a:r>
          </a:p>
        </p:txBody>
      </p:sp>
      <p:sp>
        <p:nvSpPr>
          <p:cNvPr id="4" name="TextBox 3">
            <a:extLst>
              <a:ext uri="{FF2B5EF4-FFF2-40B4-BE49-F238E27FC236}">
                <a16:creationId xmlns:a16="http://schemas.microsoft.com/office/drawing/2014/main" id="{DF69163C-B33A-4204-3D79-39C53C798CF1}"/>
              </a:ext>
            </a:extLst>
          </p:cNvPr>
          <p:cNvSpPr txBox="1"/>
          <p:nvPr/>
        </p:nvSpPr>
        <p:spPr>
          <a:xfrm>
            <a:off x="51707" y="503335"/>
            <a:ext cx="3291141" cy="2893100"/>
          </a:xfrm>
          <a:prstGeom prst="rect">
            <a:avLst/>
          </a:prstGeom>
          <a:noFill/>
        </p:spPr>
        <p:txBody>
          <a:bodyPr wrap="square" rtlCol="0">
            <a:spAutoFit/>
          </a:bodyPr>
          <a:lstStyle/>
          <a:p>
            <a:r>
              <a:rPr lang="en-US" b="1" u="sng" dirty="0">
                <a:solidFill>
                  <a:schemeClr val="bg1"/>
                </a:solidFill>
              </a:rPr>
              <a:t>Topology</a:t>
            </a:r>
            <a:r>
              <a:rPr lang="en-US" dirty="0">
                <a:solidFill>
                  <a:schemeClr val="bg1"/>
                </a:solidFill>
              </a:rPr>
              <a:t> </a:t>
            </a:r>
          </a:p>
          <a:p>
            <a:pPr marL="285750" indent="-285750">
              <a:buFontTx/>
              <a:buChar char="-"/>
            </a:pPr>
            <a:r>
              <a:rPr lang="en-US" sz="1200" dirty="0">
                <a:solidFill>
                  <a:schemeClr val="bg1"/>
                </a:solidFill>
              </a:rPr>
              <a:t>Sequential, Recurrent NN</a:t>
            </a:r>
          </a:p>
          <a:p>
            <a:pPr marL="285750" indent="-285750">
              <a:buFontTx/>
              <a:buChar char="-"/>
            </a:pPr>
            <a:r>
              <a:rPr lang="en-US" sz="1200" dirty="0">
                <a:solidFill>
                  <a:schemeClr val="bg1"/>
                </a:solidFill>
              </a:rPr>
              <a:t>Number of Layers &amp; Nodes</a:t>
            </a:r>
          </a:p>
          <a:p>
            <a:pPr marL="285750" indent="-285750">
              <a:buFontTx/>
              <a:buChar char="-"/>
            </a:pPr>
            <a:r>
              <a:rPr lang="en-US" sz="1200" dirty="0">
                <a:solidFill>
                  <a:schemeClr val="bg1"/>
                </a:solidFill>
              </a:rPr>
              <a:t>The Connections </a:t>
            </a:r>
          </a:p>
          <a:p>
            <a:r>
              <a:rPr lang="en-US" b="1" u="sng" dirty="0">
                <a:solidFill>
                  <a:schemeClr val="bg1"/>
                </a:solidFill>
              </a:rPr>
              <a:t>Optimizer</a:t>
            </a:r>
          </a:p>
          <a:p>
            <a:pPr marL="285750" indent="-285750">
              <a:buFontTx/>
              <a:buChar char="-"/>
            </a:pPr>
            <a:r>
              <a:rPr lang="en-US" sz="1200" dirty="0">
                <a:solidFill>
                  <a:schemeClr val="bg1"/>
                </a:solidFill>
              </a:rPr>
              <a:t>Adam </a:t>
            </a:r>
          </a:p>
          <a:p>
            <a:pPr marL="285750" indent="-285750">
              <a:buFontTx/>
              <a:buChar char="-"/>
            </a:pPr>
            <a:r>
              <a:rPr lang="en-US" sz="1200" dirty="0">
                <a:solidFill>
                  <a:schemeClr val="bg1"/>
                </a:solidFill>
              </a:rPr>
              <a:t>RMSProp</a:t>
            </a:r>
          </a:p>
          <a:p>
            <a:r>
              <a:rPr lang="en-US" b="1" u="sng" dirty="0">
                <a:solidFill>
                  <a:schemeClr val="bg1"/>
                </a:solidFill>
              </a:rPr>
              <a:t>Activation Functions</a:t>
            </a:r>
          </a:p>
          <a:p>
            <a:pPr marL="285750" indent="-285750">
              <a:buFontTx/>
              <a:buChar char="-"/>
            </a:pPr>
            <a:r>
              <a:rPr lang="en-US" sz="1100" dirty="0">
                <a:solidFill>
                  <a:schemeClr val="bg1"/>
                </a:solidFill>
              </a:rPr>
              <a:t>Softmax</a:t>
            </a:r>
          </a:p>
          <a:p>
            <a:pPr marL="285750" indent="-285750">
              <a:buFontTx/>
              <a:buChar char="-"/>
            </a:pPr>
            <a:r>
              <a:rPr lang="en-US" sz="1100" dirty="0">
                <a:solidFill>
                  <a:schemeClr val="bg1"/>
                </a:solidFill>
              </a:rPr>
              <a:t>Sigmoid</a:t>
            </a:r>
          </a:p>
          <a:p>
            <a:r>
              <a:rPr lang="en-US" b="1" u="sng" dirty="0">
                <a:solidFill>
                  <a:schemeClr val="bg1"/>
                </a:solidFill>
              </a:rPr>
              <a:t>Loss Functions</a:t>
            </a:r>
          </a:p>
          <a:p>
            <a:pPr marL="285750" indent="-285750">
              <a:buFontTx/>
              <a:buChar char="-"/>
            </a:pPr>
            <a:r>
              <a:rPr lang="en-US" sz="1200" dirty="0">
                <a:solidFill>
                  <a:schemeClr val="bg1"/>
                </a:solidFill>
              </a:rPr>
              <a:t>Cross Entropy</a:t>
            </a:r>
          </a:p>
          <a:p>
            <a:pPr marL="285750" indent="-285750">
              <a:buFontTx/>
              <a:buChar char="-"/>
            </a:pPr>
            <a:r>
              <a:rPr lang="en-US" sz="1200" dirty="0">
                <a:solidFill>
                  <a:schemeClr val="bg1"/>
                </a:solidFill>
              </a:rPr>
              <a:t>MSE</a:t>
            </a:r>
          </a:p>
        </p:txBody>
      </p:sp>
      <p:sp>
        <p:nvSpPr>
          <p:cNvPr id="7" name="TextBox 6">
            <a:extLst>
              <a:ext uri="{FF2B5EF4-FFF2-40B4-BE49-F238E27FC236}">
                <a16:creationId xmlns:a16="http://schemas.microsoft.com/office/drawing/2014/main" id="{0FFE73D4-835D-D939-5611-D10EB8F9BD80}"/>
              </a:ext>
            </a:extLst>
          </p:cNvPr>
          <p:cNvSpPr txBox="1"/>
          <p:nvPr/>
        </p:nvSpPr>
        <p:spPr>
          <a:xfrm>
            <a:off x="4458720" y="494230"/>
            <a:ext cx="2715482" cy="1846659"/>
          </a:xfrm>
          <a:prstGeom prst="rect">
            <a:avLst/>
          </a:prstGeom>
          <a:noFill/>
        </p:spPr>
        <p:txBody>
          <a:bodyPr wrap="square" rtlCol="0">
            <a:spAutoFit/>
          </a:bodyPr>
          <a:lstStyle/>
          <a:p>
            <a:r>
              <a:rPr lang="en-US" b="1" u="sng" dirty="0">
                <a:solidFill>
                  <a:schemeClr val="bg1"/>
                </a:solidFill>
              </a:rPr>
              <a:t>Steps</a:t>
            </a:r>
          </a:p>
          <a:p>
            <a:pPr marL="228600" indent="-228600">
              <a:buAutoNum type="arabicPeriod"/>
            </a:pPr>
            <a:r>
              <a:rPr lang="en-US" sz="1200" dirty="0">
                <a:solidFill>
                  <a:schemeClr val="bg1"/>
                </a:solidFill>
              </a:rPr>
              <a:t>Load</a:t>
            </a:r>
          </a:p>
          <a:p>
            <a:pPr marL="228600" indent="-228600">
              <a:buAutoNum type="arabicPeriod"/>
            </a:pPr>
            <a:r>
              <a:rPr lang="en-US" sz="1200" dirty="0">
                <a:solidFill>
                  <a:schemeClr val="bg1"/>
                </a:solidFill>
              </a:rPr>
              <a:t>Define</a:t>
            </a:r>
          </a:p>
          <a:p>
            <a:pPr marL="228600" indent="-228600">
              <a:buAutoNum type="arabicPeriod"/>
            </a:pPr>
            <a:r>
              <a:rPr lang="en-US" sz="1200" dirty="0">
                <a:solidFill>
                  <a:schemeClr val="bg1"/>
                </a:solidFill>
              </a:rPr>
              <a:t>Compile </a:t>
            </a:r>
          </a:p>
          <a:p>
            <a:pPr marL="228600" indent="-228600">
              <a:buAutoNum type="arabicPeriod"/>
            </a:pPr>
            <a:r>
              <a:rPr lang="en-US" sz="1200" dirty="0">
                <a:solidFill>
                  <a:schemeClr val="bg1"/>
                </a:solidFill>
              </a:rPr>
              <a:t>Fit</a:t>
            </a:r>
          </a:p>
          <a:p>
            <a:pPr marL="228600" indent="-228600">
              <a:buAutoNum type="arabicPeriod"/>
            </a:pPr>
            <a:r>
              <a:rPr lang="en-US" sz="1200" dirty="0">
                <a:solidFill>
                  <a:schemeClr val="bg1"/>
                </a:solidFill>
              </a:rPr>
              <a:t>Evaluate using performance metrics</a:t>
            </a:r>
          </a:p>
          <a:p>
            <a:pPr marL="228600" indent="-228600">
              <a:buAutoNum type="arabicPeriod"/>
            </a:pPr>
            <a:r>
              <a:rPr lang="en-US" sz="1200" dirty="0">
                <a:solidFill>
                  <a:schemeClr val="bg1"/>
                </a:solidFill>
              </a:rPr>
              <a:t>Cross Validation to enhance</a:t>
            </a:r>
          </a:p>
          <a:p>
            <a:pPr marL="228600" indent="-228600">
              <a:buAutoNum type="arabicPeriod"/>
            </a:pPr>
            <a:r>
              <a:rPr lang="en-US" sz="1200" dirty="0">
                <a:solidFill>
                  <a:schemeClr val="bg1"/>
                </a:solidFill>
              </a:rPr>
              <a:t>Re-Evaluate using out-of-sample data</a:t>
            </a:r>
          </a:p>
          <a:p>
            <a:pPr marL="228600" indent="-228600">
              <a:buAutoNum type="arabicPeriod"/>
            </a:pPr>
            <a:r>
              <a:rPr lang="en-US" sz="1200" dirty="0">
                <a:solidFill>
                  <a:schemeClr val="bg1"/>
                </a:solidFill>
              </a:rPr>
              <a:t>Finalize </a:t>
            </a:r>
          </a:p>
        </p:txBody>
      </p:sp>
    </p:spTree>
    <p:extLst>
      <p:ext uri="{BB962C8B-B14F-4D97-AF65-F5344CB8AC3E}">
        <p14:creationId xmlns:p14="http://schemas.microsoft.com/office/powerpoint/2010/main" val="276371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descr="Blue Abstract">
            <a:extLst>
              <a:ext uri="{FF2B5EF4-FFF2-40B4-BE49-F238E27FC236}">
                <a16:creationId xmlns:a16="http://schemas.microsoft.com/office/drawing/2014/main" id="{E9CF4D1F-70A4-4B9A-B5CB-4DC43D8182FE}"/>
              </a:ext>
            </a:extLst>
          </p:cNvPr>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a:stretch>
            <a:fillRect/>
          </a:stretch>
        </p:blipFill>
        <p:spPr>
          <a:xfrm>
            <a:off x="0" y="0"/>
            <a:ext cx="8101013" cy="3429000"/>
          </a:xfrm>
        </p:spPr>
      </p:pic>
      <p:sp>
        <p:nvSpPr>
          <p:cNvPr id="2" name="Title 1" hidden="1">
            <a:extLst>
              <a:ext uri="{FF2B5EF4-FFF2-40B4-BE49-F238E27FC236}">
                <a16:creationId xmlns:a16="http://schemas.microsoft.com/office/drawing/2014/main" id="{6EA1B335-DE2D-4AE5-BBF4-25FA34F22B25}"/>
              </a:ext>
            </a:extLst>
          </p:cNvPr>
          <p:cNvSpPr>
            <a:spLocks noGrp="1"/>
          </p:cNvSpPr>
          <p:nvPr>
            <p:ph type="title" idx="4294967295"/>
          </p:nvPr>
        </p:nvSpPr>
        <p:spPr>
          <a:xfrm>
            <a:off x="0" y="182563"/>
            <a:ext cx="6986588" cy="663575"/>
          </a:xfrm>
        </p:spPr>
        <p:txBody>
          <a:bodyPr/>
          <a:lstStyle/>
          <a:p>
            <a:r>
              <a:rPr lang="en-US" dirty="0"/>
              <a:t>Abstract</a:t>
            </a:r>
            <a:r>
              <a:rPr lang="en-US" baseline="0" dirty="0"/>
              <a:t> Slide 1</a:t>
            </a:r>
            <a:endParaRPr lang="en-US" dirty="0"/>
          </a:p>
        </p:txBody>
      </p:sp>
      <p:sp>
        <p:nvSpPr>
          <p:cNvPr id="5" name="TextBox 4">
            <a:extLst>
              <a:ext uri="{FF2B5EF4-FFF2-40B4-BE49-F238E27FC236}">
                <a16:creationId xmlns:a16="http://schemas.microsoft.com/office/drawing/2014/main" id="{A25AD5E0-E36F-F798-4C67-717EAD86EE26}"/>
              </a:ext>
            </a:extLst>
          </p:cNvPr>
          <p:cNvSpPr txBox="1"/>
          <p:nvPr/>
        </p:nvSpPr>
        <p:spPr>
          <a:xfrm>
            <a:off x="0" y="0"/>
            <a:ext cx="6414881" cy="523220"/>
          </a:xfrm>
          <a:prstGeom prst="rect">
            <a:avLst/>
          </a:prstGeom>
          <a:noFill/>
        </p:spPr>
        <p:txBody>
          <a:bodyPr wrap="square" rtlCol="0">
            <a:spAutoFit/>
          </a:bodyPr>
          <a:lstStyle/>
          <a:p>
            <a:r>
              <a:rPr lang="en-US" sz="2800" b="1" u="sng" dirty="0">
                <a:solidFill>
                  <a:schemeClr val="bg1"/>
                </a:solidFill>
              </a:rPr>
              <a:t>Pros &amp; Cons of Neural Networks</a:t>
            </a:r>
          </a:p>
        </p:txBody>
      </p:sp>
      <p:sp>
        <p:nvSpPr>
          <p:cNvPr id="4" name="TextBox 3">
            <a:extLst>
              <a:ext uri="{FF2B5EF4-FFF2-40B4-BE49-F238E27FC236}">
                <a16:creationId xmlns:a16="http://schemas.microsoft.com/office/drawing/2014/main" id="{E426B627-9042-678F-B0D9-028C3648DBF0}"/>
              </a:ext>
            </a:extLst>
          </p:cNvPr>
          <p:cNvSpPr txBox="1"/>
          <p:nvPr/>
        </p:nvSpPr>
        <p:spPr>
          <a:xfrm>
            <a:off x="44471" y="531048"/>
            <a:ext cx="3852842" cy="2616101"/>
          </a:xfrm>
          <a:prstGeom prst="rect">
            <a:avLst/>
          </a:prstGeom>
          <a:noFill/>
        </p:spPr>
        <p:txBody>
          <a:bodyPr wrap="square" rtlCol="0">
            <a:spAutoFit/>
          </a:bodyPr>
          <a:lstStyle/>
          <a:p>
            <a:r>
              <a:rPr lang="en-US" sz="2000" b="1" u="sng" dirty="0">
                <a:solidFill>
                  <a:schemeClr val="bg1"/>
                </a:solidFill>
              </a:rPr>
              <a:t>Pros</a:t>
            </a:r>
            <a:r>
              <a:rPr lang="en-US" dirty="0">
                <a:solidFill>
                  <a:schemeClr val="bg1"/>
                </a:solidFill>
              </a:rPr>
              <a:t> </a:t>
            </a:r>
          </a:p>
          <a:p>
            <a:pPr marL="285750" indent="-285750">
              <a:buFontTx/>
              <a:buChar char="-"/>
            </a:pPr>
            <a:r>
              <a:rPr lang="en-US" dirty="0">
                <a:solidFill>
                  <a:schemeClr val="bg1"/>
                </a:solidFill>
              </a:rPr>
              <a:t>Do not need to know the feature space or our independent variables </a:t>
            </a:r>
          </a:p>
          <a:p>
            <a:pPr marL="285750" indent="-285750">
              <a:buFontTx/>
              <a:buChar char="-"/>
            </a:pPr>
            <a:endParaRPr lang="en-US" dirty="0">
              <a:solidFill>
                <a:schemeClr val="bg1"/>
              </a:solidFill>
            </a:endParaRPr>
          </a:p>
          <a:p>
            <a:pPr marL="285750" indent="-285750">
              <a:buFontTx/>
              <a:buChar char="-"/>
            </a:pPr>
            <a:r>
              <a:rPr lang="en-US" dirty="0">
                <a:solidFill>
                  <a:schemeClr val="bg1"/>
                </a:solidFill>
              </a:rPr>
              <a:t>-Fairly easy to code</a:t>
            </a:r>
          </a:p>
          <a:p>
            <a:r>
              <a:rPr lang="en-US" dirty="0">
                <a:solidFill>
                  <a:schemeClr val="bg1"/>
                </a:solidFill>
              </a:rPr>
              <a:t> </a:t>
            </a:r>
          </a:p>
          <a:p>
            <a:pPr marL="285750" indent="-285750">
              <a:buFontTx/>
              <a:buChar char="-"/>
            </a:pPr>
            <a:r>
              <a:rPr lang="en-US" dirty="0">
                <a:solidFill>
                  <a:schemeClr val="bg1"/>
                </a:solidFill>
              </a:rPr>
              <a:t>No Feature Engineering Necessary</a:t>
            </a:r>
          </a:p>
          <a:p>
            <a:pPr marL="285750" indent="-285750">
              <a:buFontTx/>
              <a:buChar char="-"/>
            </a:pPr>
            <a:endParaRPr lang="en-US" dirty="0">
              <a:solidFill>
                <a:schemeClr val="bg1"/>
              </a:solidFill>
            </a:endParaRPr>
          </a:p>
          <a:p>
            <a:pPr marL="285750" indent="-285750">
              <a:buFontTx/>
              <a:buChar char="-"/>
            </a:pPr>
            <a:r>
              <a:rPr lang="en-US" dirty="0">
                <a:solidFill>
                  <a:schemeClr val="bg1"/>
                </a:solidFill>
              </a:rPr>
              <a:t>Black Box </a:t>
            </a:r>
          </a:p>
        </p:txBody>
      </p:sp>
      <p:sp>
        <p:nvSpPr>
          <p:cNvPr id="7" name="AutoShape 2" descr="ICLH_Diagram_Batch_01_03-DeepNeuralNetwork-WHITEBG.webp">
            <a:extLst>
              <a:ext uri="{FF2B5EF4-FFF2-40B4-BE49-F238E27FC236}">
                <a16:creationId xmlns:a16="http://schemas.microsoft.com/office/drawing/2014/main" id="{59328034-68DE-9C8A-CAD6-602BB9AB4C7E}"/>
              </a:ext>
            </a:extLst>
          </p:cNvPr>
          <p:cNvSpPr>
            <a:spLocks noChangeAspect="1" noChangeArrowheads="1"/>
          </p:cNvSpPr>
          <p:nvPr/>
        </p:nvSpPr>
        <p:spPr bwMode="auto">
          <a:xfrm>
            <a:off x="3897313" y="1562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332D0415-7FF3-1DD3-9E05-F104B0FD56E5}"/>
              </a:ext>
            </a:extLst>
          </p:cNvPr>
          <p:cNvSpPr txBox="1"/>
          <p:nvPr/>
        </p:nvSpPr>
        <p:spPr>
          <a:xfrm>
            <a:off x="3897313" y="523220"/>
            <a:ext cx="4158202" cy="2616101"/>
          </a:xfrm>
          <a:prstGeom prst="rect">
            <a:avLst/>
          </a:prstGeom>
          <a:noFill/>
        </p:spPr>
        <p:txBody>
          <a:bodyPr wrap="square" rtlCol="0">
            <a:spAutoFit/>
          </a:bodyPr>
          <a:lstStyle/>
          <a:p>
            <a:r>
              <a:rPr lang="en-US" sz="2000" b="1" u="sng" dirty="0">
                <a:solidFill>
                  <a:schemeClr val="bg1"/>
                </a:solidFill>
              </a:rPr>
              <a:t>Cons</a:t>
            </a:r>
            <a:endParaRPr lang="en-US" b="1" u="sng" dirty="0">
              <a:solidFill>
                <a:schemeClr val="bg1"/>
              </a:solidFill>
            </a:endParaRPr>
          </a:p>
          <a:p>
            <a:pPr marL="285750" indent="-285750">
              <a:buFontTx/>
              <a:buChar char="-"/>
            </a:pPr>
            <a:r>
              <a:rPr lang="en-US" dirty="0">
                <a:solidFill>
                  <a:schemeClr val="bg1"/>
                </a:solidFill>
              </a:rPr>
              <a:t>Difficult to understand</a:t>
            </a:r>
          </a:p>
          <a:p>
            <a:pPr marL="285750" indent="-285750">
              <a:buFontTx/>
              <a:buChar char="-"/>
            </a:pPr>
            <a:endParaRPr lang="en-US" dirty="0">
              <a:solidFill>
                <a:schemeClr val="bg1"/>
              </a:solidFill>
            </a:endParaRPr>
          </a:p>
          <a:p>
            <a:pPr marL="285750" indent="-285750">
              <a:buFontTx/>
              <a:buChar char="-"/>
            </a:pPr>
            <a:r>
              <a:rPr lang="en-US" dirty="0">
                <a:solidFill>
                  <a:schemeClr val="bg1"/>
                </a:solidFill>
              </a:rPr>
              <a:t>Need a complete dataset </a:t>
            </a:r>
          </a:p>
          <a:p>
            <a:pPr marL="285750" indent="-285750">
              <a:buFontTx/>
              <a:buChar char="-"/>
            </a:pPr>
            <a:endParaRPr lang="en-US" dirty="0">
              <a:solidFill>
                <a:schemeClr val="bg1"/>
              </a:solidFill>
            </a:endParaRPr>
          </a:p>
          <a:p>
            <a:pPr marL="285750" indent="-285750">
              <a:buFontTx/>
              <a:buChar char="-"/>
            </a:pPr>
            <a:r>
              <a:rPr lang="en-US" dirty="0">
                <a:solidFill>
                  <a:schemeClr val="bg1"/>
                </a:solidFill>
              </a:rPr>
              <a:t>Needs a large dataset, usually computationally intensive</a:t>
            </a:r>
          </a:p>
          <a:p>
            <a:pPr marL="285750" indent="-285750">
              <a:buFontTx/>
              <a:buChar char="-"/>
            </a:pPr>
            <a:endParaRPr lang="en-US" dirty="0">
              <a:solidFill>
                <a:schemeClr val="bg1"/>
              </a:solidFill>
            </a:endParaRPr>
          </a:p>
          <a:p>
            <a:pPr marL="285750" indent="-285750">
              <a:buFontTx/>
              <a:buChar char="-"/>
            </a:pPr>
            <a:r>
              <a:rPr lang="en-US" dirty="0">
                <a:solidFill>
                  <a:schemeClr val="bg1"/>
                </a:solidFill>
              </a:rPr>
              <a:t>The hidden layers are magic </a:t>
            </a:r>
          </a:p>
        </p:txBody>
      </p:sp>
    </p:spTree>
    <p:extLst>
      <p:ext uri="{BB962C8B-B14F-4D97-AF65-F5344CB8AC3E}">
        <p14:creationId xmlns:p14="http://schemas.microsoft.com/office/powerpoint/2010/main" val="3671932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Placeholder 5" descr="Blue Abstract">
            <a:extLst>
              <a:ext uri="{FF2B5EF4-FFF2-40B4-BE49-F238E27FC236}">
                <a16:creationId xmlns:a16="http://schemas.microsoft.com/office/drawing/2014/main" id="{E80AEB75-4BCE-FA39-C624-9951157D6800}"/>
              </a:ext>
            </a:extLst>
          </p:cNvPr>
          <p:cNvPicPr>
            <a:picLocks noChangeAspect="1"/>
          </p:cNvPicPr>
          <p:nvPr/>
        </p:nvPicPr>
        <p:blipFill>
          <a:blip r:embed="rId3">
            <a:alphaModFix/>
            <a:extLst>
              <a:ext uri="{28A0092B-C50C-407E-A947-70E740481C1C}">
                <a14:useLocalDpi xmlns:a14="http://schemas.microsoft.com/office/drawing/2010/main" val="0"/>
              </a:ext>
            </a:extLst>
          </a:blip>
          <a:srcRect/>
          <a:stretch>
            <a:fillRect/>
          </a:stretch>
        </p:blipFill>
        <p:spPr>
          <a:xfrm>
            <a:off x="0" y="54853"/>
            <a:ext cx="8101013" cy="3429000"/>
          </a:xfrm>
          <a:prstGeom prst="rect">
            <a:avLst/>
          </a:prstGeom>
        </p:spPr>
      </p:pic>
      <p:sp>
        <p:nvSpPr>
          <p:cNvPr id="2" name="Title 1" hidden="1">
            <a:extLst>
              <a:ext uri="{FF2B5EF4-FFF2-40B4-BE49-F238E27FC236}">
                <a16:creationId xmlns:a16="http://schemas.microsoft.com/office/drawing/2014/main" id="{6EA1B335-DE2D-4AE5-BBF4-25FA34F22B25}"/>
              </a:ext>
            </a:extLst>
          </p:cNvPr>
          <p:cNvSpPr>
            <a:spLocks noGrp="1"/>
          </p:cNvSpPr>
          <p:nvPr>
            <p:ph type="title" idx="4294967295"/>
          </p:nvPr>
        </p:nvSpPr>
        <p:spPr>
          <a:xfrm>
            <a:off x="0" y="182563"/>
            <a:ext cx="6986588" cy="663575"/>
          </a:xfrm>
        </p:spPr>
        <p:txBody>
          <a:bodyPr/>
          <a:lstStyle/>
          <a:p>
            <a:r>
              <a:rPr lang="en-US" dirty="0"/>
              <a:t>Abstract</a:t>
            </a:r>
            <a:r>
              <a:rPr lang="en-US" baseline="0" dirty="0"/>
              <a:t> Slide 1</a:t>
            </a:r>
            <a:endParaRPr lang="en-US" dirty="0"/>
          </a:p>
        </p:txBody>
      </p:sp>
      <p:sp>
        <p:nvSpPr>
          <p:cNvPr id="3" name="TextBox 2">
            <a:extLst>
              <a:ext uri="{FF2B5EF4-FFF2-40B4-BE49-F238E27FC236}">
                <a16:creationId xmlns:a16="http://schemas.microsoft.com/office/drawing/2014/main" id="{38BB44ED-6D41-EAA5-D0E0-4858D5729D0B}"/>
              </a:ext>
            </a:extLst>
          </p:cNvPr>
          <p:cNvSpPr txBox="1"/>
          <p:nvPr/>
        </p:nvSpPr>
        <p:spPr>
          <a:xfrm>
            <a:off x="4499083" y="873118"/>
            <a:ext cx="3601930" cy="2554545"/>
          </a:xfrm>
          <a:prstGeom prst="rect">
            <a:avLst/>
          </a:prstGeom>
          <a:noFill/>
        </p:spPr>
        <p:txBody>
          <a:bodyPr wrap="square" rtlCol="0">
            <a:spAutoFit/>
          </a:bodyPr>
          <a:lstStyle/>
          <a:p>
            <a:pPr algn="ctr"/>
            <a:r>
              <a:rPr lang="en-US" sz="2000" b="1" dirty="0">
                <a:solidFill>
                  <a:schemeClr val="bg1"/>
                </a:solidFill>
              </a:rPr>
              <a:t>Let's run a convoluted Neural Network to help us with a classification problem. Where we will be classifying a dataset full of pictures of dogs and cats. Let us take a look at the actual process of building a neural network. </a:t>
            </a:r>
          </a:p>
        </p:txBody>
      </p:sp>
      <p:sp>
        <p:nvSpPr>
          <p:cNvPr id="4" name="TextBox 3">
            <a:extLst>
              <a:ext uri="{FF2B5EF4-FFF2-40B4-BE49-F238E27FC236}">
                <a16:creationId xmlns:a16="http://schemas.microsoft.com/office/drawing/2014/main" id="{39A50B24-8C5A-B138-40CC-A5BEE7F8AA9A}"/>
              </a:ext>
            </a:extLst>
          </p:cNvPr>
          <p:cNvSpPr txBox="1"/>
          <p:nvPr/>
        </p:nvSpPr>
        <p:spPr>
          <a:xfrm>
            <a:off x="1579449" y="244792"/>
            <a:ext cx="4942114" cy="523220"/>
          </a:xfrm>
          <a:prstGeom prst="rect">
            <a:avLst/>
          </a:prstGeom>
          <a:noFill/>
        </p:spPr>
        <p:txBody>
          <a:bodyPr wrap="square" rtlCol="0">
            <a:spAutoFit/>
          </a:bodyPr>
          <a:lstStyle/>
          <a:p>
            <a:pPr algn="ctr"/>
            <a:r>
              <a:rPr lang="en-US" sz="2800" b="1" u="sng" dirty="0">
                <a:solidFill>
                  <a:schemeClr val="bg1"/>
                </a:solidFill>
              </a:rPr>
              <a:t>Now on to our Demo …. </a:t>
            </a:r>
          </a:p>
        </p:txBody>
      </p:sp>
      <p:pic>
        <p:nvPicPr>
          <p:cNvPr id="9" name="Picture 8" descr="A picture containing diagram&#10;&#10;Description automatically generated">
            <a:extLst>
              <a:ext uri="{FF2B5EF4-FFF2-40B4-BE49-F238E27FC236}">
                <a16:creationId xmlns:a16="http://schemas.microsoft.com/office/drawing/2014/main" id="{C1EEDD97-00BE-9BE1-4118-66AD5CB44C5C}"/>
              </a:ext>
            </a:extLst>
          </p:cNvPr>
          <p:cNvPicPr>
            <a:picLocks noChangeAspect="1"/>
          </p:cNvPicPr>
          <p:nvPr/>
        </p:nvPicPr>
        <p:blipFill>
          <a:blip r:embed="rId4"/>
          <a:stretch>
            <a:fillRect/>
          </a:stretch>
        </p:blipFill>
        <p:spPr>
          <a:xfrm>
            <a:off x="72399" y="957950"/>
            <a:ext cx="4354285" cy="2416197"/>
          </a:xfrm>
          <a:prstGeom prst="rect">
            <a:avLst/>
          </a:prstGeom>
        </p:spPr>
      </p:pic>
    </p:spTree>
    <p:extLst>
      <p:ext uri="{BB962C8B-B14F-4D97-AF65-F5344CB8AC3E}">
        <p14:creationId xmlns:p14="http://schemas.microsoft.com/office/powerpoint/2010/main" val="337804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stract Facebook Banner_SL_v1" id="{AA82D4EF-6ADF-41A5-9ACB-1D37E9C077D0}" vid="{B0F64651-770A-4828-B4F5-4E5BBF0F3E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e3f163ba23981de9af4e94a4fc3c17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77303e74caa42b09a8f0afd28694942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79051C-85C9-4635-9077-236E30D5A75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5301692-5FFF-44B2-B963-3FDC77373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C28D99D-79DC-4F4B-891F-9E6D488B98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Abstract Facebook banners</Template>
  <TotalTime>1112</TotalTime>
  <Words>1198</Words>
  <Application>Microsoft Office PowerPoint</Application>
  <PresentationFormat>Custom</PresentationFormat>
  <Paragraphs>204</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Abstract Slide 1</vt:lpstr>
      <vt:lpstr>Abstract Slide 5</vt:lpstr>
      <vt:lpstr>Abstract Slide 5</vt:lpstr>
      <vt:lpstr>Abstract Slide 1</vt:lpstr>
      <vt:lpstr>Abstract Slide 1</vt:lpstr>
      <vt:lpstr>Abstract Slide 5</vt:lpstr>
      <vt:lpstr>Abstract Slide 1</vt:lpstr>
      <vt:lpstr>Abstract Slide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Slide 1</dc:title>
  <dc:creator>Jonathan Yulan</dc:creator>
  <cp:lastModifiedBy>Jonathan Yulan</cp:lastModifiedBy>
  <cp:revision>6</cp:revision>
  <dcterms:created xsi:type="dcterms:W3CDTF">2022-05-12T13:58:49Z</dcterms:created>
  <dcterms:modified xsi:type="dcterms:W3CDTF">2022-05-13T16:34:49Z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