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56" r:id="rId2"/>
    <p:sldId id="268" r:id="rId3"/>
    <p:sldId id="257" r:id="rId4"/>
    <p:sldId id="285" r:id="rId5"/>
    <p:sldId id="269" r:id="rId6"/>
    <p:sldId id="259" r:id="rId7"/>
    <p:sldId id="274" r:id="rId8"/>
    <p:sldId id="284" r:id="rId9"/>
    <p:sldId id="275" r:id="rId10"/>
    <p:sldId id="281" r:id="rId11"/>
    <p:sldId id="283" r:id="rId12"/>
    <p:sldId id="282" r:id="rId13"/>
    <p:sldId id="266" r:id="rId14"/>
    <p:sldId id="279" r:id="rId15"/>
    <p:sldId id="277" r:id="rId16"/>
    <p:sldId id="276" r:id="rId17"/>
    <p:sldId id="278"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AE72A89-A86F-F149-9EED-319CF3B0BB82}">
          <p14:sldIdLst>
            <p14:sldId id="256"/>
            <p14:sldId id="268"/>
            <p14:sldId id="257"/>
            <p14:sldId id="285"/>
            <p14:sldId id="269"/>
            <p14:sldId id="259"/>
            <p14:sldId id="274"/>
            <p14:sldId id="284"/>
            <p14:sldId id="275"/>
            <p14:sldId id="281"/>
            <p14:sldId id="283"/>
            <p14:sldId id="282"/>
            <p14:sldId id="266"/>
            <p14:sldId id="279"/>
            <p14:sldId id="277"/>
            <p14:sldId id="276"/>
            <p14:sldId id="278"/>
          </p14:sldIdLst>
        </p14:section>
        <p14:section name="Untitled Section" id="{E97D17BD-27E0-E641-B97D-65968854C06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348" autoAdjust="0"/>
    <p:restoredTop sz="98949" autoAdjust="0"/>
  </p:normalViewPr>
  <p:slideViewPr>
    <p:cSldViewPr snapToGrid="0" snapToObjects="1">
      <p:cViewPr varScale="1">
        <p:scale>
          <a:sx n="118" d="100"/>
          <a:sy n="118" d="100"/>
        </p:scale>
        <p:origin x="892"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07B3DB-4F8E-4899-9098-EA6691DAD37C}" type="datetimeFigureOut">
              <a:rPr lang="en-CA" smtClean="0"/>
              <a:t>2016-05-01</a:t>
            </a:fld>
            <a:endParaRPr lang="en-CA"/>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847BD3-5AC9-4B8B-B5D4-DBE288588197}" type="slidenum">
              <a:rPr lang="en-CA" smtClean="0"/>
              <a:t>‹#›</a:t>
            </a:fld>
            <a:endParaRPr lang="en-CA"/>
          </a:p>
        </p:txBody>
      </p:sp>
    </p:spTree>
    <p:extLst>
      <p:ext uri="{BB962C8B-B14F-4D97-AF65-F5344CB8AC3E}">
        <p14:creationId xmlns:p14="http://schemas.microsoft.com/office/powerpoint/2010/main" val="7915073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noTextEdit="1"/>
          </p:cNvSpPr>
          <p:nvPr>
            <p:ph type="sldImg"/>
          </p:nvPr>
        </p:nvSpPr>
        <p:spPr>
          <a:ln/>
        </p:spPr>
      </p:sp>
      <p:sp>
        <p:nvSpPr>
          <p:cNvPr id="6147" name="Notes Placeholder 2"/>
          <p:cNvSpPr>
            <a:spLocks noGrp="1"/>
          </p:cNvSpPr>
          <p:nvPr>
            <p:ph type="body" idx="1"/>
          </p:nvPr>
        </p:nvSpPr>
        <p:spPr>
          <a:noFill/>
        </p:spPr>
        <p:txBody>
          <a:bodyPr/>
          <a:lstStyle/>
          <a:p>
            <a:r>
              <a:rPr lang="en-US" altLang="en-US" smtClean="0">
                <a:latin typeface="Arial" panose="020B0604020202020204" pitchFamily="34" charset="0"/>
              </a:rPr>
              <a:t>3</a:t>
            </a:r>
            <a:r>
              <a:rPr lang="en-US" altLang="en-US" baseline="30000" smtClean="0">
                <a:latin typeface="Arial" panose="020B0604020202020204" pitchFamily="34" charset="0"/>
              </a:rPr>
              <a:t>rd</a:t>
            </a:r>
            <a:r>
              <a:rPr lang="en-US" altLang="en-US" smtClean="0">
                <a:latin typeface="Arial" panose="020B0604020202020204" pitchFamily="34" charset="0"/>
              </a:rPr>
              <a:t> generation</a:t>
            </a:r>
          </a:p>
          <a:p>
            <a:endParaRPr lang="en-US" altLang="en-US" smtClean="0">
              <a:latin typeface="Arial" panose="020B0604020202020204" pitchFamily="34" charset="0"/>
            </a:endParaRPr>
          </a:p>
          <a:p>
            <a:r>
              <a:rPr lang="en-US" altLang="en-US" smtClean="0">
                <a:latin typeface="Arial" panose="020B0604020202020204" pitchFamily="34" charset="0"/>
              </a:rPr>
              <a:t>Architecture is composed of a combination of internally developed components, purchased software, and open source technology, with the foundation being java technology running on IBM WebSphere.  UI framework is based on JSF technology, utilizing XHTML templates, Rich Faces, AJAX, JSON and Spring.  Services tier framework is based on Spring, leveraging industry standard technology including JAX-WS, and JAX-RS to deliver a swiss army knife of connector technology to allow us to interface to the numerous backend book of record systems.</a:t>
            </a:r>
          </a:p>
          <a:p>
            <a:endParaRPr lang="en-US" altLang="en-US" smtClean="0">
              <a:latin typeface="Arial" panose="020B0604020202020204" pitchFamily="34" charset="0"/>
            </a:endParaRPr>
          </a:p>
          <a:p>
            <a:endParaRPr lang="en-US" altLang="en-US" smtClean="0">
              <a:latin typeface="Arial" panose="020B0604020202020204" pitchFamily="34" charset="0"/>
            </a:endParaRPr>
          </a:p>
        </p:txBody>
      </p:sp>
    </p:spTree>
    <p:extLst>
      <p:ext uri="{BB962C8B-B14F-4D97-AF65-F5344CB8AC3E}">
        <p14:creationId xmlns:p14="http://schemas.microsoft.com/office/powerpoint/2010/main" val="38465782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noTextEdit="1"/>
          </p:cNvSpPr>
          <p:nvPr>
            <p:ph type="sldImg"/>
          </p:nvPr>
        </p:nvSpPr>
        <p:spPr>
          <a:ln/>
        </p:spPr>
      </p:sp>
      <p:sp>
        <p:nvSpPr>
          <p:cNvPr id="6147" name="Notes Placeholder 2"/>
          <p:cNvSpPr>
            <a:spLocks noGrp="1"/>
          </p:cNvSpPr>
          <p:nvPr>
            <p:ph type="body" idx="1"/>
          </p:nvPr>
        </p:nvSpPr>
        <p:spPr>
          <a:noFill/>
        </p:spPr>
        <p:txBody>
          <a:bodyPr/>
          <a:lstStyle/>
          <a:p>
            <a:r>
              <a:rPr lang="en-US" altLang="en-US" smtClean="0">
                <a:latin typeface="Arial" panose="020B0604020202020204" pitchFamily="34" charset="0"/>
              </a:rPr>
              <a:t>3</a:t>
            </a:r>
            <a:r>
              <a:rPr lang="en-US" altLang="en-US" baseline="30000" smtClean="0">
                <a:latin typeface="Arial" panose="020B0604020202020204" pitchFamily="34" charset="0"/>
              </a:rPr>
              <a:t>rd</a:t>
            </a:r>
            <a:r>
              <a:rPr lang="en-US" altLang="en-US" smtClean="0">
                <a:latin typeface="Arial" panose="020B0604020202020204" pitchFamily="34" charset="0"/>
              </a:rPr>
              <a:t> generation</a:t>
            </a:r>
          </a:p>
          <a:p>
            <a:endParaRPr lang="en-US" altLang="en-US" smtClean="0">
              <a:latin typeface="Arial" panose="020B0604020202020204" pitchFamily="34" charset="0"/>
            </a:endParaRPr>
          </a:p>
          <a:p>
            <a:r>
              <a:rPr lang="en-US" altLang="en-US" smtClean="0">
                <a:latin typeface="Arial" panose="020B0604020202020204" pitchFamily="34" charset="0"/>
              </a:rPr>
              <a:t>Architecture is composed of a combination of internally developed components, purchased software, and open source technology, with the foundation being java technology running on IBM WebSphere.  UI framework is based on JSF technology, utilizing XHTML templates, Rich Faces, AJAX, JSON and Spring.  Services tier framework is based on Spring, leveraging industry standard technology including JAX-WS, and JAX-RS to deliver a swiss army knife of connector technology to allow us to interface to the numerous backend book of record systems.</a:t>
            </a:r>
          </a:p>
          <a:p>
            <a:endParaRPr lang="en-US" altLang="en-US" smtClean="0">
              <a:latin typeface="Arial" panose="020B0604020202020204" pitchFamily="34" charset="0"/>
            </a:endParaRPr>
          </a:p>
          <a:p>
            <a:endParaRPr lang="en-US" altLang="en-US" smtClean="0">
              <a:latin typeface="Arial" panose="020B0604020202020204" pitchFamily="34" charset="0"/>
            </a:endParaRPr>
          </a:p>
        </p:txBody>
      </p:sp>
    </p:spTree>
    <p:extLst>
      <p:ext uri="{BB962C8B-B14F-4D97-AF65-F5344CB8AC3E}">
        <p14:creationId xmlns:p14="http://schemas.microsoft.com/office/powerpoint/2010/main" val="32942480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noTextEdit="1"/>
          </p:cNvSpPr>
          <p:nvPr>
            <p:ph type="sldImg"/>
          </p:nvPr>
        </p:nvSpPr>
        <p:spPr>
          <a:ln/>
        </p:spPr>
      </p:sp>
      <p:sp>
        <p:nvSpPr>
          <p:cNvPr id="6147" name="Notes Placeholder 2"/>
          <p:cNvSpPr>
            <a:spLocks noGrp="1"/>
          </p:cNvSpPr>
          <p:nvPr>
            <p:ph type="body" idx="1"/>
          </p:nvPr>
        </p:nvSpPr>
        <p:spPr>
          <a:noFill/>
        </p:spPr>
        <p:txBody>
          <a:bodyPr/>
          <a:lstStyle/>
          <a:p>
            <a:r>
              <a:rPr lang="en-US" altLang="en-US" smtClean="0">
                <a:latin typeface="Arial" panose="020B0604020202020204" pitchFamily="34" charset="0"/>
              </a:rPr>
              <a:t>3</a:t>
            </a:r>
            <a:r>
              <a:rPr lang="en-US" altLang="en-US" baseline="30000" smtClean="0">
                <a:latin typeface="Arial" panose="020B0604020202020204" pitchFamily="34" charset="0"/>
              </a:rPr>
              <a:t>rd</a:t>
            </a:r>
            <a:r>
              <a:rPr lang="en-US" altLang="en-US" smtClean="0">
                <a:latin typeface="Arial" panose="020B0604020202020204" pitchFamily="34" charset="0"/>
              </a:rPr>
              <a:t> generation</a:t>
            </a:r>
          </a:p>
          <a:p>
            <a:endParaRPr lang="en-US" altLang="en-US" smtClean="0">
              <a:latin typeface="Arial" panose="020B0604020202020204" pitchFamily="34" charset="0"/>
            </a:endParaRPr>
          </a:p>
          <a:p>
            <a:r>
              <a:rPr lang="en-US" altLang="en-US" smtClean="0">
                <a:latin typeface="Arial" panose="020B0604020202020204" pitchFamily="34" charset="0"/>
              </a:rPr>
              <a:t>Architecture is composed of a combination of internally developed components, purchased software, and open source technology, with the foundation being java technology running on IBM WebSphere.  UI framework is based on JSF technology, utilizing XHTML templates, Rich Faces, AJAX, JSON and Spring.  Services tier framework is based on Spring, leveraging industry standard technology including JAX-WS, and JAX-RS to deliver a swiss army knife of connector technology to allow us to interface to the numerous backend book of record systems.</a:t>
            </a:r>
          </a:p>
          <a:p>
            <a:endParaRPr lang="en-US" altLang="en-US" smtClean="0">
              <a:latin typeface="Arial" panose="020B0604020202020204" pitchFamily="34" charset="0"/>
            </a:endParaRPr>
          </a:p>
          <a:p>
            <a:endParaRPr lang="en-US" altLang="en-US" smtClean="0">
              <a:latin typeface="Arial" panose="020B0604020202020204" pitchFamily="34" charset="0"/>
            </a:endParaRPr>
          </a:p>
        </p:txBody>
      </p:sp>
    </p:spTree>
    <p:extLst>
      <p:ext uri="{BB962C8B-B14F-4D97-AF65-F5344CB8AC3E}">
        <p14:creationId xmlns:p14="http://schemas.microsoft.com/office/powerpoint/2010/main" val="4724876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noTextEdit="1"/>
          </p:cNvSpPr>
          <p:nvPr>
            <p:ph type="sldImg"/>
          </p:nvPr>
        </p:nvSpPr>
        <p:spPr>
          <a:ln/>
        </p:spPr>
      </p:sp>
      <p:sp>
        <p:nvSpPr>
          <p:cNvPr id="6147" name="Notes Placeholder 2"/>
          <p:cNvSpPr>
            <a:spLocks noGrp="1"/>
          </p:cNvSpPr>
          <p:nvPr>
            <p:ph type="body" idx="1"/>
          </p:nvPr>
        </p:nvSpPr>
        <p:spPr>
          <a:noFill/>
        </p:spPr>
        <p:txBody>
          <a:bodyPr/>
          <a:lstStyle/>
          <a:p>
            <a:r>
              <a:rPr lang="en-US" altLang="en-US" smtClean="0">
                <a:latin typeface="Arial" panose="020B0604020202020204" pitchFamily="34" charset="0"/>
              </a:rPr>
              <a:t>3</a:t>
            </a:r>
            <a:r>
              <a:rPr lang="en-US" altLang="en-US" baseline="30000" smtClean="0">
                <a:latin typeface="Arial" panose="020B0604020202020204" pitchFamily="34" charset="0"/>
              </a:rPr>
              <a:t>rd</a:t>
            </a:r>
            <a:r>
              <a:rPr lang="en-US" altLang="en-US" smtClean="0">
                <a:latin typeface="Arial" panose="020B0604020202020204" pitchFamily="34" charset="0"/>
              </a:rPr>
              <a:t> generation</a:t>
            </a:r>
          </a:p>
          <a:p>
            <a:endParaRPr lang="en-US" altLang="en-US" smtClean="0">
              <a:latin typeface="Arial" panose="020B0604020202020204" pitchFamily="34" charset="0"/>
            </a:endParaRPr>
          </a:p>
          <a:p>
            <a:r>
              <a:rPr lang="en-US" altLang="en-US" smtClean="0">
                <a:latin typeface="Arial" panose="020B0604020202020204" pitchFamily="34" charset="0"/>
              </a:rPr>
              <a:t>Architecture is composed of a combination of internally developed components, purchased software, and open source technology, with the foundation being java technology running on IBM WebSphere.  UI framework is based on JSF technology, utilizing XHTML templates, Rich Faces, AJAX, JSON and Spring.  Services tier framework is based on Spring, leveraging industry standard technology including JAX-WS, and JAX-RS to deliver a swiss army knife of connector technology to allow us to interface to the numerous backend book of record systems.</a:t>
            </a:r>
          </a:p>
          <a:p>
            <a:endParaRPr lang="en-US" altLang="en-US" smtClean="0">
              <a:latin typeface="Arial" panose="020B0604020202020204" pitchFamily="34" charset="0"/>
            </a:endParaRPr>
          </a:p>
          <a:p>
            <a:endParaRPr lang="en-US" altLang="en-US" smtClean="0">
              <a:latin typeface="Arial" panose="020B0604020202020204" pitchFamily="34" charset="0"/>
            </a:endParaRPr>
          </a:p>
        </p:txBody>
      </p:sp>
    </p:spTree>
    <p:extLst>
      <p:ext uri="{BB962C8B-B14F-4D97-AF65-F5344CB8AC3E}">
        <p14:creationId xmlns:p14="http://schemas.microsoft.com/office/powerpoint/2010/main" val="31015428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noTextEdit="1"/>
          </p:cNvSpPr>
          <p:nvPr>
            <p:ph type="sldImg"/>
          </p:nvPr>
        </p:nvSpPr>
        <p:spPr>
          <a:ln/>
        </p:spPr>
      </p:sp>
      <p:sp>
        <p:nvSpPr>
          <p:cNvPr id="6147" name="Notes Placeholder 2"/>
          <p:cNvSpPr>
            <a:spLocks noGrp="1"/>
          </p:cNvSpPr>
          <p:nvPr>
            <p:ph type="body" idx="1"/>
          </p:nvPr>
        </p:nvSpPr>
        <p:spPr>
          <a:noFill/>
        </p:spPr>
        <p:txBody>
          <a:bodyPr/>
          <a:lstStyle/>
          <a:p>
            <a:r>
              <a:rPr lang="en-US" altLang="en-US" smtClean="0">
                <a:latin typeface="Arial" panose="020B0604020202020204" pitchFamily="34" charset="0"/>
              </a:rPr>
              <a:t>3</a:t>
            </a:r>
            <a:r>
              <a:rPr lang="en-US" altLang="en-US" baseline="30000" smtClean="0">
                <a:latin typeface="Arial" panose="020B0604020202020204" pitchFamily="34" charset="0"/>
              </a:rPr>
              <a:t>rd</a:t>
            </a:r>
            <a:r>
              <a:rPr lang="en-US" altLang="en-US" smtClean="0">
                <a:latin typeface="Arial" panose="020B0604020202020204" pitchFamily="34" charset="0"/>
              </a:rPr>
              <a:t> generation</a:t>
            </a:r>
          </a:p>
          <a:p>
            <a:endParaRPr lang="en-US" altLang="en-US" smtClean="0">
              <a:latin typeface="Arial" panose="020B0604020202020204" pitchFamily="34" charset="0"/>
            </a:endParaRPr>
          </a:p>
          <a:p>
            <a:r>
              <a:rPr lang="en-US" altLang="en-US" smtClean="0">
                <a:latin typeface="Arial" panose="020B0604020202020204" pitchFamily="34" charset="0"/>
              </a:rPr>
              <a:t>Architecture is composed of a combination of internally developed components, purchased software, and open source technology, with the foundation being java technology running on IBM WebSphere.  UI framework is based on JSF technology, utilizing XHTML templates, Rich Faces, AJAX, JSON and Spring.  Services tier framework is based on Spring, leveraging industry standard technology including JAX-WS, and JAX-RS to deliver a swiss army knife of connector technology to allow us to interface to the numerous backend book of record systems.</a:t>
            </a:r>
          </a:p>
          <a:p>
            <a:endParaRPr lang="en-US" altLang="en-US" smtClean="0">
              <a:latin typeface="Arial" panose="020B0604020202020204" pitchFamily="34" charset="0"/>
            </a:endParaRPr>
          </a:p>
          <a:p>
            <a:endParaRPr lang="en-US" altLang="en-US" smtClean="0">
              <a:latin typeface="Arial" panose="020B0604020202020204" pitchFamily="34" charset="0"/>
            </a:endParaRPr>
          </a:p>
        </p:txBody>
      </p:sp>
    </p:spTree>
    <p:extLst>
      <p:ext uri="{BB962C8B-B14F-4D97-AF65-F5344CB8AC3E}">
        <p14:creationId xmlns:p14="http://schemas.microsoft.com/office/powerpoint/2010/main" val="13409467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noTextEdit="1"/>
          </p:cNvSpPr>
          <p:nvPr>
            <p:ph type="sldImg"/>
          </p:nvPr>
        </p:nvSpPr>
        <p:spPr>
          <a:ln/>
        </p:spPr>
      </p:sp>
      <p:sp>
        <p:nvSpPr>
          <p:cNvPr id="6147" name="Notes Placeholder 2"/>
          <p:cNvSpPr>
            <a:spLocks noGrp="1"/>
          </p:cNvSpPr>
          <p:nvPr>
            <p:ph type="body" idx="1"/>
          </p:nvPr>
        </p:nvSpPr>
        <p:spPr>
          <a:noFill/>
        </p:spPr>
        <p:txBody>
          <a:bodyPr/>
          <a:lstStyle/>
          <a:p>
            <a:r>
              <a:rPr lang="en-US" altLang="en-US" smtClean="0">
                <a:latin typeface="Arial" panose="020B0604020202020204" pitchFamily="34" charset="0"/>
              </a:rPr>
              <a:t>3</a:t>
            </a:r>
            <a:r>
              <a:rPr lang="en-US" altLang="en-US" baseline="30000" smtClean="0">
                <a:latin typeface="Arial" panose="020B0604020202020204" pitchFamily="34" charset="0"/>
              </a:rPr>
              <a:t>rd</a:t>
            </a:r>
            <a:r>
              <a:rPr lang="en-US" altLang="en-US" smtClean="0">
                <a:latin typeface="Arial" panose="020B0604020202020204" pitchFamily="34" charset="0"/>
              </a:rPr>
              <a:t> generation</a:t>
            </a:r>
          </a:p>
          <a:p>
            <a:endParaRPr lang="en-US" altLang="en-US" smtClean="0">
              <a:latin typeface="Arial" panose="020B0604020202020204" pitchFamily="34" charset="0"/>
            </a:endParaRPr>
          </a:p>
          <a:p>
            <a:r>
              <a:rPr lang="en-US" altLang="en-US" smtClean="0">
                <a:latin typeface="Arial" panose="020B0604020202020204" pitchFamily="34" charset="0"/>
              </a:rPr>
              <a:t>Architecture is composed of a combination of internally developed components, purchased software, and open source technology, with the foundation being java technology running on IBM WebSphere.  UI framework is based on JSF technology, utilizing XHTML templates, Rich Faces, AJAX, JSON and Spring.  Services tier framework is based on Spring, leveraging industry standard technology including JAX-WS, and JAX-RS to deliver a swiss army knife of connector technology to allow us to interface to the numerous backend book of record systems.</a:t>
            </a:r>
          </a:p>
          <a:p>
            <a:endParaRPr lang="en-US" altLang="en-US" smtClean="0">
              <a:latin typeface="Arial" panose="020B0604020202020204" pitchFamily="34" charset="0"/>
            </a:endParaRPr>
          </a:p>
          <a:p>
            <a:endParaRPr lang="en-US" altLang="en-US" smtClean="0">
              <a:latin typeface="Arial" panose="020B0604020202020204" pitchFamily="34" charset="0"/>
            </a:endParaRPr>
          </a:p>
        </p:txBody>
      </p:sp>
    </p:spTree>
    <p:extLst>
      <p:ext uri="{BB962C8B-B14F-4D97-AF65-F5344CB8AC3E}">
        <p14:creationId xmlns:p14="http://schemas.microsoft.com/office/powerpoint/2010/main" val="24598937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noTextEdit="1"/>
          </p:cNvSpPr>
          <p:nvPr>
            <p:ph type="sldImg"/>
          </p:nvPr>
        </p:nvSpPr>
        <p:spPr>
          <a:ln/>
        </p:spPr>
      </p:sp>
      <p:sp>
        <p:nvSpPr>
          <p:cNvPr id="6147" name="Notes Placeholder 2"/>
          <p:cNvSpPr>
            <a:spLocks noGrp="1"/>
          </p:cNvSpPr>
          <p:nvPr>
            <p:ph type="body" idx="1"/>
          </p:nvPr>
        </p:nvSpPr>
        <p:spPr>
          <a:noFill/>
        </p:spPr>
        <p:txBody>
          <a:bodyPr/>
          <a:lstStyle/>
          <a:p>
            <a:r>
              <a:rPr lang="en-US" altLang="en-US" smtClean="0">
                <a:latin typeface="Arial" panose="020B0604020202020204" pitchFamily="34" charset="0"/>
              </a:rPr>
              <a:t>3</a:t>
            </a:r>
            <a:r>
              <a:rPr lang="en-US" altLang="en-US" baseline="30000" smtClean="0">
                <a:latin typeface="Arial" panose="020B0604020202020204" pitchFamily="34" charset="0"/>
              </a:rPr>
              <a:t>rd</a:t>
            </a:r>
            <a:r>
              <a:rPr lang="en-US" altLang="en-US" smtClean="0">
                <a:latin typeface="Arial" panose="020B0604020202020204" pitchFamily="34" charset="0"/>
              </a:rPr>
              <a:t> generation</a:t>
            </a:r>
          </a:p>
          <a:p>
            <a:endParaRPr lang="en-US" altLang="en-US" smtClean="0">
              <a:latin typeface="Arial" panose="020B0604020202020204" pitchFamily="34" charset="0"/>
            </a:endParaRPr>
          </a:p>
          <a:p>
            <a:r>
              <a:rPr lang="en-US" altLang="en-US" smtClean="0">
                <a:latin typeface="Arial" panose="020B0604020202020204" pitchFamily="34" charset="0"/>
              </a:rPr>
              <a:t>Architecture is composed of a combination of internally developed components, purchased software, and open source technology, with the foundation being java technology running on IBM WebSphere.  UI framework is based on JSF technology, utilizing XHTML templates, Rich Faces, AJAX, JSON and Spring.  Services tier framework is based on Spring, leveraging industry standard technology including JAX-WS, and JAX-RS to deliver a swiss army knife of connector technology to allow us to interface to the numerous backend book of record systems.</a:t>
            </a:r>
          </a:p>
          <a:p>
            <a:endParaRPr lang="en-US" altLang="en-US" smtClean="0">
              <a:latin typeface="Arial" panose="020B0604020202020204" pitchFamily="34" charset="0"/>
            </a:endParaRPr>
          </a:p>
          <a:p>
            <a:endParaRPr lang="en-US" altLang="en-US" smtClean="0">
              <a:latin typeface="Arial" panose="020B0604020202020204" pitchFamily="34" charset="0"/>
            </a:endParaRPr>
          </a:p>
        </p:txBody>
      </p:sp>
    </p:spTree>
    <p:extLst>
      <p:ext uri="{BB962C8B-B14F-4D97-AF65-F5344CB8AC3E}">
        <p14:creationId xmlns:p14="http://schemas.microsoft.com/office/powerpoint/2010/main" val="6885269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noTextEdit="1"/>
          </p:cNvSpPr>
          <p:nvPr>
            <p:ph type="sldImg"/>
          </p:nvPr>
        </p:nvSpPr>
        <p:spPr>
          <a:ln/>
        </p:spPr>
      </p:sp>
      <p:sp>
        <p:nvSpPr>
          <p:cNvPr id="6147" name="Notes Placeholder 2"/>
          <p:cNvSpPr>
            <a:spLocks noGrp="1"/>
          </p:cNvSpPr>
          <p:nvPr>
            <p:ph type="body" idx="1"/>
          </p:nvPr>
        </p:nvSpPr>
        <p:spPr>
          <a:noFill/>
        </p:spPr>
        <p:txBody>
          <a:bodyPr/>
          <a:lstStyle/>
          <a:p>
            <a:r>
              <a:rPr lang="en-US" altLang="en-US" smtClean="0">
                <a:latin typeface="Arial" panose="020B0604020202020204" pitchFamily="34" charset="0"/>
              </a:rPr>
              <a:t>3</a:t>
            </a:r>
            <a:r>
              <a:rPr lang="en-US" altLang="en-US" baseline="30000" smtClean="0">
                <a:latin typeface="Arial" panose="020B0604020202020204" pitchFamily="34" charset="0"/>
              </a:rPr>
              <a:t>rd</a:t>
            </a:r>
            <a:r>
              <a:rPr lang="en-US" altLang="en-US" smtClean="0">
                <a:latin typeface="Arial" panose="020B0604020202020204" pitchFamily="34" charset="0"/>
              </a:rPr>
              <a:t> generation</a:t>
            </a:r>
          </a:p>
          <a:p>
            <a:endParaRPr lang="en-US" altLang="en-US" smtClean="0">
              <a:latin typeface="Arial" panose="020B0604020202020204" pitchFamily="34" charset="0"/>
            </a:endParaRPr>
          </a:p>
          <a:p>
            <a:r>
              <a:rPr lang="en-US" altLang="en-US" smtClean="0">
                <a:latin typeface="Arial" panose="020B0604020202020204" pitchFamily="34" charset="0"/>
              </a:rPr>
              <a:t>Architecture is composed of a combination of internally developed components, purchased software, and open source technology, with the foundation being java technology running on IBM WebSphere.  UI framework is based on JSF technology, utilizing XHTML templates, Rich Faces, AJAX, JSON and Spring.  Services tier framework is based on Spring, leveraging industry standard technology including JAX-WS, and JAX-RS to deliver a swiss army knife of connector technology to allow us to interface to the numerous backend book of record systems.</a:t>
            </a:r>
          </a:p>
          <a:p>
            <a:endParaRPr lang="en-US" altLang="en-US" smtClean="0">
              <a:latin typeface="Arial" panose="020B0604020202020204" pitchFamily="34" charset="0"/>
            </a:endParaRPr>
          </a:p>
          <a:p>
            <a:endParaRPr lang="en-US" altLang="en-US" smtClean="0">
              <a:latin typeface="Arial" panose="020B0604020202020204" pitchFamily="34" charset="0"/>
            </a:endParaRPr>
          </a:p>
        </p:txBody>
      </p:sp>
    </p:spTree>
    <p:extLst>
      <p:ext uri="{BB962C8B-B14F-4D97-AF65-F5344CB8AC3E}">
        <p14:creationId xmlns:p14="http://schemas.microsoft.com/office/powerpoint/2010/main" val="20969453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CA"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CA"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905CBCAF-2666-BF4F-AB03-438CE59CE486}" type="datetimeFigureOut">
              <a:rPr lang="en-US" smtClean="0"/>
              <a:t>5/1/2016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FF84BF71-5C06-B34E-BF30-EC2A7B8F29EB}" type="slidenum">
              <a:rPr lang="en-US" smtClean="0"/>
              <a:t>‹#›</a:t>
            </a:fld>
            <a:endParaRPr lang="en-US"/>
          </a:p>
        </p:txBody>
      </p:sp>
    </p:spTree>
    <p:extLst>
      <p:ext uri="{BB962C8B-B14F-4D97-AF65-F5344CB8AC3E}">
        <p14:creationId xmlns:p14="http://schemas.microsoft.com/office/powerpoint/2010/main" val="41959005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905CBCAF-2666-BF4F-AB03-438CE59CE486}" type="datetimeFigureOut">
              <a:rPr lang="en-US" smtClean="0"/>
              <a:t>5/1/2016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FF84BF71-5C06-B34E-BF30-EC2A7B8F29EB}" type="slidenum">
              <a:rPr lang="en-US" smtClean="0"/>
              <a:t>‹#›</a:t>
            </a:fld>
            <a:endParaRPr lang="en-US"/>
          </a:p>
        </p:txBody>
      </p:sp>
    </p:spTree>
    <p:extLst>
      <p:ext uri="{BB962C8B-B14F-4D97-AF65-F5344CB8AC3E}">
        <p14:creationId xmlns:p14="http://schemas.microsoft.com/office/powerpoint/2010/main" val="521610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CA"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905CBCAF-2666-BF4F-AB03-438CE59CE486}" type="datetimeFigureOut">
              <a:rPr lang="en-US" smtClean="0"/>
              <a:t>5/1/2016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FF84BF71-5C06-B34E-BF30-EC2A7B8F29EB}" type="slidenum">
              <a:rPr lang="en-US" smtClean="0"/>
              <a:t>‹#›</a:t>
            </a:fld>
            <a:endParaRPr lang="en-US"/>
          </a:p>
        </p:txBody>
      </p:sp>
    </p:spTree>
    <p:extLst>
      <p:ext uri="{BB962C8B-B14F-4D97-AF65-F5344CB8AC3E}">
        <p14:creationId xmlns:p14="http://schemas.microsoft.com/office/powerpoint/2010/main" val="2032823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Content Placeholder 2"/>
          <p:cNvSpPr>
            <a:spLocks noGrp="1"/>
          </p:cNvSpPr>
          <p:nvPr>
            <p:ph idx="1"/>
          </p:nvPr>
        </p:nvSpPr>
        <p:spPr/>
        <p:txBody>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905CBCAF-2666-BF4F-AB03-438CE59CE486}" type="datetimeFigureOut">
              <a:rPr lang="en-US" smtClean="0"/>
              <a:t>5/1/2016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FF84BF71-5C06-B34E-BF30-EC2A7B8F29EB}" type="slidenum">
              <a:rPr lang="en-US" smtClean="0"/>
              <a:t>‹#›</a:t>
            </a:fld>
            <a:endParaRPr lang="en-US"/>
          </a:p>
        </p:txBody>
      </p:sp>
    </p:spTree>
    <p:extLst>
      <p:ext uri="{BB962C8B-B14F-4D97-AF65-F5344CB8AC3E}">
        <p14:creationId xmlns:p14="http://schemas.microsoft.com/office/powerpoint/2010/main" val="23455550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CA"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CA"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905CBCAF-2666-BF4F-AB03-438CE59CE486}" type="datetimeFigureOut">
              <a:rPr lang="en-US" smtClean="0"/>
              <a:t>5/1/2016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FF84BF71-5C06-B34E-BF30-EC2A7B8F29EB}" type="slidenum">
              <a:rPr lang="en-US" smtClean="0"/>
              <a:t>‹#›</a:t>
            </a:fld>
            <a:endParaRPr lang="en-US"/>
          </a:p>
        </p:txBody>
      </p:sp>
    </p:spTree>
    <p:extLst>
      <p:ext uri="{BB962C8B-B14F-4D97-AF65-F5344CB8AC3E}">
        <p14:creationId xmlns:p14="http://schemas.microsoft.com/office/powerpoint/2010/main" val="8511356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905CBCAF-2666-BF4F-AB03-438CE59CE486}" type="datetimeFigureOut">
              <a:rPr lang="en-US" smtClean="0"/>
              <a:t>5/1/2016</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FF84BF71-5C06-B34E-BF30-EC2A7B8F29EB}" type="slidenum">
              <a:rPr lang="en-US" smtClean="0"/>
              <a:t>‹#›</a:t>
            </a:fld>
            <a:endParaRPr lang="en-US"/>
          </a:p>
        </p:txBody>
      </p:sp>
    </p:spTree>
    <p:extLst>
      <p:ext uri="{BB962C8B-B14F-4D97-AF65-F5344CB8AC3E}">
        <p14:creationId xmlns:p14="http://schemas.microsoft.com/office/powerpoint/2010/main" val="8190648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CA"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905CBCAF-2666-BF4F-AB03-438CE59CE486}" type="datetimeFigureOut">
              <a:rPr lang="en-US" smtClean="0"/>
              <a:t>5/1/2016</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FF84BF71-5C06-B34E-BF30-EC2A7B8F29EB}" type="slidenum">
              <a:rPr lang="en-US" smtClean="0"/>
              <a:t>‹#›</a:t>
            </a:fld>
            <a:endParaRPr lang="en-US"/>
          </a:p>
        </p:txBody>
      </p:sp>
    </p:spTree>
    <p:extLst>
      <p:ext uri="{BB962C8B-B14F-4D97-AF65-F5344CB8AC3E}">
        <p14:creationId xmlns:p14="http://schemas.microsoft.com/office/powerpoint/2010/main" val="3009302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905CBCAF-2666-BF4F-AB03-438CE59CE486}" type="datetimeFigureOut">
              <a:rPr lang="en-US" smtClean="0"/>
              <a:t>5/1/2016</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FF84BF71-5C06-B34E-BF30-EC2A7B8F29EB}" type="slidenum">
              <a:rPr lang="en-US" smtClean="0"/>
              <a:t>‹#›</a:t>
            </a:fld>
            <a:endParaRPr lang="en-US"/>
          </a:p>
        </p:txBody>
      </p:sp>
    </p:spTree>
    <p:extLst>
      <p:ext uri="{BB962C8B-B14F-4D97-AF65-F5344CB8AC3E}">
        <p14:creationId xmlns:p14="http://schemas.microsoft.com/office/powerpoint/2010/main" val="19078027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905CBCAF-2666-BF4F-AB03-438CE59CE486}" type="datetimeFigureOut">
              <a:rPr lang="en-US" smtClean="0"/>
              <a:t>5/1/2016</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FF84BF71-5C06-B34E-BF30-EC2A7B8F29EB}" type="slidenum">
              <a:rPr lang="en-US" smtClean="0"/>
              <a:t>‹#›</a:t>
            </a:fld>
            <a:endParaRPr lang="en-US"/>
          </a:p>
        </p:txBody>
      </p:sp>
    </p:spTree>
    <p:extLst>
      <p:ext uri="{BB962C8B-B14F-4D97-AF65-F5344CB8AC3E}">
        <p14:creationId xmlns:p14="http://schemas.microsoft.com/office/powerpoint/2010/main" val="29591277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CA"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905CBCAF-2666-BF4F-AB03-438CE59CE486}" type="datetimeFigureOut">
              <a:rPr lang="en-US" smtClean="0"/>
              <a:t>5/1/2016</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FF84BF71-5C06-B34E-BF30-EC2A7B8F29EB}" type="slidenum">
              <a:rPr lang="en-US" smtClean="0"/>
              <a:t>‹#›</a:t>
            </a:fld>
            <a:endParaRPr lang="en-US"/>
          </a:p>
        </p:txBody>
      </p:sp>
    </p:spTree>
    <p:extLst>
      <p:ext uri="{BB962C8B-B14F-4D97-AF65-F5344CB8AC3E}">
        <p14:creationId xmlns:p14="http://schemas.microsoft.com/office/powerpoint/2010/main" val="34675772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CA"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905CBCAF-2666-BF4F-AB03-438CE59CE486}" type="datetimeFigureOut">
              <a:rPr lang="en-US" smtClean="0"/>
              <a:t>5/1/2016</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FF84BF71-5C06-B34E-BF30-EC2A7B8F29EB}" type="slidenum">
              <a:rPr lang="en-US" smtClean="0"/>
              <a:t>‹#›</a:t>
            </a:fld>
            <a:endParaRPr lang="en-US"/>
          </a:p>
        </p:txBody>
      </p:sp>
    </p:spTree>
    <p:extLst>
      <p:ext uri="{BB962C8B-B14F-4D97-AF65-F5344CB8AC3E}">
        <p14:creationId xmlns:p14="http://schemas.microsoft.com/office/powerpoint/2010/main" val="558314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764453"/>
          </a:xfrm>
          <a:prstGeom prst="rect">
            <a:avLst/>
          </a:prstGeom>
        </p:spPr>
        <p:txBody>
          <a:bodyPr vert="horz" lIns="91440" tIns="45720" rIns="91440" bIns="45720" rtlCol="0" anchor="ctr">
            <a:normAutofit/>
          </a:bodyPr>
          <a:lstStyle/>
          <a:p>
            <a:r>
              <a:rPr lang="en-CA"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6" name="Slide Number Placeholder 5"/>
          <p:cNvSpPr>
            <a:spLocks noGrp="1"/>
          </p:cNvSpPr>
          <p:nvPr>
            <p:ph type="sldNum" sz="quarter" idx="4"/>
          </p:nvPr>
        </p:nvSpPr>
        <p:spPr>
          <a:xfrm>
            <a:off x="257078" y="6233198"/>
            <a:ext cx="46643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84BF71-5C06-B34E-BF30-EC2A7B8F29EB}" type="slidenum">
              <a:rPr lang="en-US" smtClean="0"/>
              <a:t>‹#›</a:t>
            </a:fld>
            <a:endParaRPr lang="en-US" dirty="0"/>
          </a:p>
        </p:txBody>
      </p:sp>
      <p:pic>
        <p:nvPicPr>
          <p:cNvPr id="7" name="Picture 6" descr="SB_cmyk.eps"/>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6629400" y="6240318"/>
            <a:ext cx="2057400" cy="368300"/>
          </a:xfrm>
          <a:prstGeom prst="rect">
            <a:avLst/>
          </a:prstGeom>
        </p:spPr>
      </p:pic>
    </p:spTree>
    <p:extLst>
      <p:ext uri="{BB962C8B-B14F-4D97-AF65-F5344CB8AC3E}">
        <p14:creationId xmlns:p14="http://schemas.microsoft.com/office/powerpoint/2010/main" val="6153429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l" defTabSz="457200" rtl="0" eaLnBrk="1" latinLnBrk="0" hangingPunct="1">
        <a:spcBef>
          <a:spcPct val="0"/>
        </a:spcBef>
        <a:buNone/>
        <a:defRPr sz="4000" kern="1200">
          <a:solidFill>
            <a:srgbClr val="FF0000"/>
          </a:solidFill>
          <a:latin typeface="Arial"/>
          <a:ea typeface="+mj-ea"/>
          <a:cs typeface="Arial"/>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s>
</file>

<file path=ppt/slides/_rels/slide8.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6" name="Title 1"/>
          <p:cNvSpPr txBox="1">
            <a:spLocks/>
          </p:cNvSpPr>
          <p:nvPr/>
        </p:nvSpPr>
        <p:spPr>
          <a:xfrm>
            <a:off x="976531" y="877883"/>
            <a:ext cx="7318000" cy="606425"/>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CA" sz="2800" b="1" dirty="0">
                <a:solidFill>
                  <a:srgbClr val="FF0000"/>
                </a:solidFill>
                <a:latin typeface="Arial"/>
                <a:ea typeface="MS PGothic"/>
                <a:cs typeface="Arial"/>
              </a:rPr>
              <a:t>Dynamic Customer Verification Overview</a:t>
            </a:r>
            <a:endParaRPr lang="en-US" sz="2800" dirty="0" smtClean="0">
              <a:solidFill>
                <a:srgbClr val="FF0000"/>
              </a:solidFill>
              <a:latin typeface="Arial"/>
              <a:ea typeface="MS PGothic"/>
              <a:cs typeface="Arial"/>
            </a:endParaRPr>
          </a:p>
        </p:txBody>
      </p:sp>
      <p:sp>
        <p:nvSpPr>
          <p:cNvPr id="7" name="TextBox 1"/>
          <p:cNvSpPr txBox="1">
            <a:spLocks noChangeArrowheads="1"/>
          </p:cNvSpPr>
          <p:nvPr/>
        </p:nvSpPr>
        <p:spPr bwMode="auto">
          <a:xfrm>
            <a:off x="754691" y="4141111"/>
            <a:ext cx="7459663" cy="492443"/>
          </a:xfrm>
          <a:prstGeom prst="rect">
            <a:avLst/>
          </a:prstGeom>
          <a:noFill/>
          <a:ln w="9525">
            <a:noFill/>
            <a:miter lim="800000"/>
            <a:headEnd/>
            <a:tailEnd/>
          </a:ln>
        </p:spPr>
        <p:txBody>
          <a:bodyPr>
            <a:spAutoFit/>
          </a:bodyPr>
          <a:lstStyle/>
          <a:p>
            <a:r>
              <a:rPr lang="en-US" sz="2600" dirty="0" smtClean="0">
                <a:solidFill>
                  <a:srgbClr val="000000"/>
                </a:solidFill>
                <a:latin typeface="Arial"/>
                <a:cs typeface="Arial"/>
              </a:rPr>
              <a:t> </a:t>
            </a:r>
            <a:endParaRPr lang="en-CA" sz="2600" dirty="0">
              <a:solidFill>
                <a:srgbClr val="000000"/>
              </a:solidFill>
              <a:latin typeface="Arial"/>
              <a:cs typeface="Arial"/>
            </a:endParaRPr>
          </a:p>
        </p:txBody>
      </p:sp>
      <p:sp>
        <p:nvSpPr>
          <p:cNvPr id="8" name="TextBox 1"/>
          <p:cNvSpPr txBox="1">
            <a:spLocks noChangeArrowheads="1"/>
          </p:cNvSpPr>
          <p:nvPr/>
        </p:nvSpPr>
        <p:spPr bwMode="auto">
          <a:xfrm>
            <a:off x="754692" y="5851628"/>
            <a:ext cx="3139976" cy="400110"/>
          </a:xfrm>
          <a:prstGeom prst="rect">
            <a:avLst/>
          </a:prstGeom>
          <a:noFill/>
          <a:ln w="9525">
            <a:noFill/>
            <a:miter lim="800000"/>
            <a:headEnd/>
            <a:tailEnd/>
          </a:ln>
        </p:spPr>
        <p:txBody>
          <a:bodyPr wrap="square">
            <a:spAutoFit/>
          </a:bodyPr>
          <a:lstStyle/>
          <a:p>
            <a:r>
              <a:rPr lang="en-US" sz="2000" dirty="0" smtClean="0">
                <a:solidFill>
                  <a:srgbClr val="000000"/>
                </a:solidFill>
                <a:latin typeface="Arial"/>
                <a:cs typeface="Arial"/>
              </a:rPr>
              <a:t>April</a:t>
            </a:r>
            <a:r>
              <a:rPr lang="en-US" sz="2000" dirty="0">
                <a:solidFill>
                  <a:srgbClr val="000000"/>
                </a:solidFill>
                <a:latin typeface="Arial"/>
                <a:cs typeface="Arial"/>
              </a:rPr>
              <a:t> </a:t>
            </a:r>
            <a:r>
              <a:rPr lang="en-US" sz="2000" dirty="0" smtClean="0">
                <a:solidFill>
                  <a:srgbClr val="000000"/>
                </a:solidFill>
                <a:latin typeface="Arial"/>
                <a:cs typeface="Arial"/>
              </a:rPr>
              <a:t> 2016</a:t>
            </a:r>
            <a:endParaRPr lang="en-CA" sz="2000" dirty="0">
              <a:solidFill>
                <a:srgbClr val="000000"/>
              </a:solidFill>
              <a:latin typeface="Arial"/>
              <a:cs typeface="Arial"/>
            </a:endParaRPr>
          </a:p>
        </p:txBody>
      </p:sp>
      <p:pic>
        <p:nvPicPr>
          <p:cNvPr id="9" name="Picture 8" descr="SB_cmyk.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45200" y="5778858"/>
            <a:ext cx="2641600" cy="472879"/>
          </a:xfrm>
          <a:prstGeom prst="rect">
            <a:avLst/>
          </a:prstGeom>
        </p:spPr>
      </p:pic>
    </p:spTree>
    <p:extLst>
      <p:ext uri="{BB962C8B-B14F-4D97-AF65-F5344CB8AC3E}">
        <p14:creationId xmlns:p14="http://schemas.microsoft.com/office/powerpoint/2010/main" val="7614167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4"/>
          <p:cNvSpPr>
            <a:spLocks noGrp="1"/>
          </p:cNvSpPr>
          <p:nvPr>
            <p:ph type="title"/>
          </p:nvPr>
        </p:nvSpPr>
        <p:spPr>
          <a:xfrm>
            <a:off x="381000" y="307677"/>
            <a:ext cx="8153400" cy="457200"/>
          </a:xfrm>
        </p:spPr>
        <p:txBody>
          <a:bodyPr>
            <a:noAutofit/>
          </a:bodyPr>
          <a:lstStyle/>
          <a:p>
            <a:r>
              <a:rPr lang="en-US" altLang="en-US" sz="3200" dirty="0"/>
              <a:t>DCV System </a:t>
            </a:r>
            <a:r>
              <a:rPr lang="en-US" altLang="en-US" sz="3200" dirty="0" smtClean="0"/>
              <a:t>Feature</a:t>
            </a:r>
            <a:endParaRPr lang="en-US" altLang="en-US" sz="3200" dirty="0" smtClean="0">
              <a:solidFill>
                <a:srgbClr val="FF0000"/>
              </a:solidFill>
            </a:endParaRPr>
          </a:p>
        </p:txBody>
      </p:sp>
      <p:sp>
        <p:nvSpPr>
          <p:cNvPr id="72" name="Rectangle 71"/>
          <p:cNvSpPr>
            <a:spLocks noChangeArrowheads="1"/>
          </p:cNvSpPr>
          <p:nvPr/>
        </p:nvSpPr>
        <p:spPr bwMode="auto">
          <a:xfrm>
            <a:off x="5840413" y="4437063"/>
            <a:ext cx="1014412" cy="398462"/>
          </a:xfrm>
          <a:prstGeom prst="rect">
            <a:avLst/>
          </a:prstGeom>
          <a:noFill/>
          <a:ln w="12700" algn="ctr">
            <a:noFill/>
            <a:miter lim="800000"/>
            <a:headEnd/>
            <a:tailEnd/>
          </a:ln>
        </p:spPr>
        <p:txBody>
          <a:bodyPr anchor="ctr"/>
          <a:lstStyle/>
          <a:p>
            <a:pPr>
              <a:defRPr/>
            </a:pPr>
            <a:endParaRPr lang="en-US" sz="900" b="1" dirty="0">
              <a:latin typeface="+mn-lt"/>
            </a:endParaRPr>
          </a:p>
        </p:txBody>
      </p:sp>
      <p:sp>
        <p:nvSpPr>
          <p:cNvPr id="73" name="Rectangle 72"/>
          <p:cNvSpPr>
            <a:spLocks noChangeArrowheads="1"/>
          </p:cNvSpPr>
          <p:nvPr/>
        </p:nvSpPr>
        <p:spPr bwMode="auto">
          <a:xfrm>
            <a:off x="4489450" y="2847975"/>
            <a:ext cx="1014413" cy="398463"/>
          </a:xfrm>
          <a:prstGeom prst="rect">
            <a:avLst/>
          </a:prstGeom>
          <a:noFill/>
          <a:ln w="12700" algn="ctr">
            <a:noFill/>
            <a:miter lim="800000"/>
            <a:headEnd/>
            <a:tailEnd/>
          </a:ln>
        </p:spPr>
        <p:txBody>
          <a:bodyPr anchor="ctr"/>
          <a:lstStyle/>
          <a:p>
            <a:pPr>
              <a:defRPr/>
            </a:pPr>
            <a:endParaRPr lang="en-US" sz="900" b="1" dirty="0">
              <a:latin typeface="+mn-lt"/>
            </a:endParaRPr>
          </a:p>
        </p:txBody>
      </p:sp>
      <p:sp>
        <p:nvSpPr>
          <p:cNvPr id="74" name="Rectangle 73"/>
          <p:cNvSpPr>
            <a:spLocks noChangeArrowheads="1"/>
          </p:cNvSpPr>
          <p:nvPr/>
        </p:nvSpPr>
        <p:spPr bwMode="auto">
          <a:xfrm>
            <a:off x="3419475" y="5019675"/>
            <a:ext cx="881063" cy="209550"/>
          </a:xfrm>
          <a:prstGeom prst="rect">
            <a:avLst/>
          </a:prstGeom>
          <a:noFill/>
          <a:ln w="12700" algn="ctr">
            <a:noFill/>
            <a:miter lim="800000"/>
            <a:headEnd/>
            <a:tailEnd/>
          </a:ln>
        </p:spPr>
        <p:txBody>
          <a:bodyPr anchor="ctr"/>
          <a:lstStyle/>
          <a:p>
            <a:pPr>
              <a:defRPr/>
            </a:pPr>
            <a:endParaRPr lang="en-US" sz="900" b="1" dirty="0">
              <a:latin typeface="+mn-lt"/>
            </a:endParaRPr>
          </a:p>
        </p:txBody>
      </p:sp>
      <p:sp>
        <p:nvSpPr>
          <p:cNvPr id="75" name="Rectangle 74"/>
          <p:cNvSpPr>
            <a:spLocks noChangeArrowheads="1"/>
          </p:cNvSpPr>
          <p:nvPr/>
        </p:nvSpPr>
        <p:spPr bwMode="auto">
          <a:xfrm>
            <a:off x="2525713" y="4845050"/>
            <a:ext cx="881062" cy="384175"/>
          </a:xfrm>
          <a:prstGeom prst="rect">
            <a:avLst/>
          </a:prstGeom>
          <a:noFill/>
          <a:ln w="12700" algn="ctr">
            <a:noFill/>
            <a:miter lim="800000"/>
            <a:headEnd/>
            <a:tailEnd/>
          </a:ln>
        </p:spPr>
        <p:txBody>
          <a:bodyPr anchor="ctr"/>
          <a:lstStyle/>
          <a:p>
            <a:pPr>
              <a:defRPr/>
            </a:pPr>
            <a:endParaRPr lang="en-US" sz="900" b="1" dirty="0">
              <a:latin typeface="+mn-lt"/>
            </a:endParaRPr>
          </a:p>
        </p:txBody>
      </p:sp>
      <p:sp>
        <p:nvSpPr>
          <p:cNvPr id="77" name="Rectangle 76"/>
          <p:cNvSpPr>
            <a:spLocks noChangeArrowheads="1"/>
          </p:cNvSpPr>
          <p:nvPr/>
        </p:nvSpPr>
        <p:spPr bwMode="auto">
          <a:xfrm>
            <a:off x="1878013" y="2816225"/>
            <a:ext cx="2117725" cy="488950"/>
          </a:xfrm>
          <a:prstGeom prst="rect">
            <a:avLst/>
          </a:prstGeom>
          <a:noFill/>
          <a:ln w="12700" algn="ctr">
            <a:noFill/>
            <a:miter lim="800000"/>
            <a:headEnd/>
            <a:tailEnd/>
          </a:ln>
        </p:spPr>
        <p:txBody>
          <a:bodyPr anchor="ctr"/>
          <a:lstStyle/>
          <a:p>
            <a:pPr>
              <a:defRPr/>
            </a:pPr>
            <a:endParaRPr lang="en-US" sz="900" b="1" dirty="0">
              <a:latin typeface="+mn-lt"/>
            </a:endParaRPr>
          </a:p>
        </p:txBody>
      </p:sp>
      <p:sp>
        <p:nvSpPr>
          <p:cNvPr id="76" name="Rectangle 75"/>
          <p:cNvSpPr>
            <a:spLocks noChangeArrowheads="1"/>
          </p:cNvSpPr>
          <p:nvPr/>
        </p:nvSpPr>
        <p:spPr bwMode="auto">
          <a:xfrm>
            <a:off x="4343400" y="984250"/>
            <a:ext cx="1176338" cy="1068388"/>
          </a:xfrm>
          <a:prstGeom prst="rect">
            <a:avLst/>
          </a:prstGeom>
          <a:noFill/>
          <a:ln w="12700" algn="ctr">
            <a:noFill/>
            <a:miter lim="800000"/>
            <a:headEnd/>
            <a:tailEnd/>
          </a:ln>
        </p:spPr>
        <p:txBody>
          <a:bodyPr anchor="ctr"/>
          <a:lstStyle/>
          <a:p>
            <a:pPr>
              <a:defRPr/>
            </a:pPr>
            <a:endParaRPr lang="en-US" sz="900" b="1" dirty="0">
              <a:latin typeface="+mn-lt"/>
            </a:endParaRPr>
          </a:p>
        </p:txBody>
      </p:sp>
      <p:sp>
        <p:nvSpPr>
          <p:cNvPr id="78" name="Rectangle 77"/>
          <p:cNvSpPr>
            <a:spLocks noChangeArrowheads="1"/>
          </p:cNvSpPr>
          <p:nvPr/>
        </p:nvSpPr>
        <p:spPr bwMode="auto">
          <a:xfrm>
            <a:off x="6999288" y="5081588"/>
            <a:ext cx="822325" cy="182562"/>
          </a:xfrm>
          <a:prstGeom prst="rect">
            <a:avLst/>
          </a:prstGeom>
          <a:noFill/>
          <a:ln w="12700" algn="ctr">
            <a:noFill/>
            <a:miter lim="800000"/>
            <a:headEnd/>
            <a:tailEnd/>
          </a:ln>
        </p:spPr>
        <p:txBody>
          <a:bodyPr anchor="ctr"/>
          <a:lstStyle/>
          <a:p>
            <a:pPr>
              <a:defRPr/>
            </a:pPr>
            <a:endParaRPr lang="en-US" sz="900" b="1" dirty="0">
              <a:latin typeface="+mn-lt"/>
            </a:endParaRPr>
          </a:p>
        </p:txBody>
      </p:sp>
      <p:sp>
        <p:nvSpPr>
          <p:cNvPr id="79" name="Rectangle 78"/>
          <p:cNvSpPr>
            <a:spLocks noChangeArrowheads="1"/>
          </p:cNvSpPr>
          <p:nvPr/>
        </p:nvSpPr>
        <p:spPr bwMode="auto">
          <a:xfrm>
            <a:off x="1631950" y="3830638"/>
            <a:ext cx="822325" cy="1374775"/>
          </a:xfrm>
          <a:prstGeom prst="rect">
            <a:avLst/>
          </a:prstGeom>
          <a:noFill/>
          <a:ln w="12700" algn="ctr">
            <a:noFill/>
            <a:miter lim="800000"/>
            <a:headEnd/>
            <a:tailEnd/>
          </a:ln>
        </p:spPr>
        <p:txBody>
          <a:bodyPr anchor="ctr"/>
          <a:lstStyle/>
          <a:p>
            <a:pPr>
              <a:defRPr/>
            </a:pPr>
            <a:endParaRPr lang="en-US" sz="900" b="1" dirty="0">
              <a:latin typeface="+mn-lt"/>
            </a:endParaRPr>
          </a:p>
        </p:txBody>
      </p:sp>
      <p:sp>
        <p:nvSpPr>
          <p:cNvPr id="80" name="Rectangle 79"/>
          <p:cNvSpPr>
            <a:spLocks noChangeArrowheads="1"/>
          </p:cNvSpPr>
          <p:nvPr/>
        </p:nvSpPr>
        <p:spPr bwMode="auto">
          <a:xfrm>
            <a:off x="5716588" y="2835275"/>
            <a:ext cx="1109662" cy="449263"/>
          </a:xfrm>
          <a:prstGeom prst="rect">
            <a:avLst/>
          </a:prstGeom>
          <a:noFill/>
          <a:ln w="12700" algn="ctr">
            <a:noFill/>
            <a:miter lim="800000"/>
            <a:headEnd/>
            <a:tailEnd/>
          </a:ln>
        </p:spPr>
        <p:txBody>
          <a:bodyPr anchor="ctr"/>
          <a:lstStyle/>
          <a:p>
            <a:pPr>
              <a:defRPr/>
            </a:pPr>
            <a:endParaRPr lang="en-US" sz="900" b="1" dirty="0">
              <a:latin typeface="+mn-lt"/>
            </a:endParaRPr>
          </a:p>
        </p:txBody>
      </p:sp>
      <p:sp>
        <p:nvSpPr>
          <p:cNvPr id="14" name="Content Placeholder 2"/>
          <p:cNvSpPr>
            <a:spLocks noGrp="1"/>
          </p:cNvSpPr>
          <p:nvPr>
            <p:ph idx="1"/>
          </p:nvPr>
        </p:nvSpPr>
        <p:spPr>
          <a:xfrm>
            <a:off x="530244" y="1144336"/>
            <a:ext cx="8156556" cy="4801969"/>
          </a:xfrm>
        </p:spPr>
        <p:txBody>
          <a:bodyPr>
            <a:normAutofit/>
          </a:bodyPr>
          <a:lstStyle/>
          <a:p>
            <a:pPr>
              <a:buFont typeface="Wingdings" panose="05000000000000000000" pitchFamily="2" charset="2"/>
              <a:buChar char="Ø"/>
            </a:pPr>
            <a:r>
              <a:rPr lang="en-US" sz="2000" dirty="0" smtClean="0"/>
              <a:t>Usability</a:t>
            </a:r>
          </a:p>
          <a:p>
            <a:pPr marL="0" indent="0">
              <a:buNone/>
            </a:pPr>
            <a:r>
              <a:rPr lang="en-US" sz="1600" dirty="0" smtClean="0"/>
              <a:t>SOAP </a:t>
            </a:r>
            <a:r>
              <a:rPr lang="en-US" sz="1600" dirty="0" err="1"/>
              <a:t>WebService</a:t>
            </a:r>
            <a:r>
              <a:rPr lang="en-US" sz="1600" dirty="0"/>
              <a:t>: </a:t>
            </a:r>
            <a:r>
              <a:rPr lang="en-US" sz="1600" dirty="0" smtClean="0"/>
              <a:t>Used </a:t>
            </a:r>
            <a:r>
              <a:rPr lang="en-US" sz="1600" dirty="0"/>
              <a:t>in d</a:t>
            </a:r>
            <a:r>
              <a:rPr lang="en-US" sz="1600" dirty="0" smtClean="0"/>
              <a:t>igital </a:t>
            </a:r>
            <a:r>
              <a:rPr lang="en-US" sz="1600" dirty="0"/>
              <a:t>c</a:t>
            </a:r>
            <a:r>
              <a:rPr lang="en-US" sz="1600" dirty="0" smtClean="0"/>
              <a:t>hannel  </a:t>
            </a:r>
            <a:r>
              <a:rPr lang="en-US" sz="1600" dirty="0"/>
              <a:t>and can be extend </a:t>
            </a:r>
            <a:r>
              <a:rPr lang="en-US" sz="1600" dirty="0" smtClean="0"/>
              <a:t> </a:t>
            </a:r>
            <a:r>
              <a:rPr lang="en-US" sz="1600" dirty="0"/>
              <a:t>to multiple </a:t>
            </a:r>
            <a:r>
              <a:rPr lang="en-US" sz="1600" dirty="0" smtClean="0"/>
              <a:t>channels; </a:t>
            </a:r>
          </a:p>
          <a:p>
            <a:pPr marL="0" indent="0">
              <a:buNone/>
            </a:pPr>
            <a:r>
              <a:rPr lang="en-US" sz="1600" dirty="0" smtClean="0"/>
              <a:t>Two Operations: </a:t>
            </a:r>
            <a:r>
              <a:rPr lang="en-US" sz="1600" dirty="0" err="1" smtClean="0"/>
              <a:t>AuthenticationChallengeInq</a:t>
            </a:r>
            <a:r>
              <a:rPr lang="en-US" sz="1600" dirty="0" smtClean="0"/>
              <a:t> &amp; </a:t>
            </a:r>
            <a:r>
              <a:rPr lang="en-US" sz="1600" dirty="0" err="1" smtClean="0"/>
              <a:t>AuthenticationChallengeVal</a:t>
            </a:r>
            <a:r>
              <a:rPr lang="en-US" sz="1600" dirty="0" smtClean="0"/>
              <a:t>;</a:t>
            </a:r>
            <a:endParaRPr lang="en-US" sz="1600" dirty="0"/>
          </a:p>
          <a:p>
            <a:pPr marL="0" indent="0">
              <a:buNone/>
            </a:pPr>
            <a:endParaRPr lang="en-US" sz="1600" dirty="0"/>
          </a:p>
          <a:p>
            <a:pPr>
              <a:buFont typeface="Wingdings" panose="05000000000000000000" pitchFamily="2" charset="2"/>
              <a:buChar char="Ø"/>
            </a:pPr>
            <a:r>
              <a:rPr lang="en-US" sz="2000" dirty="0"/>
              <a:t>Extensibility</a:t>
            </a:r>
            <a:endParaRPr lang="en-US" sz="2000" dirty="0" smtClean="0"/>
          </a:p>
          <a:p>
            <a:pPr marL="0" indent="0">
              <a:buNone/>
            </a:pPr>
            <a:r>
              <a:rPr lang="en-US" sz="1600" dirty="0" smtClean="0"/>
              <a:t>DCV framework supports more new questions being added to the service by DB configuration and development;</a:t>
            </a:r>
          </a:p>
          <a:p>
            <a:pPr marL="0" indent="0">
              <a:buNone/>
            </a:pPr>
            <a:endParaRPr lang="en-US" sz="1600" dirty="0" smtClean="0"/>
          </a:p>
          <a:p>
            <a:pPr>
              <a:buFont typeface="Wingdings" panose="05000000000000000000" pitchFamily="2" charset="2"/>
              <a:buChar char="Ø"/>
            </a:pPr>
            <a:r>
              <a:rPr lang="en-US" sz="2000" dirty="0" smtClean="0"/>
              <a:t>Maintainability</a:t>
            </a:r>
          </a:p>
          <a:p>
            <a:pPr marL="0" indent="0">
              <a:buNone/>
            </a:pPr>
            <a:r>
              <a:rPr lang="en-US" sz="1600" dirty="0" smtClean="0"/>
              <a:t>All challenge set, question weight, score, description </a:t>
            </a:r>
            <a:r>
              <a:rPr lang="en-US" sz="1600" dirty="0" err="1" smtClean="0"/>
              <a:t>etc</a:t>
            </a:r>
            <a:r>
              <a:rPr lang="en-US" sz="1600" dirty="0" smtClean="0"/>
              <a:t> are configured in DB;</a:t>
            </a:r>
          </a:p>
          <a:p>
            <a:pPr marL="0" indent="0">
              <a:buNone/>
            </a:pPr>
            <a:r>
              <a:rPr lang="en-US" sz="1600" dirty="0" smtClean="0"/>
              <a:t>Questions can be deactivate by  utility script ;</a:t>
            </a:r>
          </a:p>
          <a:p>
            <a:pPr marL="0" indent="0">
              <a:buNone/>
            </a:pPr>
            <a:endParaRPr lang="en-US" sz="1600" dirty="0" smtClean="0"/>
          </a:p>
          <a:p>
            <a:pPr>
              <a:buFont typeface="Wingdings" panose="05000000000000000000" pitchFamily="2" charset="2"/>
              <a:buChar char="Ø"/>
            </a:pPr>
            <a:r>
              <a:rPr lang="en-US" sz="2000" dirty="0" smtClean="0"/>
              <a:t>Security</a:t>
            </a:r>
            <a:endParaRPr lang="en-US" sz="2000" dirty="0"/>
          </a:p>
          <a:p>
            <a:pPr marL="0" indent="0">
              <a:buNone/>
            </a:pPr>
            <a:r>
              <a:rPr lang="en-US" sz="1600" dirty="0"/>
              <a:t>DDOS </a:t>
            </a:r>
            <a:r>
              <a:rPr lang="en-US" sz="1600" dirty="0" smtClean="0"/>
              <a:t>Prevention: If DCV questions are recovered from DB Cache within 10 minutes, skip host calls for data quality checking;</a:t>
            </a:r>
          </a:p>
          <a:p>
            <a:pPr marL="0" indent="0">
              <a:buNone/>
            </a:pPr>
            <a:endParaRPr lang="en-US" sz="2000" dirty="0"/>
          </a:p>
        </p:txBody>
      </p:sp>
    </p:spTree>
    <p:extLst>
      <p:ext uri="{BB962C8B-B14F-4D97-AF65-F5344CB8AC3E}">
        <p14:creationId xmlns:p14="http://schemas.microsoft.com/office/powerpoint/2010/main" val="21541639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4"/>
          <p:cNvSpPr>
            <a:spLocks noGrp="1"/>
          </p:cNvSpPr>
          <p:nvPr>
            <p:ph type="title"/>
          </p:nvPr>
        </p:nvSpPr>
        <p:spPr>
          <a:xfrm>
            <a:off x="381000" y="157811"/>
            <a:ext cx="8153400" cy="457200"/>
          </a:xfrm>
        </p:spPr>
        <p:txBody>
          <a:bodyPr>
            <a:noAutofit/>
          </a:bodyPr>
          <a:lstStyle/>
          <a:p>
            <a:r>
              <a:rPr lang="en-CA" sz="3200" dirty="0" smtClean="0"/>
              <a:t>DCV </a:t>
            </a:r>
            <a:r>
              <a:rPr lang="en-US" sz="3200" dirty="0">
                <a:latin typeface="Arial" charset="0"/>
                <a:cs typeface="Arial" charset="0"/>
              </a:rPr>
              <a:t>Implementation </a:t>
            </a:r>
            <a:r>
              <a:rPr lang="en-US" sz="3200" dirty="0" smtClean="0">
                <a:latin typeface="Arial" charset="0"/>
                <a:cs typeface="Arial" charset="0"/>
              </a:rPr>
              <a:t>Approach</a:t>
            </a:r>
            <a:endParaRPr lang="en-CA" sz="3200" dirty="0"/>
          </a:p>
        </p:txBody>
      </p:sp>
      <p:sp>
        <p:nvSpPr>
          <p:cNvPr id="76" name="Rectangle 75"/>
          <p:cNvSpPr>
            <a:spLocks noChangeArrowheads="1"/>
          </p:cNvSpPr>
          <p:nvPr/>
        </p:nvSpPr>
        <p:spPr bwMode="auto">
          <a:xfrm>
            <a:off x="4343400" y="984250"/>
            <a:ext cx="1176338" cy="1068388"/>
          </a:xfrm>
          <a:prstGeom prst="rect">
            <a:avLst/>
          </a:prstGeom>
          <a:noFill/>
          <a:ln w="12700" algn="ctr">
            <a:noFill/>
            <a:miter lim="800000"/>
            <a:headEnd/>
            <a:tailEnd/>
          </a:ln>
        </p:spPr>
        <p:txBody>
          <a:bodyPr anchor="ctr"/>
          <a:lstStyle/>
          <a:p>
            <a:pPr>
              <a:defRPr/>
            </a:pPr>
            <a:endParaRPr lang="en-US" sz="900" b="1" dirty="0">
              <a:latin typeface="+mn-lt"/>
            </a:endParaRPr>
          </a:p>
        </p:txBody>
      </p:sp>
      <p:sp>
        <p:nvSpPr>
          <p:cNvPr id="15" name="Content Placeholder 2"/>
          <p:cNvSpPr>
            <a:spLocks noGrp="1"/>
          </p:cNvSpPr>
          <p:nvPr>
            <p:ph idx="1"/>
          </p:nvPr>
        </p:nvSpPr>
        <p:spPr>
          <a:xfrm>
            <a:off x="457200" y="752476"/>
            <a:ext cx="8229600" cy="1659586"/>
          </a:xfrm>
        </p:spPr>
        <p:txBody>
          <a:bodyPr>
            <a:normAutofit/>
          </a:bodyPr>
          <a:lstStyle/>
          <a:p>
            <a:pPr>
              <a:buFont typeface="Wingdings" panose="05000000000000000000" pitchFamily="2" charset="2"/>
              <a:buChar char="Ø"/>
            </a:pPr>
            <a:r>
              <a:rPr lang="en-US" sz="2400" dirty="0" smtClean="0">
                <a:latin typeface="Arial" charset="0"/>
                <a:cs typeface="Arial" charset="0"/>
              </a:rPr>
              <a:t>Approach</a:t>
            </a:r>
          </a:p>
          <a:p>
            <a:pPr marL="457200" lvl="1" indent="0">
              <a:buNone/>
            </a:pPr>
            <a:r>
              <a:rPr lang="en-US" sz="1900" dirty="0" smtClean="0"/>
              <a:t>Leverage on </a:t>
            </a:r>
            <a:r>
              <a:rPr lang="en-US" sz="1900" smtClean="0"/>
              <a:t>implementation experience from </a:t>
            </a:r>
            <a:r>
              <a:rPr lang="en-US" sz="1900" dirty="0" smtClean="0"/>
              <a:t>digital channel; </a:t>
            </a:r>
          </a:p>
          <a:p>
            <a:pPr marL="457200" lvl="1" indent="0">
              <a:buNone/>
            </a:pPr>
            <a:r>
              <a:rPr lang="en-US" sz="1900" dirty="0" smtClean="0"/>
              <a:t>Phased Approach, with selected pilot customers and lessons learned applied for remaining customers;</a:t>
            </a:r>
          </a:p>
        </p:txBody>
      </p:sp>
      <p:sp>
        <p:nvSpPr>
          <p:cNvPr id="16" name="Slide Number Placeholder 3"/>
          <p:cNvSpPr>
            <a:spLocks noGrp="1"/>
          </p:cNvSpPr>
          <p:nvPr>
            <p:ph type="sldNum" sz="quarter" idx="12"/>
          </p:nvPr>
        </p:nvSpPr>
        <p:spPr bwMode="auto">
          <a:xfrm>
            <a:off x="6553200" y="6356350"/>
            <a:ext cx="2498725" cy="365125"/>
          </a:xfrm>
          <a:noFill/>
          <a:ln>
            <a:miter lim="800000"/>
            <a:headEnd/>
            <a:tailEnd/>
          </a:ln>
        </p:spPr>
        <p:txBody>
          <a:bodyPr/>
          <a:lstStyle/>
          <a:p>
            <a:fld id="{E7223189-A588-49D4-8EAB-432A7FFD55BE}" type="slidenum">
              <a:rPr lang="en-US" smtClean="0">
                <a:ea typeface="MS PGothic" pitchFamily="34" charset="-128"/>
              </a:rPr>
              <a:pPr/>
              <a:t>11</a:t>
            </a:fld>
            <a:endParaRPr lang="en-US" smtClean="0">
              <a:ea typeface="MS PGothic" pitchFamily="34" charset="-128"/>
            </a:endParaRPr>
          </a:p>
        </p:txBody>
      </p:sp>
      <p:sp>
        <p:nvSpPr>
          <p:cNvPr id="73" name="Rectangle 72"/>
          <p:cNvSpPr>
            <a:spLocks noChangeArrowheads="1"/>
          </p:cNvSpPr>
          <p:nvPr/>
        </p:nvSpPr>
        <p:spPr bwMode="auto">
          <a:xfrm>
            <a:off x="4651772" y="3096865"/>
            <a:ext cx="1014413" cy="398463"/>
          </a:xfrm>
          <a:prstGeom prst="rect">
            <a:avLst/>
          </a:prstGeom>
          <a:noFill/>
          <a:ln w="12700" algn="ctr">
            <a:noFill/>
            <a:miter lim="800000"/>
            <a:headEnd/>
            <a:tailEnd/>
          </a:ln>
        </p:spPr>
        <p:txBody>
          <a:bodyPr anchor="ctr"/>
          <a:lstStyle/>
          <a:p>
            <a:pPr>
              <a:defRPr/>
            </a:pPr>
            <a:endParaRPr lang="en-US" sz="900" b="1" dirty="0">
              <a:latin typeface="+mn-lt"/>
            </a:endParaRPr>
          </a:p>
        </p:txBody>
      </p:sp>
      <p:sp>
        <p:nvSpPr>
          <p:cNvPr id="77" name="Rectangle 76"/>
          <p:cNvSpPr>
            <a:spLocks noChangeArrowheads="1"/>
          </p:cNvSpPr>
          <p:nvPr/>
        </p:nvSpPr>
        <p:spPr bwMode="auto">
          <a:xfrm>
            <a:off x="2040335" y="3065115"/>
            <a:ext cx="2117725" cy="488950"/>
          </a:xfrm>
          <a:prstGeom prst="rect">
            <a:avLst/>
          </a:prstGeom>
          <a:noFill/>
          <a:ln w="12700" algn="ctr">
            <a:noFill/>
            <a:miter lim="800000"/>
            <a:headEnd/>
            <a:tailEnd/>
          </a:ln>
        </p:spPr>
        <p:txBody>
          <a:bodyPr anchor="ctr"/>
          <a:lstStyle/>
          <a:p>
            <a:pPr>
              <a:defRPr/>
            </a:pPr>
            <a:endParaRPr lang="en-US" sz="900" b="1" dirty="0">
              <a:latin typeface="+mn-lt"/>
            </a:endParaRPr>
          </a:p>
        </p:txBody>
      </p:sp>
      <p:sp>
        <p:nvSpPr>
          <p:cNvPr id="80" name="Rectangle 79"/>
          <p:cNvSpPr>
            <a:spLocks noChangeArrowheads="1"/>
          </p:cNvSpPr>
          <p:nvPr/>
        </p:nvSpPr>
        <p:spPr bwMode="auto">
          <a:xfrm>
            <a:off x="5878910" y="3084165"/>
            <a:ext cx="1109662" cy="449263"/>
          </a:xfrm>
          <a:prstGeom prst="rect">
            <a:avLst/>
          </a:prstGeom>
          <a:noFill/>
          <a:ln w="12700" algn="ctr">
            <a:noFill/>
            <a:miter lim="800000"/>
            <a:headEnd/>
            <a:tailEnd/>
          </a:ln>
        </p:spPr>
        <p:txBody>
          <a:bodyPr anchor="ctr"/>
          <a:lstStyle/>
          <a:p>
            <a:pPr>
              <a:defRPr/>
            </a:pPr>
            <a:endParaRPr lang="en-US" sz="900" b="1" dirty="0">
              <a:latin typeface="+mn-lt"/>
            </a:endParaRPr>
          </a:p>
        </p:txBody>
      </p:sp>
      <p:grpSp>
        <p:nvGrpSpPr>
          <p:cNvPr id="2" name="Group 1"/>
          <p:cNvGrpSpPr/>
          <p:nvPr/>
        </p:nvGrpSpPr>
        <p:grpSpPr>
          <a:xfrm>
            <a:off x="183687" y="2933855"/>
            <a:ext cx="2137205" cy="2736707"/>
            <a:chOff x="183687" y="2933855"/>
            <a:chExt cx="2137205" cy="2736707"/>
          </a:xfrm>
        </p:grpSpPr>
        <p:sp>
          <p:nvSpPr>
            <p:cNvPr id="5" name="Chevron 4"/>
            <p:cNvSpPr/>
            <p:nvPr/>
          </p:nvSpPr>
          <p:spPr>
            <a:xfrm>
              <a:off x="308129" y="2933855"/>
              <a:ext cx="2012763" cy="757491"/>
            </a:xfrm>
            <a:prstGeom prst="chevr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CA" sz="1400" dirty="0" smtClean="0">
                  <a:solidFill>
                    <a:schemeClr val="bg1"/>
                  </a:solidFill>
                </a:rPr>
                <a:t>Discovery &amp; Analysis</a:t>
              </a:r>
              <a:endParaRPr lang="en-CA" sz="1400" dirty="0">
                <a:solidFill>
                  <a:schemeClr val="bg1"/>
                </a:solidFill>
              </a:endParaRPr>
            </a:p>
          </p:txBody>
        </p:sp>
        <p:sp>
          <p:nvSpPr>
            <p:cNvPr id="8" name="TextBox 7"/>
            <p:cNvSpPr txBox="1"/>
            <p:nvPr/>
          </p:nvSpPr>
          <p:spPr>
            <a:xfrm>
              <a:off x="183687" y="3793125"/>
              <a:ext cx="2013180" cy="1877437"/>
            </a:xfrm>
            <a:prstGeom prst="rect">
              <a:avLst/>
            </a:prstGeom>
            <a:noFill/>
          </p:spPr>
          <p:txBody>
            <a:bodyPr wrap="none" rtlCol="0">
              <a:spAutoFit/>
            </a:bodyPr>
            <a:lstStyle/>
            <a:p>
              <a:pPr marL="285750" indent="-285750">
                <a:buFont typeface="Wingdings" panose="05000000000000000000" pitchFamily="2" charset="2"/>
                <a:buChar char="Ø"/>
              </a:pPr>
              <a:r>
                <a:rPr lang="en-CA" sz="1400" dirty="0" smtClean="0"/>
                <a:t>Evaluation existing </a:t>
              </a:r>
            </a:p>
            <a:p>
              <a:r>
                <a:rPr lang="en-CA" sz="1400" dirty="0" smtClean="0"/>
                <a:t>Challenge Pool</a:t>
              </a:r>
            </a:p>
            <a:p>
              <a:pPr marL="285750" indent="-285750">
                <a:buFont typeface="Wingdings" panose="05000000000000000000" pitchFamily="2" charset="2"/>
                <a:buChar char="Ø"/>
              </a:pPr>
              <a:r>
                <a:rPr lang="en-CA" sz="1400" dirty="0" smtClean="0"/>
                <a:t>Define challenge </a:t>
              </a:r>
            </a:p>
            <a:p>
              <a:r>
                <a:rPr lang="en-CA" sz="1400" dirty="0"/>
                <a:t>g</a:t>
              </a:r>
              <a:r>
                <a:rPr lang="en-CA" sz="1400" dirty="0" smtClean="0"/>
                <a:t>roup and pecking order </a:t>
              </a:r>
            </a:p>
            <a:p>
              <a:pPr marL="285750" indent="-285750">
                <a:buFont typeface="Wingdings" panose="05000000000000000000" pitchFamily="2" charset="2"/>
                <a:buChar char="Ø"/>
              </a:pPr>
              <a:r>
                <a:rPr lang="en-CA" sz="1400" dirty="0" smtClean="0"/>
                <a:t>Define scoring </a:t>
              </a:r>
              <a:r>
                <a:rPr lang="en-CA" sz="1400" dirty="0"/>
                <a:t>r</a:t>
              </a:r>
              <a:r>
                <a:rPr lang="en-CA" sz="1400" dirty="0" smtClean="0"/>
                <a:t>ule</a:t>
              </a:r>
            </a:p>
            <a:p>
              <a:pPr marL="285750" indent="-285750">
                <a:buFont typeface="Wingdings" panose="05000000000000000000" pitchFamily="2" charset="2"/>
                <a:buChar char="Ø"/>
              </a:pPr>
              <a:r>
                <a:rPr lang="en-CA" sz="1400" dirty="0" smtClean="0"/>
                <a:t>Define lockout </a:t>
              </a:r>
              <a:r>
                <a:rPr lang="en-CA" sz="1400" dirty="0"/>
                <a:t>r</a:t>
              </a:r>
              <a:r>
                <a:rPr lang="en-CA" sz="1400" dirty="0" smtClean="0"/>
                <a:t>ule</a:t>
              </a:r>
            </a:p>
            <a:p>
              <a:endParaRPr lang="en-CA" sz="1600" dirty="0" smtClean="0"/>
            </a:p>
            <a:p>
              <a:endParaRPr lang="en-CA" sz="1600" dirty="0"/>
            </a:p>
          </p:txBody>
        </p:sp>
      </p:grpSp>
      <p:grpSp>
        <p:nvGrpSpPr>
          <p:cNvPr id="3" name="Group 2"/>
          <p:cNvGrpSpPr/>
          <p:nvPr/>
        </p:nvGrpSpPr>
        <p:grpSpPr>
          <a:xfrm>
            <a:off x="2344869" y="2917350"/>
            <a:ext cx="2294111" cy="2721022"/>
            <a:chOff x="2344869" y="2917350"/>
            <a:chExt cx="2294111" cy="2721022"/>
          </a:xfrm>
        </p:grpSpPr>
        <p:sp>
          <p:nvSpPr>
            <p:cNvPr id="21" name="Chevron 20"/>
            <p:cNvSpPr/>
            <p:nvPr/>
          </p:nvSpPr>
          <p:spPr>
            <a:xfrm>
              <a:off x="2347329" y="2917350"/>
              <a:ext cx="2291651" cy="757491"/>
            </a:xfrm>
            <a:prstGeom prst="chevr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CA" sz="1400" dirty="0" smtClean="0">
                  <a:solidFill>
                    <a:schemeClr val="bg1"/>
                  </a:solidFill>
                </a:rPr>
                <a:t>Configuration &amp; Application Change</a:t>
              </a:r>
              <a:endParaRPr lang="en-CA" sz="1400" dirty="0">
                <a:solidFill>
                  <a:schemeClr val="bg1"/>
                </a:solidFill>
              </a:endParaRPr>
            </a:p>
          </p:txBody>
        </p:sp>
        <p:sp>
          <p:nvSpPr>
            <p:cNvPr id="28" name="TextBox 27"/>
            <p:cNvSpPr txBox="1"/>
            <p:nvPr/>
          </p:nvSpPr>
          <p:spPr>
            <a:xfrm>
              <a:off x="2344869" y="3760935"/>
              <a:ext cx="2208361" cy="1877437"/>
            </a:xfrm>
            <a:prstGeom prst="rect">
              <a:avLst/>
            </a:prstGeom>
            <a:noFill/>
          </p:spPr>
          <p:txBody>
            <a:bodyPr wrap="none" rtlCol="0">
              <a:spAutoFit/>
            </a:bodyPr>
            <a:lstStyle/>
            <a:p>
              <a:pPr marL="285750" indent="-285750">
                <a:buFont typeface="Wingdings" panose="05000000000000000000" pitchFamily="2" charset="2"/>
                <a:buChar char="Ø"/>
              </a:pPr>
              <a:r>
                <a:rPr lang="en-CA" sz="1400" dirty="0" smtClean="0"/>
                <a:t>Apply DB </a:t>
              </a:r>
              <a:r>
                <a:rPr lang="en-CA" sz="1400" dirty="0" err="1"/>
                <a:t>c</a:t>
              </a:r>
              <a:r>
                <a:rPr lang="en-CA" sz="1400" dirty="0" err="1" smtClean="0"/>
                <a:t>onfig</a:t>
              </a:r>
              <a:r>
                <a:rPr lang="en-CA" sz="1400" dirty="0" smtClean="0"/>
                <a:t> change</a:t>
              </a:r>
            </a:p>
            <a:p>
              <a:pPr marL="285750" indent="-285750">
                <a:buFont typeface="Wingdings" panose="05000000000000000000" pitchFamily="2" charset="2"/>
                <a:buChar char="Ø"/>
              </a:pPr>
              <a:r>
                <a:rPr lang="en-CA" sz="1400" dirty="0" smtClean="0"/>
                <a:t>Develop new challenge </a:t>
              </a:r>
            </a:p>
            <a:p>
              <a:r>
                <a:rPr lang="en-CA" sz="1400" dirty="0" smtClean="0"/>
                <a:t>with downstream system</a:t>
              </a:r>
            </a:p>
            <a:p>
              <a:pPr marL="285750" indent="-285750">
                <a:buFont typeface="Wingdings" panose="05000000000000000000" pitchFamily="2" charset="2"/>
                <a:buChar char="Ø"/>
              </a:pPr>
              <a:r>
                <a:rPr lang="en-CA" sz="1400" dirty="0" smtClean="0"/>
                <a:t>Develop API for false</a:t>
              </a:r>
            </a:p>
            <a:p>
              <a:r>
                <a:rPr lang="en-CA" sz="1400" dirty="0" smtClean="0"/>
                <a:t>positive answers</a:t>
              </a:r>
            </a:p>
            <a:p>
              <a:pPr marL="285750" indent="-285750">
                <a:buFont typeface="Wingdings" panose="05000000000000000000" pitchFamily="2" charset="2"/>
                <a:buChar char="Ø"/>
              </a:pPr>
              <a:endParaRPr lang="en-CA" sz="1400" dirty="0" smtClean="0"/>
            </a:p>
            <a:p>
              <a:endParaRPr lang="en-CA" sz="1600" dirty="0" smtClean="0"/>
            </a:p>
            <a:p>
              <a:endParaRPr lang="en-CA" sz="1600" dirty="0"/>
            </a:p>
          </p:txBody>
        </p:sp>
      </p:grpSp>
      <p:grpSp>
        <p:nvGrpSpPr>
          <p:cNvPr id="4" name="Group 3"/>
          <p:cNvGrpSpPr/>
          <p:nvPr/>
        </p:nvGrpSpPr>
        <p:grpSpPr>
          <a:xfrm>
            <a:off x="2514891" y="2900845"/>
            <a:ext cx="5200696" cy="2493429"/>
            <a:chOff x="2525713" y="2900845"/>
            <a:chExt cx="5200696" cy="2493429"/>
          </a:xfrm>
        </p:grpSpPr>
        <p:sp>
          <p:nvSpPr>
            <p:cNvPr id="22" name="Chevron 21"/>
            <p:cNvSpPr/>
            <p:nvPr/>
          </p:nvSpPr>
          <p:spPr>
            <a:xfrm>
              <a:off x="4680056" y="2900845"/>
              <a:ext cx="2012763" cy="757491"/>
            </a:xfrm>
            <a:prstGeom prst="chevr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CA" sz="1400" dirty="0" smtClean="0">
                  <a:solidFill>
                    <a:schemeClr val="bg1"/>
                  </a:solidFill>
                </a:rPr>
                <a:t>Testing &amp; Validation</a:t>
              </a:r>
              <a:endParaRPr lang="en-CA" sz="1400" dirty="0">
                <a:solidFill>
                  <a:schemeClr val="bg1"/>
                </a:solidFill>
              </a:endParaRPr>
            </a:p>
          </p:txBody>
        </p:sp>
        <p:grpSp>
          <p:nvGrpSpPr>
            <p:cNvPr id="10" name="Group 9"/>
            <p:cNvGrpSpPr/>
            <p:nvPr/>
          </p:nvGrpSpPr>
          <p:grpSpPr>
            <a:xfrm>
              <a:off x="2525713" y="3771756"/>
              <a:ext cx="5200696" cy="1622518"/>
              <a:chOff x="2525713" y="3641632"/>
              <a:chExt cx="5295900" cy="1622518"/>
            </a:xfrm>
          </p:grpSpPr>
          <p:sp>
            <p:nvSpPr>
              <p:cNvPr id="75" name="Rectangle 74"/>
              <p:cNvSpPr>
                <a:spLocks noChangeArrowheads="1"/>
              </p:cNvSpPr>
              <p:nvPr/>
            </p:nvSpPr>
            <p:spPr bwMode="auto">
              <a:xfrm>
                <a:off x="2525713" y="4845050"/>
                <a:ext cx="881062" cy="384175"/>
              </a:xfrm>
              <a:prstGeom prst="rect">
                <a:avLst/>
              </a:prstGeom>
              <a:noFill/>
              <a:ln w="12700" algn="ctr">
                <a:noFill/>
                <a:miter lim="800000"/>
                <a:headEnd/>
                <a:tailEnd/>
              </a:ln>
            </p:spPr>
            <p:txBody>
              <a:bodyPr anchor="ctr"/>
              <a:lstStyle/>
              <a:p>
                <a:pPr>
                  <a:defRPr/>
                </a:pPr>
                <a:endParaRPr lang="en-US" sz="900" b="1" dirty="0">
                  <a:latin typeface="+mn-lt"/>
                </a:endParaRPr>
              </a:p>
            </p:txBody>
          </p:sp>
          <p:sp>
            <p:nvSpPr>
              <p:cNvPr id="78" name="Rectangle 77"/>
              <p:cNvSpPr>
                <a:spLocks noChangeArrowheads="1"/>
              </p:cNvSpPr>
              <p:nvPr/>
            </p:nvSpPr>
            <p:spPr bwMode="auto">
              <a:xfrm>
                <a:off x="6999288" y="5081588"/>
                <a:ext cx="822325" cy="182562"/>
              </a:xfrm>
              <a:prstGeom prst="rect">
                <a:avLst/>
              </a:prstGeom>
              <a:noFill/>
              <a:ln w="12700" algn="ctr">
                <a:noFill/>
                <a:miter lim="800000"/>
                <a:headEnd/>
                <a:tailEnd/>
              </a:ln>
            </p:spPr>
            <p:txBody>
              <a:bodyPr anchor="ctr"/>
              <a:lstStyle/>
              <a:p>
                <a:pPr>
                  <a:defRPr/>
                </a:pPr>
                <a:endParaRPr lang="en-US" sz="900" b="1" dirty="0">
                  <a:latin typeface="+mn-lt"/>
                </a:endParaRPr>
              </a:p>
            </p:txBody>
          </p:sp>
          <p:sp>
            <p:nvSpPr>
              <p:cNvPr id="29" name="TextBox 28"/>
              <p:cNvSpPr txBox="1"/>
              <p:nvPr/>
            </p:nvSpPr>
            <p:spPr>
              <a:xfrm>
                <a:off x="4598201" y="3641632"/>
                <a:ext cx="2056910" cy="1446550"/>
              </a:xfrm>
              <a:prstGeom prst="rect">
                <a:avLst/>
              </a:prstGeom>
              <a:noFill/>
            </p:spPr>
            <p:txBody>
              <a:bodyPr wrap="none" rtlCol="0">
                <a:spAutoFit/>
              </a:bodyPr>
              <a:lstStyle/>
              <a:p>
                <a:pPr marL="285750" indent="-285750">
                  <a:buFont typeface="Wingdings" panose="05000000000000000000" pitchFamily="2" charset="2"/>
                  <a:buChar char="Ø"/>
                </a:pPr>
                <a:r>
                  <a:rPr lang="en-CA" sz="1400" dirty="0" smtClean="0"/>
                  <a:t>Validate new purpose</a:t>
                </a:r>
              </a:p>
              <a:p>
                <a:pPr marL="285750" indent="-285750">
                  <a:buFont typeface="Wingdings" panose="05000000000000000000" pitchFamily="2" charset="2"/>
                  <a:buChar char="Ø"/>
                </a:pPr>
                <a:r>
                  <a:rPr lang="en-CA" sz="1400" dirty="0" smtClean="0"/>
                  <a:t>Review DCV journal</a:t>
                </a:r>
              </a:p>
              <a:p>
                <a:r>
                  <a:rPr lang="en-CA" sz="1400" dirty="0" smtClean="0"/>
                  <a:t> report</a:t>
                </a:r>
              </a:p>
              <a:p>
                <a:pPr marL="285750" indent="-285750">
                  <a:buFont typeface="Wingdings" panose="05000000000000000000" pitchFamily="2" charset="2"/>
                  <a:buChar char="Ø"/>
                </a:pPr>
                <a:endParaRPr lang="en-CA" sz="1400" dirty="0" smtClean="0"/>
              </a:p>
              <a:p>
                <a:endParaRPr lang="en-CA" sz="1600" dirty="0" smtClean="0"/>
              </a:p>
              <a:p>
                <a:endParaRPr lang="en-CA" sz="1600" dirty="0"/>
              </a:p>
            </p:txBody>
          </p:sp>
        </p:grpSp>
      </p:grpSp>
      <p:grpSp>
        <p:nvGrpSpPr>
          <p:cNvPr id="6" name="Group 5"/>
          <p:cNvGrpSpPr/>
          <p:nvPr/>
        </p:nvGrpSpPr>
        <p:grpSpPr>
          <a:xfrm>
            <a:off x="6667407" y="2909097"/>
            <a:ext cx="2151960" cy="2538314"/>
            <a:chOff x="6618708" y="2909097"/>
            <a:chExt cx="2151960" cy="2538314"/>
          </a:xfrm>
        </p:grpSpPr>
        <p:sp>
          <p:nvSpPr>
            <p:cNvPr id="23" name="Chevron 22"/>
            <p:cNvSpPr/>
            <p:nvPr/>
          </p:nvSpPr>
          <p:spPr>
            <a:xfrm>
              <a:off x="6625047" y="2909097"/>
              <a:ext cx="2145621" cy="757491"/>
            </a:xfrm>
            <a:prstGeom prst="chevr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CA" sz="1400" dirty="0" smtClean="0">
                  <a:solidFill>
                    <a:schemeClr val="bg1"/>
                  </a:solidFill>
                </a:rPr>
                <a:t>Implementation</a:t>
              </a:r>
              <a:endParaRPr lang="en-CA" sz="1400" dirty="0">
                <a:solidFill>
                  <a:schemeClr val="bg1"/>
                </a:solidFill>
              </a:endParaRPr>
            </a:p>
          </p:txBody>
        </p:sp>
        <p:sp>
          <p:nvSpPr>
            <p:cNvPr id="30" name="TextBox 29"/>
            <p:cNvSpPr txBox="1"/>
            <p:nvPr/>
          </p:nvSpPr>
          <p:spPr>
            <a:xfrm>
              <a:off x="6618708" y="3785418"/>
              <a:ext cx="1954766" cy="1661993"/>
            </a:xfrm>
            <a:prstGeom prst="rect">
              <a:avLst/>
            </a:prstGeom>
            <a:noFill/>
          </p:spPr>
          <p:txBody>
            <a:bodyPr wrap="none" rtlCol="0">
              <a:spAutoFit/>
            </a:bodyPr>
            <a:lstStyle/>
            <a:p>
              <a:pPr marL="285750" indent="-285750">
                <a:buFont typeface="Wingdings" panose="05000000000000000000" pitchFamily="2" charset="2"/>
                <a:buChar char="Ø"/>
              </a:pPr>
              <a:r>
                <a:rPr lang="en-CA" sz="1400" dirty="0" smtClean="0"/>
                <a:t>Define pilot strategy</a:t>
              </a:r>
            </a:p>
            <a:p>
              <a:pPr marL="285750" indent="-285750">
                <a:buFont typeface="Wingdings" panose="05000000000000000000" pitchFamily="2" charset="2"/>
                <a:buChar char="Ø"/>
              </a:pPr>
              <a:r>
                <a:rPr lang="en-CA" sz="1400" dirty="0" smtClean="0"/>
                <a:t>Implementation </a:t>
              </a:r>
            </a:p>
            <a:p>
              <a:r>
                <a:rPr lang="en-CA" sz="1400" dirty="0"/>
                <a:t>r</a:t>
              </a:r>
              <a:r>
                <a:rPr lang="en-CA" sz="1400" dirty="0" smtClean="0"/>
                <a:t>egression testing</a:t>
              </a:r>
            </a:p>
            <a:p>
              <a:pPr marL="285750" indent="-285750">
                <a:buFont typeface="Wingdings" panose="05000000000000000000" pitchFamily="2" charset="2"/>
                <a:buChar char="Ø"/>
              </a:pPr>
              <a:endParaRPr lang="en-CA" sz="1400" dirty="0" smtClean="0"/>
            </a:p>
            <a:p>
              <a:endParaRPr lang="en-CA" sz="1400" dirty="0" smtClean="0"/>
            </a:p>
            <a:p>
              <a:endParaRPr lang="en-CA" sz="1600" dirty="0" smtClean="0"/>
            </a:p>
            <a:p>
              <a:endParaRPr lang="en-CA" sz="1600" dirty="0"/>
            </a:p>
          </p:txBody>
        </p:sp>
      </p:grpSp>
    </p:spTree>
    <p:extLst>
      <p:ext uri="{BB962C8B-B14F-4D97-AF65-F5344CB8AC3E}">
        <p14:creationId xmlns:p14="http://schemas.microsoft.com/office/powerpoint/2010/main" val="2455266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ppt_x</p:attrName>
                                        </p:attrNameLst>
                                      </p:cBhvr>
                                      <p:tavLst>
                                        <p:tav tm="0">
                                          <p:val>
                                            <p:strVal val="#ppt_x"/>
                                          </p:val>
                                        </p:tav>
                                        <p:tav tm="100000">
                                          <p:val>
                                            <p:strVal val="#ppt_x"/>
                                          </p:val>
                                        </p:tav>
                                      </p:tavLst>
                                    </p:anim>
                                    <p:anim calcmode="lin" valueType="num">
                                      <p:cBhvr>
                                        <p:cTn id="2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1000"/>
                                        <p:tgtEl>
                                          <p:spTgt spid="6"/>
                                        </p:tgtEl>
                                      </p:cBhvr>
                                    </p:animEffect>
                                    <p:anim calcmode="lin" valueType="num">
                                      <p:cBhvr>
                                        <p:cTn id="29" dur="1000" fill="hold"/>
                                        <p:tgtEl>
                                          <p:spTgt spid="6"/>
                                        </p:tgtEl>
                                        <p:attrNameLst>
                                          <p:attrName>ppt_x</p:attrName>
                                        </p:attrNameLst>
                                      </p:cBhvr>
                                      <p:tavLst>
                                        <p:tav tm="0">
                                          <p:val>
                                            <p:strVal val="#ppt_x"/>
                                          </p:val>
                                        </p:tav>
                                        <p:tav tm="100000">
                                          <p:val>
                                            <p:strVal val="#ppt_x"/>
                                          </p:val>
                                        </p:tav>
                                      </p:tavLst>
                                    </p:anim>
                                    <p:anim calcmode="lin" valueType="num">
                                      <p:cBhvr>
                                        <p:cTn id="3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4"/>
          <p:cNvSpPr>
            <a:spLocks noGrp="1"/>
          </p:cNvSpPr>
          <p:nvPr>
            <p:ph type="title"/>
          </p:nvPr>
        </p:nvSpPr>
        <p:spPr>
          <a:xfrm>
            <a:off x="381000" y="261669"/>
            <a:ext cx="8153400" cy="457200"/>
          </a:xfrm>
        </p:spPr>
        <p:txBody>
          <a:bodyPr>
            <a:noAutofit/>
          </a:bodyPr>
          <a:lstStyle/>
          <a:p>
            <a:r>
              <a:rPr lang="en-US" altLang="en-US" sz="3200" dirty="0" smtClean="0"/>
              <a:t>Future Consideration</a:t>
            </a:r>
            <a:endParaRPr lang="en-US" altLang="en-US" sz="3200" dirty="0" smtClean="0">
              <a:solidFill>
                <a:srgbClr val="FF0000"/>
              </a:solidFill>
            </a:endParaRPr>
          </a:p>
        </p:txBody>
      </p:sp>
      <p:sp>
        <p:nvSpPr>
          <p:cNvPr id="72" name="Rectangle 71"/>
          <p:cNvSpPr>
            <a:spLocks noChangeArrowheads="1"/>
          </p:cNvSpPr>
          <p:nvPr/>
        </p:nvSpPr>
        <p:spPr bwMode="auto">
          <a:xfrm>
            <a:off x="5840413" y="4437063"/>
            <a:ext cx="1014412" cy="398462"/>
          </a:xfrm>
          <a:prstGeom prst="rect">
            <a:avLst/>
          </a:prstGeom>
          <a:noFill/>
          <a:ln w="12700" algn="ctr">
            <a:noFill/>
            <a:miter lim="800000"/>
            <a:headEnd/>
            <a:tailEnd/>
          </a:ln>
        </p:spPr>
        <p:txBody>
          <a:bodyPr anchor="ctr"/>
          <a:lstStyle/>
          <a:p>
            <a:pPr>
              <a:defRPr/>
            </a:pPr>
            <a:endParaRPr lang="en-US" sz="900" b="1" dirty="0">
              <a:latin typeface="+mn-lt"/>
            </a:endParaRPr>
          </a:p>
        </p:txBody>
      </p:sp>
      <p:sp>
        <p:nvSpPr>
          <p:cNvPr id="73" name="Rectangle 72"/>
          <p:cNvSpPr>
            <a:spLocks noChangeArrowheads="1"/>
          </p:cNvSpPr>
          <p:nvPr/>
        </p:nvSpPr>
        <p:spPr bwMode="auto">
          <a:xfrm>
            <a:off x="4489450" y="2847975"/>
            <a:ext cx="1014413" cy="398463"/>
          </a:xfrm>
          <a:prstGeom prst="rect">
            <a:avLst/>
          </a:prstGeom>
          <a:noFill/>
          <a:ln w="12700" algn="ctr">
            <a:noFill/>
            <a:miter lim="800000"/>
            <a:headEnd/>
            <a:tailEnd/>
          </a:ln>
        </p:spPr>
        <p:txBody>
          <a:bodyPr anchor="ctr"/>
          <a:lstStyle/>
          <a:p>
            <a:pPr>
              <a:defRPr/>
            </a:pPr>
            <a:endParaRPr lang="en-US" sz="900" b="1" dirty="0">
              <a:latin typeface="+mn-lt"/>
            </a:endParaRPr>
          </a:p>
        </p:txBody>
      </p:sp>
      <p:sp>
        <p:nvSpPr>
          <p:cNvPr id="74" name="Rectangle 73"/>
          <p:cNvSpPr>
            <a:spLocks noChangeArrowheads="1"/>
          </p:cNvSpPr>
          <p:nvPr/>
        </p:nvSpPr>
        <p:spPr bwMode="auto">
          <a:xfrm>
            <a:off x="3419475" y="5019675"/>
            <a:ext cx="881063" cy="209550"/>
          </a:xfrm>
          <a:prstGeom prst="rect">
            <a:avLst/>
          </a:prstGeom>
          <a:noFill/>
          <a:ln w="12700" algn="ctr">
            <a:noFill/>
            <a:miter lim="800000"/>
            <a:headEnd/>
            <a:tailEnd/>
          </a:ln>
        </p:spPr>
        <p:txBody>
          <a:bodyPr anchor="ctr"/>
          <a:lstStyle/>
          <a:p>
            <a:pPr>
              <a:defRPr/>
            </a:pPr>
            <a:endParaRPr lang="en-US" sz="900" b="1" dirty="0">
              <a:latin typeface="+mn-lt"/>
            </a:endParaRPr>
          </a:p>
        </p:txBody>
      </p:sp>
      <p:sp>
        <p:nvSpPr>
          <p:cNvPr id="75" name="Rectangle 74"/>
          <p:cNvSpPr>
            <a:spLocks noChangeArrowheads="1"/>
          </p:cNvSpPr>
          <p:nvPr/>
        </p:nvSpPr>
        <p:spPr bwMode="auto">
          <a:xfrm>
            <a:off x="2525713" y="4845050"/>
            <a:ext cx="881062" cy="384175"/>
          </a:xfrm>
          <a:prstGeom prst="rect">
            <a:avLst/>
          </a:prstGeom>
          <a:noFill/>
          <a:ln w="12700" algn="ctr">
            <a:noFill/>
            <a:miter lim="800000"/>
            <a:headEnd/>
            <a:tailEnd/>
          </a:ln>
        </p:spPr>
        <p:txBody>
          <a:bodyPr anchor="ctr"/>
          <a:lstStyle/>
          <a:p>
            <a:pPr>
              <a:defRPr/>
            </a:pPr>
            <a:endParaRPr lang="en-US" sz="900" b="1" dirty="0">
              <a:latin typeface="+mn-lt"/>
            </a:endParaRPr>
          </a:p>
        </p:txBody>
      </p:sp>
      <p:sp>
        <p:nvSpPr>
          <p:cNvPr id="77" name="Rectangle 76"/>
          <p:cNvSpPr>
            <a:spLocks noChangeArrowheads="1"/>
          </p:cNvSpPr>
          <p:nvPr/>
        </p:nvSpPr>
        <p:spPr bwMode="auto">
          <a:xfrm>
            <a:off x="1878013" y="2816225"/>
            <a:ext cx="2117725" cy="488950"/>
          </a:xfrm>
          <a:prstGeom prst="rect">
            <a:avLst/>
          </a:prstGeom>
          <a:noFill/>
          <a:ln w="12700" algn="ctr">
            <a:noFill/>
            <a:miter lim="800000"/>
            <a:headEnd/>
            <a:tailEnd/>
          </a:ln>
        </p:spPr>
        <p:txBody>
          <a:bodyPr anchor="ctr"/>
          <a:lstStyle/>
          <a:p>
            <a:pPr>
              <a:defRPr/>
            </a:pPr>
            <a:endParaRPr lang="en-US" sz="900" b="1" dirty="0">
              <a:latin typeface="+mn-lt"/>
            </a:endParaRPr>
          </a:p>
        </p:txBody>
      </p:sp>
      <p:sp>
        <p:nvSpPr>
          <p:cNvPr id="76" name="Rectangle 75"/>
          <p:cNvSpPr>
            <a:spLocks noChangeArrowheads="1"/>
          </p:cNvSpPr>
          <p:nvPr/>
        </p:nvSpPr>
        <p:spPr bwMode="auto">
          <a:xfrm>
            <a:off x="4343400" y="984250"/>
            <a:ext cx="1176338" cy="1068388"/>
          </a:xfrm>
          <a:prstGeom prst="rect">
            <a:avLst/>
          </a:prstGeom>
          <a:noFill/>
          <a:ln w="12700" algn="ctr">
            <a:noFill/>
            <a:miter lim="800000"/>
            <a:headEnd/>
            <a:tailEnd/>
          </a:ln>
        </p:spPr>
        <p:txBody>
          <a:bodyPr anchor="ctr"/>
          <a:lstStyle/>
          <a:p>
            <a:pPr>
              <a:defRPr/>
            </a:pPr>
            <a:endParaRPr lang="en-US" sz="900" b="1" dirty="0">
              <a:latin typeface="+mn-lt"/>
            </a:endParaRPr>
          </a:p>
        </p:txBody>
      </p:sp>
      <p:sp>
        <p:nvSpPr>
          <p:cNvPr id="78" name="Rectangle 77"/>
          <p:cNvSpPr>
            <a:spLocks noChangeArrowheads="1"/>
          </p:cNvSpPr>
          <p:nvPr/>
        </p:nvSpPr>
        <p:spPr bwMode="auto">
          <a:xfrm>
            <a:off x="6999288" y="5081588"/>
            <a:ext cx="822325" cy="182562"/>
          </a:xfrm>
          <a:prstGeom prst="rect">
            <a:avLst/>
          </a:prstGeom>
          <a:noFill/>
          <a:ln w="12700" algn="ctr">
            <a:noFill/>
            <a:miter lim="800000"/>
            <a:headEnd/>
            <a:tailEnd/>
          </a:ln>
        </p:spPr>
        <p:txBody>
          <a:bodyPr anchor="ctr"/>
          <a:lstStyle/>
          <a:p>
            <a:pPr>
              <a:defRPr/>
            </a:pPr>
            <a:endParaRPr lang="en-US" sz="900" b="1" dirty="0">
              <a:latin typeface="+mn-lt"/>
            </a:endParaRPr>
          </a:p>
        </p:txBody>
      </p:sp>
      <p:sp>
        <p:nvSpPr>
          <p:cNvPr id="79" name="Rectangle 78"/>
          <p:cNvSpPr>
            <a:spLocks noChangeArrowheads="1"/>
          </p:cNvSpPr>
          <p:nvPr/>
        </p:nvSpPr>
        <p:spPr bwMode="auto">
          <a:xfrm>
            <a:off x="1631950" y="3830638"/>
            <a:ext cx="822325" cy="1374775"/>
          </a:xfrm>
          <a:prstGeom prst="rect">
            <a:avLst/>
          </a:prstGeom>
          <a:noFill/>
          <a:ln w="12700" algn="ctr">
            <a:noFill/>
            <a:miter lim="800000"/>
            <a:headEnd/>
            <a:tailEnd/>
          </a:ln>
        </p:spPr>
        <p:txBody>
          <a:bodyPr anchor="ctr"/>
          <a:lstStyle/>
          <a:p>
            <a:pPr>
              <a:defRPr/>
            </a:pPr>
            <a:endParaRPr lang="en-US" sz="900" b="1" dirty="0">
              <a:latin typeface="+mn-lt"/>
            </a:endParaRPr>
          </a:p>
        </p:txBody>
      </p:sp>
      <p:sp>
        <p:nvSpPr>
          <p:cNvPr id="80" name="Rectangle 79"/>
          <p:cNvSpPr>
            <a:spLocks noChangeArrowheads="1"/>
          </p:cNvSpPr>
          <p:nvPr/>
        </p:nvSpPr>
        <p:spPr bwMode="auto">
          <a:xfrm>
            <a:off x="5716588" y="2835275"/>
            <a:ext cx="1109662" cy="449263"/>
          </a:xfrm>
          <a:prstGeom prst="rect">
            <a:avLst/>
          </a:prstGeom>
          <a:noFill/>
          <a:ln w="12700" algn="ctr">
            <a:noFill/>
            <a:miter lim="800000"/>
            <a:headEnd/>
            <a:tailEnd/>
          </a:ln>
        </p:spPr>
        <p:txBody>
          <a:bodyPr anchor="ctr"/>
          <a:lstStyle/>
          <a:p>
            <a:pPr>
              <a:defRPr/>
            </a:pPr>
            <a:endParaRPr lang="en-US" sz="900" b="1" dirty="0">
              <a:latin typeface="+mn-lt"/>
            </a:endParaRPr>
          </a:p>
        </p:txBody>
      </p:sp>
      <p:sp>
        <p:nvSpPr>
          <p:cNvPr id="14" name="Content Placeholder 2"/>
          <p:cNvSpPr>
            <a:spLocks noGrp="1"/>
          </p:cNvSpPr>
          <p:nvPr>
            <p:ph idx="1"/>
          </p:nvPr>
        </p:nvSpPr>
        <p:spPr>
          <a:xfrm>
            <a:off x="457200" y="1236012"/>
            <a:ext cx="8229600" cy="3807569"/>
          </a:xfrm>
        </p:spPr>
        <p:txBody>
          <a:bodyPr>
            <a:normAutofit/>
          </a:bodyPr>
          <a:lstStyle/>
          <a:p>
            <a:pPr>
              <a:buFont typeface="Wingdings" panose="05000000000000000000" pitchFamily="2" charset="2"/>
              <a:buChar char="Ø"/>
            </a:pPr>
            <a:r>
              <a:rPr lang="en-US" sz="2000" dirty="0" smtClean="0"/>
              <a:t>Cloud</a:t>
            </a:r>
          </a:p>
          <a:p>
            <a:pPr marL="0" indent="0">
              <a:buNone/>
            </a:pPr>
            <a:r>
              <a:rPr lang="en-US" sz="1600" dirty="0" smtClean="0"/>
              <a:t>DCV redesign to deploy in cloud.  </a:t>
            </a:r>
          </a:p>
          <a:p>
            <a:pPr marL="0" indent="0">
              <a:buNone/>
            </a:pPr>
            <a:r>
              <a:rPr lang="en-US" sz="1600" dirty="0" smtClean="0"/>
              <a:t>Exposing </a:t>
            </a:r>
            <a:r>
              <a:rPr lang="en-US" sz="1600" dirty="0" err="1" smtClean="0"/>
              <a:t>DCVJournal</a:t>
            </a:r>
            <a:r>
              <a:rPr lang="en-US" sz="1600" dirty="0" smtClean="0"/>
              <a:t> service, </a:t>
            </a:r>
            <a:r>
              <a:rPr lang="en-US" sz="1600" dirty="0" err="1" smtClean="0"/>
              <a:t>XMLCache</a:t>
            </a:r>
            <a:r>
              <a:rPr lang="en-US" sz="1600" dirty="0" smtClean="0"/>
              <a:t> service etc. </a:t>
            </a:r>
          </a:p>
          <a:p>
            <a:pPr marL="0" indent="0">
              <a:buNone/>
            </a:pPr>
            <a:endParaRPr lang="en-US" sz="2000" dirty="0" smtClean="0"/>
          </a:p>
          <a:p>
            <a:pPr>
              <a:buFont typeface="Wingdings" panose="05000000000000000000" pitchFamily="2" charset="2"/>
              <a:buChar char="Ø"/>
            </a:pPr>
            <a:r>
              <a:rPr lang="en-US" sz="2000" dirty="0" smtClean="0"/>
              <a:t>Restful API</a:t>
            </a:r>
          </a:p>
          <a:p>
            <a:pPr marL="0" indent="0">
              <a:buNone/>
            </a:pPr>
            <a:r>
              <a:rPr lang="en-US" sz="1600" dirty="0" smtClean="0"/>
              <a:t>Adding restful API support for DCV service </a:t>
            </a:r>
          </a:p>
          <a:p>
            <a:pPr marL="0" indent="0">
              <a:buNone/>
            </a:pPr>
            <a:endParaRPr lang="en-US" sz="2000" dirty="0" smtClean="0"/>
          </a:p>
          <a:p>
            <a:pPr>
              <a:buFont typeface="Wingdings" panose="05000000000000000000" pitchFamily="2" charset="2"/>
              <a:buChar char="Ø"/>
            </a:pPr>
            <a:r>
              <a:rPr lang="en-US" sz="2000" dirty="0" smtClean="0"/>
              <a:t>Performance Tuning</a:t>
            </a:r>
            <a:endParaRPr lang="en-US" sz="2000" dirty="0"/>
          </a:p>
          <a:p>
            <a:pPr marL="0" indent="0">
              <a:buNone/>
            </a:pPr>
            <a:r>
              <a:rPr lang="en-US" sz="1600" dirty="0" smtClean="0"/>
              <a:t>More tuning can be done through performance analysis, code optimization and caching strategy etc.</a:t>
            </a:r>
          </a:p>
          <a:p>
            <a:pPr marL="0" indent="0">
              <a:buNone/>
            </a:pPr>
            <a:endParaRPr lang="en-US" sz="2000" dirty="0" smtClean="0"/>
          </a:p>
          <a:p>
            <a:pPr marL="0" indent="0">
              <a:buNone/>
            </a:pPr>
            <a:endParaRPr lang="en-US" sz="1900" dirty="0"/>
          </a:p>
          <a:p>
            <a:pPr marL="0" indent="0">
              <a:buNone/>
            </a:pPr>
            <a:endParaRPr lang="en-US" sz="2000" dirty="0"/>
          </a:p>
        </p:txBody>
      </p:sp>
    </p:spTree>
    <p:extLst>
      <p:ext uri="{BB962C8B-B14F-4D97-AF65-F5344CB8AC3E}">
        <p14:creationId xmlns:p14="http://schemas.microsoft.com/office/powerpoint/2010/main" val="33845831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97642"/>
            <a:ext cx="4461083" cy="764453"/>
          </a:xfrm>
        </p:spPr>
        <p:txBody>
          <a:bodyPr>
            <a:normAutofit/>
          </a:bodyPr>
          <a:lstStyle/>
          <a:p>
            <a:r>
              <a:rPr lang="en-US" sz="3600" dirty="0" smtClean="0"/>
              <a:t>Q &amp; A</a:t>
            </a:r>
            <a:endParaRPr lang="en-US" sz="3600" dirty="0"/>
          </a:p>
        </p:txBody>
      </p:sp>
      <p:sp>
        <p:nvSpPr>
          <p:cNvPr id="4" name="Rectangle 3"/>
          <p:cNvSpPr/>
          <p:nvPr/>
        </p:nvSpPr>
        <p:spPr>
          <a:xfrm>
            <a:off x="2680970" y="2967335"/>
            <a:ext cx="3782062" cy="923330"/>
          </a:xfrm>
          <a:prstGeom prst="rect">
            <a:avLst/>
          </a:prstGeom>
          <a:noFill/>
        </p:spPr>
        <p:txBody>
          <a:bodyPr wrap="none" lIns="91440" tIns="45720" rIns="91440" bIns="45720">
            <a:spAutoFit/>
          </a:bodyPr>
          <a:lstStyle/>
          <a:p>
            <a:pPr algn="ctr"/>
            <a:r>
              <a:rPr lang="en-US" sz="5400" b="1" cap="none"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Questions?</a:t>
            </a:r>
            <a:endParaRPr lang="en-US" sz="5400" b="1" cap="none"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p:txBody>
      </p:sp>
    </p:spTree>
    <p:extLst>
      <p:ext uri="{BB962C8B-B14F-4D97-AF65-F5344CB8AC3E}">
        <p14:creationId xmlns:p14="http://schemas.microsoft.com/office/powerpoint/2010/main" val="19885601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4"/>
          <p:cNvSpPr>
            <a:spLocks noGrp="1"/>
          </p:cNvSpPr>
          <p:nvPr>
            <p:ph type="title"/>
          </p:nvPr>
        </p:nvSpPr>
        <p:spPr>
          <a:xfrm>
            <a:off x="381000" y="152400"/>
            <a:ext cx="8153400" cy="457200"/>
          </a:xfrm>
        </p:spPr>
        <p:txBody>
          <a:bodyPr>
            <a:noAutofit/>
          </a:bodyPr>
          <a:lstStyle/>
          <a:p>
            <a:r>
              <a:rPr lang="en-US" altLang="en-US" sz="3600" dirty="0" smtClean="0"/>
              <a:t>Design: Data Model </a:t>
            </a:r>
            <a:endParaRPr lang="en-US" altLang="en-US" sz="3600" dirty="0" smtClean="0">
              <a:solidFill>
                <a:srgbClr val="FF0000"/>
              </a:solidFill>
            </a:endParaRPr>
          </a:p>
        </p:txBody>
      </p:sp>
      <p:sp>
        <p:nvSpPr>
          <p:cNvPr id="72" name="Rectangle 71"/>
          <p:cNvSpPr>
            <a:spLocks noChangeArrowheads="1"/>
          </p:cNvSpPr>
          <p:nvPr/>
        </p:nvSpPr>
        <p:spPr bwMode="auto">
          <a:xfrm>
            <a:off x="5840413" y="4437063"/>
            <a:ext cx="1014412" cy="398462"/>
          </a:xfrm>
          <a:prstGeom prst="rect">
            <a:avLst/>
          </a:prstGeom>
          <a:noFill/>
          <a:ln w="12700" algn="ctr">
            <a:noFill/>
            <a:miter lim="800000"/>
            <a:headEnd/>
            <a:tailEnd/>
          </a:ln>
        </p:spPr>
        <p:txBody>
          <a:bodyPr anchor="ctr"/>
          <a:lstStyle/>
          <a:p>
            <a:pPr>
              <a:defRPr/>
            </a:pPr>
            <a:endParaRPr lang="en-US" sz="900" b="1" dirty="0">
              <a:latin typeface="+mn-lt"/>
            </a:endParaRPr>
          </a:p>
        </p:txBody>
      </p:sp>
      <p:sp>
        <p:nvSpPr>
          <p:cNvPr id="73" name="Rectangle 72"/>
          <p:cNvSpPr>
            <a:spLocks noChangeArrowheads="1"/>
          </p:cNvSpPr>
          <p:nvPr/>
        </p:nvSpPr>
        <p:spPr bwMode="auto">
          <a:xfrm>
            <a:off x="4489450" y="2847975"/>
            <a:ext cx="1014413" cy="398463"/>
          </a:xfrm>
          <a:prstGeom prst="rect">
            <a:avLst/>
          </a:prstGeom>
          <a:noFill/>
          <a:ln w="12700" algn="ctr">
            <a:noFill/>
            <a:miter lim="800000"/>
            <a:headEnd/>
            <a:tailEnd/>
          </a:ln>
        </p:spPr>
        <p:txBody>
          <a:bodyPr anchor="ctr"/>
          <a:lstStyle/>
          <a:p>
            <a:pPr>
              <a:defRPr/>
            </a:pPr>
            <a:endParaRPr lang="en-US" sz="900" b="1" dirty="0">
              <a:latin typeface="+mn-lt"/>
            </a:endParaRPr>
          </a:p>
        </p:txBody>
      </p:sp>
      <p:sp>
        <p:nvSpPr>
          <p:cNvPr id="74" name="Rectangle 73"/>
          <p:cNvSpPr>
            <a:spLocks noChangeArrowheads="1"/>
          </p:cNvSpPr>
          <p:nvPr/>
        </p:nvSpPr>
        <p:spPr bwMode="auto">
          <a:xfrm>
            <a:off x="3419475" y="5019675"/>
            <a:ext cx="881063" cy="209550"/>
          </a:xfrm>
          <a:prstGeom prst="rect">
            <a:avLst/>
          </a:prstGeom>
          <a:noFill/>
          <a:ln w="12700" algn="ctr">
            <a:noFill/>
            <a:miter lim="800000"/>
            <a:headEnd/>
            <a:tailEnd/>
          </a:ln>
        </p:spPr>
        <p:txBody>
          <a:bodyPr anchor="ctr"/>
          <a:lstStyle/>
          <a:p>
            <a:pPr>
              <a:defRPr/>
            </a:pPr>
            <a:endParaRPr lang="en-US" sz="900" b="1" dirty="0">
              <a:latin typeface="+mn-lt"/>
            </a:endParaRPr>
          </a:p>
        </p:txBody>
      </p:sp>
      <p:sp>
        <p:nvSpPr>
          <p:cNvPr id="75" name="Rectangle 74"/>
          <p:cNvSpPr>
            <a:spLocks noChangeArrowheads="1"/>
          </p:cNvSpPr>
          <p:nvPr/>
        </p:nvSpPr>
        <p:spPr bwMode="auto">
          <a:xfrm>
            <a:off x="2525713" y="4845050"/>
            <a:ext cx="881062" cy="384175"/>
          </a:xfrm>
          <a:prstGeom prst="rect">
            <a:avLst/>
          </a:prstGeom>
          <a:noFill/>
          <a:ln w="12700" algn="ctr">
            <a:noFill/>
            <a:miter lim="800000"/>
            <a:headEnd/>
            <a:tailEnd/>
          </a:ln>
        </p:spPr>
        <p:txBody>
          <a:bodyPr anchor="ctr"/>
          <a:lstStyle/>
          <a:p>
            <a:pPr>
              <a:defRPr/>
            </a:pPr>
            <a:endParaRPr lang="en-US" sz="900" b="1" dirty="0">
              <a:latin typeface="+mn-lt"/>
            </a:endParaRPr>
          </a:p>
        </p:txBody>
      </p:sp>
      <p:sp>
        <p:nvSpPr>
          <p:cNvPr id="77" name="Rectangle 76"/>
          <p:cNvSpPr>
            <a:spLocks noChangeArrowheads="1"/>
          </p:cNvSpPr>
          <p:nvPr/>
        </p:nvSpPr>
        <p:spPr bwMode="auto">
          <a:xfrm>
            <a:off x="1878013" y="2816225"/>
            <a:ext cx="2117725" cy="488950"/>
          </a:xfrm>
          <a:prstGeom prst="rect">
            <a:avLst/>
          </a:prstGeom>
          <a:noFill/>
          <a:ln w="12700" algn="ctr">
            <a:noFill/>
            <a:miter lim="800000"/>
            <a:headEnd/>
            <a:tailEnd/>
          </a:ln>
        </p:spPr>
        <p:txBody>
          <a:bodyPr anchor="ctr"/>
          <a:lstStyle/>
          <a:p>
            <a:pPr>
              <a:defRPr/>
            </a:pPr>
            <a:endParaRPr lang="en-US" sz="900" b="1" dirty="0">
              <a:latin typeface="+mn-lt"/>
            </a:endParaRPr>
          </a:p>
        </p:txBody>
      </p:sp>
      <p:sp>
        <p:nvSpPr>
          <p:cNvPr id="76" name="Rectangle 75"/>
          <p:cNvSpPr>
            <a:spLocks noChangeArrowheads="1"/>
          </p:cNvSpPr>
          <p:nvPr/>
        </p:nvSpPr>
        <p:spPr bwMode="auto">
          <a:xfrm>
            <a:off x="4343400" y="984250"/>
            <a:ext cx="1176338" cy="1068388"/>
          </a:xfrm>
          <a:prstGeom prst="rect">
            <a:avLst/>
          </a:prstGeom>
          <a:noFill/>
          <a:ln w="12700" algn="ctr">
            <a:noFill/>
            <a:miter lim="800000"/>
            <a:headEnd/>
            <a:tailEnd/>
          </a:ln>
        </p:spPr>
        <p:txBody>
          <a:bodyPr anchor="ctr"/>
          <a:lstStyle/>
          <a:p>
            <a:pPr>
              <a:defRPr/>
            </a:pPr>
            <a:endParaRPr lang="en-US" sz="900" b="1" dirty="0">
              <a:latin typeface="+mn-lt"/>
            </a:endParaRPr>
          </a:p>
        </p:txBody>
      </p:sp>
      <p:sp>
        <p:nvSpPr>
          <p:cNvPr id="78" name="Rectangle 77"/>
          <p:cNvSpPr>
            <a:spLocks noChangeArrowheads="1"/>
          </p:cNvSpPr>
          <p:nvPr/>
        </p:nvSpPr>
        <p:spPr bwMode="auto">
          <a:xfrm>
            <a:off x="6999288" y="5081588"/>
            <a:ext cx="822325" cy="182562"/>
          </a:xfrm>
          <a:prstGeom prst="rect">
            <a:avLst/>
          </a:prstGeom>
          <a:noFill/>
          <a:ln w="12700" algn="ctr">
            <a:noFill/>
            <a:miter lim="800000"/>
            <a:headEnd/>
            <a:tailEnd/>
          </a:ln>
        </p:spPr>
        <p:txBody>
          <a:bodyPr anchor="ctr"/>
          <a:lstStyle/>
          <a:p>
            <a:pPr>
              <a:defRPr/>
            </a:pPr>
            <a:endParaRPr lang="en-US" sz="900" b="1" dirty="0">
              <a:latin typeface="+mn-lt"/>
            </a:endParaRPr>
          </a:p>
        </p:txBody>
      </p:sp>
      <p:sp>
        <p:nvSpPr>
          <p:cNvPr id="79" name="Rectangle 78"/>
          <p:cNvSpPr>
            <a:spLocks noChangeArrowheads="1"/>
          </p:cNvSpPr>
          <p:nvPr/>
        </p:nvSpPr>
        <p:spPr bwMode="auto">
          <a:xfrm>
            <a:off x="1631950" y="3830638"/>
            <a:ext cx="822325" cy="1374775"/>
          </a:xfrm>
          <a:prstGeom prst="rect">
            <a:avLst/>
          </a:prstGeom>
          <a:noFill/>
          <a:ln w="12700" algn="ctr">
            <a:noFill/>
            <a:miter lim="800000"/>
            <a:headEnd/>
            <a:tailEnd/>
          </a:ln>
        </p:spPr>
        <p:txBody>
          <a:bodyPr anchor="ctr"/>
          <a:lstStyle/>
          <a:p>
            <a:pPr>
              <a:defRPr/>
            </a:pPr>
            <a:endParaRPr lang="en-US" sz="900" b="1" dirty="0">
              <a:latin typeface="+mn-lt"/>
            </a:endParaRPr>
          </a:p>
        </p:txBody>
      </p:sp>
      <p:sp>
        <p:nvSpPr>
          <p:cNvPr id="80" name="Rectangle 79"/>
          <p:cNvSpPr>
            <a:spLocks noChangeArrowheads="1"/>
          </p:cNvSpPr>
          <p:nvPr/>
        </p:nvSpPr>
        <p:spPr bwMode="auto">
          <a:xfrm>
            <a:off x="5716588" y="2835275"/>
            <a:ext cx="1109662" cy="449263"/>
          </a:xfrm>
          <a:prstGeom prst="rect">
            <a:avLst/>
          </a:prstGeom>
          <a:noFill/>
          <a:ln w="12700" algn="ctr">
            <a:noFill/>
            <a:miter lim="800000"/>
            <a:headEnd/>
            <a:tailEnd/>
          </a:ln>
        </p:spPr>
        <p:txBody>
          <a:bodyPr anchor="ctr"/>
          <a:lstStyle/>
          <a:p>
            <a:pPr>
              <a:defRPr/>
            </a:pPr>
            <a:endParaRPr lang="en-US" sz="900" b="1" dirty="0">
              <a:latin typeface="+mn-lt"/>
            </a:endParaRPr>
          </a:p>
        </p:txBody>
      </p:sp>
      <p:pic>
        <p:nvPicPr>
          <p:cNvPr id="13"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6363" y="838200"/>
            <a:ext cx="8809037" cy="601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205040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4"/>
          <p:cNvSpPr>
            <a:spLocks noGrp="1"/>
          </p:cNvSpPr>
          <p:nvPr>
            <p:ph type="title"/>
          </p:nvPr>
        </p:nvSpPr>
        <p:spPr>
          <a:xfrm>
            <a:off x="381000" y="152400"/>
            <a:ext cx="8153400" cy="457200"/>
          </a:xfrm>
        </p:spPr>
        <p:txBody>
          <a:bodyPr>
            <a:noAutofit/>
          </a:bodyPr>
          <a:lstStyle/>
          <a:p>
            <a:r>
              <a:rPr lang="en-US" altLang="en-US" sz="3600" dirty="0" smtClean="0"/>
              <a:t>Design: Table Schema</a:t>
            </a:r>
            <a:endParaRPr lang="en-US" altLang="en-US" sz="3600" dirty="0" smtClean="0">
              <a:solidFill>
                <a:srgbClr val="FF0000"/>
              </a:solidFill>
            </a:endParaRPr>
          </a:p>
        </p:txBody>
      </p:sp>
      <p:sp>
        <p:nvSpPr>
          <p:cNvPr id="72" name="Rectangle 71"/>
          <p:cNvSpPr>
            <a:spLocks noChangeArrowheads="1"/>
          </p:cNvSpPr>
          <p:nvPr/>
        </p:nvSpPr>
        <p:spPr bwMode="auto">
          <a:xfrm>
            <a:off x="5840413" y="4437063"/>
            <a:ext cx="1014412" cy="398462"/>
          </a:xfrm>
          <a:prstGeom prst="rect">
            <a:avLst/>
          </a:prstGeom>
          <a:noFill/>
          <a:ln w="12700" algn="ctr">
            <a:noFill/>
            <a:miter lim="800000"/>
            <a:headEnd/>
            <a:tailEnd/>
          </a:ln>
        </p:spPr>
        <p:txBody>
          <a:bodyPr anchor="ctr"/>
          <a:lstStyle/>
          <a:p>
            <a:pPr>
              <a:defRPr/>
            </a:pPr>
            <a:endParaRPr lang="en-US" sz="900" b="1" dirty="0">
              <a:latin typeface="+mn-lt"/>
            </a:endParaRPr>
          </a:p>
        </p:txBody>
      </p:sp>
      <p:sp>
        <p:nvSpPr>
          <p:cNvPr id="73" name="Rectangle 72"/>
          <p:cNvSpPr>
            <a:spLocks noChangeArrowheads="1"/>
          </p:cNvSpPr>
          <p:nvPr/>
        </p:nvSpPr>
        <p:spPr bwMode="auto">
          <a:xfrm>
            <a:off x="4489450" y="2847975"/>
            <a:ext cx="1014413" cy="398463"/>
          </a:xfrm>
          <a:prstGeom prst="rect">
            <a:avLst/>
          </a:prstGeom>
          <a:noFill/>
          <a:ln w="12700" algn="ctr">
            <a:noFill/>
            <a:miter lim="800000"/>
            <a:headEnd/>
            <a:tailEnd/>
          </a:ln>
        </p:spPr>
        <p:txBody>
          <a:bodyPr anchor="ctr"/>
          <a:lstStyle/>
          <a:p>
            <a:pPr>
              <a:defRPr/>
            </a:pPr>
            <a:endParaRPr lang="en-US" sz="900" b="1" dirty="0">
              <a:latin typeface="+mn-lt"/>
            </a:endParaRPr>
          </a:p>
        </p:txBody>
      </p:sp>
      <p:sp>
        <p:nvSpPr>
          <p:cNvPr id="74" name="Rectangle 73"/>
          <p:cNvSpPr>
            <a:spLocks noChangeArrowheads="1"/>
          </p:cNvSpPr>
          <p:nvPr/>
        </p:nvSpPr>
        <p:spPr bwMode="auto">
          <a:xfrm>
            <a:off x="3419475" y="5019675"/>
            <a:ext cx="881063" cy="209550"/>
          </a:xfrm>
          <a:prstGeom prst="rect">
            <a:avLst/>
          </a:prstGeom>
          <a:noFill/>
          <a:ln w="12700" algn="ctr">
            <a:noFill/>
            <a:miter lim="800000"/>
            <a:headEnd/>
            <a:tailEnd/>
          </a:ln>
        </p:spPr>
        <p:txBody>
          <a:bodyPr anchor="ctr"/>
          <a:lstStyle/>
          <a:p>
            <a:pPr>
              <a:defRPr/>
            </a:pPr>
            <a:endParaRPr lang="en-US" sz="900" b="1" dirty="0">
              <a:latin typeface="+mn-lt"/>
            </a:endParaRPr>
          </a:p>
        </p:txBody>
      </p:sp>
      <p:sp>
        <p:nvSpPr>
          <p:cNvPr id="75" name="Rectangle 74"/>
          <p:cNvSpPr>
            <a:spLocks noChangeArrowheads="1"/>
          </p:cNvSpPr>
          <p:nvPr/>
        </p:nvSpPr>
        <p:spPr bwMode="auto">
          <a:xfrm>
            <a:off x="2525713" y="4845050"/>
            <a:ext cx="881062" cy="384175"/>
          </a:xfrm>
          <a:prstGeom prst="rect">
            <a:avLst/>
          </a:prstGeom>
          <a:noFill/>
          <a:ln w="12700" algn="ctr">
            <a:noFill/>
            <a:miter lim="800000"/>
            <a:headEnd/>
            <a:tailEnd/>
          </a:ln>
        </p:spPr>
        <p:txBody>
          <a:bodyPr anchor="ctr"/>
          <a:lstStyle/>
          <a:p>
            <a:pPr>
              <a:defRPr/>
            </a:pPr>
            <a:endParaRPr lang="en-US" sz="900" b="1" dirty="0">
              <a:latin typeface="+mn-lt"/>
            </a:endParaRPr>
          </a:p>
        </p:txBody>
      </p:sp>
      <p:sp>
        <p:nvSpPr>
          <p:cNvPr id="77" name="Rectangle 76"/>
          <p:cNvSpPr>
            <a:spLocks noChangeArrowheads="1"/>
          </p:cNvSpPr>
          <p:nvPr/>
        </p:nvSpPr>
        <p:spPr bwMode="auto">
          <a:xfrm>
            <a:off x="1878013" y="2816225"/>
            <a:ext cx="2117725" cy="488950"/>
          </a:xfrm>
          <a:prstGeom prst="rect">
            <a:avLst/>
          </a:prstGeom>
          <a:noFill/>
          <a:ln w="12700" algn="ctr">
            <a:noFill/>
            <a:miter lim="800000"/>
            <a:headEnd/>
            <a:tailEnd/>
          </a:ln>
        </p:spPr>
        <p:txBody>
          <a:bodyPr anchor="ctr"/>
          <a:lstStyle/>
          <a:p>
            <a:pPr>
              <a:defRPr/>
            </a:pPr>
            <a:endParaRPr lang="en-US" sz="900" b="1" dirty="0">
              <a:latin typeface="+mn-lt"/>
            </a:endParaRPr>
          </a:p>
        </p:txBody>
      </p:sp>
      <p:sp>
        <p:nvSpPr>
          <p:cNvPr id="76" name="Rectangle 75"/>
          <p:cNvSpPr>
            <a:spLocks noChangeArrowheads="1"/>
          </p:cNvSpPr>
          <p:nvPr/>
        </p:nvSpPr>
        <p:spPr bwMode="auto">
          <a:xfrm>
            <a:off x="4343400" y="984250"/>
            <a:ext cx="1176338" cy="1068388"/>
          </a:xfrm>
          <a:prstGeom prst="rect">
            <a:avLst/>
          </a:prstGeom>
          <a:noFill/>
          <a:ln w="12700" algn="ctr">
            <a:noFill/>
            <a:miter lim="800000"/>
            <a:headEnd/>
            <a:tailEnd/>
          </a:ln>
        </p:spPr>
        <p:txBody>
          <a:bodyPr anchor="ctr"/>
          <a:lstStyle/>
          <a:p>
            <a:pPr>
              <a:defRPr/>
            </a:pPr>
            <a:endParaRPr lang="en-US" sz="900" b="1" dirty="0">
              <a:latin typeface="+mn-lt"/>
            </a:endParaRPr>
          </a:p>
        </p:txBody>
      </p:sp>
      <p:sp>
        <p:nvSpPr>
          <p:cNvPr id="78" name="Rectangle 77"/>
          <p:cNvSpPr>
            <a:spLocks noChangeArrowheads="1"/>
          </p:cNvSpPr>
          <p:nvPr/>
        </p:nvSpPr>
        <p:spPr bwMode="auto">
          <a:xfrm>
            <a:off x="6999288" y="5081588"/>
            <a:ext cx="822325" cy="182562"/>
          </a:xfrm>
          <a:prstGeom prst="rect">
            <a:avLst/>
          </a:prstGeom>
          <a:noFill/>
          <a:ln w="12700" algn="ctr">
            <a:noFill/>
            <a:miter lim="800000"/>
            <a:headEnd/>
            <a:tailEnd/>
          </a:ln>
        </p:spPr>
        <p:txBody>
          <a:bodyPr anchor="ctr"/>
          <a:lstStyle/>
          <a:p>
            <a:pPr>
              <a:defRPr/>
            </a:pPr>
            <a:endParaRPr lang="en-US" sz="900" b="1" dirty="0">
              <a:latin typeface="+mn-lt"/>
            </a:endParaRPr>
          </a:p>
        </p:txBody>
      </p:sp>
      <p:sp>
        <p:nvSpPr>
          <p:cNvPr id="79" name="Rectangle 78"/>
          <p:cNvSpPr>
            <a:spLocks noChangeArrowheads="1"/>
          </p:cNvSpPr>
          <p:nvPr/>
        </p:nvSpPr>
        <p:spPr bwMode="auto">
          <a:xfrm>
            <a:off x="1631950" y="3830638"/>
            <a:ext cx="822325" cy="1374775"/>
          </a:xfrm>
          <a:prstGeom prst="rect">
            <a:avLst/>
          </a:prstGeom>
          <a:noFill/>
          <a:ln w="12700" algn="ctr">
            <a:noFill/>
            <a:miter lim="800000"/>
            <a:headEnd/>
            <a:tailEnd/>
          </a:ln>
        </p:spPr>
        <p:txBody>
          <a:bodyPr anchor="ctr"/>
          <a:lstStyle/>
          <a:p>
            <a:pPr>
              <a:defRPr/>
            </a:pPr>
            <a:endParaRPr lang="en-US" sz="900" b="1" dirty="0">
              <a:latin typeface="+mn-lt"/>
            </a:endParaRPr>
          </a:p>
        </p:txBody>
      </p:sp>
      <p:sp>
        <p:nvSpPr>
          <p:cNvPr id="80" name="Rectangle 79"/>
          <p:cNvSpPr>
            <a:spLocks noChangeArrowheads="1"/>
          </p:cNvSpPr>
          <p:nvPr/>
        </p:nvSpPr>
        <p:spPr bwMode="auto">
          <a:xfrm>
            <a:off x="5716588" y="2835275"/>
            <a:ext cx="1109662" cy="449263"/>
          </a:xfrm>
          <a:prstGeom prst="rect">
            <a:avLst/>
          </a:prstGeom>
          <a:noFill/>
          <a:ln w="12700" algn="ctr">
            <a:noFill/>
            <a:miter lim="800000"/>
            <a:headEnd/>
            <a:tailEnd/>
          </a:ln>
        </p:spPr>
        <p:txBody>
          <a:bodyPr anchor="ctr"/>
          <a:lstStyle/>
          <a:p>
            <a:pPr>
              <a:defRPr/>
            </a:pPr>
            <a:endParaRPr lang="en-US" sz="900" b="1" dirty="0">
              <a:latin typeface="+mn-lt"/>
            </a:endParaRPr>
          </a:p>
        </p:txBody>
      </p:sp>
      <p:pic>
        <p:nvPicPr>
          <p:cNvPr id="14" name="Picture 4" descr="C:\Users\JOZhang\Desktop\DCVTable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0585" y="838199"/>
            <a:ext cx="7321961" cy="52409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48649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4"/>
          <p:cNvSpPr>
            <a:spLocks noGrp="1"/>
          </p:cNvSpPr>
          <p:nvPr>
            <p:ph type="title"/>
          </p:nvPr>
        </p:nvSpPr>
        <p:spPr>
          <a:xfrm>
            <a:off x="381000" y="152400"/>
            <a:ext cx="8153400" cy="457200"/>
          </a:xfrm>
        </p:spPr>
        <p:txBody>
          <a:bodyPr>
            <a:noAutofit/>
          </a:bodyPr>
          <a:lstStyle/>
          <a:p>
            <a:r>
              <a:rPr lang="en-US" altLang="en-US" sz="3600" dirty="0" smtClean="0"/>
              <a:t>Design: Activity Diagram</a:t>
            </a:r>
            <a:endParaRPr lang="en-US" altLang="en-US" sz="3600" dirty="0" smtClean="0">
              <a:solidFill>
                <a:srgbClr val="FF0000"/>
              </a:solidFill>
            </a:endParaRPr>
          </a:p>
        </p:txBody>
      </p:sp>
      <p:sp>
        <p:nvSpPr>
          <p:cNvPr id="72" name="Rectangle 71"/>
          <p:cNvSpPr>
            <a:spLocks noChangeArrowheads="1"/>
          </p:cNvSpPr>
          <p:nvPr/>
        </p:nvSpPr>
        <p:spPr bwMode="auto">
          <a:xfrm>
            <a:off x="5840413" y="4437063"/>
            <a:ext cx="1014412" cy="398462"/>
          </a:xfrm>
          <a:prstGeom prst="rect">
            <a:avLst/>
          </a:prstGeom>
          <a:noFill/>
          <a:ln w="12700" algn="ctr">
            <a:noFill/>
            <a:miter lim="800000"/>
            <a:headEnd/>
            <a:tailEnd/>
          </a:ln>
        </p:spPr>
        <p:txBody>
          <a:bodyPr anchor="ctr"/>
          <a:lstStyle/>
          <a:p>
            <a:pPr>
              <a:defRPr/>
            </a:pPr>
            <a:endParaRPr lang="en-US" sz="900" b="1" dirty="0">
              <a:latin typeface="+mn-lt"/>
            </a:endParaRPr>
          </a:p>
        </p:txBody>
      </p:sp>
      <p:sp>
        <p:nvSpPr>
          <p:cNvPr id="73" name="Rectangle 72"/>
          <p:cNvSpPr>
            <a:spLocks noChangeArrowheads="1"/>
          </p:cNvSpPr>
          <p:nvPr/>
        </p:nvSpPr>
        <p:spPr bwMode="auto">
          <a:xfrm>
            <a:off x="4489450" y="2847975"/>
            <a:ext cx="1014413" cy="398463"/>
          </a:xfrm>
          <a:prstGeom prst="rect">
            <a:avLst/>
          </a:prstGeom>
          <a:noFill/>
          <a:ln w="12700" algn="ctr">
            <a:noFill/>
            <a:miter lim="800000"/>
            <a:headEnd/>
            <a:tailEnd/>
          </a:ln>
        </p:spPr>
        <p:txBody>
          <a:bodyPr anchor="ctr"/>
          <a:lstStyle/>
          <a:p>
            <a:pPr>
              <a:defRPr/>
            </a:pPr>
            <a:endParaRPr lang="en-US" sz="900" b="1" dirty="0">
              <a:latin typeface="+mn-lt"/>
            </a:endParaRPr>
          </a:p>
        </p:txBody>
      </p:sp>
      <p:sp>
        <p:nvSpPr>
          <p:cNvPr id="74" name="Rectangle 73"/>
          <p:cNvSpPr>
            <a:spLocks noChangeArrowheads="1"/>
          </p:cNvSpPr>
          <p:nvPr/>
        </p:nvSpPr>
        <p:spPr bwMode="auto">
          <a:xfrm>
            <a:off x="3419475" y="5019675"/>
            <a:ext cx="881063" cy="209550"/>
          </a:xfrm>
          <a:prstGeom prst="rect">
            <a:avLst/>
          </a:prstGeom>
          <a:noFill/>
          <a:ln w="12700" algn="ctr">
            <a:noFill/>
            <a:miter lim="800000"/>
            <a:headEnd/>
            <a:tailEnd/>
          </a:ln>
        </p:spPr>
        <p:txBody>
          <a:bodyPr anchor="ctr"/>
          <a:lstStyle/>
          <a:p>
            <a:pPr>
              <a:defRPr/>
            </a:pPr>
            <a:endParaRPr lang="en-US" sz="900" b="1" dirty="0">
              <a:latin typeface="+mn-lt"/>
            </a:endParaRPr>
          </a:p>
        </p:txBody>
      </p:sp>
      <p:sp>
        <p:nvSpPr>
          <p:cNvPr id="75" name="Rectangle 74"/>
          <p:cNvSpPr>
            <a:spLocks noChangeArrowheads="1"/>
          </p:cNvSpPr>
          <p:nvPr/>
        </p:nvSpPr>
        <p:spPr bwMode="auto">
          <a:xfrm>
            <a:off x="2525713" y="4845050"/>
            <a:ext cx="881062" cy="384175"/>
          </a:xfrm>
          <a:prstGeom prst="rect">
            <a:avLst/>
          </a:prstGeom>
          <a:noFill/>
          <a:ln w="12700" algn="ctr">
            <a:noFill/>
            <a:miter lim="800000"/>
            <a:headEnd/>
            <a:tailEnd/>
          </a:ln>
        </p:spPr>
        <p:txBody>
          <a:bodyPr anchor="ctr"/>
          <a:lstStyle/>
          <a:p>
            <a:pPr>
              <a:defRPr/>
            </a:pPr>
            <a:endParaRPr lang="en-US" sz="900" b="1" dirty="0">
              <a:latin typeface="+mn-lt"/>
            </a:endParaRPr>
          </a:p>
        </p:txBody>
      </p:sp>
      <p:sp>
        <p:nvSpPr>
          <p:cNvPr id="77" name="Rectangle 76"/>
          <p:cNvSpPr>
            <a:spLocks noChangeArrowheads="1"/>
          </p:cNvSpPr>
          <p:nvPr/>
        </p:nvSpPr>
        <p:spPr bwMode="auto">
          <a:xfrm>
            <a:off x="1878013" y="2816225"/>
            <a:ext cx="2117725" cy="488950"/>
          </a:xfrm>
          <a:prstGeom prst="rect">
            <a:avLst/>
          </a:prstGeom>
          <a:noFill/>
          <a:ln w="12700" algn="ctr">
            <a:noFill/>
            <a:miter lim="800000"/>
            <a:headEnd/>
            <a:tailEnd/>
          </a:ln>
        </p:spPr>
        <p:txBody>
          <a:bodyPr anchor="ctr"/>
          <a:lstStyle/>
          <a:p>
            <a:pPr>
              <a:defRPr/>
            </a:pPr>
            <a:endParaRPr lang="en-US" sz="900" b="1" dirty="0">
              <a:latin typeface="+mn-lt"/>
            </a:endParaRPr>
          </a:p>
        </p:txBody>
      </p:sp>
      <p:sp>
        <p:nvSpPr>
          <p:cNvPr id="76" name="Rectangle 75"/>
          <p:cNvSpPr>
            <a:spLocks noChangeArrowheads="1"/>
          </p:cNvSpPr>
          <p:nvPr/>
        </p:nvSpPr>
        <p:spPr bwMode="auto">
          <a:xfrm>
            <a:off x="4343400" y="984250"/>
            <a:ext cx="1176338" cy="1068388"/>
          </a:xfrm>
          <a:prstGeom prst="rect">
            <a:avLst/>
          </a:prstGeom>
          <a:noFill/>
          <a:ln w="12700" algn="ctr">
            <a:noFill/>
            <a:miter lim="800000"/>
            <a:headEnd/>
            <a:tailEnd/>
          </a:ln>
        </p:spPr>
        <p:txBody>
          <a:bodyPr anchor="ctr"/>
          <a:lstStyle/>
          <a:p>
            <a:pPr>
              <a:defRPr/>
            </a:pPr>
            <a:endParaRPr lang="en-US" sz="900" b="1" dirty="0">
              <a:latin typeface="+mn-lt"/>
            </a:endParaRPr>
          </a:p>
        </p:txBody>
      </p:sp>
      <p:sp>
        <p:nvSpPr>
          <p:cNvPr id="78" name="Rectangle 77"/>
          <p:cNvSpPr>
            <a:spLocks noChangeArrowheads="1"/>
          </p:cNvSpPr>
          <p:nvPr/>
        </p:nvSpPr>
        <p:spPr bwMode="auto">
          <a:xfrm>
            <a:off x="6999288" y="5081588"/>
            <a:ext cx="822325" cy="182562"/>
          </a:xfrm>
          <a:prstGeom prst="rect">
            <a:avLst/>
          </a:prstGeom>
          <a:noFill/>
          <a:ln w="12700" algn="ctr">
            <a:noFill/>
            <a:miter lim="800000"/>
            <a:headEnd/>
            <a:tailEnd/>
          </a:ln>
        </p:spPr>
        <p:txBody>
          <a:bodyPr anchor="ctr"/>
          <a:lstStyle/>
          <a:p>
            <a:pPr>
              <a:defRPr/>
            </a:pPr>
            <a:endParaRPr lang="en-US" sz="900" b="1" dirty="0">
              <a:latin typeface="+mn-lt"/>
            </a:endParaRPr>
          </a:p>
        </p:txBody>
      </p:sp>
      <p:sp>
        <p:nvSpPr>
          <p:cNvPr id="79" name="Rectangle 78"/>
          <p:cNvSpPr>
            <a:spLocks noChangeArrowheads="1"/>
          </p:cNvSpPr>
          <p:nvPr/>
        </p:nvSpPr>
        <p:spPr bwMode="auto">
          <a:xfrm>
            <a:off x="1631950" y="3830638"/>
            <a:ext cx="822325" cy="1374775"/>
          </a:xfrm>
          <a:prstGeom prst="rect">
            <a:avLst/>
          </a:prstGeom>
          <a:noFill/>
          <a:ln w="12700" algn="ctr">
            <a:noFill/>
            <a:miter lim="800000"/>
            <a:headEnd/>
            <a:tailEnd/>
          </a:ln>
        </p:spPr>
        <p:txBody>
          <a:bodyPr anchor="ctr"/>
          <a:lstStyle/>
          <a:p>
            <a:pPr>
              <a:defRPr/>
            </a:pPr>
            <a:endParaRPr lang="en-US" sz="900" b="1" dirty="0">
              <a:latin typeface="+mn-lt"/>
            </a:endParaRPr>
          </a:p>
        </p:txBody>
      </p:sp>
      <p:sp>
        <p:nvSpPr>
          <p:cNvPr id="80" name="Rectangle 79"/>
          <p:cNvSpPr>
            <a:spLocks noChangeArrowheads="1"/>
          </p:cNvSpPr>
          <p:nvPr/>
        </p:nvSpPr>
        <p:spPr bwMode="auto">
          <a:xfrm>
            <a:off x="5716588" y="2835275"/>
            <a:ext cx="1109662" cy="449263"/>
          </a:xfrm>
          <a:prstGeom prst="rect">
            <a:avLst/>
          </a:prstGeom>
          <a:noFill/>
          <a:ln w="12700" algn="ctr">
            <a:noFill/>
            <a:miter lim="800000"/>
            <a:headEnd/>
            <a:tailEnd/>
          </a:ln>
        </p:spPr>
        <p:txBody>
          <a:bodyPr anchor="ctr"/>
          <a:lstStyle/>
          <a:p>
            <a:pPr>
              <a:defRPr/>
            </a:pPr>
            <a:endParaRPr lang="en-US" sz="900" b="1" dirty="0">
              <a:latin typeface="+mn-lt"/>
            </a:endParaRPr>
          </a:p>
        </p:txBody>
      </p:sp>
      <p:pic>
        <p:nvPicPr>
          <p:cNvPr id="2" name="Picture 1"/>
          <p:cNvPicPr>
            <a:picLocks noChangeAspect="1"/>
          </p:cNvPicPr>
          <p:nvPr/>
        </p:nvPicPr>
        <p:blipFill>
          <a:blip r:embed="rId3"/>
          <a:stretch>
            <a:fillRect/>
          </a:stretch>
        </p:blipFill>
        <p:spPr>
          <a:xfrm>
            <a:off x="814387" y="730973"/>
            <a:ext cx="7286625" cy="5991225"/>
          </a:xfrm>
          <a:prstGeom prst="rect">
            <a:avLst/>
          </a:prstGeom>
        </p:spPr>
      </p:pic>
    </p:spTree>
    <p:extLst>
      <p:ext uri="{BB962C8B-B14F-4D97-AF65-F5344CB8AC3E}">
        <p14:creationId xmlns:p14="http://schemas.microsoft.com/office/powerpoint/2010/main" val="34239842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4"/>
          <p:cNvSpPr>
            <a:spLocks noGrp="1"/>
          </p:cNvSpPr>
          <p:nvPr>
            <p:ph type="title"/>
          </p:nvPr>
        </p:nvSpPr>
        <p:spPr>
          <a:xfrm>
            <a:off x="381000" y="152400"/>
            <a:ext cx="8153400" cy="457200"/>
          </a:xfrm>
        </p:spPr>
        <p:txBody>
          <a:bodyPr>
            <a:noAutofit/>
          </a:bodyPr>
          <a:lstStyle/>
          <a:p>
            <a:r>
              <a:rPr lang="en-US" altLang="en-US" sz="3600" dirty="0" smtClean="0"/>
              <a:t>Design: Class Diagram</a:t>
            </a:r>
            <a:endParaRPr lang="en-US" altLang="en-US" sz="3600" dirty="0" smtClean="0">
              <a:solidFill>
                <a:srgbClr val="FF0000"/>
              </a:solidFill>
            </a:endParaRPr>
          </a:p>
        </p:txBody>
      </p:sp>
      <p:sp>
        <p:nvSpPr>
          <p:cNvPr id="72" name="Rectangle 71"/>
          <p:cNvSpPr>
            <a:spLocks noChangeArrowheads="1"/>
          </p:cNvSpPr>
          <p:nvPr/>
        </p:nvSpPr>
        <p:spPr bwMode="auto">
          <a:xfrm>
            <a:off x="5840413" y="4437063"/>
            <a:ext cx="1014412" cy="398462"/>
          </a:xfrm>
          <a:prstGeom prst="rect">
            <a:avLst/>
          </a:prstGeom>
          <a:noFill/>
          <a:ln w="12700" algn="ctr">
            <a:noFill/>
            <a:miter lim="800000"/>
            <a:headEnd/>
            <a:tailEnd/>
          </a:ln>
        </p:spPr>
        <p:txBody>
          <a:bodyPr anchor="ctr"/>
          <a:lstStyle/>
          <a:p>
            <a:pPr>
              <a:defRPr/>
            </a:pPr>
            <a:endParaRPr lang="en-US" sz="900" b="1" dirty="0">
              <a:latin typeface="+mn-lt"/>
            </a:endParaRPr>
          </a:p>
        </p:txBody>
      </p:sp>
      <p:sp>
        <p:nvSpPr>
          <p:cNvPr id="73" name="Rectangle 72"/>
          <p:cNvSpPr>
            <a:spLocks noChangeArrowheads="1"/>
          </p:cNvSpPr>
          <p:nvPr/>
        </p:nvSpPr>
        <p:spPr bwMode="auto">
          <a:xfrm>
            <a:off x="4489450" y="2847975"/>
            <a:ext cx="1014413" cy="398463"/>
          </a:xfrm>
          <a:prstGeom prst="rect">
            <a:avLst/>
          </a:prstGeom>
          <a:noFill/>
          <a:ln w="12700" algn="ctr">
            <a:noFill/>
            <a:miter lim="800000"/>
            <a:headEnd/>
            <a:tailEnd/>
          </a:ln>
        </p:spPr>
        <p:txBody>
          <a:bodyPr anchor="ctr"/>
          <a:lstStyle/>
          <a:p>
            <a:pPr>
              <a:defRPr/>
            </a:pPr>
            <a:endParaRPr lang="en-US" sz="900" b="1" dirty="0">
              <a:latin typeface="+mn-lt"/>
            </a:endParaRPr>
          </a:p>
        </p:txBody>
      </p:sp>
      <p:sp>
        <p:nvSpPr>
          <p:cNvPr id="74" name="Rectangle 73"/>
          <p:cNvSpPr>
            <a:spLocks noChangeArrowheads="1"/>
          </p:cNvSpPr>
          <p:nvPr/>
        </p:nvSpPr>
        <p:spPr bwMode="auto">
          <a:xfrm>
            <a:off x="3419475" y="5019675"/>
            <a:ext cx="881063" cy="209550"/>
          </a:xfrm>
          <a:prstGeom prst="rect">
            <a:avLst/>
          </a:prstGeom>
          <a:noFill/>
          <a:ln w="12700" algn="ctr">
            <a:noFill/>
            <a:miter lim="800000"/>
            <a:headEnd/>
            <a:tailEnd/>
          </a:ln>
        </p:spPr>
        <p:txBody>
          <a:bodyPr anchor="ctr"/>
          <a:lstStyle/>
          <a:p>
            <a:pPr>
              <a:defRPr/>
            </a:pPr>
            <a:endParaRPr lang="en-US" sz="900" b="1" dirty="0">
              <a:latin typeface="+mn-lt"/>
            </a:endParaRPr>
          </a:p>
        </p:txBody>
      </p:sp>
      <p:sp>
        <p:nvSpPr>
          <p:cNvPr id="75" name="Rectangle 74"/>
          <p:cNvSpPr>
            <a:spLocks noChangeArrowheads="1"/>
          </p:cNvSpPr>
          <p:nvPr/>
        </p:nvSpPr>
        <p:spPr bwMode="auto">
          <a:xfrm>
            <a:off x="2525713" y="4845050"/>
            <a:ext cx="881062" cy="384175"/>
          </a:xfrm>
          <a:prstGeom prst="rect">
            <a:avLst/>
          </a:prstGeom>
          <a:noFill/>
          <a:ln w="12700" algn="ctr">
            <a:noFill/>
            <a:miter lim="800000"/>
            <a:headEnd/>
            <a:tailEnd/>
          </a:ln>
        </p:spPr>
        <p:txBody>
          <a:bodyPr anchor="ctr"/>
          <a:lstStyle/>
          <a:p>
            <a:pPr>
              <a:defRPr/>
            </a:pPr>
            <a:endParaRPr lang="en-US" sz="900" b="1" dirty="0">
              <a:latin typeface="+mn-lt"/>
            </a:endParaRPr>
          </a:p>
        </p:txBody>
      </p:sp>
      <p:sp>
        <p:nvSpPr>
          <p:cNvPr id="77" name="Rectangle 76"/>
          <p:cNvSpPr>
            <a:spLocks noChangeArrowheads="1"/>
          </p:cNvSpPr>
          <p:nvPr/>
        </p:nvSpPr>
        <p:spPr bwMode="auto">
          <a:xfrm>
            <a:off x="1878013" y="2816225"/>
            <a:ext cx="2117725" cy="488950"/>
          </a:xfrm>
          <a:prstGeom prst="rect">
            <a:avLst/>
          </a:prstGeom>
          <a:noFill/>
          <a:ln w="12700" algn="ctr">
            <a:noFill/>
            <a:miter lim="800000"/>
            <a:headEnd/>
            <a:tailEnd/>
          </a:ln>
        </p:spPr>
        <p:txBody>
          <a:bodyPr anchor="ctr"/>
          <a:lstStyle/>
          <a:p>
            <a:pPr>
              <a:defRPr/>
            </a:pPr>
            <a:endParaRPr lang="en-US" sz="900" b="1" dirty="0">
              <a:latin typeface="+mn-lt"/>
            </a:endParaRPr>
          </a:p>
        </p:txBody>
      </p:sp>
      <p:sp>
        <p:nvSpPr>
          <p:cNvPr id="76" name="Rectangle 75"/>
          <p:cNvSpPr>
            <a:spLocks noChangeArrowheads="1"/>
          </p:cNvSpPr>
          <p:nvPr/>
        </p:nvSpPr>
        <p:spPr bwMode="auto">
          <a:xfrm>
            <a:off x="4343400" y="984250"/>
            <a:ext cx="1176338" cy="1068388"/>
          </a:xfrm>
          <a:prstGeom prst="rect">
            <a:avLst/>
          </a:prstGeom>
          <a:noFill/>
          <a:ln w="12700" algn="ctr">
            <a:noFill/>
            <a:miter lim="800000"/>
            <a:headEnd/>
            <a:tailEnd/>
          </a:ln>
        </p:spPr>
        <p:txBody>
          <a:bodyPr anchor="ctr"/>
          <a:lstStyle/>
          <a:p>
            <a:pPr>
              <a:defRPr/>
            </a:pPr>
            <a:endParaRPr lang="en-US" sz="900" b="1" dirty="0">
              <a:latin typeface="+mn-lt"/>
            </a:endParaRPr>
          </a:p>
        </p:txBody>
      </p:sp>
      <p:sp>
        <p:nvSpPr>
          <p:cNvPr id="78" name="Rectangle 77"/>
          <p:cNvSpPr>
            <a:spLocks noChangeArrowheads="1"/>
          </p:cNvSpPr>
          <p:nvPr/>
        </p:nvSpPr>
        <p:spPr bwMode="auto">
          <a:xfrm>
            <a:off x="6999288" y="5081588"/>
            <a:ext cx="822325" cy="182562"/>
          </a:xfrm>
          <a:prstGeom prst="rect">
            <a:avLst/>
          </a:prstGeom>
          <a:noFill/>
          <a:ln w="12700" algn="ctr">
            <a:noFill/>
            <a:miter lim="800000"/>
            <a:headEnd/>
            <a:tailEnd/>
          </a:ln>
        </p:spPr>
        <p:txBody>
          <a:bodyPr anchor="ctr"/>
          <a:lstStyle/>
          <a:p>
            <a:pPr>
              <a:defRPr/>
            </a:pPr>
            <a:endParaRPr lang="en-US" sz="900" b="1" dirty="0">
              <a:latin typeface="+mn-lt"/>
            </a:endParaRPr>
          </a:p>
        </p:txBody>
      </p:sp>
      <p:sp>
        <p:nvSpPr>
          <p:cNvPr id="79" name="Rectangle 78"/>
          <p:cNvSpPr>
            <a:spLocks noChangeArrowheads="1"/>
          </p:cNvSpPr>
          <p:nvPr/>
        </p:nvSpPr>
        <p:spPr bwMode="auto">
          <a:xfrm>
            <a:off x="1631950" y="3830638"/>
            <a:ext cx="822325" cy="1374775"/>
          </a:xfrm>
          <a:prstGeom prst="rect">
            <a:avLst/>
          </a:prstGeom>
          <a:noFill/>
          <a:ln w="12700" algn="ctr">
            <a:noFill/>
            <a:miter lim="800000"/>
            <a:headEnd/>
            <a:tailEnd/>
          </a:ln>
        </p:spPr>
        <p:txBody>
          <a:bodyPr anchor="ctr"/>
          <a:lstStyle/>
          <a:p>
            <a:pPr>
              <a:defRPr/>
            </a:pPr>
            <a:endParaRPr lang="en-US" sz="900" b="1" dirty="0">
              <a:latin typeface="+mn-lt"/>
            </a:endParaRPr>
          </a:p>
        </p:txBody>
      </p:sp>
      <p:sp>
        <p:nvSpPr>
          <p:cNvPr id="80" name="Rectangle 79"/>
          <p:cNvSpPr>
            <a:spLocks noChangeArrowheads="1"/>
          </p:cNvSpPr>
          <p:nvPr/>
        </p:nvSpPr>
        <p:spPr bwMode="auto">
          <a:xfrm>
            <a:off x="5716588" y="2835275"/>
            <a:ext cx="1109662" cy="449263"/>
          </a:xfrm>
          <a:prstGeom prst="rect">
            <a:avLst/>
          </a:prstGeom>
          <a:noFill/>
          <a:ln w="12700" algn="ctr">
            <a:noFill/>
            <a:miter lim="800000"/>
            <a:headEnd/>
            <a:tailEnd/>
          </a:ln>
        </p:spPr>
        <p:txBody>
          <a:bodyPr anchor="ctr"/>
          <a:lstStyle/>
          <a:p>
            <a:pPr>
              <a:defRPr/>
            </a:pPr>
            <a:endParaRPr lang="en-US" sz="900" b="1" dirty="0">
              <a:latin typeface="+mn-lt"/>
            </a:endParaRPr>
          </a:p>
        </p:txBody>
      </p:sp>
      <p:pic>
        <p:nvPicPr>
          <p:cNvPr id="13" name="Content Placeholder 2"/>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1028700" y="728183"/>
            <a:ext cx="6629400" cy="5791200"/>
          </a:xfrm>
        </p:spPr>
      </p:pic>
    </p:spTree>
    <p:extLst>
      <p:ext uri="{BB962C8B-B14F-4D97-AF65-F5344CB8AC3E}">
        <p14:creationId xmlns:p14="http://schemas.microsoft.com/office/powerpoint/2010/main" val="5685082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Agenda</a:t>
            </a:r>
            <a:endParaRPr lang="en-US" sz="3200" dirty="0"/>
          </a:p>
        </p:txBody>
      </p:sp>
      <p:sp>
        <p:nvSpPr>
          <p:cNvPr id="3" name="Content Placeholder 2"/>
          <p:cNvSpPr>
            <a:spLocks noGrp="1"/>
          </p:cNvSpPr>
          <p:nvPr>
            <p:ph idx="1"/>
          </p:nvPr>
        </p:nvSpPr>
        <p:spPr>
          <a:xfrm>
            <a:off x="350808" y="1454116"/>
            <a:ext cx="8591909" cy="3534508"/>
          </a:xfrm>
        </p:spPr>
        <p:txBody>
          <a:bodyPr>
            <a:normAutofit fontScale="92500" lnSpcReduction="10000"/>
          </a:bodyPr>
          <a:lstStyle/>
          <a:p>
            <a:pPr>
              <a:buFont typeface="Wingdings" panose="05000000000000000000" pitchFamily="2" charset="2"/>
              <a:buChar char="Ø"/>
            </a:pPr>
            <a:r>
              <a:rPr lang="en-US" sz="2800" dirty="0" smtClean="0"/>
              <a:t>Introduction</a:t>
            </a:r>
            <a:endParaRPr lang="en-US" sz="2800" dirty="0"/>
          </a:p>
          <a:p>
            <a:pPr>
              <a:buFont typeface="Wingdings" panose="05000000000000000000" pitchFamily="2" charset="2"/>
              <a:buChar char="Ø"/>
            </a:pPr>
            <a:r>
              <a:rPr lang="en-US" sz="2800" dirty="0" smtClean="0"/>
              <a:t>DCV Phases and Sample Flow</a:t>
            </a:r>
          </a:p>
          <a:p>
            <a:pPr>
              <a:buFont typeface="Wingdings" panose="05000000000000000000" pitchFamily="2" charset="2"/>
              <a:buChar char="Ø"/>
            </a:pPr>
            <a:r>
              <a:rPr lang="en-CA" sz="2800" dirty="0" smtClean="0"/>
              <a:t>How DCV Works?</a:t>
            </a:r>
          </a:p>
          <a:p>
            <a:pPr>
              <a:buFont typeface="Wingdings" panose="05000000000000000000" pitchFamily="2" charset="2"/>
              <a:buChar char="Ø"/>
            </a:pPr>
            <a:r>
              <a:rPr lang="en-CA" sz="2800" dirty="0" smtClean="0"/>
              <a:t>Features of DCV</a:t>
            </a:r>
          </a:p>
          <a:p>
            <a:pPr>
              <a:buFont typeface="Wingdings" panose="05000000000000000000" pitchFamily="2" charset="2"/>
              <a:buChar char="Ø"/>
            </a:pPr>
            <a:r>
              <a:rPr lang="en-CA" sz="2800" dirty="0" smtClean="0"/>
              <a:t>DCV Implementation Approach</a:t>
            </a:r>
            <a:endParaRPr lang="en-CA" sz="2800" dirty="0"/>
          </a:p>
          <a:p>
            <a:pPr>
              <a:buFont typeface="Wingdings" panose="05000000000000000000" pitchFamily="2" charset="2"/>
              <a:buChar char="Ø"/>
            </a:pPr>
            <a:r>
              <a:rPr lang="en-CA" sz="2800" dirty="0" smtClean="0"/>
              <a:t>Future </a:t>
            </a:r>
            <a:r>
              <a:rPr lang="en-CA" sz="2800" dirty="0"/>
              <a:t>Consideration</a:t>
            </a:r>
          </a:p>
          <a:p>
            <a:pPr>
              <a:buFont typeface="Wingdings" panose="05000000000000000000" pitchFamily="2" charset="2"/>
              <a:buChar char="Ø"/>
            </a:pPr>
            <a:r>
              <a:rPr lang="en-CA" sz="2800" dirty="0"/>
              <a:t>Q &amp; </a:t>
            </a:r>
            <a:r>
              <a:rPr lang="en-CA" sz="2800" dirty="0" smtClean="0"/>
              <a:t>A</a:t>
            </a:r>
          </a:p>
          <a:p>
            <a:pPr>
              <a:buFont typeface="Wingdings" panose="05000000000000000000" pitchFamily="2" charset="2"/>
              <a:buChar char="Ø"/>
            </a:pPr>
            <a:r>
              <a:rPr lang="en-CA" sz="2400" dirty="0" smtClean="0"/>
              <a:t>Appendix: DCV Design</a:t>
            </a:r>
            <a:endParaRPr lang="en-CA" sz="2400" dirty="0"/>
          </a:p>
          <a:p>
            <a:pPr>
              <a:buFont typeface="Wingdings" panose="05000000000000000000" pitchFamily="2" charset="2"/>
              <a:buChar char="Ø"/>
            </a:pPr>
            <a:endParaRPr lang="en-US" sz="2800" dirty="0"/>
          </a:p>
          <a:p>
            <a:pPr marL="914400" lvl="2" indent="0">
              <a:buNone/>
            </a:pPr>
            <a:endParaRPr lang="en-US" dirty="0"/>
          </a:p>
        </p:txBody>
      </p:sp>
    </p:spTree>
    <p:extLst>
      <p:ext uri="{BB962C8B-B14F-4D97-AF65-F5344CB8AC3E}">
        <p14:creationId xmlns:p14="http://schemas.microsoft.com/office/powerpoint/2010/main" val="17418006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Introduction</a:t>
            </a:r>
            <a:endParaRPr lang="en-US" sz="3200" dirty="0"/>
          </a:p>
        </p:txBody>
      </p:sp>
      <p:sp>
        <p:nvSpPr>
          <p:cNvPr id="3" name="Content Placeholder 2"/>
          <p:cNvSpPr>
            <a:spLocks noGrp="1"/>
          </p:cNvSpPr>
          <p:nvPr>
            <p:ph idx="1"/>
          </p:nvPr>
        </p:nvSpPr>
        <p:spPr>
          <a:xfrm>
            <a:off x="457200" y="1048849"/>
            <a:ext cx="8229600" cy="4929915"/>
          </a:xfrm>
        </p:spPr>
        <p:txBody>
          <a:bodyPr>
            <a:normAutofit/>
          </a:bodyPr>
          <a:lstStyle/>
          <a:p>
            <a:pPr>
              <a:buFont typeface="Wingdings" panose="05000000000000000000" pitchFamily="2" charset="2"/>
              <a:buChar char="Ø"/>
            </a:pPr>
            <a:r>
              <a:rPr lang="en-CA" sz="2000" dirty="0" smtClean="0"/>
              <a:t>Static </a:t>
            </a:r>
            <a:r>
              <a:rPr lang="en-CA" sz="2000" dirty="0"/>
              <a:t>Customer Verification </a:t>
            </a:r>
            <a:r>
              <a:rPr lang="en-CA" sz="2000" dirty="0" smtClean="0"/>
              <a:t>Question</a:t>
            </a:r>
            <a:endParaRPr lang="en-CA" sz="2000" dirty="0" smtClean="0"/>
          </a:p>
          <a:p>
            <a:pPr marL="0" indent="0">
              <a:buNone/>
            </a:pPr>
            <a:r>
              <a:rPr lang="en-US" sz="1800" dirty="0" smtClean="0"/>
              <a:t>Question </a:t>
            </a:r>
            <a:r>
              <a:rPr lang="en-US" sz="1800" dirty="0"/>
              <a:t>(such as MMN, DOB, and SIN) becomes less effective over time </a:t>
            </a:r>
            <a:r>
              <a:rPr lang="en-US" sz="1800" dirty="0" smtClean="0"/>
              <a:t>as </a:t>
            </a:r>
            <a:r>
              <a:rPr lang="en-US" sz="1800" dirty="0"/>
              <a:t>more data becomes publicly available</a:t>
            </a:r>
            <a:r>
              <a:rPr lang="en-US" sz="2000" dirty="0"/>
              <a:t>.</a:t>
            </a:r>
          </a:p>
          <a:p>
            <a:pPr marL="0" indent="0">
              <a:buNone/>
            </a:pPr>
            <a:endParaRPr lang="en-CA" sz="2000" dirty="0" smtClean="0"/>
          </a:p>
          <a:p>
            <a:pPr>
              <a:buFont typeface="Wingdings" panose="05000000000000000000" pitchFamily="2" charset="2"/>
              <a:buChar char="Ø"/>
            </a:pPr>
            <a:r>
              <a:rPr lang="en-CA" sz="2000" dirty="0"/>
              <a:t>Dynamic Customer </a:t>
            </a:r>
            <a:r>
              <a:rPr lang="en-CA" sz="2000"/>
              <a:t>Verification </a:t>
            </a:r>
            <a:r>
              <a:rPr lang="en-CA" sz="2000" smtClean="0"/>
              <a:t>Question</a:t>
            </a:r>
            <a:endParaRPr lang="en-CA" sz="2000" dirty="0" smtClean="0"/>
          </a:p>
          <a:p>
            <a:pPr marL="0" indent="0">
              <a:buNone/>
            </a:pPr>
            <a:r>
              <a:rPr lang="en-US" sz="1800" dirty="0" smtClean="0"/>
              <a:t>The </a:t>
            </a:r>
            <a:r>
              <a:rPr lang="en-US" sz="1800" dirty="0"/>
              <a:t>DCV engine utilizes multiple data sources from CIS, SOL, KT and KS databases to generate challenge questions that only the customer or applicant would know based on their relationship with Scotiabank</a:t>
            </a:r>
            <a:r>
              <a:rPr lang="en-US" sz="1800" dirty="0" smtClean="0"/>
              <a:t>.</a:t>
            </a:r>
          </a:p>
          <a:p>
            <a:pPr marL="0" indent="0">
              <a:buNone/>
            </a:pPr>
            <a:r>
              <a:rPr lang="en-US" sz="2000" dirty="0" smtClean="0"/>
              <a:t> </a:t>
            </a:r>
            <a:endParaRPr lang="en-US" dirty="0" smtClean="0"/>
          </a:p>
          <a:p>
            <a:pPr>
              <a:buFont typeface="Wingdings" panose="05000000000000000000" pitchFamily="2" charset="2"/>
              <a:buChar char="Ø"/>
            </a:pPr>
            <a:r>
              <a:rPr lang="en-CA" sz="2000" dirty="0" smtClean="0"/>
              <a:t>DCV Key Items</a:t>
            </a:r>
            <a:endParaRPr lang="en-US" sz="2000" dirty="0"/>
          </a:p>
          <a:p>
            <a:pPr marL="0" indent="0">
              <a:buNone/>
            </a:pPr>
            <a:r>
              <a:rPr lang="en-US" sz="1800" dirty="0" smtClean="0"/>
              <a:t>Provide </a:t>
            </a:r>
            <a:r>
              <a:rPr lang="en-US" sz="1800" dirty="0"/>
              <a:t>a simplified and efficient Customer experience by enhancing the authentication </a:t>
            </a:r>
            <a:r>
              <a:rPr lang="en-US" sz="1800" dirty="0" smtClean="0"/>
              <a:t>process</a:t>
            </a:r>
            <a:r>
              <a:rPr lang="en-US" sz="1800" dirty="0"/>
              <a:t>;</a:t>
            </a:r>
            <a:endParaRPr lang="en-US" sz="1800" dirty="0" smtClean="0"/>
          </a:p>
          <a:p>
            <a:pPr marL="0" indent="0">
              <a:buNone/>
            </a:pPr>
            <a:r>
              <a:rPr lang="en-US" sz="1800" dirty="0" smtClean="0"/>
              <a:t>Reduce/Minimize </a:t>
            </a:r>
            <a:r>
              <a:rPr lang="en-US" sz="1800" dirty="0"/>
              <a:t>account takeover </a:t>
            </a:r>
            <a:r>
              <a:rPr lang="en-US" sz="1800" dirty="0" smtClean="0"/>
              <a:t>fraud;</a:t>
            </a:r>
            <a:endParaRPr lang="en-US" sz="1800" dirty="0"/>
          </a:p>
        </p:txBody>
      </p:sp>
    </p:spTree>
    <p:extLst>
      <p:ext uri="{BB962C8B-B14F-4D97-AF65-F5344CB8AC3E}">
        <p14:creationId xmlns:p14="http://schemas.microsoft.com/office/powerpoint/2010/main" val="21636255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0539"/>
            <a:ext cx="8229600" cy="764453"/>
          </a:xfrm>
        </p:spPr>
        <p:txBody>
          <a:bodyPr>
            <a:normAutofit/>
          </a:bodyPr>
          <a:lstStyle/>
          <a:p>
            <a:r>
              <a:rPr lang="en-US" sz="3200" dirty="0" smtClean="0"/>
              <a:t>DCV Phases</a:t>
            </a:r>
            <a:endParaRPr lang="en-US" sz="3200" dirty="0"/>
          </a:p>
        </p:txBody>
      </p:sp>
      <p:graphicFrame>
        <p:nvGraphicFramePr>
          <p:cNvPr id="6" name="Table 5"/>
          <p:cNvGraphicFramePr>
            <a:graphicFrameLocks noGrp="1"/>
          </p:cNvGraphicFramePr>
          <p:nvPr>
            <p:extLst>
              <p:ext uri="{D42A27DB-BD31-4B8C-83A1-F6EECF244321}">
                <p14:modId xmlns:p14="http://schemas.microsoft.com/office/powerpoint/2010/main" val="888797762"/>
              </p:ext>
            </p:extLst>
          </p:nvPr>
        </p:nvGraphicFramePr>
        <p:xfrm>
          <a:off x="380944" y="1019143"/>
          <a:ext cx="8325927" cy="5219038"/>
        </p:xfrm>
        <a:graphic>
          <a:graphicData uri="http://schemas.openxmlformats.org/drawingml/2006/table">
            <a:tbl>
              <a:tblPr/>
              <a:tblGrid>
                <a:gridCol w="1940920"/>
                <a:gridCol w="2855971"/>
                <a:gridCol w="3529036"/>
              </a:tblGrid>
              <a:tr h="286599">
                <a:tc>
                  <a:txBody>
                    <a:bodyPr/>
                    <a:lstStyle/>
                    <a:p>
                      <a:pPr algn="ctr" fontAlgn="ctr"/>
                      <a:r>
                        <a:rPr lang="en-CA" sz="1400" b="1" i="0" u="none" strike="noStrike" dirty="0" smtClean="0">
                          <a:solidFill>
                            <a:schemeClr val="tx1"/>
                          </a:solidFill>
                          <a:effectLst/>
                          <a:latin typeface="Calibri" panose="020F0502020204030204" pitchFamily="34" charset="0"/>
                        </a:rPr>
                        <a:t>Phase</a:t>
                      </a:r>
                      <a:endParaRPr lang="en-CA" sz="1400" b="1" i="0" u="none" strike="noStrike" dirty="0">
                        <a:solidFill>
                          <a:schemeClr val="tx1"/>
                        </a:solidFill>
                        <a:effectLst/>
                        <a:latin typeface="Calibri" panose="020F0502020204030204" pitchFamily="34" charset="0"/>
                      </a:endParaRPr>
                    </a:p>
                  </a:txBody>
                  <a:tcPr marL="9525" marR="9525" marT="95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algn="ctr" fontAlgn="ctr"/>
                      <a:r>
                        <a:rPr lang="en-CA" sz="1400" b="1" i="0" u="none" strike="noStrike" dirty="0" smtClean="0">
                          <a:solidFill>
                            <a:srgbClr val="000000"/>
                          </a:solidFill>
                          <a:effectLst/>
                          <a:latin typeface="Calibri" panose="020F0502020204030204" pitchFamily="34" charset="0"/>
                        </a:rPr>
                        <a:t>Flow</a:t>
                      </a:r>
                      <a:endParaRPr lang="en-CA" sz="1400" b="1" i="0" u="none" strike="noStrike" dirty="0">
                        <a:solidFill>
                          <a:srgbClr val="000000"/>
                        </a:solidFill>
                        <a:effectLst/>
                        <a:latin typeface="Calibri" panose="020F0502020204030204" pitchFamily="34" charset="0"/>
                      </a:endParaRPr>
                    </a:p>
                  </a:txBody>
                  <a:tcPr marL="9525" marR="9525" marT="95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algn="ctr" fontAlgn="ctr"/>
                      <a:r>
                        <a:rPr lang="en-CA" sz="1400" b="1" i="0" u="none" strike="noStrike" dirty="0" smtClean="0">
                          <a:solidFill>
                            <a:srgbClr val="000000"/>
                          </a:solidFill>
                          <a:effectLst/>
                          <a:latin typeface="Calibri" panose="020F0502020204030204" pitchFamily="34" charset="0"/>
                        </a:rPr>
                        <a:t>Brief </a:t>
                      </a:r>
                      <a:r>
                        <a:rPr lang="en-CA" sz="1400" b="1" i="0" u="none" strike="noStrike" dirty="0">
                          <a:solidFill>
                            <a:srgbClr val="000000"/>
                          </a:solidFill>
                          <a:effectLst/>
                          <a:latin typeface="Calibri" panose="020F0502020204030204" pitchFamily="34" charset="0"/>
                        </a:rPr>
                        <a:t>Description</a:t>
                      </a:r>
                    </a:p>
                  </a:txBody>
                  <a:tcPr marL="9525" marR="9525" marT="95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r>
              <a:tr h="966624">
                <a:tc>
                  <a:txBody>
                    <a:bodyPr/>
                    <a:lstStyle/>
                    <a:p>
                      <a:pPr algn="l" fontAlgn="ctr"/>
                      <a:r>
                        <a:rPr lang="en-CA" sz="1200" b="0" i="0" u="none" strike="noStrike" dirty="0" smtClean="0">
                          <a:solidFill>
                            <a:srgbClr val="000000"/>
                          </a:solidFill>
                          <a:effectLst/>
                          <a:latin typeface="Calibri" panose="020F0502020204030204" pitchFamily="34" charset="0"/>
                        </a:rPr>
                        <a:t>  Phase</a:t>
                      </a:r>
                      <a:r>
                        <a:rPr lang="en-CA" sz="1200" b="0" i="0" u="none" strike="noStrike" baseline="0" dirty="0" smtClean="0">
                          <a:solidFill>
                            <a:srgbClr val="000000"/>
                          </a:solidFill>
                          <a:effectLst/>
                          <a:latin typeface="Calibri" panose="020F0502020204030204" pitchFamily="34" charset="0"/>
                        </a:rPr>
                        <a:t> I (Nov. 2014)</a:t>
                      </a:r>
                      <a:endParaRPr lang="en-CA" sz="1200" b="0" i="0" u="none" strike="noStrike" dirty="0">
                        <a:solidFill>
                          <a:srgbClr val="000000"/>
                        </a:solidFill>
                        <a:effectLst/>
                        <a:latin typeface="Calibri" panose="020F0502020204030204" pitchFamily="34" charset="0"/>
                      </a:endParaRPr>
                    </a:p>
                  </a:txBody>
                  <a:tcPr marL="9525" marR="9525" marT="95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CA" sz="1200" b="0" i="0" u="none" strike="noStrike" dirty="0" smtClean="0">
                          <a:solidFill>
                            <a:srgbClr val="000000"/>
                          </a:solidFill>
                          <a:effectLst/>
                          <a:latin typeface="Calibri" panose="020F0502020204030204" pitchFamily="34" charset="0"/>
                        </a:rPr>
                        <a:t> </a:t>
                      </a:r>
                    </a:p>
                    <a:p>
                      <a:pPr algn="l" fontAlgn="ctr"/>
                      <a:r>
                        <a:rPr lang="en-CA" sz="1200" b="0" i="0" u="none" strike="noStrike" dirty="0" smtClean="0">
                          <a:solidFill>
                            <a:srgbClr val="000000"/>
                          </a:solidFill>
                          <a:effectLst/>
                          <a:latin typeface="Calibri" panose="020F0502020204030204" pitchFamily="34" charset="0"/>
                        </a:rPr>
                        <a:t>  Digital Channel Activate  and </a:t>
                      </a:r>
                    </a:p>
                    <a:p>
                      <a:pPr algn="l" fontAlgn="ctr"/>
                      <a:r>
                        <a:rPr lang="en-CA" sz="1200" b="0" i="0" u="none" strike="noStrike" dirty="0" smtClean="0">
                          <a:solidFill>
                            <a:srgbClr val="000000"/>
                          </a:solidFill>
                          <a:effectLst/>
                          <a:latin typeface="Calibri" panose="020F0502020204030204" pitchFamily="34" charset="0"/>
                        </a:rPr>
                        <a:t>  Reset Password Flow for</a:t>
                      </a:r>
                    </a:p>
                    <a:p>
                      <a:pPr algn="l" fontAlgn="ctr"/>
                      <a:r>
                        <a:rPr lang="en-CA" sz="1200" b="0" i="0" u="none" strike="noStrike" baseline="0" dirty="0" smtClean="0">
                          <a:solidFill>
                            <a:srgbClr val="000000"/>
                          </a:solidFill>
                          <a:effectLst/>
                          <a:latin typeface="Calibri" panose="020F0502020204030204" pitchFamily="34" charset="0"/>
                        </a:rPr>
                        <a:t>  </a:t>
                      </a:r>
                      <a:r>
                        <a:rPr lang="en-CA" sz="1200" b="1" i="0" u="none" strike="noStrike" kern="1200" dirty="0" smtClean="0">
                          <a:solidFill>
                            <a:srgbClr val="000000"/>
                          </a:solidFill>
                          <a:effectLst>
                            <a:outerShdw blurRad="38100" dist="38100" dir="2700000" algn="tl">
                              <a:srgbClr val="000000">
                                <a:alpha val="43137"/>
                              </a:srgbClr>
                            </a:outerShdw>
                          </a:effectLst>
                          <a:latin typeface="Calibri" panose="020F0502020204030204" pitchFamily="34" charset="0"/>
                          <a:ea typeface="+mn-ea"/>
                          <a:cs typeface="+mn-cs"/>
                        </a:rPr>
                        <a:t>Scotia Card</a:t>
                      </a:r>
                      <a:endParaRPr lang="en-CA" sz="1200" b="1" i="0" u="none" strike="noStrike" kern="1200" dirty="0">
                        <a:solidFill>
                          <a:srgbClr val="000000"/>
                        </a:solidFill>
                        <a:effectLst>
                          <a:outerShdw blurRad="38100" dist="38100" dir="2700000" algn="tl">
                            <a:srgbClr val="000000">
                              <a:alpha val="43137"/>
                            </a:srgbClr>
                          </a:outerShdw>
                        </a:effectLst>
                        <a:latin typeface="Calibri" panose="020F0502020204030204" pitchFamily="34" charset="0"/>
                        <a:ea typeface="+mn-ea"/>
                        <a:cs typeface="+mn-cs"/>
                      </a:endParaRPr>
                    </a:p>
                    <a:p>
                      <a:pPr algn="l" fontAlgn="ctr"/>
                      <a:r>
                        <a:rPr lang="en-CA" sz="1200" b="0" i="0" u="none" strike="noStrike" dirty="0" smtClean="0">
                          <a:solidFill>
                            <a:srgbClr val="000000"/>
                          </a:solidFill>
                          <a:effectLst/>
                          <a:latin typeface="Calibri" panose="020F0502020204030204" pitchFamily="34" charset="0"/>
                        </a:rPr>
                        <a:t> </a:t>
                      </a:r>
                      <a:endParaRPr lang="en-CA" sz="1200" b="0" i="0" u="none" strike="noStrike" dirty="0">
                        <a:solidFill>
                          <a:srgbClr val="000000"/>
                        </a:solidFill>
                        <a:effectLst/>
                        <a:latin typeface="Calibri" panose="020F0502020204030204" pitchFamily="34" charset="0"/>
                      </a:endParaRPr>
                    </a:p>
                    <a:p>
                      <a:pPr algn="l" fontAlgn="ctr"/>
                      <a:endParaRPr lang="en-CA" sz="1200" b="0" i="0" u="none" strike="noStrike" dirty="0">
                        <a:solidFill>
                          <a:srgbClr val="000000"/>
                        </a:solidFill>
                        <a:effectLst/>
                        <a:latin typeface="Calibri" panose="020F0502020204030204" pitchFamily="34" charset="0"/>
                      </a:endParaRPr>
                    </a:p>
                  </a:txBody>
                  <a:tcPr marL="9525" marR="9525" marT="95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200" b="1" i="0" u="none" strike="noStrike" baseline="0" dirty="0" smtClean="0">
                          <a:solidFill>
                            <a:srgbClr val="000000"/>
                          </a:solidFill>
                          <a:effectLst>
                            <a:outerShdw blurRad="38100" dist="38100" dir="2700000" algn="tl">
                              <a:srgbClr val="000000">
                                <a:alpha val="43137"/>
                              </a:srgbClr>
                            </a:outerShdw>
                          </a:effectLst>
                          <a:latin typeface="Calibri" panose="020F0502020204030204" pitchFamily="34" charset="0"/>
                        </a:rPr>
                        <a:t>   </a:t>
                      </a:r>
                    </a:p>
                    <a:p>
                      <a:pPr algn="l" fontAlgn="b"/>
                      <a:r>
                        <a:rPr lang="en-US" sz="1200" b="1" i="0" u="none" strike="noStrike" baseline="0" dirty="0" smtClean="0">
                          <a:solidFill>
                            <a:srgbClr val="000000"/>
                          </a:solidFill>
                          <a:effectLst>
                            <a:outerShdw blurRad="38100" dist="38100" dir="2700000" algn="tl">
                              <a:srgbClr val="000000">
                                <a:alpha val="43137"/>
                              </a:srgbClr>
                            </a:outerShdw>
                          </a:effectLst>
                          <a:latin typeface="Calibri" panose="020F0502020204030204" pitchFamily="34" charset="0"/>
                        </a:rPr>
                        <a:t>  Framework, Twelve Questions</a:t>
                      </a:r>
                    </a:p>
                    <a:p>
                      <a:pPr algn="l" fontAlgn="b"/>
                      <a:endParaRPr lang="en-US" sz="1200" b="0" i="0" u="none" strike="noStrike" baseline="0" dirty="0" smtClean="0">
                        <a:solidFill>
                          <a:srgbClr val="000000"/>
                        </a:solidFill>
                        <a:effectLst/>
                        <a:latin typeface="Calibri" panose="020F0502020204030204" pitchFamily="34" charset="0"/>
                      </a:endParaRPr>
                    </a:p>
                    <a:p>
                      <a:pPr algn="l" fontAlgn="b"/>
                      <a:r>
                        <a:rPr lang="en-US" sz="1200" b="0" i="0" u="none" strike="noStrike" baseline="0" dirty="0" smtClean="0">
                          <a:solidFill>
                            <a:srgbClr val="000000"/>
                          </a:solidFill>
                          <a:effectLst/>
                          <a:latin typeface="Calibri" panose="020F0502020204030204" pitchFamily="34" charset="0"/>
                        </a:rPr>
                        <a:t>  Profile question:  Last Name? Postal Code?</a:t>
                      </a:r>
                    </a:p>
                    <a:p>
                      <a:pPr algn="l" fontAlgn="b"/>
                      <a:r>
                        <a:rPr lang="en-US" sz="1200" b="0" i="0" u="none" strike="noStrike" baseline="0" dirty="0" smtClean="0">
                          <a:solidFill>
                            <a:srgbClr val="000000"/>
                          </a:solidFill>
                          <a:effectLst/>
                          <a:latin typeface="Calibri" panose="020F0502020204030204" pitchFamily="34" charset="0"/>
                        </a:rPr>
                        <a:t>  Home Phone Number? Date of Birth? CVV2?</a:t>
                      </a:r>
                    </a:p>
                    <a:p>
                      <a:pPr algn="l" fontAlgn="b"/>
                      <a:r>
                        <a:rPr lang="en-US" sz="1200" b="0" i="0" u="none" strike="noStrike" baseline="0" dirty="0" smtClean="0">
                          <a:solidFill>
                            <a:srgbClr val="000000"/>
                          </a:solidFill>
                          <a:effectLst/>
                          <a:latin typeface="Calibri" panose="020F0502020204030204" pitchFamily="34" charset="0"/>
                        </a:rPr>
                        <a:t>  Dynamic questions:	Scotiabank products? Payees?</a:t>
                      </a:r>
                    </a:p>
                    <a:p>
                      <a:pPr algn="l" fontAlgn="b"/>
                      <a:r>
                        <a:rPr lang="en-US" sz="1200" b="0" i="0" u="none" strike="noStrike" baseline="0" dirty="0" smtClean="0">
                          <a:solidFill>
                            <a:srgbClr val="000000"/>
                          </a:solidFill>
                          <a:effectLst/>
                          <a:latin typeface="Calibri" panose="020F0502020204030204" pitchFamily="34" charset="0"/>
                        </a:rPr>
                        <a:t>  Mortgage Questions?   </a:t>
                      </a:r>
                      <a:endParaRPr lang="en-US" sz="1200" b="0" i="0" u="none" strike="noStrike" dirty="0" smtClean="0">
                        <a:solidFill>
                          <a:srgbClr val="000000"/>
                        </a:solidFill>
                        <a:effectLst/>
                        <a:latin typeface="Calibri" panose="020F0502020204030204" pitchFamily="34" charset="0"/>
                      </a:endParaRPr>
                    </a:p>
                  </a:txBody>
                  <a:tcPr marL="9525" marR="9525" marT="9523"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82568">
                <a:tc>
                  <a:txBody>
                    <a:bodyPr/>
                    <a:lstStyle/>
                    <a:p>
                      <a:pPr algn="l" fontAlgn="ctr"/>
                      <a:r>
                        <a:rPr lang="en-CA" sz="1200" b="0" i="0" u="none" strike="noStrike" dirty="0" smtClean="0">
                          <a:solidFill>
                            <a:srgbClr val="000000"/>
                          </a:solidFill>
                          <a:effectLst/>
                          <a:latin typeface="Calibri" panose="020F0502020204030204" pitchFamily="34" charset="0"/>
                        </a:rPr>
                        <a:t>  Phase</a:t>
                      </a:r>
                      <a:r>
                        <a:rPr lang="en-CA" sz="1200" b="0" i="0" u="none" strike="noStrike" baseline="0" dirty="0" smtClean="0">
                          <a:solidFill>
                            <a:srgbClr val="000000"/>
                          </a:solidFill>
                          <a:effectLst/>
                          <a:latin typeface="Calibri" panose="020F0502020204030204" pitchFamily="34" charset="0"/>
                        </a:rPr>
                        <a:t> II (Mar. 2015)</a:t>
                      </a:r>
                      <a:endParaRPr lang="en-CA" sz="1200" b="0" i="0" u="none" strike="noStrike" dirty="0">
                        <a:solidFill>
                          <a:srgbClr val="000000"/>
                        </a:solidFill>
                        <a:effectLst/>
                        <a:latin typeface="Calibri" panose="020F0502020204030204" pitchFamily="34" charset="0"/>
                      </a:endParaRPr>
                    </a:p>
                  </a:txBody>
                  <a:tcPr marL="9525" marR="9525" marT="95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CA" sz="1200" b="0" i="0" u="none" strike="noStrike" dirty="0" smtClean="0">
                          <a:solidFill>
                            <a:srgbClr val="000000"/>
                          </a:solidFill>
                          <a:effectLst/>
                          <a:latin typeface="Calibri" panose="020F0502020204030204" pitchFamily="34" charset="0"/>
                        </a:rPr>
                        <a:t>  Digital Channel Activate  and </a:t>
                      </a:r>
                    </a:p>
                    <a:p>
                      <a:pPr algn="l" fontAlgn="ctr"/>
                      <a:r>
                        <a:rPr lang="en-CA" sz="1200" b="0" i="0" u="none" strike="noStrike" dirty="0" smtClean="0">
                          <a:solidFill>
                            <a:srgbClr val="000000"/>
                          </a:solidFill>
                          <a:effectLst/>
                          <a:latin typeface="Calibri" panose="020F0502020204030204" pitchFamily="34" charset="0"/>
                        </a:rPr>
                        <a:t>  Reset Password Flow for</a:t>
                      </a:r>
                    </a:p>
                    <a:p>
                      <a:pPr algn="l" fontAlgn="ctr"/>
                      <a:r>
                        <a:rPr lang="en-CA" sz="1200" b="0" i="0" u="none" strike="noStrike" baseline="0" dirty="0" smtClean="0">
                          <a:solidFill>
                            <a:srgbClr val="000000"/>
                          </a:solidFill>
                          <a:effectLst/>
                          <a:latin typeface="Calibri" panose="020F0502020204030204" pitchFamily="34" charset="0"/>
                        </a:rPr>
                        <a:t>  </a:t>
                      </a:r>
                      <a:r>
                        <a:rPr lang="en-CA" sz="1200" b="1" i="0" u="none" strike="noStrike" kern="1200" baseline="0" dirty="0" smtClean="0">
                          <a:solidFill>
                            <a:srgbClr val="000000"/>
                          </a:solidFill>
                          <a:effectLst>
                            <a:outerShdw blurRad="38100" dist="38100" dir="2700000" algn="tl">
                              <a:srgbClr val="000000">
                                <a:alpha val="43137"/>
                              </a:srgbClr>
                            </a:outerShdw>
                          </a:effectLst>
                          <a:latin typeface="Calibri" panose="020F0502020204030204" pitchFamily="34" charset="0"/>
                          <a:ea typeface="+mn-ea"/>
                          <a:cs typeface="+mn-cs"/>
                        </a:rPr>
                        <a:t>Credit</a:t>
                      </a:r>
                      <a:r>
                        <a:rPr lang="en-CA" sz="1200" b="1" i="0" u="none" strike="noStrike" kern="1200" dirty="0" smtClean="0">
                          <a:solidFill>
                            <a:srgbClr val="000000"/>
                          </a:solidFill>
                          <a:effectLst>
                            <a:outerShdw blurRad="38100" dist="38100" dir="2700000" algn="tl">
                              <a:srgbClr val="000000">
                                <a:alpha val="43137"/>
                              </a:srgbClr>
                            </a:outerShdw>
                          </a:effectLst>
                          <a:latin typeface="Calibri" panose="020F0502020204030204" pitchFamily="34" charset="0"/>
                          <a:ea typeface="+mn-ea"/>
                          <a:cs typeface="+mn-cs"/>
                        </a:rPr>
                        <a:t> Card</a:t>
                      </a:r>
                      <a:endParaRPr lang="en-CA" sz="1200" b="0" i="0" u="none" strike="noStrike" dirty="0" smtClean="0">
                        <a:solidFill>
                          <a:srgbClr val="000000"/>
                        </a:solidFill>
                        <a:effectLst/>
                        <a:latin typeface="Calibri" panose="020F0502020204030204" pitchFamily="34" charset="0"/>
                      </a:endParaRPr>
                    </a:p>
                  </a:txBody>
                  <a:tcPr marL="9525" marR="9525" marT="95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defTabSz="457200" rtl="0" eaLnBrk="1" fontAlgn="b" latinLnBrk="0" hangingPunct="1">
                        <a:lnSpc>
                          <a:spcPct val="100000"/>
                        </a:lnSpc>
                        <a:spcBef>
                          <a:spcPts val="0"/>
                        </a:spcBef>
                        <a:spcAft>
                          <a:spcPts val="0"/>
                        </a:spcAft>
                        <a:buClrTx/>
                        <a:buSzTx/>
                        <a:buFontTx/>
                        <a:buNone/>
                        <a:tabLst/>
                        <a:defRPr/>
                      </a:pPr>
                      <a:r>
                        <a:rPr lang="en-US" sz="1200" b="1" i="0" u="none" strike="noStrike" dirty="0" smtClean="0">
                          <a:solidFill>
                            <a:srgbClr val="000000"/>
                          </a:solidFill>
                          <a:effectLst/>
                          <a:latin typeface="Calibri" panose="020F0502020204030204" pitchFamily="34" charset="0"/>
                        </a:rPr>
                        <a:t>  </a:t>
                      </a:r>
                    </a:p>
                    <a:p>
                      <a:pPr marL="0" marR="0" indent="0" algn="l" defTabSz="457200" rtl="0" eaLnBrk="1" fontAlgn="b" latinLnBrk="0" hangingPunct="1">
                        <a:lnSpc>
                          <a:spcPct val="100000"/>
                        </a:lnSpc>
                        <a:spcBef>
                          <a:spcPts val="0"/>
                        </a:spcBef>
                        <a:spcAft>
                          <a:spcPts val="0"/>
                        </a:spcAft>
                        <a:buClrTx/>
                        <a:buSzTx/>
                        <a:buFontTx/>
                        <a:buNone/>
                        <a:tabLst/>
                        <a:defRPr/>
                      </a:pPr>
                      <a:r>
                        <a:rPr lang="en-US" sz="1200" b="1" i="0" u="none" strike="noStrike" dirty="0" smtClean="0">
                          <a:solidFill>
                            <a:srgbClr val="000000"/>
                          </a:solidFill>
                          <a:effectLst>
                            <a:outerShdw blurRad="38100" dist="38100" dir="2700000" algn="tl">
                              <a:srgbClr val="000000">
                                <a:alpha val="43137"/>
                              </a:srgbClr>
                            </a:outerShdw>
                          </a:effectLst>
                          <a:latin typeface="Calibri" panose="020F0502020204030204" pitchFamily="34" charset="0"/>
                        </a:rPr>
                        <a:t>  Framework</a:t>
                      </a:r>
                      <a:r>
                        <a:rPr lang="en-US" sz="1200" b="1" i="0" u="none" strike="noStrike" baseline="0" dirty="0" smtClean="0">
                          <a:solidFill>
                            <a:srgbClr val="000000"/>
                          </a:solidFill>
                          <a:effectLst>
                            <a:outerShdw blurRad="38100" dist="38100" dir="2700000" algn="tl">
                              <a:srgbClr val="000000">
                                <a:alpha val="43137"/>
                              </a:srgbClr>
                            </a:outerShdw>
                          </a:effectLst>
                          <a:latin typeface="Calibri" panose="020F0502020204030204" pitchFamily="34" charset="0"/>
                        </a:rPr>
                        <a:t> Enhancement; Four More Questions</a:t>
                      </a:r>
                    </a:p>
                    <a:p>
                      <a:pPr marL="0" marR="0" indent="0" algn="l" defTabSz="457200" rtl="0" eaLnBrk="1" fontAlgn="b" latinLnBrk="0" hangingPunct="1">
                        <a:lnSpc>
                          <a:spcPct val="100000"/>
                        </a:lnSpc>
                        <a:spcBef>
                          <a:spcPts val="0"/>
                        </a:spcBef>
                        <a:spcAft>
                          <a:spcPts val="0"/>
                        </a:spcAft>
                        <a:buClrTx/>
                        <a:buSzTx/>
                        <a:buFontTx/>
                        <a:buNone/>
                        <a:tabLst/>
                        <a:defRPr/>
                      </a:pPr>
                      <a:endParaRPr lang="en-US" sz="1200" b="0" i="0" u="none" strike="noStrike" dirty="0" smtClean="0">
                        <a:solidFill>
                          <a:srgbClr val="000000"/>
                        </a:solidFill>
                        <a:effectLst/>
                        <a:latin typeface="Calibri" panose="020F0502020204030204" pitchFamily="34" charset="0"/>
                      </a:endParaRPr>
                    </a:p>
                    <a:p>
                      <a:pPr marL="0" marR="0" indent="0" algn="l" defTabSz="457200" rtl="0" eaLnBrk="1" fontAlgn="b" latinLnBrk="0" hangingPunct="1">
                        <a:lnSpc>
                          <a:spcPct val="100000"/>
                        </a:lnSpc>
                        <a:spcBef>
                          <a:spcPts val="0"/>
                        </a:spcBef>
                        <a:spcAft>
                          <a:spcPts val="0"/>
                        </a:spcAft>
                        <a:buClrTx/>
                        <a:buSzTx/>
                        <a:buFontTx/>
                        <a:buNone/>
                        <a:tabLst/>
                        <a:defRPr/>
                      </a:pPr>
                      <a:r>
                        <a:rPr lang="en-US" sz="1200" b="0" i="0" u="none" strike="noStrike" dirty="0" smtClean="0">
                          <a:solidFill>
                            <a:srgbClr val="000000"/>
                          </a:solidFill>
                          <a:effectLst/>
                          <a:latin typeface="Calibri" panose="020F0502020204030204" pitchFamily="34" charset="0"/>
                        </a:rPr>
                        <a:t>   Which </a:t>
                      </a:r>
                      <a:r>
                        <a:rPr lang="en-US" sz="1200" b="0" i="0" u="none" strike="noStrike" dirty="0" err="1" smtClean="0">
                          <a:solidFill>
                            <a:srgbClr val="000000"/>
                          </a:solidFill>
                          <a:effectLst/>
                          <a:latin typeface="Calibri" panose="020F0502020204030204" pitchFamily="34" charset="0"/>
                        </a:rPr>
                        <a:t>ScotiaCards</a:t>
                      </a:r>
                      <a:r>
                        <a:rPr lang="en-US" sz="1200" b="0" i="0" u="none" strike="noStrike" dirty="0" smtClean="0">
                          <a:solidFill>
                            <a:srgbClr val="000000"/>
                          </a:solidFill>
                          <a:effectLst/>
                          <a:latin typeface="Calibri" panose="020F0502020204030204" pitchFamily="34" charset="0"/>
                        </a:rPr>
                        <a:t> do you have?</a:t>
                      </a:r>
                      <a:r>
                        <a:rPr lang="en-US" sz="1200" b="0" i="0" u="none" strike="noStrike" baseline="0" dirty="0" smtClean="0">
                          <a:solidFill>
                            <a:srgbClr val="000000"/>
                          </a:solidFill>
                          <a:effectLst/>
                          <a:latin typeface="Calibri" panose="020F0502020204030204" pitchFamily="34" charset="0"/>
                        </a:rPr>
                        <a:t>   </a:t>
                      </a:r>
                      <a:r>
                        <a:rPr lang="en-US" sz="1200" b="0" i="0" u="none" strike="noStrike" dirty="0" smtClean="0">
                          <a:solidFill>
                            <a:srgbClr val="000000"/>
                          </a:solidFill>
                          <a:effectLst/>
                          <a:latin typeface="Calibri" panose="020F0502020204030204" pitchFamily="34" charset="0"/>
                        </a:rPr>
                        <a:t>Which Credit Cards  </a:t>
                      </a:r>
                    </a:p>
                    <a:p>
                      <a:pPr marL="0" marR="0" indent="0" algn="l" defTabSz="457200" rtl="0" eaLnBrk="1" fontAlgn="b" latinLnBrk="0" hangingPunct="1">
                        <a:lnSpc>
                          <a:spcPct val="100000"/>
                        </a:lnSpc>
                        <a:spcBef>
                          <a:spcPts val="0"/>
                        </a:spcBef>
                        <a:spcAft>
                          <a:spcPts val="0"/>
                        </a:spcAft>
                        <a:buClrTx/>
                        <a:buSzTx/>
                        <a:buFontTx/>
                        <a:buNone/>
                        <a:tabLst/>
                        <a:defRPr/>
                      </a:pPr>
                      <a:r>
                        <a:rPr lang="en-US" sz="1200" b="0" i="0" u="none" strike="noStrike" dirty="0" smtClean="0">
                          <a:solidFill>
                            <a:srgbClr val="000000"/>
                          </a:solidFill>
                          <a:effectLst/>
                          <a:latin typeface="Calibri" panose="020F0502020204030204" pitchFamily="34" charset="0"/>
                        </a:rPr>
                        <a:t>   do you have?</a:t>
                      </a:r>
                      <a:r>
                        <a:rPr lang="en-US" sz="1200" b="0" i="0" u="none" strike="noStrike" baseline="0" dirty="0" smtClean="0">
                          <a:solidFill>
                            <a:srgbClr val="000000"/>
                          </a:solidFill>
                          <a:effectLst/>
                          <a:latin typeface="Calibri" panose="020F0502020204030204" pitchFamily="34" charset="0"/>
                        </a:rPr>
                        <a:t> </a:t>
                      </a:r>
                      <a:r>
                        <a:rPr lang="en-US" sz="1200" b="0" i="0" u="none" strike="noStrike" dirty="0" smtClean="0">
                          <a:solidFill>
                            <a:srgbClr val="000000"/>
                          </a:solidFill>
                          <a:effectLst/>
                          <a:latin typeface="Calibri" panose="020F0502020204030204" pitchFamily="34" charset="0"/>
                        </a:rPr>
                        <a:t>Employer?</a:t>
                      </a:r>
                      <a:r>
                        <a:rPr lang="en-US" sz="1200" b="0" i="0" u="none" strike="noStrike" baseline="0" dirty="0" smtClean="0">
                          <a:solidFill>
                            <a:srgbClr val="000000"/>
                          </a:solidFill>
                          <a:effectLst/>
                          <a:latin typeface="Calibri" panose="020F0502020204030204" pitchFamily="34" charset="0"/>
                        </a:rPr>
                        <a:t> </a:t>
                      </a:r>
                      <a:r>
                        <a:rPr lang="en-US" sz="1200" b="0" i="0" u="none" strike="noStrike" dirty="0" smtClean="0">
                          <a:solidFill>
                            <a:srgbClr val="000000"/>
                          </a:solidFill>
                          <a:effectLst/>
                          <a:latin typeface="Calibri" panose="020F0502020204030204" pitchFamily="34" charset="0"/>
                        </a:rPr>
                        <a:t>Recent transactions?</a:t>
                      </a:r>
                      <a:endParaRPr lang="en-CA" sz="1200" b="0" i="0" u="none" strike="noStrike" dirty="0" smtClean="0">
                        <a:solidFill>
                          <a:srgbClr val="000000"/>
                        </a:solidFill>
                        <a:effectLst/>
                        <a:latin typeface="Calibri" panose="020F0502020204030204" pitchFamily="34" charset="0"/>
                      </a:endParaRPr>
                    </a:p>
                  </a:txBody>
                  <a:tcPr marL="9525" marR="9525" marT="9523"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6969">
                <a:tc>
                  <a:txBody>
                    <a:bodyPr/>
                    <a:lstStyle/>
                    <a:p>
                      <a:pPr algn="l" fontAlgn="ctr"/>
                      <a:r>
                        <a:rPr lang="en-CA" sz="1200" b="0" i="0" u="none" strike="noStrike" dirty="0" smtClean="0">
                          <a:solidFill>
                            <a:srgbClr val="000000"/>
                          </a:solidFill>
                          <a:effectLst/>
                          <a:latin typeface="Calibri" panose="020F0502020204030204" pitchFamily="34" charset="0"/>
                        </a:rPr>
                        <a:t>  Phase II ( Nov. 2015)</a:t>
                      </a:r>
                      <a:r>
                        <a:rPr lang="en-CA" sz="1200" b="0" i="0" u="none" strike="noStrike" baseline="0" dirty="0" smtClean="0">
                          <a:solidFill>
                            <a:srgbClr val="000000"/>
                          </a:solidFill>
                          <a:effectLst/>
                          <a:latin typeface="Calibri" panose="020F0502020204030204" pitchFamily="34" charset="0"/>
                        </a:rPr>
                        <a:t> </a:t>
                      </a:r>
                      <a:endParaRPr lang="en-CA" sz="1200" b="0" i="0" u="none" strike="noStrike" dirty="0">
                        <a:solidFill>
                          <a:srgbClr val="000000"/>
                        </a:solidFill>
                        <a:effectLst/>
                        <a:latin typeface="Calibri" panose="020F0502020204030204" pitchFamily="34" charset="0"/>
                      </a:endParaRPr>
                    </a:p>
                  </a:txBody>
                  <a:tcPr marL="9525" marR="9525" marT="95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200" b="0" i="0" u="none" strike="noStrike" dirty="0" smtClean="0">
                          <a:solidFill>
                            <a:srgbClr val="000000"/>
                          </a:solidFill>
                          <a:effectLst/>
                          <a:latin typeface="Calibri" panose="020F0502020204030204" pitchFamily="34" charset="0"/>
                        </a:rPr>
                        <a:t>  </a:t>
                      </a:r>
                      <a:r>
                        <a:rPr lang="en-US" sz="1200" b="0" i="0" u="none" strike="noStrike" baseline="0" dirty="0" smtClean="0">
                          <a:solidFill>
                            <a:srgbClr val="000000"/>
                          </a:solidFill>
                          <a:effectLst/>
                          <a:latin typeface="Calibri" panose="020F0502020204030204" pitchFamily="34" charset="0"/>
                        </a:rPr>
                        <a:t>Digital Channel </a:t>
                      </a:r>
                      <a:r>
                        <a:rPr lang="en-US" sz="1200" b="0" i="0" u="none" strike="noStrike" dirty="0" smtClean="0">
                          <a:solidFill>
                            <a:srgbClr val="000000"/>
                          </a:solidFill>
                          <a:effectLst/>
                          <a:latin typeface="Calibri" panose="020F0502020204030204" pitchFamily="34" charset="0"/>
                        </a:rPr>
                        <a:t>MFA</a:t>
                      </a:r>
                      <a:r>
                        <a:rPr lang="en-US" sz="1200" b="0" i="0" u="none" strike="noStrike" baseline="0" dirty="0" smtClean="0">
                          <a:solidFill>
                            <a:srgbClr val="000000"/>
                          </a:solidFill>
                          <a:effectLst/>
                          <a:latin typeface="Calibri" panose="020F0502020204030204" pitchFamily="34" charset="0"/>
                        </a:rPr>
                        <a:t> Lockout Reset flow </a:t>
                      </a:r>
                      <a:endParaRPr lang="en-US" sz="1200" b="0" i="0" u="none" strike="noStrike" dirty="0" smtClean="0">
                        <a:solidFill>
                          <a:srgbClr val="000000"/>
                        </a:solidFill>
                        <a:effectLst/>
                        <a:latin typeface="Calibri" panose="020F0502020204030204" pitchFamily="34" charset="0"/>
                      </a:endParaRPr>
                    </a:p>
                    <a:p>
                      <a:pPr algn="l" fontAlgn="ctr"/>
                      <a:endParaRPr lang="en-US" sz="1200" b="0" i="0" u="none" strike="noStrike" dirty="0">
                        <a:solidFill>
                          <a:srgbClr val="000000"/>
                        </a:solidFill>
                        <a:effectLst/>
                        <a:latin typeface="Calibri" panose="020F0502020204030204" pitchFamily="34" charset="0"/>
                      </a:endParaRPr>
                    </a:p>
                  </a:txBody>
                  <a:tcPr marL="9525" marR="9525" marT="95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200" b="0" i="0" u="none" strike="noStrike" dirty="0" smtClean="0">
                          <a:solidFill>
                            <a:srgbClr val="000000"/>
                          </a:solidFill>
                          <a:effectLst/>
                          <a:latin typeface="Calibri" panose="020F0502020204030204" pitchFamily="34" charset="0"/>
                        </a:rPr>
                        <a:t>  MFA lockout purpose introduced</a:t>
                      </a:r>
                      <a:endParaRPr lang="en-US" sz="1200" b="0" i="0" u="none" strike="noStrike" dirty="0">
                        <a:solidFill>
                          <a:srgbClr val="000000"/>
                        </a:solidFill>
                        <a:effectLst/>
                        <a:latin typeface="Calibri" panose="020F0502020204030204" pitchFamily="34" charset="0"/>
                      </a:endParaRPr>
                    </a:p>
                  </a:txBody>
                  <a:tcPr marL="9525" marR="9525" marT="95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27635">
                <a:tc rowSpan="2">
                  <a:txBody>
                    <a:bodyPr/>
                    <a:lstStyle/>
                    <a:p>
                      <a:pPr algn="l" fontAlgn="ctr"/>
                      <a:r>
                        <a:rPr lang="en-CA" sz="1200" b="0" i="0" u="none" strike="noStrike" dirty="0" smtClean="0">
                          <a:solidFill>
                            <a:srgbClr val="000000"/>
                          </a:solidFill>
                          <a:effectLst/>
                          <a:latin typeface="Calibri" panose="020F0502020204030204" pitchFamily="34" charset="0"/>
                        </a:rPr>
                        <a:t>  Phase III(Mar.</a:t>
                      </a:r>
                      <a:r>
                        <a:rPr lang="en-CA" sz="1200" b="0" i="0" u="none" strike="noStrike" baseline="0" dirty="0" smtClean="0">
                          <a:solidFill>
                            <a:srgbClr val="000000"/>
                          </a:solidFill>
                          <a:effectLst/>
                          <a:latin typeface="Calibri" panose="020F0502020204030204" pitchFamily="34" charset="0"/>
                        </a:rPr>
                        <a:t> 2016)</a:t>
                      </a:r>
                      <a:endParaRPr lang="en-CA" sz="1200" b="0" i="0" u="none" strike="noStrike" dirty="0">
                        <a:solidFill>
                          <a:srgbClr val="000000"/>
                        </a:solidFill>
                        <a:effectLst/>
                        <a:latin typeface="Calibri" panose="020F0502020204030204" pitchFamily="34" charset="0"/>
                      </a:endParaRPr>
                    </a:p>
                  </a:txBody>
                  <a:tcPr marL="9525" marR="9525" marT="95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CA" sz="1200" b="0" i="0" u="none" strike="noStrike" kern="1200" dirty="0" smtClean="0">
                          <a:solidFill>
                            <a:srgbClr val="000000"/>
                          </a:solidFill>
                          <a:effectLst/>
                          <a:latin typeface="Calibri" panose="020F0502020204030204" pitchFamily="34" charset="0"/>
                          <a:ea typeface="+mn-ea"/>
                          <a:cs typeface="+mn-cs"/>
                        </a:rPr>
                        <a:t> Digital Channel Activate and</a:t>
                      </a:r>
                      <a:r>
                        <a:rPr lang="en-CA" sz="1200" b="0" i="0" u="none" strike="noStrike" kern="1200" baseline="0" dirty="0" smtClean="0">
                          <a:solidFill>
                            <a:srgbClr val="000000"/>
                          </a:solidFill>
                          <a:effectLst/>
                          <a:latin typeface="Calibri" panose="020F0502020204030204" pitchFamily="34" charset="0"/>
                          <a:ea typeface="+mn-ea"/>
                          <a:cs typeface="+mn-cs"/>
                        </a:rPr>
                        <a:t> Recovery flow</a:t>
                      </a:r>
                    </a:p>
                    <a:p>
                      <a:pPr algn="l" fontAlgn="ctr"/>
                      <a:r>
                        <a:rPr lang="en-CA" sz="1200" b="0" i="0" u="none" strike="noStrike" kern="1200" baseline="0" dirty="0" smtClean="0">
                          <a:solidFill>
                            <a:srgbClr val="000000"/>
                          </a:solidFill>
                          <a:effectLst/>
                          <a:latin typeface="Calibri" panose="020F0502020204030204" pitchFamily="34" charset="0"/>
                          <a:ea typeface="+mn-ea"/>
                          <a:cs typeface="+mn-cs"/>
                        </a:rPr>
                        <a:t>  for </a:t>
                      </a:r>
                      <a:r>
                        <a:rPr lang="en-CA" sz="1200" b="1" i="0" u="none" strike="noStrike" kern="1200" baseline="0" dirty="0" smtClean="0">
                          <a:solidFill>
                            <a:srgbClr val="000000"/>
                          </a:solidFill>
                          <a:effectLst>
                            <a:outerShdw blurRad="38100" dist="38100" dir="2700000" algn="tl">
                              <a:srgbClr val="000000">
                                <a:alpha val="43137"/>
                              </a:srgbClr>
                            </a:outerShdw>
                          </a:effectLst>
                          <a:latin typeface="Calibri" panose="020F0502020204030204" pitchFamily="34" charset="0"/>
                          <a:ea typeface="+mn-ea"/>
                          <a:cs typeface="+mn-cs"/>
                        </a:rPr>
                        <a:t>Scotia Card, Credit Card, SPL and</a:t>
                      </a:r>
                    </a:p>
                    <a:p>
                      <a:pPr algn="l" fontAlgn="ctr"/>
                      <a:r>
                        <a:rPr lang="en-CA" sz="1200" b="1" i="0" u="none" strike="noStrike" kern="1200" baseline="0" dirty="0" smtClean="0">
                          <a:solidFill>
                            <a:srgbClr val="000000"/>
                          </a:solidFill>
                          <a:effectLst>
                            <a:outerShdw blurRad="38100" dist="38100" dir="2700000" algn="tl">
                              <a:srgbClr val="000000">
                                <a:alpha val="43137"/>
                              </a:srgbClr>
                            </a:outerShdw>
                          </a:effectLst>
                          <a:latin typeface="Calibri" panose="020F0502020204030204" pitchFamily="34" charset="0"/>
                          <a:ea typeface="+mn-ea"/>
                          <a:cs typeface="+mn-cs"/>
                        </a:rPr>
                        <a:t>  Hollis Wealth</a:t>
                      </a:r>
                      <a:endParaRPr lang="en-CA" sz="1200" b="1" i="0" u="none" strike="noStrike" kern="1200" dirty="0" smtClean="0">
                        <a:solidFill>
                          <a:srgbClr val="000000"/>
                        </a:solidFill>
                        <a:effectLst>
                          <a:outerShdw blurRad="38100" dist="38100" dir="2700000" algn="tl">
                            <a:srgbClr val="000000">
                              <a:alpha val="43137"/>
                            </a:srgbClr>
                          </a:outerShdw>
                        </a:effectLst>
                        <a:latin typeface="Calibri" panose="020F0502020204030204" pitchFamily="34" charset="0"/>
                        <a:ea typeface="+mn-ea"/>
                        <a:cs typeface="+mn-cs"/>
                      </a:endParaRPr>
                    </a:p>
                  </a:txBody>
                  <a:tcPr marL="9525" marR="9525" marT="95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i="0" u="none" strike="noStrike" kern="1200" baseline="0" dirty="0" smtClean="0">
                          <a:solidFill>
                            <a:srgbClr val="000000"/>
                          </a:solidFill>
                          <a:effectLst>
                            <a:outerShdw blurRad="38100" dist="38100" dir="2700000" algn="tl">
                              <a:srgbClr val="000000">
                                <a:alpha val="43137"/>
                              </a:srgbClr>
                            </a:outerShdw>
                          </a:effectLst>
                          <a:latin typeface="Calibri" panose="020F0502020204030204" pitchFamily="34" charset="0"/>
                          <a:ea typeface="+mn-ea"/>
                          <a:cs typeface="+mn-cs"/>
                        </a:rPr>
                        <a:t>   </a:t>
                      </a:r>
                      <a:r>
                        <a:rPr lang="en-US" sz="1200" b="1" i="0" u="none" strike="noStrike" kern="1200" dirty="0" smtClean="0">
                          <a:solidFill>
                            <a:srgbClr val="000000"/>
                          </a:solidFill>
                          <a:effectLst>
                            <a:outerShdw blurRad="38100" dist="38100" dir="2700000" algn="tl">
                              <a:srgbClr val="000000">
                                <a:alpha val="43137"/>
                              </a:srgbClr>
                            </a:outerShdw>
                          </a:effectLst>
                          <a:latin typeface="Calibri" panose="020F0502020204030204" pitchFamily="34" charset="0"/>
                          <a:ea typeface="+mn-ea"/>
                          <a:cs typeface="+mn-cs"/>
                        </a:rPr>
                        <a:t>Framework Enhancement;</a:t>
                      </a:r>
                      <a:r>
                        <a:rPr lang="en-US" sz="1200" b="1" i="0" u="none" strike="noStrike" kern="1200" baseline="0" dirty="0" smtClean="0">
                          <a:solidFill>
                            <a:srgbClr val="000000"/>
                          </a:solidFill>
                          <a:effectLst>
                            <a:outerShdw blurRad="38100" dist="38100" dir="2700000" algn="tl">
                              <a:srgbClr val="000000">
                                <a:alpha val="43137"/>
                              </a:srgbClr>
                            </a:outerShdw>
                          </a:effectLst>
                          <a:latin typeface="Calibri" panose="020F0502020204030204" pitchFamily="34" charset="0"/>
                          <a:ea typeface="+mn-ea"/>
                          <a:cs typeface="+mn-cs"/>
                        </a:rPr>
                        <a:t> </a:t>
                      </a:r>
                      <a:r>
                        <a:rPr lang="en-US" sz="1200" b="1" i="0" u="none" strike="noStrike" kern="1200" dirty="0" smtClean="0">
                          <a:solidFill>
                            <a:srgbClr val="000000"/>
                          </a:solidFill>
                          <a:effectLst>
                            <a:outerShdw blurRad="38100" dist="38100" dir="2700000" algn="tl">
                              <a:srgbClr val="000000">
                                <a:alpha val="43137"/>
                              </a:srgbClr>
                            </a:outerShdw>
                          </a:effectLst>
                          <a:latin typeface="Calibri" panose="020F0502020204030204" pitchFamily="34" charset="0"/>
                          <a:ea typeface="+mn-ea"/>
                          <a:cs typeface="+mn-cs"/>
                        </a:rPr>
                        <a:t>Fourteen More Questions</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i="0" u="none" strike="noStrike" kern="1200" dirty="0" smtClean="0">
                        <a:solidFill>
                          <a:srgbClr val="000000"/>
                        </a:solidFill>
                        <a:effectLst/>
                        <a:latin typeface="Calibri" panose="020F0502020204030204" pitchFamily="34" charset="0"/>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b="0" i="0" u="none" strike="noStrike" kern="1200" dirty="0" smtClean="0">
                          <a:solidFill>
                            <a:srgbClr val="000000"/>
                          </a:solidFill>
                          <a:effectLst/>
                          <a:latin typeface="Calibri" panose="020F0502020204030204" pitchFamily="34" charset="0"/>
                          <a:ea typeface="+mn-ea"/>
                          <a:cs typeface="+mn-cs"/>
                        </a:rPr>
                        <a:t>   Two</a:t>
                      </a:r>
                      <a:r>
                        <a:rPr lang="en-US" sz="1200" b="0" i="0" u="none" strike="noStrike" kern="1200" baseline="0" dirty="0" smtClean="0">
                          <a:solidFill>
                            <a:srgbClr val="000000"/>
                          </a:solidFill>
                          <a:effectLst/>
                          <a:latin typeface="Calibri" panose="020F0502020204030204" pitchFamily="34" charset="0"/>
                          <a:ea typeface="+mn-ea"/>
                          <a:cs typeface="+mn-cs"/>
                        </a:rPr>
                        <a:t> more </a:t>
                      </a:r>
                      <a:r>
                        <a:rPr lang="en-US" sz="1200" b="0" i="0" u="none" strike="noStrike" kern="1200" dirty="0" smtClean="0">
                          <a:solidFill>
                            <a:srgbClr val="000000"/>
                          </a:solidFill>
                          <a:effectLst/>
                          <a:latin typeface="Calibri" panose="020F0502020204030204" pitchFamily="34" charset="0"/>
                          <a:ea typeface="+mn-ea"/>
                          <a:cs typeface="+mn-cs"/>
                        </a:rPr>
                        <a:t>CC</a:t>
                      </a:r>
                      <a:r>
                        <a:rPr lang="en-US" sz="1200" b="0" i="0" u="none" strike="noStrike" kern="1200" baseline="0" dirty="0" smtClean="0">
                          <a:solidFill>
                            <a:srgbClr val="000000"/>
                          </a:solidFill>
                          <a:effectLst/>
                          <a:latin typeface="Calibri" panose="020F0502020204030204" pitchFamily="34" charset="0"/>
                          <a:ea typeface="+mn-ea"/>
                          <a:cs typeface="+mn-cs"/>
                        </a:rPr>
                        <a:t> Questions, </a:t>
                      </a:r>
                      <a:r>
                        <a:rPr lang="en-US" sz="1200" b="0" i="0" u="none" strike="noStrike" kern="1200" dirty="0" smtClean="0">
                          <a:solidFill>
                            <a:srgbClr val="000000"/>
                          </a:solidFill>
                          <a:effectLst/>
                          <a:latin typeface="Calibri" panose="020F0502020204030204" pitchFamily="34" charset="0"/>
                          <a:ea typeface="+mn-ea"/>
                          <a:cs typeface="+mn-cs"/>
                        </a:rPr>
                        <a:t>Four SPL questions,</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0" i="0" u="none" strike="noStrike" kern="1200" baseline="0" dirty="0" smtClean="0">
                          <a:solidFill>
                            <a:srgbClr val="000000"/>
                          </a:solidFill>
                          <a:effectLst/>
                          <a:latin typeface="Calibri" panose="020F0502020204030204" pitchFamily="34" charset="0"/>
                          <a:ea typeface="+mn-ea"/>
                          <a:cs typeface="+mn-cs"/>
                        </a:rPr>
                        <a:t>   Four Hollis Wealth questions, Four IP Questions</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i="0" u="none" strike="noStrike" kern="1200" dirty="0" smtClean="0">
                        <a:solidFill>
                          <a:srgbClr val="000000"/>
                        </a:solidFill>
                        <a:effectLst/>
                        <a:latin typeface="Calibri" panose="020F0502020204030204" pitchFamily="34" charset="0"/>
                        <a:ea typeface="+mn-ea"/>
                        <a:cs typeface="+mn-cs"/>
                      </a:endParaRPr>
                    </a:p>
                  </a:txBody>
                  <a:tcPr marL="9525" marR="9525" marT="9523"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3335">
                <a:tc vMerge="1">
                  <a:txBody>
                    <a:bodyPr/>
                    <a:lstStyle/>
                    <a:p>
                      <a:endParaRPr lang="en-CA"/>
                    </a:p>
                  </a:txBody>
                  <a:tcPr/>
                </a:tc>
                <a:tc>
                  <a:txBody>
                    <a:bodyPr/>
                    <a:lstStyle/>
                    <a:p>
                      <a:r>
                        <a:rPr lang="en-CA" sz="1200" b="0" i="0" u="none" strike="noStrike" kern="1200" dirty="0" smtClean="0">
                          <a:solidFill>
                            <a:srgbClr val="000000"/>
                          </a:solidFill>
                          <a:effectLst/>
                          <a:latin typeface="Calibri" panose="020F0502020204030204" pitchFamily="34" charset="0"/>
                          <a:ea typeface="+mn-ea"/>
                          <a:cs typeface="+mn-cs"/>
                        </a:rPr>
                        <a:t>  SOL Access Code Reset Flow</a:t>
                      </a:r>
                      <a:endParaRPr lang="en-CA" sz="1200" b="0" i="0" u="none" strike="noStrike" kern="1200" dirty="0">
                        <a:solidFill>
                          <a:srgbClr val="000000"/>
                        </a:solidFill>
                        <a:effectLst/>
                        <a:latin typeface="Calibri" panose="020F0502020204030204" pitchFamily="34" charset="0"/>
                        <a:ea typeface="+mn-ea"/>
                        <a:cs typeface="+mn-cs"/>
                      </a:endParaRPr>
                    </a:p>
                  </a:txBody>
                  <a:tcPr marL="9525" marR="9525" marT="95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CA"/>
                    </a:p>
                  </a:txBody>
                  <a:tcPr/>
                </a:tc>
              </a:tr>
              <a:tr h="589851">
                <a:tc rowSpan="3">
                  <a:txBody>
                    <a:bodyPr/>
                    <a:lstStyle/>
                    <a:p>
                      <a:pPr algn="l" fontAlgn="ctr"/>
                      <a:r>
                        <a:rPr lang="en-CA" sz="1200" b="0" i="0" u="none" strike="noStrike" dirty="0" smtClean="0">
                          <a:solidFill>
                            <a:srgbClr val="000000"/>
                          </a:solidFill>
                          <a:effectLst/>
                          <a:latin typeface="Calibri" panose="020F0502020204030204" pitchFamily="34" charset="0"/>
                        </a:rPr>
                        <a:t>  Future Release</a:t>
                      </a:r>
                      <a:endParaRPr lang="en-CA" sz="1200" b="0" i="0" u="none" strike="noStrike" dirty="0">
                        <a:solidFill>
                          <a:srgbClr val="000000"/>
                        </a:solidFill>
                        <a:effectLst/>
                        <a:latin typeface="Calibri" panose="020F0502020204030204" pitchFamily="34" charset="0"/>
                      </a:endParaRPr>
                    </a:p>
                  </a:txBody>
                  <a:tcPr marL="9525" marR="9525" marT="95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CA" sz="1200" b="0" i="0" u="none" strike="noStrike" kern="1200" baseline="0" dirty="0" smtClean="0">
                          <a:solidFill>
                            <a:srgbClr val="000000"/>
                          </a:solidFill>
                          <a:effectLst/>
                          <a:latin typeface="Calibri" panose="020F0502020204030204" pitchFamily="34" charset="0"/>
                          <a:ea typeface="+mn-ea"/>
                          <a:cs typeface="+mn-cs"/>
                        </a:rPr>
                        <a:t>  Digital Channel Activate and Recovery flow </a:t>
                      </a:r>
                    </a:p>
                    <a:p>
                      <a:pPr marL="0" marR="0" indent="0" algn="l" defTabSz="457200" rtl="0" eaLnBrk="1" fontAlgn="auto" latinLnBrk="0" hangingPunct="1">
                        <a:lnSpc>
                          <a:spcPct val="100000"/>
                        </a:lnSpc>
                        <a:spcBef>
                          <a:spcPts val="0"/>
                        </a:spcBef>
                        <a:spcAft>
                          <a:spcPts val="0"/>
                        </a:spcAft>
                        <a:buClrTx/>
                        <a:buSzTx/>
                        <a:buFontTx/>
                        <a:buNone/>
                        <a:tabLst/>
                        <a:defRPr/>
                      </a:pPr>
                      <a:r>
                        <a:rPr lang="en-CA" sz="1200" b="0" i="0" u="none" strike="noStrike" kern="1200" baseline="0" dirty="0" smtClean="0">
                          <a:solidFill>
                            <a:srgbClr val="000000"/>
                          </a:solidFill>
                          <a:effectLst/>
                          <a:latin typeface="Calibri" panose="020F0502020204030204" pitchFamily="34" charset="0"/>
                          <a:ea typeface="+mn-ea"/>
                          <a:cs typeface="+mn-cs"/>
                        </a:rPr>
                        <a:t>  for </a:t>
                      </a:r>
                      <a:r>
                        <a:rPr lang="en-CA" sz="1200" b="1" i="0" u="none" strike="noStrike" kern="1200" baseline="0" dirty="0" smtClean="0">
                          <a:solidFill>
                            <a:srgbClr val="000000"/>
                          </a:solidFill>
                          <a:effectLst>
                            <a:outerShdw blurRad="38100" dist="38100" dir="2700000" algn="tl">
                              <a:srgbClr val="000000">
                                <a:alpha val="43137"/>
                              </a:srgbClr>
                            </a:outerShdw>
                          </a:effectLst>
                          <a:latin typeface="Calibri" panose="020F0502020204030204" pitchFamily="34" charset="0"/>
                          <a:ea typeface="+mn-ea"/>
                          <a:cs typeface="+mn-cs"/>
                        </a:rPr>
                        <a:t>Mortgage, IP, Saving, </a:t>
                      </a:r>
                      <a:r>
                        <a:rPr lang="en-CA" sz="1200" b="1" i="0" u="none" strike="noStrike" kern="1200" baseline="0" dirty="0" err="1" smtClean="0">
                          <a:solidFill>
                            <a:srgbClr val="000000"/>
                          </a:solidFill>
                          <a:effectLst>
                            <a:outerShdw blurRad="38100" dist="38100" dir="2700000" algn="tl">
                              <a:srgbClr val="000000">
                                <a:alpha val="43137"/>
                              </a:srgbClr>
                            </a:outerShdw>
                          </a:effectLst>
                          <a:latin typeface="Calibri" panose="020F0502020204030204" pitchFamily="34" charset="0"/>
                          <a:ea typeface="+mn-ea"/>
                          <a:cs typeface="+mn-cs"/>
                        </a:rPr>
                        <a:t>iTrade</a:t>
                      </a:r>
                      <a:r>
                        <a:rPr lang="en-CA" sz="1200" b="1" i="0" u="none" strike="noStrike" kern="1200" baseline="0" dirty="0" smtClean="0">
                          <a:solidFill>
                            <a:srgbClr val="000000"/>
                          </a:solidFill>
                          <a:effectLst>
                            <a:outerShdw blurRad="38100" dist="38100" dir="2700000" algn="tl">
                              <a:srgbClr val="000000">
                                <a:alpha val="43137"/>
                              </a:srgbClr>
                            </a:outerShdw>
                          </a:effectLst>
                          <a:latin typeface="Calibri" panose="020F0502020204030204" pitchFamily="34" charset="0"/>
                          <a:ea typeface="+mn-ea"/>
                          <a:cs typeface="+mn-cs"/>
                        </a:rPr>
                        <a:t>, Loan, and  </a:t>
                      </a:r>
                    </a:p>
                    <a:p>
                      <a:pPr marL="0" marR="0" indent="0" algn="l" defTabSz="457200" rtl="0" eaLnBrk="1" fontAlgn="auto" latinLnBrk="0" hangingPunct="1">
                        <a:lnSpc>
                          <a:spcPct val="100000"/>
                        </a:lnSpc>
                        <a:spcBef>
                          <a:spcPts val="0"/>
                        </a:spcBef>
                        <a:spcAft>
                          <a:spcPts val="0"/>
                        </a:spcAft>
                        <a:buClrTx/>
                        <a:buSzTx/>
                        <a:buFontTx/>
                        <a:buNone/>
                        <a:tabLst/>
                        <a:defRPr/>
                      </a:pPr>
                      <a:r>
                        <a:rPr lang="en-CA" sz="1200" b="1" i="0" u="none" strike="noStrike" kern="1200" baseline="0" dirty="0" smtClean="0">
                          <a:solidFill>
                            <a:srgbClr val="000000"/>
                          </a:solidFill>
                          <a:effectLst>
                            <a:outerShdw blurRad="38100" dist="38100" dir="2700000" algn="tl">
                              <a:srgbClr val="000000">
                                <a:alpha val="43137"/>
                              </a:srgbClr>
                            </a:outerShdw>
                          </a:effectLst>
                          <a:latin typeface="Calibri" panose="020F0502020204030204" pitchFamily="34" charset="0"/>
                          <a:ea typeface="+mn-ea"/>
                          <a:cs typeface="+mn-cs"/>
                        </a:rPr>
                        <a:t>  Master Card(ICE) </a:t>
                      </a:r>
                      <a:r>
                        <a:rPr lang="en-CA" sz="1200" b="0" i="0" u="none" strike="noStrike" kern="1200" baseline="0" dirty="0" smtClean="0">
                          <a:solidFill>
                            <a:srgbClr val="000000"/>
                          </a:solidFill>
                          <a:effectLst/>
                          <a:latin typeface="Calibri" panose="020F0502020204030204" pitchFamily="34" charset="0"/>
                          <a:ea typeface="+mn-ea"/>
                          <a:cs typeface="+mn-cs"/>
                        </a:rPr>
                        <a:t>only customer</a:t>
                      </a:r>
                    </a:p>
                  </a:txBody>
                  <a:tcPr marL="9525" marR="9525" marT="95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3">
                  <a:txBody>
                    <a:bodyPr/>
                    <a:lstStyle/>
                    <a:p>
                      <a:r>
                        <a:rPr lang="en-CA" sz="1200" b="1" i="0" u="none" strike="noStrike" kern="1200" dirty="0" smtClean="0">
                          <a:solidFill>
                            <a:srgbClr val="000000"/>
                          </a:solidFill>
                          <a:effectLst>
                            <a:outerShdw blurRad="38100" dist="38100" dir="2700000" algn="tl">
                              <a:srgbClr val="000000">
                                <a:alpha val="43137"/>
                              </a:srgbClr>
                            </a:outerShdw>
                          </a:effectLst>
                          <a:latin typeface="Calibri" panose="020F0502020204030204" pitchFamily="34" charset="0"/>
                          <a:ea typeface="+mn-ea"/>
                          <a:cs typeface="+mn-cs"/>
                        </a:rPr>
                        <a:t>   Much More Questions </a:t>
                      </a:r>
                      <a:endParaRPr lang="en-CA" sz="1200" b="1" i="0" u="none" strike="noStrike" kern="1200" dirty="0">
                        <a:solidFill>
                          <a:srgbClr val="000000"/>
                        </a:solidFill>
                        <a:effectLst>
                          <a:outerShdw blurRad="38100" dist="38100" dir="2700000" algn="tl">
                            <a:srgbClr val="000000">
                              <a:alpha val="43137"/>
                            </a:srgbClr>
                          </a:outerShdw>
                        </a:effectLst>
                        <a:latin typeface="Calibri" panose="020F0502020204030204" pitchFamily="34" charset="0"/>
                        <a:ea typeface="+mn-ea"/>
                        <a:cs typeface="+mn-cs"/>
                      </a:endParaRPr>
                    </a:p>
                  </a:txBody>
                  <a:tcPr marL="9525" marR="9525" marT="95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76047">
                <a:tc vMerge="1">
                  <a:txBody>
                    <a:bodyPr/>
                    <a:lstStyle/>
                    <a:p>
                      <a:endParaRPr lang="en-CA"/>
                    </a:p>
                  </a:txBody>
                  <a:tcPr/>
                </a:tc>
                <a:tc>
                  <a:txBody>
                    <a:bodyPr/>
                    <a:lstStyle/>
                    <a:p>
                      <a:r>
                        <a:rPr lang="en-CA" sz="1200" b="0" i="0" u="none" strike="noStrike" kern="1200" baseline="0" dirty="0" smtClean="0">
                          <a:solidFill>
                            <a:srgbClr val="000000"/>
                          </a:solidFill>
                          <a:effectLst/>
                          <a:latin typeface="Calibri" panose="020F0502020204030204" pitchFamily="34" charset="0"/>
                          <a:ea typeface="+mn-ea"/>
                          <a:cs typeface="+mn-cs"/>
                        </a:rPr>
                        <a:t>  Scotia Card, Credit Card Activation, Verify by</a:t>
                      </a:r>
                    </a:p>
                    <a:p>
                      <a:r>
                        <a:rPr lang="en-CA" sz="1200" b="0" i="0" u="none" strike="noStrike" kern="1200" baseline="0" dirty="0" smtClean="0">
                          <a:solidFill>
                            <a:srgbClr val="000000"/>
                          </a:solidFill>
                          <a:effectLst/>
                          <a:latin typeface="Calibri" panose="020F0502020204030204" pitchFamily="34" charset="0"/>
                          <a:ea typeface="+mn-ea"/>
                          <a:cs typeface="+mn-cs"/>
                        </a:rPr>
                        <a:t>  VISA flow etc.</a:t>
                      </a:r>
                    </a:p>
                  </a:txBody>
                  <a:tcPr marL="9525" marR="9525" marT="95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CA"/>
                    </a:p>
                  </a:txBody>
                  <a:tcPr/>
                </a:tc>
              </a:tr>
              <a:tr h="264996">
                <a:tc vMerge="1">
                  <a:txBody>
                    <a:bodyPr/>
                    <a:lstStyle/>
                    <a:p>
                      <a:endParaRPr lang="en-CA"/>
                    </a:p>
                  </a:txBody>
                  <a:tcPr/>
                </a:tc>
                <a:tc>
                  <a:txBody>
                    <a:bodyPr/>
                    <a:lstStyle/>
                    <a:p>
                      <a:r>
                        <a:rPr lang="en-CA" sz="1200" b="0" i="0" u="none" strike="noStrike" kern="1200" baseline="0" dirty="0" smtClean="0">
                          <a:solidFill>
                            <a:srgbClr val="000000"/>
                          </a:solidFill>
                          <a:effectLst/>
                          <a:latin typeface="Calibri" panose="020F0502020204030204" pitchFamily="34" charset="0"/>
                          <a:ea typeface="+mn-ea"/>
                          <a:cs typeface="+mn-cs"/>
                        </a:rPr>
                        <a:t>  Call Centre, IVR authentication flow</a:t>
                      </a:r>
                      <a:endParaRPr lang="en-CA" sz="1200" b="0" i="0" u="none" strike="noStrike" kern="1200" baseline="0" dirty="0">
                        <a:solidFill>
                          <a:srgbClr val="000000"/>
                        </a:solidFill>
                        <a:effectLst/>
                        <a:latin typeface="Calibri" panose="020F0502020204030204" pitchFamily="34" charset="0"/>
                        <a:ea typeface="+mn-ea"/>
                        <a:cs typeface="+mn-cs"/>
                      </a:endParaRPr>
                    </a:p>
                  </a:txBody>
                  <a:tcPr marL="9525" marR="9525" marT="95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CA"/>
                    </a:p>
                  </a:txBody>
                  <a:tcPr/>
                </a:tc>
              </a:tr>
            </a:tbl>
          </a:graphicData>
        </a:graphic>
      </p:graphicFrame>
    </p:spTree>
    <p:extLst>
      <p:ext uri="{BB962C8B-B14F-4D97-AF65-F5344CB8AC3E}">
        <p14:creationId xmlns:p14="http://schemas.microsoft.com/office/powerpoint/2010/main" val="28698501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69680"/>
            <a:ext cx="8339959" cy="764453"/>
          </a:xfrm>
        </p:spPr>
        <p:txBody>
          <a:bodyPr>
            <a:normAutofit/>
          </a:bodyPr>
          <a:lstStyle/>
          <a:p>
            <a:r>
              <a:rPr lang="en-US" sz="3200" dirty="0" smtClean="0"/>
              <a:t>Sample Flow </a:t>
            </a:r>
            <a:endParaRPr lang="en-US" sz="3200" dirty="0"/>
          </a:p>
        </p:txBody>
      </p:sp>
      <p:pic>
        <p:nvPicPr>
          <p:cNvPr id="6" name="Picture 5"/>
          <p:cNvPicPr>
            <a:picLocks noChangeAspect="1"/>
          </p:cNvPicPr>
          <p:nvPr/>
        </p:nvPicPr>
        <p:blipFill>
          <a:blip r:embed="rId2"/>
          <a:stretch>
            <a:fillRect/>
          </a:stretch>
        </p:blipFill>
        <p:spPr>
          <a:xfrm>
            <a:off x="120252" y="881536"/>
            <a:ext cx="1866996" cy="2400423"/>
          </a:xfrm>
          <a:prstGeom prst="rect">
            <a:avLst/>
          </a:prstGeom>
        </p:spPr>
      </p:pic>
      <p:pic>
        <p:nvPicPr>
          <p:cNvPr id="7" name="Picture 6"/>
          <p:cNvPicPr>
            <a:picLocks noChangeAspect="1"/>
          </p:cNvPicPr>
          <p:nvPr/>
        </p:nvPicPr>
        <p:blipFill>
          <a:blip r:embed="rId3"/>
          <a:stretch>
            <a:fillRect/>
          </a:stretch>
        </p:blipFill>
        <p:spPr>
          <a:xfrm>
            <a:off x="24172" y="3428999"/>
            <a:ext cx="2013053" cy="3435527"/>
          </a:xfrm>
          <a:prstGeom prst="rect">
            <a:avLst/>
          </a:prstGeom>
        </p:spPr>
      </p:pic>
      <p:pic>
        <p:nvPicPr>
          <p:cNvPr id="8" name="Picture 7"/>
          <p:cNvPicPr>
            <a:picLocks noChangeAspect="1"/>
          </p:cNvPicPr>
          <p:nvPr/>
        </p:nvPicPr>
        <p:blipFill>
          <a:blip r:embed="rId4"/>
          <a:stretch>
            <a:fillRect/>
          </a:stretch>
        </p:blipFill>
        <p:spPr>
          <a:xfrm>
            <a:off x="6874074" y="988880"/>
            <a:ext cx="1943200" cy="2470277"/>
          </a:xfrm>
          <a:prstGeom prst="rect">
            <a:avLst/>
          </a:prstGeom>
        </p:spPr>
      </p:pic>
      <p:grpSp>
        <p:nvGrpSpPr>
          <p:cNvPr id="3" name="Group 2"/>
          <p:cNvGrpSpPr/>
          <p:nvPr/>
        </p:nvGrpSpPr>
        <p:grpSpPr>
          <a:xfrm>
            <a:off x="2288704" y="774404"/>
            <a:ext cx="4327917" cy="5997655"/>
            <a:chOff x="2288704" y="774404"/>
            <a:chExt cx="4327917" cy="5997655"/>
          </a:xfrm>
        </p:grpSpPr>
        <p:sp>
          <p:nvSpPr>
            <p:cNvPr id="11" name="Rectangle 10"/>
            <p:cNvSpPr/>
            <p:nvPr/>
          </p:nvSpPr>
          <p:spPr>
            <a:xfrm>
              <a:off x="4873212" y="5744015"/>
              <a:ext cx="889987" cy="584775"/>
            </a:xfrm>
            <a:prstGeom prst="rect">
              <a:avLst/>
            </a:prstGeom>
            <a:noFill/>
          </p:spPr>
          <p:txBody>
            <a:bodyPr wrap="none" lIns="91440" tIns="45720" rIns="91440" bIns="45720">
              <a:spAutoFit/>
            </a:bodyPr>
            <a:lstStyle/>
            <a:p>
              <a:pPr algn="ctr"/>
              <a:r>
                <a:rPr lang="en-US" sz="3200" b="0" cap="none" spc="0" dirty="0" smtClean="0">
                  <a:ln w="0"/>
                  <a:solidFill>
                    <a:schemeClr val="tx1"/>
                  </a:solidFill>
                  <a:effectLst>
                    <a:outerShdw blurRad="38100" dist="19050" dir="2700000" algn="tl" rotWithShape="0">
                      <a:schemeClr val="dk1">
                        <a:alpha val="40000"/>
                      </a:schemeClr>
                    </a:outerShdw>
                  </a:effectLst>
                </a:rPr>
                <a:t>DCV</a:t>
              </a:r>
              <a:endParaRPr lang="en-US" sz="3200" b="0" cap="none" spc="0" dirty="0">
                <a:ln w="0"/>
                <a:solidFill>
                  <a:schemeClr val="tx1"/>
                </a:solidFill>
                <a:effectLst>
                  <a:outerShdw blurRad="38100" dist="19050" dir="2700000" algn="tl" rotWithShape="0">
                    <a:schemeClr val="dk1">
                      <a:alpha val="40000"/>
                    </a:schemeClr>
                  </a:outerShdw>
                </a:effectLst>
              </a:endParaRPr>
            </a:p>
          </p:txBody>
        </p:sp>
        <p:sp>
          <p:nvSpPr>
            <p:cNvPr id="9" name="Rectangle 8"/>
            <p:cNvSpPr/>
            <p:nvPr/>
          </p:nvSpPr>
          <p:spPr>
            <a:xfrm>
              <a:off x="2288704" y="774404"/>
              <a:ext cx="4327917" cy="5997655"/>
            </a:xfrm>
            <a:prstGeom prst="rect">
              <a:avLst/>
            </a:prstGeom>
            <a:noFill/>
            <a:ln w="571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grpSp>
      <p:pic>
        <p:nvPicPr>
          <p:cNvPr id="4" name="Picture 3"/>
          <p:cNvPicPr>
            <a:picLocks noChangeAspect="1"/>
          </p:cNvPicPr>
          <p:nvPr/>
        </p:nvPicPr>
        <p:blipFill>
          <a:blip r:embed="rId5"/>
          <a:stretch>
            <a:fillRect/>
          </a:stretch>
        </p:blipFill>
        <p:spPr>
          <a:xfrm>
            <a:off x="2475573" y="966157"/>
            <a:ext cx="1898748" cy="5736889"/>
          </a:xfrm>
          <a:prstGeom prst="rect">
            <a:avLst/>
          </a:prstGeom>
        </p:spPr>
      </p:pic>
      <p:pic>
        <p:nvPicPr>
          <p:cNvPr id="5" name="Picture 4"/>
          <p:cNvPicPr>
            <a:picLocks noChangeAspect="1"/>
          </p:cNvPicPr>
          <p:nvPr/>
        </p:nvPicPr>
        <p:blipFill>
          <a:blip r:embed="rId6"/>
          <a:stretch>
            <a:fillRect/>
          </a:stretch>
        </p:blipFill>
        <p:spPr>
          <a:xfrm>
            <a:off x="4493516" y="865766"/>
            <a:ext cx="1974951" cy="4889751"/>
          </a:xfrm>
          <a:prstGeom prst="rect">
            <a:avLst/>
          </a:prstGeom>
        </p:spPr>
      </p:pic>
    </p:spTree>
    <p:extLst>
      <p:ext uri="{BB962C8B-B14F-4D97-AF65-F5344CB8AC3E}">
        <p14:creationId xmlns:p14="http://schemas.microsoft.com/office/powerpoint/2010/main" val="242879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1000"/>
                                        <p:tgtEl>
                                          <p:spTgt spid="7"/>
                                        </p:tgtEl>
                                      </p:cBhvr>
                                    </p:animEffect>
                                    <p:anim calcmode="lin" valueType="num">
                                      <p:cBhvr>
                                        <p:cTn id="14" dur="1000" fill="hold"/>
                                        <p:tgtEl>
                                          <p:spTgt spid="7"/>
                                        </p:tgtEl>
                                        <p:attrNameLst>
                                          <p:attrName>ppt_x</p:attrName>
                                        </p:attrNameLst>
                                      </p:cBhvr>
                                      <p:tavLst>
                                        <p:tav tm="0">
                                          <p:val>
                                            <p:strVal val="#ppt_x"/>
                                          </p:val>
                                        </p:tav>
                                        <p:tav tm="100000">
                                          <p:val>
                                            <p:strVal val="#ppt_x"/>
                                          </p:val>
                                        </p:tav>
                                      </p:tavLst>
                                    </p:anim>
                                    <p:anim calcmode="lin" valueType="num">
                                      <p:cBhvr>
                                        <p:cTn id="15"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1000"/>
                                        <p:tgtEl>
                                          <p:spTgt spid="4"/>
                                        </p:tgtEl>
                                      </p:cBhvr>
                                    </p:animEffect>
                                    <p:anim calcmode="lin" valueType="num">
                                      <p:cBhvr>
                                        <p:cTn id="21" dur="1000" fill="hold"/>
                                        <p:tgtEl>
                                          <p:spTgt spid="4"/>
                                        </p:tgtEl>
                                        <p:attrNameLst>
                                          <p:attrName>ppt_x</p:attrName>
                                        </p:attrNameLst>
                                      </p:cBhvr>
                                      <p:tavLst>
                                        <p:tav tm="0">
                                          <p:val>
                                            <p:strVal val="#ppt_x"/>
                                          </p:val>
                                        </p:tav>
                                        <p:tav tm="100000">
                                          <p:val>
                                            <p:strVal val="#ppt_x"/>
                                          </p:val>
                                        </p:tav>
                                      </p:tavLst>
                                    </p:anim>
                                    <p:anim calcmode="lin" valueType="num">
                                      <p:cBhvr>
                                        <p:cTn id="22" dur="1000" fill="hold"/>
                                        <p:tgtEl>
                                          <p:spTgt spid="4"/>
                                        </p:tgtEl>
                                        <p:attrNameLst>
                                          <p:attrName>ppt_y</p:attrName>
                                        </p:attrNameLst>
                                      </p:cBhvr>
                                      <p:tavLst>
                                        <p:tav tm="0">
                                          <p:val>
                                            <p:strVal val="#ppt_y+.1"/>
                                          </p:val>
                                        </p:tav>
                                        <p:tav tm="100000">
                                          <p:val>
                                            <p:strVal val="#ppt_y"/>
                                          </p:val>
                                        </p:tav>
                                      </p:tavLst>
                                    </p:anim>
                                  </p:childTnLst>
                                </p:cTn>
                              </p:par>
                            </p:childTnLst>
                          </p:cTn>
                        </p:par>
                        <p:par>
                          <p:cTn id="23" fill="hold">
                            <p:stCondLst>
                              <p:cond delay="1000"/>
                            </p:stCondLst>
                            <p:childTnLst>
                              <p:par>
                                <p:cTn id="24" presetID="42" presetClass="entr" presetSubtype="0" fill="hold" nodeType="after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1000"/>
                                        <p:tgtEl>
                                          <p:spTgt spid="5"/>
                                        </p:tgtEl>
                                      </p:cBhvr>
                                    </p:animEffect>
                                    <p:anim calcmode="lin" valueType="num">
                                      <p:cBhvr>
                                        <p:cTn id="27" dur="1000" fill="hold"/>
                                        <p:tgtEl>
                                          <p:spTgt spid="5"/>
                                        </p:tgtEl>
                                        <p:attrNameLst>
                                          <p:attrName>ppt_x</p:attrName>
                                        </p:attrNameLst>
                                      </p:cBhvr>
                                      <p:tavLst>
                                        <p:tav tm="0">
                                          <p:val>
                                            <p:strVal val="#ppt_x"/>
                                          </p:val>
                                        </p:tav>
                                        <p:tav tm="100000">
                                          <p:val>
                                            <p:strVal val="#ppt_x"/>
                                          </p:val>
                                        </p:tav>
                                      </p:tavLst>
                                    </p:anim>
                                    <p:anim calcmode="lin" valueType="num">
                                      <p:cBhvr>
                                        <p:cTn id="2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1000"/>
                                        <p:tgtEl>
                                          <p:spTgt spid="8"/>
                                        </p:tgtEl>
                                      </p:cBhvr>
                                    </p:animEffect>
                                    <p:anim calcmode="lin" valueType="num">
                                      <p:cBhvr>
                                        <p:cTn id="34" dur="1000" fill="hold"/>
                                        <p:tgtEl>
                                          <p:spTgt spid="8"/>
                                        </p:tgtEl>
                                        <p:attrNameLst>
                                          <p:attrName>ppt_x</p:attrName>
                                        </p:attrNameLst>
                                      </p:cBhvr>
                                      <p:tavLst>
                                        <p:tav tm="0">
                                          <p:val>
                                            <p:strVal val="#ppt_x"/>
                                          </p:val>
                                        </p:tav>
                                        <p:tav tm="100000">
                                          <p:val>
                                            <p:strVal val="#ppt_x"/>
                                          </p:val>
                                        </p:tav>
                                      </p:tavLst>
                                    </p:anim>
                                    <p:anim calcmode="lin" valueType="num">
                                      <p:cBhvr>
                                        <p:cTn id="35"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1" presetClass="entr" presetSubtype="1" fill="hold" nodeType="clickEffect">
                                  <p:stCondLst>
                                    <p:cond delay="0"/>
                                  </p:stCondLst>
                                  <p:childTnLst>
                                    <p:set>
                                      <p:cBhvr>
                                        <p:cTn id="39" dur="1" fill="hold">
                                          <p:stCondLst>
                                            <p:cond delay="0"/>
                                          </p:stCondLst>
                                        </p:cTn>
                                        <p:tgtEl>
                                          <p:spTgt spid="3"/>
                                        </p:tgtEl>
                                        <p:attrNameLst>
                                          <p:attrName>style.visibility</p:attrName>
                                        </p:attrNameLst>
                                      </p:cBhvr>
                                      <p:to>
                                        <p:strVal val="visible"/>
                                      </p:to>
                                    </p:set>
                                    <p:animEffect transition="in" filter="wheel(1)">
                                      <p:cBhvr>
                                        <p:cTn id="40"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69680"/>
            <a:ext cx="8339959" cy="764453"/>
          </a:xfrm>
        </p:spPr>
        <p:txBody>
          <a:bodyPr>
            <a:normAutofit/>
          </a:bodyPr>
          <a:lstStyle/>
          <a:p>
            <a:r>
              <a:rPr lang="en-US" sz="3200" dirty="0" smtClean="0"/>
              <a:t>How DCV Works: DB Configuration</a:t>
            </a:r>
            <a:endParaRPr lang="en-US" sz="3200" dirty="0"/>
          </a:p>
        </p:txBody>
      </p:sp>
      <p:grpSp>
        <p:nvGrpSpPr>
          <p:cNvPr id="4" name="Group 3"/>
          <p:cNvGrpSpPr/>
          <p:nvPr/>
        </p:nvGrpSpPr>
        <p:grpSpPr>
          <a:xfrm>
            <a:off x="315732" y="713362"/>
            <a:ext cx="8486837" cy="671174"/>
            <a:chOff x="310321" y="713362"/>
            <a:chExt cx="8486837" cy="671174"/>
          </a:xfrm>
        </p:grpSpPr>
        <p:pic>
          <p:nvPicPr>
            <p:cNvPr id="3" name="Picture 2"/>
            <p:cNvPicPr>
              <a:picLocks noChangeAspect="1"/>
            </p:cNvPicPr>
            <p:nvPr/>
          </p:nvPicPr>
          <p:blipFill>
            <a:blip r:embed="rId2"/>
            <a:stretch>
              <a:fillRect/>
            </a:stretch>
          </p:blipFill>
          <p:spPr>
            <a:xfrm>
              <a:off x="310321" y="1079734"/>
              <a:ext cx="8486837" cy="304802"/>
            </a:xfrm>
            <a:prstGeom prst="rect">
              <a:avLst/>
            </a:prstGeom>
          </p:spPr>
        </p:pic>
        <p:sp>
          <p:nvSpPr>
            <p:cNvPr id="6" name="Rectangle 5"/>
            <p:cNvSpPr/>
            <p:nvPr/>
          </p:nvSpPr>
          <p:spPr>
            <a:xfrm>
              <a:off x="310321" y="713362"/>
              <a:ext cx="2921056" cy="369332"/>
            </a:xfrm>
            <a:prstGeom prst="rect">
              <a:avLst/>
            </a:prstGeom>
          </p:spPr>
          <p:txBody>
            <a:bodyPr wrap="none">
              <a:spAutoFit/>
            </a:bodyPr>
            <a:lstStyle/>
            <a:p>
              <a:pPr>
                <a:buFont typeface="Wingdings" panose="05000000000000000000" pitchFamily="2" charset="2"/>
                <a:buChar char="Ø"/>
              </a:pPr>
              <a:r>
                <a:rPr lang="en-CA" dirty="0" err="1" smtClean="0"/>
                <a:t>ChallengeSet</a:t>
              </a:r>
              <a:r>
                <a:rPr lang="en-CA" dirty="0" smtClean="0"/>
                <a:t>: DCV Purpose</a:t>
              </a:r>
              <a:endParaRPr lang="en-CA" dirty="0"/>
            </a:p>
          </p:txBody>
        </p:sp>
      </p:grpSp>
      <p:grpSp>
        <p:nvGrpSpPr>
          <p:cNvPr id="5" name="Group 4"/>
          <p:cNvGrpSpPr/>
          <p:nvPr/>
        </p:nvGrpSpPr>
        <p:grpSpPr>
          <a:xfrm>
            <a:off x="293902" y="1452362"/>
            <a:ext cx="4597106" cy="1078304"/>
            <a:chOff x="261436" y="1452362"/>
            <a:chExt cx="4597106" cy="1078304"/>
          </a:xfrm>
        </p:grpSpPr>
        <p:sp>
          <p:nvSpPr>
            <p:cNvPr id="8" name="Rectangle 7"/>
            <p:cNvSpPr/>
            <p:nvPr/>
          </p:nvSpPr>
          <p:spPr>
            <a:xfrm>
              <a:off x="261436" y="1452362"/>
              <a:ext cx="1876604" cy="369332"/>
            </a:xfrm>
            <a:prstGeom prst="rect">
              <a:avLst/>
            </a:prstGeom>
          </p:spPr>
          <p:txBody>
            <a:bodyPr wrap="none">
              <a:spAutoFit/>
            </a:bodyPr>
            <a:lstStyle/>
            <a:p>
              <a:pPr>
                <a:buFont typeface="Wingdings" panose="05000000000000000000" pitchFamily="2" charset="2"/>
                <a:buChar char="Ø"/>
              </a:pPr>
              <a:r>
                <a:rPr lang="en-CA" dirty="0" err="1" smtClean="0"/>
                <a:t>ChallengeGroup</a:t>
              </a:r>
              <a:endParaRPr lang="en-CA" dirty="0"/>
            </a:p>
          </p:txBody>
        </p:sp>
        <p:pic>
          <p:nvPicPr>
            <p:cNvPr id="9" name="Picture 8"/>
            <p:cNvPicPr>
              <a:picLocks noChangeAspect="1"/>
            </p:cNvPicPr>
            <p:nvPr/>
          </p:nvPicPr>
          <p:blipFill>
            <a:blip r:embed="rId3"/>
            <a:stretch>
              <a:fillRect/>
            </a:stretch>
          </p:blipFill>
          <p:spPr>
            <a:xfrm>
              <a:off x="310321" y="1844861"/>
              <a:ext cx="4548221" cy="685805"/>
            </a:xfrm>
            <a:prstGeom prst="rect">
              <a:avLst/>
            </a:prstGeom>
          </p:spPr>
        </p:pic>
      </p:grpSp>
      <p:grpSp>
        <p:nvGrpSpPr>
          <p:cNvPr id="7" name="Group 6"/>
          <p:cNvGrpSpPr/>
          <p:nvPr/>
        </p:nvGrpSpPr>
        <p:grpSpPr>
          <a:xfrm>
            <a:off x="283231" y="2588176"/>
            <a:ext cx="7216771" cy="2587237"/>
            <a:chOff x="218302" y="2588176"/>
            <a:chExt cx="7216771" cy="2587237"/>
          </a:xfrm>
        </p:grpSpPr>
        <p:sp>
          <p:nvSpPr>
            <p:cNvPr id="11" name="Rectangle 10"/>
            <p:cNvSpPr/>
            <p:nvPr/>
          </p:nvSpPr>
          <p:spPr>
            <a:xfrm>
              <a:off x="218302" y="2588176"/>
              <a:ext cx="2863604" cy="369332"/>
            </a:xfrm>
            <a:prstGeom prst="rect">
              <a:avLst/>
            </a:prstGeom>
          </p:spPr>
          <p:txBody>
            <a:bodyPr wrap="none">
              <a:spAutoFit/>
            </a:bodyPr>
            <a:lstStyle/>
            <a:p>
              <a:pPr>
                <a:buFont typeface="Wingdings" panose="05000000000000000000" pitchFamily="2" charset="2"/>
                <a:buChar char="Ø"/>
              </a:pPr>
              <a:r>
                <a:rPr lang="en-CA" dirty="0" smtClean="0"/>
                <a:t>Challenge:  Fifty Questions</a:t>
              </a:r>
              <a:endParaRPr lang="en-CA" dirty="0"/>
            </a:p>
          </p:txBody>
        </p:sp>
        <p:pic>
          <p:nvPicPr>
            <p:cNvPr id="12" name="Picture 11"/>
            <p:cNvPicPr>
              <a:picLocks noChangeAspect="1"/>
            </p:cNvPicPr>
            <p:nvPr/>
          </p:nvPicPr>
          <p:blipFill>
            <a:blip r:embed="rId4"/>
            <a:stretch>
              <a:fillRect/>
            </a:stretch>
          </p:blipFill>
          <p:spPr>
            <a:xfrm>
              <a:off x="310321" y="2970359"/>
              <a:ext cx="7124752" cy="2205054"/>
            </a:xfrm>
            <a:prstGeom prst="rect">
              <a:avLst/>
            </a:prstGeom>
          </p:spPr>
        </p:pic>
      </p:grpSp>
      <p:grpSp>
        <p:nvGrpSpPr>
          <p:cNvPr id="10" name="Group 9"/>
          <p:cNvGrpSpPr/>
          <p:nvPr/>
        </p:nvGrpSpPr>
        <p:grpSpPr>
          <a:xfrm>
            <a:off x="256179" y="5307686"/>
            <a:ext cx="4192561" cy="1326601"/>
            <a:chOff x="218302" y="5307686"/>
            <a:chExt cx="4192561" cy="1326601"/>
          </a:xfrm>
        </p:grpSpPr>
        <p:sp>
          <p:nvSpPr>
            <p:cNvPr id="13" name="Rectangle 12"/>
            <p:cNvSpPr/>
            <p:nvPr/>
          </p:nvSpPr>
          <p:spPr>
            <a:xfrm>
              <a:off x="218302" y="5307686"/>
              <a:ext cx="2954911" cy="369332"/>
            </a:xfrm>
            <a:prstGeom prst="rect">
              <a:avLst/>
            </a:prstGeom>
          </p:spPr>
          <p:txBody>
            <a:bodyPr wrap="none">
              <a:spAutoFit/>
            </a:bodyPr>
            <a:lstStyle/>
            <a:p>
              <a:pPr>
                <a:buFont typeface="Wingdings" panose="05000000000000000000" pitchFamily="2" charset="2"/>
                <a:buChar char="Ø"/>
              </a:pPr>
              <a:r>
                <a:rPr lang="en-CA" dirty="0" err="1" smtClean="0"/>
                <a:t>ChallengeDescription</a:t>
              </a:r>
              <a:r>
                <a:rPr lang="en-CA" dirty="0" smtClean="0"/>
                <a:t>: </a:t>
              </a:r>
              <a:r>
                <a:rPr lang="en-CA" dirty="0" err="1" smtClean="0"/>
                <a:t>en</a:t>
              </a:r>
              <a:r>
                <a:rPr lang="en-CA" dirty="0" smtClean="0"/>
                <a:t>/</a:t>
              </a:r>
              <a:r>
                <a:rPr lang="en-CA" dirty="0" err="1" smtClean="0"/>
                <a:t>fr</a:t>
              </a:r>
              <a:endParaRPr lang="en-CA" dirty="0"/>
            </a:p>
          </p:txBody>
        </p:sp>
        <p:pic>
          <p:nvPicPr>
            <p:cNvPr id="15" name="Picture 14"/>
            <p:cNvPicPr>
              <a:picLocks noChangeAspect="1"/>
            </p:cNvPicPr>
            <p:nvPr/>
          </p:nvPicPr>
          <p:blipFill>
            <a:blip r:embed="rId5"/>
            <a:stretch>
              <a:fillRect/>
            </a:stretch>
          </p:blipFill>
          <p:spPr>
            <a:xfrm>
              <a:off x="310321" y="5677018"/>
              <a:ext cx="4100542" cy="957269"/>
            </a:xfrm>
            <a:prstGeom prst="rect">
              <a:avLst/>
            </a:prstGeom>
          </p:spPr>
        </p:pic>
      </p:grpSp>
    </p:spTree>
    <p:extLst>
      <p:ext uri="{BB962C8B-B14F-4D97-AF65-F5344CB8AC3E}">
        <p14:creationId xmlns:p14="http://schemas.microsoft.com/office/powerpoint/2010/main" val="1924096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1000"/>
                                        <p:tgtEl>
                                          <p:spTgt spid="10"/>
                                        </p:tgtEl>
                                      </p:cBhvr>
                                    </p:animEffect>
                                    <p:anim calcmode="lin" valueType="num">
                                      <p:cBhvr>
                                        <p:cTn id="29" dur="1000" fill="hold"/>
                                        <p:tgtEl>
                                          <p:spTgt spid="10"/>
                                        </p:tgtEl>
                                        <p:attrNameLst>
                                          <p:attrName>ppt_x</p:attrName>
                                        </p:attrNameLst>
                                      </p:cBhvr>
                                      <p:tavLst>
                                        <p:tav tm="0">
                                          <p:val>
                                            <p:strVal val="#ppt_x"/>
                                          </p:val>
                                        </p:tav>
                                        <p:tav tm="100000">
                                          <p:val>
                                            <p:strVal val="#ppt_x"/>
                                          </p:val>
                                        </p:tav>
                                      </p:tavLst>
                                    </p:anim>
                                    <p:anim calcmode="lin" valueType="num">
                                      <p:cBhvr>
                                        <p:cTn id="30"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688393" y="963321"/>
            <a:ext cx="7715250" cy="5905500"/>
          </a:xfrm>
          <a:prstGeom prst="rect">
            <a:avLst/>
          </a:prstGeom>
        </p:spPr>
      </p:pic>
      <p:sp>
        <p:nvSpPr>
          <p:cNvPr id="2" name="Title 1"/>
          <p:cNvSpPr>
            <a:spLocks noGrp="1"/>
          </p:cNvSpPr>
          <p:nvPr>
            <p:ph type="title"/>
          </p:nvPr>
        </p:nvSpPr>
        <p:spPr>
          <a:xfrm>
            <a:off x="457199" y="182652"/>
            <a:ext cx="8339959" cy="764453"/>
          </a:xfrm>
        </p:spPr>
        <p:txBody>
          <a:bodyPr>
            <a:normAutofit/>
          </a:bodyPr>
          <a:lstStyle/>
          <a:p>
            <a:r>
              <a:rPr lang="en-US" sz="3200" dirty="0"/>
              <a:t>How DCV Works: </a:t>
            </a:r>
            <a:r>
              <a:rPr lang="en-US" sz="3200" dirty="0" smtClean="0"/>
              <a:t> Challenge Selection Flow</a:t>
            </a:r>
            <a:endParaRPr lang="en-US" sz="3200" dirty="0"/>
          </a:p>
        </p:txBody>
      </p:sp>
      <p:pic>
        <p:nvPicPr>
          <p:cNvPr id="10" name="Picture 9"/>
          <p:cNvPicPr>
            <a:picLocks noChangeAspect="1"/>
          </p:cNvPicPr>
          <p:nvPr/>
        </p:nvPicPr>
        <p:blipFill>
          <a:blip r:embed="rId3"/>
          <a:stretch>
            <a:fillRect/>
          </a:stretch>
        </p:blipFill>
        <p:spPr>
          <a:xfrm>
            <a:off x="1067420" y="1921022"/>
            <a:ext cx="1258880" cy="588831"/>
          </a:xfrm>
          <a:prstGeom prst="rect">
            <a:avLst/>
          </a:prstGeom>
        </p:spPr>
      </p:pic>
      <p:sp>
        <p:nvSpPr>
          <p:cNvPr id="5" name="TextBox 4"/>
          <p:cNvSpPr txBox="1"/>
          <p:nvPr/>
        </p:nvSpPr>
        <p:spPr>
          <a:xfrm>
            <a:off x="2216158" y="1303452"/>
            <a:ext cx="4814844" cy="369332"/>
          </a:xfrm>
          <a:prstGeom prst="rect">
            <a:avLst/>
          </a:prstGeom>
          <a:noFill/>
        </p:spPr>
        <p:txBody>
          <a:bodyPr wrap="none" rtlCol="0">
            <a:spAutoFit/>
          </a:bodyPr>
          <a:lstStyle/>
          <a:p>
            <a:r>
              <a:rPr lang="en-CA" dirty="0" smtClean="0">
                <a:effectLst>
                  <a:outerShdw blurRad="38100" dist="38100" dir="2700000" algn="tl">
                    <a:srgbClr val="000000">
                      <a:alpha val="43137"/>
                    </a:srgbClr>
                  </a:outerShdw>
                </a:effectLst>
              </a:rPr>
              <a:t>Pecking order on Challenge Group and Challenge </a:t>
            </a:r>
            <a:endParaRPr lang="en-CA" dirty="0">
              <a:effectLst>
                <a:outerShdw blurRad="38100" dist="38100" dir="2700000" algn="tl">
                  <a:srgbClr val="000000">
                    <a:alpha val="43137"/>
                  </a:srgbClr>
                </a:outerShdw>
              </a:effectLst>
            </a:endParaRPr>
          </a:p>
        </p:txBody>
      </p:sp>
      <p:cxnSp>
        <p:nvCxnSpPr>
          <p:cNvPr id="22" name="Straight Arrow Connector 21"/>
          <p:cNvCxnSpPr/>
          <p:nvPr/>
        </p:nvCxnSpPr>
        <p:spPr>
          <a:xfrm>
            <a:off x="3571030" y="2402953"/>
            <a:ext cx="1344221" cy="84278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endCxn id="13" idx="1"/>
          </p:cNvCxnSpPr>
          <p:nvPr/>
        </p:nvCxnSpPr>
        <p:spPr>
          <a:xfrm>
            <a:off x="6237848" y="3822198"/>
            <a:ext cx="717987" cy="40491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41" name="Picture 40"/>
          <p:cNvPicPr>
            <a:picLocks noChangeAspect="1"/>
          </p:cNvPicPr>
          <p:nvPr/>
        </p:nvPicPr>
        <p:blipFill>
          <a:blip r:embed="rId4"/>
          <a:stretch>
            <a:fillRect/>
          </a:stretch>
        </p:blipFill>
        <p:spPr>
          <a:xfrm>
            <a:off x="4827525" y="2767979"/>
            <a:ext cx="361950" cy="323850"/>
          </a:xfrm>
          <a:prstGeom prst="rect">
            <a:avLst/>
          </a:prstGeom>
        </p:spPr>
      </p:pic>
      <p:cxnSp>
        <p:nvCxnSpPr>
          <p:cNvPr id="27" name="Straight Arrow Connector 26"/>
          <p:cNvCxnSpPr/>
          <p:nvPr/>
        </p:nvCxnSpPr>
        <p:spPr>
          <a:xfrm>
            <a:off x="3319966" y="2424613"/>
            <a:ext cx="1537225" cy="273057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42" name="Picture 41"/>
          <p:cNvPicPr>
            <a:picLocks noChangeAspect="1"/>
          </p:cNvPicPr>
          <p:nvPr/>
        </p:nvPicPr>
        <p:blipFill>
          <a:blip r:embed="rId5"/>
          <a:stretch>
            <a:fillRect/>
          </a:stretch>
        </p:blipFill>
        <p:spPr>
          <a:xfrm>
            <a:off x="4113099" y="3440915"/>
            <a:ext cx="371475" cy="333375"/>
          </a:xfrm>
          <a:prstGeom prst="rect">
            <a:avLst/>
          </a:prstGeom>
        </p:spPr>
      </p:pic>
      <p:pic>
        <p:nvPicPr>
          <p:cNvPr id="14" name="Picture 13"/>
          <p:cNvPicPr>
            <a:picLocks noChangeAspect="1"/>
          </p:cNvPicPr>
          <p:nvPr/>
        </p:nvPicPr>
        <p:blipFill>
          <a:blip r:embed="rId6"/>
          <a:stretch>
            <a:fillRect/>
          </a:stretch>
        </p:blipFill>
        <p:spPr>
          <a:xfrm>
            <a:off x="2805170" y="5892057"/>
            <a:ext cx="924828" cy="552029"/>
          </a:xfrm>
          <a:prstGeom prst="rect">
            <a:avLst/>
          </a:prstGeom>
        </p:spPr>
      </p:pic>
      <p:pic>
        <p:nvPicPr>
          <p:cNvPr id="15" name="Picture 14"/>
          <p:cNvPicPr>
            <a:picLocks noChangeAspect="1"/>
          </p:cNvPicPr>
          <p:nvPr/>
        </p:nvPicPr>
        <p:blipFill>
          <a:blip r:embed="rId7"/>
          <a:stretch>
            <a:fillRect/>
          </a:stretch>
        </p:blipFill>
        <p:spPr>
          <a:xfrm>
            <a:off x="1136015" y="5892058"/>
            <a:ext cx="1048853" cy="552028"/>
          </a:xfrm>
          <a:prstGeom prst="rect">
            <a:avLst/>
          </a:prstGeom>
        </p:spPr>
      </p:pic>
      <p:cxnSp>
        <p:nvCxnSpPr>
          <p:cNvPr id="36" name="Straight Arrow Connector 35"/>
          <p:cNvCxnSpPr/>
          <p:nvPr/>
        </p:nvCxnSpPr>
        <p:spPr>
          <a:xfrm>
            <a:off x="3117504" y="2409656"/>
            <a:ext cx="3315" cy="352041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p:nvPr/>
        </p:nvCxnSpPr>
        <p:spPr>
          <a:xfrm flipH="1" flipV="1">
            <a:off x="2083103" y="6168071"/>
            <a:ext cx="759944"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43" name="Picture 42"/>
          <p:cNvPicPr>
            <a:picLocks noChangeAspect="1"/>
          </p:cNvPicPr>
          <p:nvPr/>
        </p:nvPicPr>
        <p:blipFill>
          <a:blip r:embed="rId8"/>
          <a:stretch>
            <a:fillRect/>
          </a:stretch>
        </p:blipFill>
        <p:spPr>
          <a:xfrm>
            <a:off x="2703605" y="3661903"/>
            <a:ext cx="314325" cy="314325"/>
          </a:xfrm>
          <a:prstGeom prst="rect">
            <a:avLst/>
          </a:prstGeom>
        </p:spPr>
      </p:pic>
      <p:pic>
        <p:nvPicPr>
          <p:cNvPr id="13" name="Picture 12"/>
          <p:cNvPicPr>
            <a:picLocks noChangeAspect="1"/>
          </p:cNvPicPr>
          <p:nvPr/>
        </p:nvPicPr>
        <p:blipFill>
          <a:blip r:embed="rId9"/>
          <a:stretch>
            <a:fillRect/>
          </a:stretch>
        </p:blipFill>
        <p:spPr>
          <a:xfrm>
            <a:off x="6955835" y="3943631"/>
            <a:ext cx="925800" cy="566963"/>
          </a:xfrm>
          <a:prstGeom prst="rect">
            <a:avLst/>
          </a:prstGeom>
        </p:spPr>
      </p:pic>
      <p:cxnSp>
        <p:nvCxnSpPr>
          <p:cNvPr id="12" name="Straight Arrow Connector 11"/>
          <p:cNvCxnSpPr/>
          <p:nvPr/>
        </p:nvCxnSpPr>
        <p:spPr>
          <a:xfrm>
            <a:off x="3613510" y="2179210"/>
            <a:ext cx="55153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a:off x="5784682" y="2357156"/>
            <a:ext cx="1249861" cy="164483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18" name="Picture 17"/>
          <p:cNvPicPr>
            <a:picLocks noChangeAspect="1"/>
          </p:cNvPicPr>
          <p:nvPr/>
        </p:nvPicPr>
        <p:blipFill>
          <a:blip r:embed="rId10"/>
          <a:stretch>
            <a:fillRect/>
          </a:stretch>
        </p:blipFill>
        <p:spPr>
          <a:xfrm>
            <a:off x="3707578" y="1727017"/>
            <a:ext cx="381000" cy="352425"/>
          </a:xfrm>
          <a:prstGeom prst="rect">
            <a:avLst/>
          </a:prstGeom>
        </p:spPr>
      </p:pic>
      <p:pic>
        <p:nvPicPr>
          <p:cNvPr id="48" name="Picture 47"/>
          <p:cNvPicPr>
            <a:picLocks noChangeAspect="1"/>
          </p:cNvPicPr>
          <p:nvPr/>
        </p:nvPicPr>
        <p:blipFill>
          <a:blip r:embed="rId11"/>
          <a:stretch>
            <a:fillRect/>
          </a:stretch>
        </p:blipFill>
        <p:spPr>
          <a:xfrm>
            <a:off x="2699538" y="1948764"/>
            <a:ext cx="913972" cy="460892"/>
          </a:xfrm>
          <a:prstGeom prst="rect">
            <a:avLst/>
          </a:prstGeom>
        </p:spPr>
      </p:pic>
      <p:cxnSp>
        <p:nvCxnSpPr>
          <p:cNvPr id="52" name="Straight Arrow Connector 51"/>
          <p:cNvCxnSpPr>
            <a:endCxn id="48" idx="1"/>
          </p:cNvCxnSpPr>
          <p:nvPr/>
        </p:nvCxnSpPr>
        <p:spPr>
          <a:xfrm>
            <a:off x="2279210" y="2179210"/>
            <a:ext cx="42032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p:nvPr/>
        </p:nvCxnSpPr>
        <p:spPr>
          <a:xfrm flipV="1">
            <a:off x="6086982" y="4425913"/>
            <a:ext cx="944020" cy="74126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7451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1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75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749"/>
                                          </p:stCondLst>
                                        </p:cTn>
                                        <p:tgtEl>
                                          <p:spTgt spid="52"/>
                                        </p:tgtEl>
                                        <p:attrNameLst>
                                          <p:attrName>style.visibility</p:attrName>
                                        </p:attrNameLst>
                                      </p:cBhvr>
                                      <p:to>
                                        <p:strVal val="visible"/>
                                      </p:to>
                                    </p:set>
                                  </p:childTnLst>
                                </p:cTn>
                              </p:par>
                            </p:childTnLst>
                          </p:cTn>
                        </p:par>
                        <p:par>
                          <p:cTn id="17" fill="hold">
                            <p:stCondLst>
                              <p:cond delay="750"/>
                            </p:stCondLst>
                            <p:childTnLst>
                              <p:par>
                                <p:cTn id="18" presetID="1" presetClass="entr" presetSubtype="0" fill="hold" nodeType="afterEffect">
                                  <p:stCondLst>
                                    <p:cond delay="0"/>
                                  </p:stCondLst>
                                  <p:childTnLst>
                                    <p:set>
                                      <p:cBhvr>
                                        <p:cTn id="19" dur="1" fill="hold">
                                          <p:stCondLst>
                                            <p:cond delay="749"/>
                                          </p:stCondLst>
                                        </p:cTn>
                                        <p:tgtEl>
                                          <p:spTgt spid="48"/>
                                        </p:tgtEl>
                                        <p:attrNameLst>
                                          <p:attrName>style.visibility</p:attrName>
                                        </p:attrNameLst>
                                      </p:cBhvr>
                                      <p:to>
                                        <p:strVal val="visible"/>
                                      </p:to>
                                    </p:set>
                                  </p:childTnLst>
                                </p:cTn>
                              </p:par>
                            </p:childTnLst>
                          </p:cTn>
                        </p:par>
                        <p:par>
                          <p:cTn id="20" fill="hold">
                            <p:stCondLst>
                              <p:cond delay="1500"/>
                            </p:stCondLst>
                            <p:childTnLst>
                              <p:par>
                                <p:cTn id="21" presetID="26" presetClass="emph" presetSubtype="0" fill="hold" nodeType="afterEffect">
                                  <p:stCondLst>
                                    <p:cond delay="250"/>
                                  </p:stCondLst>
                                  <p:childTnLst>
                                    <p:animEffect transition="out" filter="fade">
                                      <p:cBhvr>
                                        <p:cTn id="22" dur="750" tmFilter="0, 0; .2, .5; .8, .5; 1, 0"/>
                                        <p:tgtEl>
                                          <p:spTgt spid="48"/>
                                        </p:tgtEl>
                                      </p:cBhvr>
                                    </p:animEffect>
                                    <p:animScale>
                                      <p:cBhvr>
                                        <p:cTn id="23" dur="375" autoRev="1" fill="hold"/>
                                        <p:tgtEl>
                                          <p:spTgt spid="48"/>
                                        </p:tgtEl>
                                      </p:cBhvr>
                                      <p:by x="105000" y="105000"/>
                                    </p:animScale>
                                  </p:childTnLst>
                                </p:cTn>
                              </p:par>
                            </p:childTnLst>
                          </p:cTn>
                        </p:par>
                        <p:par>
                          <p:cTn id="24" fill="hold">
                            <p:stCondLst>
                              <p:cond delay="2500"/>
                            </p:stCondLst>
                            <p:childTnLst>
                              <p:par>
                                <p:cTn id="25" presetID="1" presetClass="entr" presetSubtype="0" fill="hold" nodeType="afterEffect">
                                  <p:stCondLst>
                                    <p:cond delay="0"/>
                                  </p:stCondLst>
                                  <p:childTnLst>
                                    <p:set>
                                      <p:cBhvr>
                                        <p:cTn id="26" dur="1" fill="hold">
                                          <p:stCondLst>
                                            <p:cond delay="749"/>
                                          </p:stCondLst>
                                        </p:cTn>
                                        <p:tgtEl>
                                          <p:spTgt spid="18"/>
                                        </p:tgtEl>
                                        <p:attrNameLst>
                                          <p:attrName>style.visibility</p:attrName>
                                        </p:attrNameLst>
                                      </p:cBhvr>
                                      <p:to>
                                        <p:strVal val="visible"/>
                                      </p:to>
                                    </p:set>
                                  </p:childTnLst>
                                </p:cTn>
                              </p:par>
                            </p:childTnLst>
                          </p:cTn>
                        </p:par>
                        <p:par>
                          <p:cTn id="27" fill="hold">
                            <p:stCondLst>
                              <p:cond delay="3250"/>
                            </p:stCondLst>
                            <p:childTnLst>
                              <p:par>
                                <p:cTn id="28" presetID="1" presetClass="entr" presetSubtype="0" fill="hold" nodeType="afterEffect">
                                  <p:stCondLst>
                                    <p:cond delay="0"/>
                                  </p:stCondLst>
                                  <p:childTnLst>
                                    <p:set>
                                      <p:cBhvr>
                                        <p:cTn id="29" dur="1" fill="hold">
                                          <p:stCondLst>
                                            <p:cond delay="499"/>
                                          </p:stCondLst>
                                        </p:cTn>
                                        <p:tgtEl>
                                          <p:spTgt spid="12"/>
                                        </p:tgtEl>
                                        <p:attrNameLst>
                                          <p:attrName>style.visibility</p:attrName>
                                        </p:attrNameLst>
                                      </p:cBhvr>
                                      <p:to>
                                        <p:strVal val="visible"/>
                                      </p:to>
                                    </p:set>
                                  </p:childTnLst>
                                </p:cTn>
                              </p:par>
                            </p:childTnLst>
                          </p:cTn>
                        </p:par>
                        <p:par>
                          <p:cTn id="30" fill="hold">
                            <p:stCondLst>
                              <p:cond delay="3750"/>
                            </p:stCondLst>
                            <p:childTnLst>
                              <p:par>
                                <p:cTn id="31" presetID="1" presetClass="entr" presetSubtype="0" fill="hold" nodeType="afterEffect">
                                  <p:stCondLst>
                                    <p:cond delay="0"/>
                                  </p:stCondLst>
                                  <p:childTnLst>
                                    <p:set>
                                      <p:cBhvr>
                                        <p:cTn id="32" dur="1" fill="hold">
                                          <p:stCondLst>
                                            <p:cond delay="749"/>
                                          </p:stCondLst>
                                        </p:cTn>
                                        <p:tgtEl>
                                          <p:spTgt spid="17"/>
                                        </p:tgtEl>
                                        <p:attrNameLst>
                                          <p:attrName>style.visibility</p:attrName>
                                        </p:attrNameLst>
                                      </p:cBhvr>
                                      <p:to>
                                        <p:strVal val="visible"/>
                                      </p:to>
                                    </p:set>
                                  </p:childTnLst>
                                </p:cTn>
                              </p:par>
                            </p:childTnLst>
                          </p:cTn>
                        </p:par>
                        <p:par>
                          <p:cTn id="33" fill="hold">
                            <p:stCondLst>
                              <p:cond delay="4500"/>
                            </p:stCondLst>
                            <p:childTnLst>
                              <p:par>
                                <p:cTn id="34" presetID="1" presetClass="entr" presetSubtype="0" fill="hold" nodeType="afterEffect">
                                  <p:stCondLst>
                                    <p:cond delay="0"/>
                                  </p:stCondLst>
                                  <p:childTnLst>
                                    <p:set>
                                      <p:cBhvr>
                                        <p:cTn id="35" dur="1" fill="hold">
                                          <p:stCondLst>
                                            <p:cond delay="499"/>
                                          </p:stCondLst>
                                        </p:cTn>
                                        <p:tgtEl>
                                          <p:spTgt spid="13"/>
                                        </p:tgtEl>
                                        <p:attrNameLst>
                                          <p:attrName>style.visibility</p:attrName>
                                        </p:attrNameLst>
                                      </p:cBhvr>
                                      <p:to>
                                        <p:strVal val="visible"/>
                                      </p:to>
                                    </p:set>
                                  </p:childTnLst>
                                </p:cTn>
                              </p:par>
                            </p:childTnLst>
                          </p:cTn>
                        </p:par>
                        <p:par>
                          <p:cTn id="36" fill="hold">
                            <p:stCondLst>
                              <p:cond delay="5000"/>
                            </p:stCondLst>
                            <p:childTnLst>
                              <p:par>
                                <p:cTn id="37" presetID="26" presetClass="emph" presetSubtype="0" fill="hold" nodeType="afterEffect">
                                  <p:stCondLst>
                                    <p:cond delay="250"/>
                                  </p:stCondLst>
                                  <p:childTnLst>
                                    <p:animEffect transition="out" filter="fade">
                                      <p:cBhvr>
                                        <p:cTn id="38" dur="750" tmFilter="0, 0; .2, .5; .8, .5; 1, 0"/>
                                        <p:tgtEl>
                                          <p:spTgt spid="13"/>
                                        </p:tgtEl>
                                      </p:cBhvr>
                                    </p:animEffect>
                                    <p:animScale>
                                      <p:cBhvr>
                                        <p:cTn id="39" dur="375" autoRev="1" fill="hold"/>
                                        <p:tgtEl>
                                          <p:spTgt spid="13"/>
                                        </p:tgtEl>
                                      </p:cBhvr>
                                      <p:by x="105000" y="105000"/>
                                    </p:animScale>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41"/>
                                        </p:tgtEl>
                                        <p:attrNameLst>
                                          <p:attrName>style.visibility</p:attrName>
                                        </p:attrNameLst>
                                      </p:cBhvr>
                                      <p:to>
                                        <p:strVal val="visible"/>
                                      </p:to>
                                    </p:set>
                                    <p:animEffect transition="in" filter="fade">
                                      <p:cBhvr>
                                        <p:cTn id="44" dur="750"/>
                                        <p:tgtEl>
                                          <p:spTgt spid="41"/>
                                        </p:tgtEl>
                                      </p:cBhvr>
                                    </p:animEffect>
                                  </p:childTnLst>
                                </p:cTn>
                              </p:par>
                            </p:childTnLst>
                          </p:cTn>
                        </p:par>
                        <p:par>
                          <p:cTn id="45" fill="hold">
                            <p:stCondLst>
                              <p:cond delay="750"/>
                            </p:stCondLst>
                            <p:childTnLst>
                              <p:par>
                                <p:cTn id="46" presetID="1" presetClass="entr" presetSubtype="0" fill="hold" nodeType="afterEffect">
                                  <p:stCondLst>
                                    <p:cond delay="250"/>
                                  </p:stCondLst>
                                  <p:childTnLst>
                                    <p:set>
                                      <p:cBhvr>
                                        <p:cTn id="47" dur="1" fill="hold">
                                          <p:stCondLst>
                                            <p:cond delay="749"/>
                                          </p:stCondLst>
                                        </p:cTn>
                                        <p:tgtEl>
                                          <p:spTgt spid="22"/>
                                        </p:tgtEl>
                                        <p:attrNameLst>
                                          <p:attrName>style.visibility</p:attrName>
                                        </p:attrNameLst>
                                      </p:cBhvr>
                                      <p:to>
                                        <p:strVal val="visible"/>
                                      </p:to>
                                    </p:set>
                                  </p:childTnLst>
                                </p:cTn>
                              </p:par>
                            </p:childTnLst>
                          </p:cTn>
                        </p:par>
                        <p:par>
                          <p:cTn id="48" fill="hold">
                            <p:stCondLst>
                              <p:cond delay="1750"/>
                            </p:stCondLst>
                            <p:childTnLst>
                              <p:par>
                                <p:cTn id="49" presetID="1" presetClass="entr" presetSubtype="0" fill="hold" nodeType="afterEffect">
                                  <p:stCondLst>
                                    <p:cond delay="250"/>
                                  </p:stCondLst>
                                  <p:childTnLst>
                                    <p:set>
                                      <p:cBhvr>
                                        <p:cTn id="50" dur="1" fill="hold">
                                          <p:stCondLst>
                                            <p:cond delay="749"/>
                                          </p:stCondLst>
                                        </p:cTn>
                                        <p:tgtEl>
                                          <p:spTgt spid="24"/>
                                        </p:tgtEl>
                                        <p:attrNameLst>
                                          <p:attrName>style.visibility</p:attrName>
                                        </p:attrNameLst>
                                      </p:cBhvr>
                                      <p:to>
                                        <p:strVal val="visible"/>
                                      </p:to>
                                    </p:set>
                                  </p:childTnLst>
                                </p:cTn>
                              </p:par>
                            </p:childTnLst>
                          </p:cTn>
                        </p:par>
                        <p:par>
                          <p:cTn id="51" fill="hold">
                            <p:stCondLst>
                              <p:cond delay="2750"/>
                            </p:stCondLst>
                            <p:childTnLst>
                              <p:par>
                                <p:cTn id="52" presetID="26" presetClass="emph" presetSubtype="0" fill="hold" nodeType="afterEffect">
                                  <p:stCondLst>
                                    <p:cond delay="0"/>
                                  </p:stCondLst>
                                  <p:childTnLst>
                                    <p:animEffect transition="out" filter="fade">
                                      <p:cBhvr>
                                        <p:cTn id="53" dur="750" tmFilter="0, 0; .2, .5; .8, .5; 1, 0"/>
                                        <p:tgtEl>
                                          <p:spTgt spid="13"/>
                                        </p:tgtEl>
                                      </p:cBhvr>
                                    </p:animEffect>
                                    <p:animScale>
                                      <p:cBhvr>
                                        <p:cTn id="54" dur="375" autoRev="1" fill="hold"/>
                                        <p:tgtEl>
                                          <p:spTgt spid="13"/>
                                        </p:tgtEl>
                                      </p:cBhvr>
                                      <p:by x="105000" y="105000"/>
                                    </p:animScale>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42"/>
                                        </p:tgtEl>
                                        <p:attrNameLst>
                                          <p:attrName>style.visibility</p:attrName>
                                        </p:attrNameLst>
                                      </p:cBhvr>
                                      <p:to>
                                        <p:strVal val="visible"/>
                                      </p:to>
                                    </p:set>
                                    <p:animEffect transition="in" filter="fade">
                                      <p:cBhvr>
                                        <p:cTn id="59" dur="750"/>
                                        <p:tgtEl>
                                          <p:spTgt spid="42"/>
                                        </p:tgtEl>
                                      </p:cBhvr>
                                    </p:animEffect>
                                  </p:childTnLst>
                                </p:cTn>
                              </p:par>
                            </p:childTnLst>
                          </p:cTn>
                        </p:par>
                        <p:par>
                          <p:cTn id="60" fill="hold">
                            <p:stCondLst>
                              <p:cond delay="750"/>
                            </p:stCondLst>
                            <p:childTnLst>
                              <p:par>
                                <p:cTn id="61" presetID="10" presetClass="entr" presetSubtype="0" fill="hold" nodeType="afterEffect">
                                  <p:stCondLst>
                                    <p:cond delay="250"/>
                                  </p:stCondLst>
                                  <p:childTnLst>
                                    <p:set>
                                      <p:cBhvr>
                                        <p:cTn id="62" dur="1" fill="hold">
                                          <p:stCondLst>
                                            <p:cond delay="0"/>
                                          </p:stCondLst>
                                        </p:cTn>
                                        <p:tgtEl>
                                          <p:spTgt spid="27"/>
                                        </p:tgtEl>
                                        <p:attrNameLst>
                                          <p:attrName>style.visibility</p:attrName>
                                        </p:attrNameLst>
                                      </p:cBhvr>
                                      <p:to>
                                        <p:strVal val="visible"/>
                                      </p:to>
                                    </p:set>
                                    <p:animEffect transition="in" filter="fade">
                                      <p:cBhvr>
                                        <p:cTn id="63" dur="750"/>
                                        <p:tgtEl>
                                          <p:spTgt spid="27"/>
                                        </p:tgtEl>
                                      </p:cBhvr>
                                    </p:animEffect>
                                  </p:childTnLst>
                                </p:cTn>
                              </p:par>
                            </p:childTnLst>
                          </p:cTn>
                        </p:par>
                        <p:par>
                          <p:cTn id="64" fill="hold">
                            <p:stCondLst>
                              <p:cond delay="1750"/>
                            </p:stCondLst>
                            <p:childTnLst>
                              <p:par>
                                <p:cTn id="65" presetID="10" presetClass="entr" presetSubtype="0" fill="hold" nodeType="afterEffect">
                                  <p:stCondLst>
                                    <p:cond delay="0"/>
                                  </p:stCondLst>
                                  <p:childTnLst>
                                    <p:set>
                                      <p:cBhvr>
                                        <p:cTn id="66" dur="1" fill="hold">
                                          <p:stCondLst>
                                            <p:cond delay="0"/>
                                          </p:stCondLst>
                                        </p:cTn>
                                        <p:tgtEl>
                                          <p:spTgt spid="32"/>
                                        </p:tgtEl>
                                        <p:attrNameLst>
                                          <p:attrName>style.visibility</p:attrName>
                                        </p:attrNameLst>
                                      </p:cBhvr>
                                      <p:to>
                                        <p:strVal val="visible"/>
                                      </p:to>
                                    </p:set>
                                    <p:animEffect transition="in" filter="fade">
                                      <p:cBhvr>
                                        <p:cTn id="67" dur="750"/>
                                        <p:tgtEl>
                                          <p:spTgt spid="32"/>
                                        </p:tgtEl>
                                      </p:cBhvr>
                                    </p:animEffect>
                                  </p:childTnLst>
                                </p:cTn>
                              </p:par>
                            </p:childTnLst>
                          </p:cTn>
                        </p:par>
                        <p:par>
                          <p:cTn id="68" fill="hold">
                            <p:stCondLst>
                              <p:cond delay="2500"/>
                            </p:stCondLst>
                            <p:childTnLst>
                              <p:par>
                                <p:cTn id="69" presetID="26" presetClass="emph" presetSubtype="0" fill="hold" nodeType="afterEffect">
                                  <p:stCondLst>
                                    <p:cond delay="0"/>
                                  </p:stCondLst>
                                  <p:childTnLst>
                                    <p:animEffect transition="out" filter="fade">
                                      <p:cBhvr>
                                        <p:cTn id="70" dur="750" tmFilter="0, 0; .2, .5; .8, .5; 1, 0"/>
                                        <p:tgtEl>
                                          <p:spTgt spid="13"/>
                                        </p:tgtEl>
                                      </p:cBhvr>
                                    </p:animEffect>
                                    <p:animScale>
                                      <p:cBhvr>
                                        <p:cTn id="71" dur="375" autoRev="1" fill="hold"/>
                                        <p:tgtEl>
                                          <p:spTgt spid="13"/>
                                        </p:tgtEl>
                                      </p:cBhvr>
                                      <p:by x="105000" y="105000"/>
                                    </p:animScale>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nodeType="clickEffect">
                                  <p:stCondLst>
                                    <p:cond delay="0"/>
                                  </p:stCondLst>
                                  <p:childTnLst>
                                    <p:set>
                                      <p:cBhvr>
                                        <p:cTn id="75" dur="1" fill="hold">
                                          <p:stCondLst>
                                            <p:cond delay="0"/>
                                          </p:stCondLst>
                                        </p:cTn>
                                        <p:tgtEl>
                                          <p:spTgt spid="43"/>
                                        </p:tgtEl>
                                        <p:attrNameLst>
                                          <p:attrName>style.visibility</p:attrName>
                                        </p:attrNameLst>
                                      </p:cBhvr>
                                      <p:to>
                                        <p:strVal val="visible"/>
                                      </p:to>
                                    </p:set>
                                    <p:animEffect transition="in" filter="fade">
                                      <p:cBhvr>
                                        <p:cTn id="76" dur="750"/>
                                        <p:tgtEl>
                                          <p:spTgt spid="43"/>
                                        </p:tgtEl>
                                      </p:cBhvr>
                                    </p:animEffect>
                                  </p:childTnLst>
                                </p:cTn>
                              </p:par>
                            </p:childTnLst>
                          </p:cTn>
                        </p:par>
                        <p:par>
                          <p:cTn id="77" fill="hold">
                            <p:stCondLst>
                              <p:cond delay="750"/>
                            </p:stCondLst>
                            <p:childTnLst>
                              <p:par>
                                <p:cTn id="78" presetID="10" presetClass="entr" presetSubtype="0" fill="hold" nodeType="afterEffect">
                                  <p:stCondLst>
                                    <p:cond delay="0"/>
                                  </p:stCondLst>
                                  <p:childTnLst>
                                    <p:set>
                                      <p:cBhvr>
                                        <p:cTn id="79" dur="1" fill="hold">
                                          <p:stCondLst>
                                            <p:cond delay="0"/>
                                          </p:stCondLst>
                                        </p:cTn>
                                        <p:tgtEl>
                                          <p:spTgt spid="36"/>
                                        </p:tgtEl>
                                        <p:attrNameLst>
                                          <p:attrName>style.visibility</p:attrName>
                                        </p:attrNameLst>
                                      </p:cBhvr>
                                      <p:to>
                                        <p:strVal val="visible"/>
                                      </p:to>
                                    </p:set>
                                    <p:animEffect transition="in" filter="fade">
                                      <p:cBhvr>
                                        <p:cTn id="80" dur="750"/>
                                        <p:tgtEl>
                                          <p:spTgt spid="36"/>
                                        </p:tgtEl>
                                      </p:cBhvr>
                                    </p:animEffect>
                                  </p:childTnLst>
                                </p:cTn>
                              </p:par>
                            </p:childTnLst>
                          </p:cTn>
                        </p:par>
                        <p:par>
                          <p:cTn id="81" fill="hold">
                            <p:stCondLst>
                              <p:cond delay="1500"/>
                            </p:stCondLst>
                            <p:childTnLst>
                              <p:par>
                                <p:cTn id="82" presetID="10" presetClass="entr" presetSubtype="0" fill="hold" nodeType="afterEffect">
                                  <p:stCondLst>
                                    <p:cond delay="250"/>
                                  </p:stCondLst>
                                  <p:childTnLst>
                                    <p:set>
                                      <p:cBhvr>
                                        <p:cTn id="83" dur="1" fill="hold">
                                          <p:stCondLst>
                                            <p:cond delay="0"/>
                                          </p:stCondLst>
                                        </p:cTn>
                                        <p:tgtEl>
                                          <p:spTgt spid="14"/>
                                        </p:tgtEl>
                                        <p:attrNameLst>
                                          <p:attrName>style.visibility</p:attrName>
                                        </p:attrNameLst>
                                      </p:cBhvr>
                                      <p:to>
                                        <p:strVal val="visible"/>
                                      </p:to>
                                    </p:set>
                                    <p:animEffect transition="in" filter="fade">
                                      <p:cBhvr>
                                        <p:cTn id="84" dur="750"/>
                                        <p:tgtEl>
                                          <p:spTgt spid="14"/>
                                        </p:tgtEl>
                                      </p:cBhvr>
                                    </p:animEffect>
                                  </p:childTnLst>
                                </p:cTn>
                              </p:par>
                            </p:childTnLst>
                          </p:cTn>
                        </p:par>
                        <p:par>
                          <p:cTn id="85" fill="hold">
                            <p:stCondLst>
                              <p:cond delay="2500"/>
                            </p:stCondLst>
                            <p:childTnLst>
                              <p:par>
                                <p:cTn id="86" presetID="26" presetClass="emph" presetSubtype="0" fill="hold" nodeType="afterEffect">
                                  <p:stCondLst>
                                    <p:cond delay="250"/>
                                  </p:stCondLst>
                                  <p:childTnLst>
                                    <p:animEffect transition="out" filter="fade">
                                      <p:cBhvr>
                                        <p:cTn id="87" dur="750" tmFilter="0, 0; .2, .5; .8, .5; 1, 0"/>
                                        <p:tgtEl>
                                          <p:spTgt spid="14"/>
                                        </p:tgtEl>
                                      </p:cBhvr>
                                    </p:animEffect>
                                    <p:animScale>
                                      <p:cBhvr>
                                        <p:cTn id="88" dur="375" autoRev="1" fill="hold"/>
                                        <p:tgtEl>
                                          <p:spTgt spid="14"/>
                                        </p:tgtEl>
                                      </p:cBhvr>
                                      <p:by x="105000" y="105000"/>
                                    </p:animScale>
                                  </p:childTnLst>
                                </p:cTn>
                              </p:par>
                            </p:childTnLst>
                          </p:cTn>
                        </p:par>
                        <p:par>
                          <p:cTn id="89" fill="hold">
                            <p:stCondLst>
                              <p:cond delay="3500"/>
                            </p:stCondLst>
                            <p:childTnLst>
                              <p:par>
                                <p:cTn id="90" presetID="10" presetClass="entr" presetSubtype="0" fill="hold" nodeType="afterEffect">
                                  <p:stCondLst>
                                    <p:cond delay="250"/>
                                  </p:stCondLst>
                                  <p:childTnLst>
                                    <p:set>
                                      <p:cBhvr>
                                        <p:cTn id="91" dur="1" fill="hold">
                                          <p:stCondLst>
                                            <p:cond delay="0"/>
                                          </p:stCondLst>
                                        </p:cTn>
                                        <p:tgtEl>
                                          <p:spTgt spid="38"/>
                                        </p:tgtEl>
                                        <p:attrNameLst>
                                          <p:attrName>style.visibility</p:attrName>
                                        </p:attrNameLst>
                                      </p:cBhvr>
                                      <p:to>
                                        <p:strVal val="visible"/>
                                      </p:to>
                                    </p:set>
                                    <p:animEffect transition="in" filter="fade">
                                      <p:cBhvr>
                                        <p:cTn id="92" dur="750"/>
                                        <p:tgtEl>
                                          <p:spTgt spid="38"/>
                                        </p:tgtEl>
                                      </p:cBhvr>
                                    </p:animEffect>
                                  </p:childTnLst>
                                </p:cTn>
                              </p:par>
                            </p:childTnLst>
                          </p:cTn>
                        </p:par>
                        <p:par>
                          <p:cTn id="93" fill="hold">
                            <p:stCondLst>
                              <p:cond delay="4500"/>
                            </p:stCondLst>
                            <p:childTnLst>
                              <p:par>
                                <p:cTn id="94" presetID="10" presetClass="entr" presetSubtype="0" fill="hold" nodeType="afterEffect">
                                  <p:stCondLst>
                                    <p:cond delay="250"/>
                                  </p:stCondLst>
                                  <p:childTnLst>
                                    <p:set>
                                      <p:cBhvr>
                                        <p:cTn id="95" dur="1" fill="hold">
                                          <p:stCondLst>
                                            <p:cond delay="0"/>
                                          </p:stCondLst>
                                        </p:cTn>
                                        <p:tgtEl>
                                          <p:spTgt spid="15"/>
                                        </p:tgtEl>
                                        <p:attrNameLst>
                                          <p:attrName>style.visibility</p:attrName>
                                        </p:attrNameLst>
                                      </p:cBhvr>
                                      <p:to>
                                        <p:strVal val="visible"/>
                                      </p:to>
                                    </p:set>
                                    <p:animEffect transition="in" filter="fade">
                                      <p:cBhvr>
                                        <p:cTn id="96" dur="750"/>
                                        <p:tgtEl>
                                          <p:spTgt spid="15"/>
                                        </p:tgtEl>
                                      </p:cBhvr>
                                    </p:animEffect>
                                  </p:childTnLst>
                                </p:cTn>
                              </p:par>
                            </p:childTnLst>
                          </p:cTn>
                        </p:par>
                        <p:par>
                          <p:cTn id="97" fill="hold">
                            <p:stCondLst>
                              <p:cond delay="5500"/>
                            </p:stCondLst>
                            <p:childTnLst>
                              <p:par>
                                <p:cTn id="98" presetID="26" presetClass="emph" presetSubtype="0" fill="hold" nodeType="afterEffect">
                                  <p:stCondLst>
                                    <p:cond delay="250"/>
                                  </p:stCondLst>
                                  <p:childTnLst>
                                    <p:animEffect transition="out" filter="fade">
                                      <p:cBhvr>
                                        <p:cTn id="99" dur="750" tmFilter="0, 0; .2, .5; .8, .5; 1, 0"/>
                                        <p:tgtEl>
                                          <p:spTgt spid="15"/>
                                        </p:tgtEl>
                                      </p:cBhvr>
                                    </p:animEffect>
                                    <p:animScale>
                                      <p:cBhvr>
                                        <p:cTn id="100" dur="375" autoRev="1" fill="hold"/>
                                        <p:tgtEl>
                                          <p:spTgt spid="1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8060" y="663710"/>
            <a:ext cx="8185608" cy="6104795"/>
          </a:xfrm>
          <a:prstGeom prst="rect">
            <a:avLst/>
          </a:prstGeom>
        </p:spPr>
      </p:pic>
      <p:sp>
        <p:nvSpPr>
          <p:cNvPr id="2" name="Title 1"/>
          <p:cNvSpPr>
            <a:spLocks noGrp="1"/>
          </p:cNvSpPr>
          <p:nvPr>
            <p:ph type="title"/>
          </p:nvPr>
        </p:nvSpPr>
        <p:spPr>
          <a:xfrm>
            <a:off x="457199" y="69680"/>
            <a:ext cx="8339959" cy="764453"/>
          </a:xfrm>
        </p:spPr>
        <p:txBody>
          <a:bodyPr>
            <a:normAutofit/>
          </a:bodyPr>
          <a:lstStyle/>
          <a:p>
            <a:r>
              <a:rPr lang="en-US" sz="3200" dirty="0"/>
              <a:t>How DCV Works: </a:t>
            </a:r>
            <a:r>
              <a:rPr lang="en-US" sz="3200" dirty="0" smtClean="0"/>
              <a:t>Challenge Data Checking</a:t>
            </a:r>
            <a:endParaRPr lang="en-US" sz="3200" dirty="0"/>
          </a:p>
        </p:txBody>
      </p:sp>
      <p:cxnSp>
        <p:nvCxnSpPr>
          <p:cNvPr id="5" name="Elbow Connector 4"/>
          <p:cNvCxnSpPr/>
          <p:nvPr/>
        </p:nvCxnSpPr>
        <p:spPr>
          <a:xfrm rot="5400000" flipH="1" flipV="1">
            <a:off x="4495160" y="4879362"/>
            <a:ext cx="61473" cy="15368"/>
          </a:xfrm>
          <a:prstGeom prst="bentConnector3">
            <a:avLst/>
          </a:prstGeom>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187167" y="5713132"/>
            <a:ext cx="3600345" cy="646331"/>
          </a:xfrm>
          <a:prstGeom prst="rect">
            <a:avLst/>
          </a:prstGeom>
          <a:noFill/>
        </p:spPr>
        <p:txBody>
          <a:bodyPr wrap="none" rtlCol="0">
            <a:spAutoFit/>
          </a:bodyPr>
          <a:lstStyle/>
          <a:p>
            <a:r>
              <a:rPr lang="en-CA" dirty="0" smtClean="0">
                <a:effectLst>
                  <a:outerShdw blurRad="38100" dist="38100" dir="2700000" algn="tl">
                    <a:srgbClr val="000000">
                      <a:alpha val="43137"/>
                    </a:srgbClr>
                  </a:outerShdw>
                </a:effectLst>
              </a:rPr>
              <a:t>DCV </a:t>
            </a:r>
            <a:r>
              <a:rPr lang="en-CA" dirty="0" err="1" smtClean="0">
                <a:effectLst>
                  <a:outerShdw blurRad="38100" dist="38100" dir="2700000" algn="tl">
                    <a:srgbClr val="000000">
                      <a:alpha val="43137"/>
                    </a:srgbClr>
                  </a:outerShdw>
                </a:effectLst>
              </a:rPr>
              <a:t>Inq</a:t>
            </a:r>
            <a:r>
              <a:rPr lang="en-CA" dirty="0" smtClean="0">
                <a:effectLst>
                  <a:outerShdw blurRad="38100" dist="38100" dir="2700000" algn="tl">
                    <a:srgbClr val="000000">
                      <a:alpha val="43137"/>
                    </a:srgbClr>
                  </a:outerShdw>
                </a:effectLst>
              </a:rPr>
              <a:t>: Challenge Quality Checking</a:t>
            </a:r>
          </a:p>
          <a:p>
            <a:r>
              <a:rPr lang="en-CA" dirty="0" smtClean="0">
                <a:effectLst>
                  <a:outerShdw blurRad="38100" dist="38100" dir="2700000" algn="tl">
                    <a:srgbClr val="000000">
                      <a:alpha val="43137"/>
                    </a:srgbClr>
                  </a:outerShdw>
                </a:effectLst>
              </a:rPr>
              <a:t>DCV Val: Challenge Answer Checking</a:t>
            </a:r>
            <a:endParaRPr lang="en-CA"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947140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50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4"/>
          <p:cNvSpPr>
            <a:spLocks noGrp="1"/>
          </p:cNvSpPr>
          <p:nvPr>
            <p:ph type="title"/>
          </p:nvPr>
        </p:nvSpPr>
        <p:spPr>
          <a:xfrm>
            <a:off x="381000" y="296175"/>
            <a:ext cx="8153400" cy="457200"/>
          </a:xfrm>
        </p:spPr>
        <p:txBody>
          <a:bodyPr>
            <a:noAutofit/>
          </a:bodyPr>
          <a:lstStyle/>
          <a:p>
            <a:r>
              <a:rPr lang="en-US" altLang="en-US" sz="3200" dirty="0" smtClean="0"/>
              <a:t>DCV </a:t>
            </a:r>
            <a:r>
              <a:rPr lang="en-US" altLang="en-US" sz="3200" dirty="0"/>
              <a:t>Functional </a:t>
            </a:r>
            <a:r>
              <a:rPr lang="en-US" altLang="en-US" sz="3200" dirty="0" smtClean="0"/>
              <a:t>Feature</a:t>
            </a:r>
            <a:endParaRPr lang="en-US" altLang="en-US" sz="3200" dirty="0" smtClean="0">
              <a:solidFill>
                <a:srgbClr val="FF0000"/>
              </a:solidFill>
            </a:endParaRPr>
          </a:p>
        </p:txBody>
      </p:sp>
      <p:sp>
        <p:nvSpPr>
          <p:cNvPr id="72" name="Rectangle 71"/>
          <p:cNvSpPr>
            <a:spLocks noChangeArrowheads="1"/>
          </p:cNvSpPr>
          <p:nvPr/>
        </p:nvSpPr>
        <p:spPr bwMode="auto">
          <a:xfrm>
            <a:off x="5840413" y="4437063"/>
            <a:ext cx="1014412" cy="398462"/>
          </a:xfrm>
          <a:prstGeom prst="rect">
            <a:avLst/>
          </a:prstGeom>
          <a:noFill/>
          <a:ln w="12700" algn="ctr">
            <a:noFill/>
            <a:miter lim="800000"/>
            <a:headEnd/>
            <a:tailEnd/>
          </a:ln>
        </p:spPr>
        <p:txBody>
          <a:bodyPr anchor="ctr"/>
          <a:lstStyle/>
          <a:p>
            <a:pPr>
              <a:defRPr/>
            </a:pPr>
            <a:endParaRPr lang="en-US" sz="900" b="1" dirty="0">
              <a:latin typeface="+mn-lt"/>
            </a:endParaRPr>
          </a:p>
        </p:txBody>
      </p:sp>
      <p:sp>
        <p:nvSpPr>
          <p:cNvPr id="73" name="Rectangle 72"/>
          <p:cNvSpPr>
            <a:spLocks noChangeArrowheads="1"/>
          </p:cNvSpPr>
          <p:nvPr/>
        </p:nvSpPr>
        <p:spPr bwMode="auto">
          <a:xfrm>
            <a:off x="4489450" y="2847975"/>
            <a:ext cx="1014413" cy="398463"/>
          </a:xfrm>
          <a:prstGeom prst="rect">
            <a:avLst/>
          </a:prstGeom>
          <a:noFill/>
          <a:ln w="12700" algn="ctr">
            <a:noFill/>
            <a:miter lim="800000"/>
            <a:headEnd/>
            <a:tailEnd/>
          </a:ln>
        </p:spPr>
        <p:txBody>
          <a:bodyPr anchor="ctr"/>
          <a:lstStyle/>
          <a:p>
            <a:pPr>
              <a:defRPr/>
            </a:pPr>
            <a:endParaRPr lang="en-US" sz="900" b="1" dirty="0">
              <a:latin typeface="+mn-lt"/>
            </a:endParaRPr>
          </a:p>
        </p:txBody>
      </p:sp>
      <p:sp>
        <p:nvSpPr>
          <p:cNvPr id="74" name="Rectangle 73"/>
          <p:cNvSpPr>
            <a:spLocks noChangeArrowheads="1"/>
          </p:cNvSpPr>
          <p:nvPr/>
        </p:nvSpPr>
        <p:spPr bwMode="auto">
          <a:xfrm>
            <a:off x="3419475" y="5019675"/>
            <a:ext cx="881063" cy="209550"/>
          </a:xfrm>
          <a:prstGeom prst="rect">
            <a:avLst/>
          </a:prstGeom>
          <a:noFill/>
          <a:ln w="12700" algn="ctr">
            <a:noFill/>
            <a:miter lim="800000"/>
            <a:headEnd/>
            <a:tailEnd/>
          </a:ln>
        </p:spPr>
        <p:txBody>
          <a:bodyPr anchor="ctr"/>
          <a:lstStyle/>
          <a:p>
            <a:pPr>
              <a:defRPr/>
            </a:pPr>
            <a:endParaRPr lang="en-US" sz="900" b="1" dirty="0">
              <a:latin typeface="+mn-lt"/>
            </a:endParaRPr>
          </a:p>
        </p:txBody>
      </p:sp>
      <p:sp>
        <p:nvSpPr>
          <p:cNvPr id="75" name="Rectangle 74"/>
          <p:cNvSpPr>
            <a:spLocks noChangeArrowheads="1"/>
          </p:cNvSpPr>
          <p:nvPr/>
        </p:nvSpPr>
        <p:spPr bwMode="auto">
          <a:xfrm>
            <a:off x="2525713" y="4845050"/>
            <a:ext cx="881062" cy="384175"/>
          </a:xfrm>
          <a:prstGeom prst="rect">
            <a:avLst/>
          </a:prstGeom>
          <a:noFill/>
          <a:ln w="12700" algn="ctr">
            <a:noFill/>
            <a:miter lim="800000"/>
            <a:headEnd/>
            <a:tailEnd/>
          </a:ln>
        </p:spPr>
        <p:txBody>
          <a:bodyPr anchor="ctr"/>
          <a:lstStyle/>
          <a:p>
            <a:pPr>
              <a:defRPr/>
            </a:pPr>
            <a:endParaRPr lang="en-US" sz="900" b="1" dirty="0">
              <a:latin typeface="+mn-lt"/>
            </a:endParaRPr>
          </a:p>
        </p:txBody>
      </p:sp>
      <p:sp>
        <p:nvSpPr>
          <p:cNvPr id="77" name="Rectangle 76"/>
          <p:cNvSpPr>
            <a:spLocks noChangeArrowheads="1"/>
          </p:cNvSpPr>
          <p:nvPr/>
        </p:nvSpPr>
        <p:spPr bwMode="auto">
          <a:xfrm>
            <a:off x="1878013" y="2816225"/>
            <a:ext cx="2117725" cy="488950"/>
          </a:xfrm>
          <a:prstGeom prst="rect">
            <a:avLst/>
          </a:prstGeom>
          <a:noFill/>
          <a:ln w="12700" algn="ctr">
            <a:noFill/>
            <a:miter lim="800000"/>
            <a:headEnd/>
            <a:tailEnd/>
          </a:ln>
        </p:spPr>
        <p:txBody>
          <a:bodyPr anchor="ctr"/>
          <a:lstStyle/>
          <a:p>
            <a:pPr>
              <a:defRPr/>
            </a:pPr>
            <a:endParaRPr lang="en-US" sz="900" b="1" dirty="0">
              <a:latin typeface="+mn-lt"/>
            </a:endParaRPr>
          </a:p>
        </p:txBody>
      </p:sp>
      <p:sp>
        <p:nvSpPr>
          <p:cNvPr id="76" name="Rectangle 75"/>
          <p:cNvSpPr>
            <a:spLocks noChangeArrowheads="1"/>
          </p:cNvSpPr>
          <p:nvPr/>
        </p:nvSpPr>
        <p:spPr bwMode="auto">
          <a:xfrm>
            <a:off x="4343400" y="984250"/>
            <a:ext cx="1176338" cy="1068388"/>
          </a:xfrm>
          <a:prstGeom prst="rect">
            <a:avLst/>
          </a:prstGeom>
          <a:noFill/>
          <a:ln w="12700" algn="ctr">
            <a:noFill/>
            <a:miter lim="800000"/>
            <a:headEnd/>
            <a:tailEnd/>
          </a:ln>
        </p:spPr>
        <p:txBody>
          <a:bodyPr anchor="ctr"/>
          <a:lstStyle/>
          <a:p>
            <a:pPr>
              <a:defRPr/>
            </a:pPr>
            <a:endParaRPr lang="en-US" sz="900" b="1" dirty="0">
              <a:latin typeface="+mn-lt"/>
            </a:endParaRPr>
          </a:p>
        </p:txBody>
      </p:sp>
      <p:sp>
        <p:nvSpPr>
          <p:cNvPr id="78" name="Rectangle 77"/>
          <p:cNvSpPr>
            <a:spLocks noChangeArrowheads="1"/>
          </p:cNvSpPr>
          <p:nvPr/>
        </p:nvSpPr>
        <p:spPr bwMode="auto">
          <a:xfrm>
            <a:off x="6999288" y="5081588"/>
            <a:ext cx="822325" cy="182562"/>
          </a:xfrm>
          <a:prstGeom prst="rect">
            <a:avLst/>
          </a:prstGeom>
          <a:noFill/>
          <a:ln w="12700" algn="ctr">
            <a:noFill/>
            <a:miter lim="800000"/>
            <a:headEnd/>
            <a:tailEnd/>
          </a:ln>
        </p:spPr>
        <p:txBody>
          <a:bodyPr anchor="ctr"/>
          <a:lstStyle/>
          <a:p>
            <a:pPr>
              <a:defRPr/>
            </a:pPr>
            <a:endParaRPr lang="en-US" sz="900" b="1" dirty="0">
              <a:latin typeface="+mn-lt"/>
            </a:endParaRPr>
          </a:p>
        </p:txBody>
      </p:sp>
      <p:sp>
        <p:nvSpPr>
          <p:cNvPr id="79" name="Rectangle 78"/>
          <p:cNvSpPr>
            <a:spLocks noChangeArrowheads="1"/>
          </p:cNvSpPr>
          <p:nvPr/>
        </p:nvSpPr>
        <p:spPr bwMode="auto">
          <a:xfrm>
            <a:off x="1631950" y="3830638"/>
            <a:ext cx="822325" cy="1374775"/>
          </a:xfrm>
          <a:prstGeom prst="rect">
            <a:avLst/>
          </a:prstGeom>
          <a:noFill/>
          <a:ln w="12700" algn="ctr">
            <a:noFill/>
            <a:miter lim="800000"/>
            <a:headEnd/>
            <a:tailEnd/>
          </a:ln>
        </p:spPr>
        <p:txBody>
          <a:bodyPr anchor="ctr"/>
          <a:lstStyle/>
          <a:p>
            <a:pPr>
              <a:defRPr/>
            </a:pPr>
            <a:endParaRPr lang="en-US" sz="900" b="1" dirty="0">
              <a:latin typeface="+mn-lt"/>
            </a:endParaRPr>
          </a:p>
        </p:txBody>
      </p:sp>
      <p:sp>
        <p:nvSpPr>
          <p:cNvPr id="80" name="Rectangle 79"/>
          <p:cNvSpPr>
            <a:spLocks noChangeArrowheads="1"/>
          </p:cNvSpPr>
          <p:nvPr/>
        </p:nvSpPr>
        <p:spPr bwMode="auto">
          <a:xfrm>
            <a:off x="5716588" y="2835275"/>
            <a:ext cx="1109662" cy="449263"/>
          </a:xfrm>
          <a:prstGeom prst="rect">
            <a:avLst/>
          </a:prstGeom>
          <a:noFill/>
          <a:ln w="12700" algn="ctr">
            <a:noFill/>
            <a:miter lim="800000"/>
            <a:headEnd/>
            <a:tailEnd/>
          </a:ln>
        </p:spPr>
        <p:txBody>
          <a:bodyPr anchor="ctr"/>
          <a:lstStyle/>
          <a:p>
            <a:pPr>
              <a:defRPr/>
            </a:pPr>
            <a:endParaRPr lang="en-US" sz="900" b="1" dirty="0">
              <a:latin typeface="+mn-lt"/>
            </a:endParaRPr>
          </a:p>
        </p:txBody>
      </p:sp>
      <p:sp>
        <p:nvSpPr>
          <p:cNvPr id="14" name="Content Placeholder 2"/>
          <p:cNvSpPr>
            <a:spLocks noGrp="1"/>
          </p:cNvSpPr>
          <p:nvPr>
            <p:ph idx="1"/>
          </p:nvPr>
        </p:nvSpPr>
        <p:spPr>
          <a:xfrm>
            <a:off x="457200" y="1126470"/>
            <a:ext cx="8229600" cy="4929915"/>
          </a:xfrm>
        </p:spPr>
        <p:txBody>
          <a:bodyPr>
            <a:normAutofit fontScale="70000" lnSpcReduction="20000"/>
          </a:bodyPr>
          <a:lstStyle/>
          <a:p>
            <a:pPr>
              <a:buFont typeface="Wingdings" panose="05000000000000000000" pitchFamily="2" charset="2"/>
              <a:buChar char="Ø"/>
            </a:pPr>
            <a:r>
              <a:rPr lang="en-US" sz="2400" dirty="0" smtClean="0"/>
              <a:t>Dynamic Challenge</a:t>
            </a:r>
          </a:p>
          <a:p>
            <a:pPr marL="0" indent="0">
              <a:buNone/>
            </a:pPr>
            <a:r>
              <a:rPr lang="en-US" sz="2300" dirty="0" smtClean="0"/>
              <a:t>Weight </a:t>
            </a:r>
            <a:r>
              <a:rPr lang="en-US" sz="2300" dirty="0"/>
              <a:t>and </a:t>
            </a:r>
            <a:r>
              <a:rPr lang="en-US" sz="2300" dirty="0" smtClean="0"/>
              <a:t>score will be applied based on </a:t>
            </a:r>
            <a:r>
              <a:rPr lang="en-US" sz="2300" dirty="0"/>
              <a:t>C</a:t>
            </a:r>
            <a:r>
              <a:rPr lang="en-US" sz="2300" dirty="0" smtClean="0"/>
              <a:t>hallenge Group;</a:t>
            </a:r>
          </a:p>
          <a:p>
            <a:pPr marL="0" indent="0">
              <a:buNone/>
            </a:pPr>
            <a:r>
              <a:rPr lang="en-US" sz="2300" dirty="0"/>
              <a:t>Questions will be selected based on question </a:t>
            </a:r>
            <a:r>
              <a:rPr lang="en-US" sz="2300" dirty="0" smtClean="0"/>
              <a:t>pecking </a:t>
            </a:r>
            <a:r>
              <a:rPr lang="en-US" sz="2300" dirty="0"/>
              <a:t>order </a:t>
            </a:r>
            <a:r>
              <a:rPr lang="en-US" sz="2300" dirty="0" smtClean="0"/>
              <a:t>(weight);</a:t>
            </a:r>
          </a:p>
          <a:p>
            <a:pPr marL="0" indent="0">
              <a:buNone/>
            </a:pPr>
            <a:r>
              <a:rPr lang="en-US" sz="2300" dirty="0" smtClean="0"/>
              <a:t>Valid question </a:t>
            </a:r>
            <a:r>
              <a:rPr lang="en-US" sz="2300" dirty="0"/>
              <a:t>up to date information must be available </a:t>
            </a:r>
            <a:r>
              <a:rPr lang="en-US" sz="2300" dirty="0" smtClean="0"/>
              <a:t>;</a:t>
            </a:r>
          </a:p>
          <a:p>
            <a:pPr marL="0" indent="0">
              <a:buNone/>
            </a:pPr>
            <a:endParaRPr lang="en-US" sz="2000" dirty="0" smtClean="0"/>
          </a:p>
          <a:p>
            <a:pPr>
              <a:buFont typeface="Wingdings" panose="05000000000000000000" pitchFamily="2" charset="2"/>
              <a:buChar char="Ø"/>
            </a:pPr>
            <a:r>
              <a:rPr lang="en-US" sz="2400" dirty="0" smtClean="0"/>
              <a:t>Answer </a:t>
            </a:r>
            <a:r>
              <a:rPr lang="en-US" sz="2400" dirty="0"/>
              <a:t>V</a:t>
            </a:r>
            <a:r>
              <a:rPr lang="en-US" sz="2400" dirty="0" smtClean="0"/>
              <a:t>alidation</a:t>
            </a:r>
          </a:p>
          <a:p>
            <a:pPr marL="0" indent="0">
              <a:buNone/>
            </a:pPr>
            <a:r>
              <a:rPr lang="en-US" sz="2300" dirty="0"/>
              <a:t>Validate answers from the same </a:t>
            </a:r>
            <a:r>
              <a:rPr lang="en-US" sz="2300" dirty="0" smtClean="0"/>
              <a:t>source ;</a:t>
            </a:r>
          </a:p>
          <a:p>
            <a:pPr marL="0" indent="0">
              <a:buNone/>
            </a:pPr>
            <a:r>
              <a:rPr lang="en-US" sz="2300" dirty="0"/>
              <a:t> Apply scoring rules to identify successful pass or fail of </a:t>
            </a:r>
            <a:r>
              <a:rPr lang="en-US" sz="2300" dirty="0" smtClean="0"/>
              <a:t>authentication;</a:t>
            </a:r>
          </a:p>
          <a:p>
            <a:pPr marL="0" indent="0">
              <a:buNone/>
            </a:pPr>
            <a:endParaRPr lang="en-US" sz="2000" dirty="0" smtClean="0"/>
          </a:p>
          <a:p>
            <a:pPr>
              <a:buFont typeface="Wingdings" panose="05000000000000000000" pitchFamily="2" charset="2"/>
              <a:buChar char="Ø"/>
            </a:pPr>
            <a:r>
              <a:rPr lang="en-US" sz="2600" dirty="0" smtClean="0"/>
              <a:t>Challenge Set Cache</a:t>
            </a:r>
            <a:endParaRPr lang="en-US" sz="2600" dirty="0"/>
          </a:p>
          <a:p>
            <a:pPr marL="0" indent="0">
              <a:buNone/>
            </a:pPr>
            <a:r>
              <a:rPr lang="en-US" sz="2300" dirty="0" smtClean="0"/>
              <a:t>Same questions will be present in 30 days if customer </a:t>
            </a:r>
            <a:r>
              <a:rPr lang="en-US" sz="2300" dirty="0" err="1" smtClean="0"/>
              <a:t>abends</a:t>
            </a:r>
            <a:r>
              <a:rPr lang="en-US" sz="2300" dirty="0" smtClean="0"/>
              <a:t> the flow;</a:t>
            </a:r>
          </a:p>
          <a:p>
            <a:pPr marL="0" indent="0">
              <a:buNone/>
            </a:pPr>
            <a:endParaRPr lang="en-US" sz="2000" dirty="0" smtClean="0"/>
          </a:p>
          <a:p>
            <a:pPr>
              <a:buFont typeface="Wingdings" panose="05000000000000000000" pitchFamily="2" charset="2"/>
              <a:buChar char="Ø"/>
            </a:pPr>
            <a:r>
              <a:rPr lang="en-US" sz="2600" dirty="0" smtClean="0"/>
              <a:t>DCV Lockout</a:t>
            </a:r>
            <a:endParaRPr lang="en-US" sz="2600" dirty="0"/>
          </a:p>
          <a:p>
            <a:pPr marL="0" indent="0">
              <a:buNone/>
            </a:pPr>
            <a:r>
              <a:rPr lang="en-US" sz="2300" dirty="0" smtClean="0"/>
              <a:t>Based on authentication purpose, customer will be lockout after a number of tries;</a:t>
            </a:r>
          </a:p>
          <a:p>
            <a:pPr marL="0" indent="0">
              <a:buNone/>
            </a:pPr>
            <a:r>
              <a:rPr lang="en-US" sz="2300" dirty="0"/>
              <a:t>Lockout reset web service is available  </a:t>
            </a:r>
          </a:p>
          <a:p>
            <a:pPr marL="0" indent="0">
              <a:buNone/>
            </a:pPr>
            <a:endParaRPr lang="en-US" sz="2000" dirty="0" smtClean="0"/>
          </a:p>
          <a:p>
            <a:pPr>
              <a:buFont typeface="Wingdings" panose="05000000000000000000" pitchFamily="2" charset="2"/>
              <a:buChar char="Ø"/>
            </a:pPr>
            <a:r>
              <a:rPr lang="en-US" sz="2000" dirty="0" smtClean="0"/>
              <a:t> </a:t>
            </a:r>
            <a:r>
              <a:rPr lang="en-CA" sz="2600" dirty="0" smtClean="0"/>
              <a:t>Dynamic </a:t>
            </a:r>
            <a:r>
              <a:rPr lang="en-CA" sz="2600" dirty="0"/>
              <a:t>Authentication </a:t>
            </a:r>
            <a:r>
              <a:rPr lang="en-CA" sz="2600" dirty="0" smtClean="0"/>
              <a:t>Session </a:t>
            </a:r>
            <a:r>
              <a:rPr lang="en-CA" sz="2600" dirty="0"/>
              <a:t>R</a:t>
            </a:r>
            <a:r>
              <a:rPr lang="en-CA" sz="2600" dirty="0" smtClean="0"/>
              <a:t>eport </a:t>
            </a:r>
          </a:p>
          <a:p>
            <a:pPr marL="0" indent="0">
              <a:buNone/>
            </a:pPr>
            <a:r>
              <a:rPr lang="en-CA" sz="2300" dirty="0" smtClean="0"/>
              <a:t>DCV report can be used for question quality checking and investigation;</a:t>
            </a:r>
          </a:p>
          <a:p>
            <a:pPr marL="0" indent="0">
              <a:buNone/>
            </a:pPr>
            <a:r>
              <a:rPr lang="en-CA" sz="2400" dirty="0" smtClean="0"/>
              <a:t> </a:t>
            </a:r>
            <a:endParaRPr lang="en-US" sz="2000" dirty="0"/>
          </a:p>
        </p:txBody>
      </p:sp>
    </p:spTree>
    <p:extLst>
      <p:ext uri="{BB962C8B-B14F-4D97-AF65-F5344CB8AC3E}">
        <p14:creationId xmlns:p14="http://schemas.microsoft.com/office/powerpoint/2010/main" val="347376233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Clarity</Template>
  <TotalTime>6681</TotalTime>
  <Words>1524</Words>
  <Application>Microsoft Office PowerPoint</Application>
  <PresentationFormat>On-screen Show (4:3)</PresentationFormat>
  <Paragraphs>185</Paragraphs>
  <Slides>17</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MS PGothic</vt:lpstr>
      <vt:lpstr>Arial</vt:lpstr>
      <vt:lpstr>Calibri</vt:lpstr>
      <vt:lpstr>Wingdings</vt:lpstr>
      <vt:lpstr>Office Theme</vt:lpstr>
      <vt:lpstr>PowerPoint Presentation</vt:lpstr>
      <vt:lpstr>Agenda</vt:lpstr>
      <vt:lpstr>Introduction</vt:lpstr>
      <vt:lpstr>DCV Phases</vt:lpstr>
      <vt:lpstr>Sample Flow </vt:lpstr>
      <vt:lpstr>How DCV Works: DB Configuration</vt:lpstr>
      <vt:lpstr>How DCV Works:  Challenge Selection Flow</vt:lpstr>
      <vt:lpstr>How DCV Works: Challenge Data Checking</vt:lpstr>
      <vt:lpstr>DCV Functional Feature</vt:lpstr>
      <vt:lpstr>DCV System Feature</vt:lpstr>
      <vt:lpstr>DCV Implementation Approach</vt:lpstr>
      <vt:lpstr>Future Consideration</vt:lpstr>
      <vt:lpstr>Q &amp; A</vt:lpstr>
      <vt:lpstr>Design: Data Model </vt:lpstr>
      <vt:lpstr>Design: Table Schema</vt:lpstr>
      <vt:lpstr>Design: Activity Diagram</vt:lpstr>
      <vt:lpstr>Design: Class Diagram</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Sally Yuen</dc:creator>
  <cp:lastModifiedBy>jonathan zhang</cp:lastModifiedBy>
  <cp:revision>345</cp:revision>
  <dcterms:created xsi:type="dcterms:W3CDTF">2013-12-16T15:22:33Z</dcterms:created>
  <dcterms:modified xsi:type="dcterms:W3CDTF">2016-05-01T18:55:05Z</dcterms:modified>
</cp:coreProperties>
</file>