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2" r:id="rId6"/>
    <p:sldId id="275" r:id="rId7"/>
    <p:sldId id="263" r:id="rId8"/>
    <p:sldId id="264" r:id="rId9"/>
    <p:sldId id="269" r:id="rId10"/>
    <p:sldId id="270" r:id="rId11"/>
    <p:sldId id="271" r:id="rId12"/>
    <p:sldId id="272" r:id="rId13"/>
    <p:sldId id="273" r:id="rId14"/>
    <p:sldId id="274" r:id="rId15"/>
    <p:sldId id="277" r:id="rId16"/>
    <p:sldId id="276" r:id="rId17"/>
    <p:sldId id="278" r:id="rId18"/>
    <p:sldId id="279" r:id="rId19"/>
    <p:sldId id="281" r:id="rId20"/>
    <p:sldId id="284" r:id="rId21"/>
    <p:sldId id="280"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89FF6D-8A92-5845-9F27-1E4650F797C7}">
          <p14:sldIdLst>
            <p14:sldId id="256"/>
          </p14:sldIdLst>
        </p14:section>
        <p14:section name="Intro" id="{047B87A1-A12E-134F-91F9-51FA9B9BB252}">
          <p14:sldIdLst>
            <p14:sldId id="257"/>
            <p14:sldId id="258"/>
          </p14:sldIdLst>
        </p14:section>
        <p14:section name="X-ray breast imaging" id="{A3DAFC67-00B3-2045-B50A-FECA53E8B07D}">
          <p14:sldIdLst>
            <p14:sldId id="259"/>
            <p14:sldId id="262"/>
          </p14:sldIdLst>
        </p14:section>
        <p14:section name="Virtual clinical trials" id="{5A792931-DFB8-9141-B823-0407A32AB65F}">
          <p14:sldIdLst>
            <p14:sldId id="275"/>
            <p14:sldId id="263"/>
            <p14:sldId id="264"/>
            <p14:sldId id="269"/>
            <p14:sldId id="270"/>
            <p14:sldId id="271"/>
            <p14:sldId id="272"/>
            <p14:sldId id="273"/>
            <p14:sldId id="274"/>
            <p14:sldId id="277"/>
          </p14:sldIdLst>
        </p14:section>
        <p14:section name="Deep Learning mammo classification" id="{B1530D4E-D498-4246-9F08-A52337825127}">
          <p14:sldIdLst>
            <p14:sldId id="276"/>
            <p14:sldId id="278"/>
            <p14:sldId id="279"/>
            <p14:sldId id="281"/>
            <p14:sldId id="284"/>
            <p14:sldId id="280"/>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1"/>
    <p:restoredTop sz="84754"/>
  </p:normalViewPr>
  <p:slideViewPr>
    <p:cSldViewPr snapToGrid="0" snapToObjects="1">
      <p:cViewPr>
        <p:scale>
          <a:sx n="106" d="100"/>
          <a:sy n="106" d="100"/>
        </p:scale>
        <p:origin x="164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845F1-C528-2D49-8286-9966FCB9F5E8}"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C955B-B151-D747-8D41-3B205987A5C2}" type="slidenum">
              <a:rPr lang="en-US" smtClean="0"/>
              <a:t>‹#›</a:t>
            </a:fld>
            <a:endParaRPr lang="en-US"/>
          </a:p>
        </p:txBody>
      </p:sp>
    </p:spTree>
    <p:extLst>
      <p:ext uri="{BB962C8B-B14F-4D97-AF65-F5344CB8AC3E}">
        <p14:creationId xmlns:p14="http://schemas.microsoft.com/office/powerpoint/2010/main" val="209531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slice from a volume simulated from the model representing an adipose breast. Here is the mammogram created from the same volume. And here is the DBT reconstructed slice created from the same volume. Here we also have other three sets of simulations representing three breasts with different densities.</a:t>
            </a:r>
          </a:p>
          <a:p>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simulated images exhibit high visual realism. Also, we notice the improved morphological variation in simulated images. This is can be mainly attributed to the newly inferred medium scale parameters.</a:t>
            </a:r>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ACA64-FA7C-4D7D-AA71-35346964AD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686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ACACEA-2FEC-BE43-9014-4BB90AC27533}"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67267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CACEA-2FEC-BE43-9014-4BB90AC27533}"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22814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CACEA-2FEC-BE43-9014-4BB90AC27533}"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11858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415015" y="6441851"/>
            <a:ext cx="1303568" cy="390835"/>
          </a:xfrm>
        </p:spPr>
        <p:txBody>
          <a:bodyPr anchor="ctr"/>
          <a:lstStyle>
            <a:lvl1pPr algn="ctr">
              <a:defRPr sz="1350" b="1">
                <a:solidFill>
                  <a:srgbClr val="000000"/>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279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CACEA-2FEC-BE43-9014-4BB90AC27533}"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45903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CACEA-2FEC-BE43-9014-4BB90AC27533}"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32054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ACACEA-2FEC-BE43-9014-4BB90AC27533}"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878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ACACEA-2FEC-BE43-9014-4BB90AC27533}"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48199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CACEA-2FEC-BE43-9014-4BB90AC27533}"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32620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CACEA-2FEC-BE43-9014-4BB90AC27533}"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81360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CACEA-2FEC-BE43-9014-4BB90AC27533}"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21868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CACEA-2FEC-BE43-9014-4BB90AC27533}"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24AB-2C96-1440-911D-B9F089AED62D}" type="slidenum">
              <a:rPr lang="en-US" smtClean="0"/>
              <a:t>‹#›</a:t>
            </a:fld>
            <a:endParaRPr lang="en-US"/>
          </a:p>
        </p:txBody>
      </p:sp>
    </p:spTree>
    <p:extLst>
      <p:ext uri="{BB962C8B-B14F-4D97-AF65-F5344CB8AC3E}">
        <p14:creationId xmlns:p14="http://schemas.microsoft.com/office/powerpoint/2010/main" val="1908816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CACEA-2FEC-BE43-9014-4BB90AC27533}"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724AB-2C96-1440-911D-B9F089AED62D}" type="slidenum">
              <a:rPr lang="en-US" smtClean="0"/>
              <a:t>‹#›</a:t>
            </a:fld>
            <a:endParaRPr lang="en-US"/>
          </a:p>
        </p:txBody>
      </p:sp>
    </p:spTree>
    <p:extLst>
      <p:ext uri="{BB962C8B-B14F-4D97-AF65-F5344CB8AC3E}">
        <p14:creationId xmlns:p14="http://schemas.microsoft.com/office/powerpoint/2010/main" val="1500667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microsoft.com/office/2007/relationships/hdphoto" Target="../media/hdphoto3.wdp"/><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media/image40.png"/><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media/image4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jpg"/><Relationship Id="rId1" Type="http://schemas.openxmlformats.org/officeDocument/2006/relationships/slideLayout" Target="../slideLayouts/slideLayout1.xml"/><Relationship Id="rId2" Type="http://schemas.openxmlformats.org/officeDocument/2006/relationships/image" Target="../media/image46.jpg"/></Relationships>
</file>

<file path=ppt/slides/_rels/slide19.xml.rels><?xml version="1.0" encoding="UTF-8" standalone="yes"?>
<Relationships xmlns="http://schemas.openxmlformats.org/package/2006/relationships"><Relationship Id="rId3" Type="http://schemas.openxmlformats.org/officeDocument/2006/relationships/image" Target="../media/image51.jpeg"/><Relationship Id="rId4" Type="http://schemas.openxmlformats.org/officeDocument/2006/relationships/image" Target="../media/image52.jpeg"/><Relationship Id="rId5" Type="http://schemas.openxmlformats.org/officeDocument/2006/relationships/image" Target="../media/image53.jpeg"/><Relationship Id="rId1" Type="http://schemas.openxmlformats.org/officeDocument/2006/relationships/slideLayout" Target="../slideLayouts/slideLayout1.xml"/><Relationship Id="rId2" Type="http://schemas.openxmlformats.org/officeDocument/2006/relationships/image" Target="../media/image5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1.jpeg"/><Relationship Id="rId4" Type="http://schemas.openxmlformats.org/officeDocument/2006/relationships/image" Target="../media/image52.jpeg"/><Relationship Id="rId5" Type="http://schemas.openxmlformats.org/officeDocument/2006/relationships/image" Target="../media/image53.jpeg"/><Relationship Id="rId1" Type="http://schemas.openxmlformats.org/officeDocument/2006/relationships/slideLayout" Target="../slideLayouts/slideLayout1.xml"/><Relationship Id="rId2" Type="http://schemas.openxmlformats.org/officeDocument/2006/relationships/image" Target="../media/image5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3.png"/><Relationship Id="rId7"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emf"/><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olidFill>
                  <a:srgbClr val="000000"/>
                </a:solidFill>
                <a:latin typeface="HelveticaNeue-Light" charset="0"/>
                <a:ea typeface="+mn-ea"/>
                <a:cs typeface="+mn-cs"/>
              </a:rPr>
              <a:t>Numerical simulations &amp; Deep Learning: applications to x-ray breast imaging</a:t>
            </a:r>
          </a:p>
        </p:txBody>
      </p:sp>
      <p:sp>
        <p:nvSpPr>
          <p:cNvPr id="3" name="Subtitle 2"/>
          <p:cNvSpPr>
            <a:spLocks noGrp="1"/>
          </p:cNvSpPr>
          <p:nvPr>
            <p:ph type="subTitle" idx="1"/>
          </p:nvPr>
        </p:nvSpPr>
        <p:spPr>
          <a:xfrm>
            <a:off x="1524000" y="3848618"/>
            <a:ext cx="9144000" cy="1655762"/>
          </a:xfrm>
        </p:spPr>
        <p:txBody>
          <a:bodyPr>
            <a:normAutofit/>
          </a:bodyPr>
          <a:lstStyle/>
          <a:p>
            <a:r>
              <a:rPr lang="en-US" sz="2000" u="none" baseline="0" dirty="0" err="1" smtClean="0">
                <a:solidFill>
                  <a:srgbClr val="000000"/>
                </a:solidFill>
                <a:latin typeface="HelveticaNeue-Light" charset="0"/>
              </a:rPr>
              <a:t>Zhijin</a:t>
            </a:r>
            <a:r>
              <a:rPr lang="en-US" sz="2000" u="none" baseline="0" dirty="0" smtClean="0">
                <a:solidFill>
                  <a:srgbClr val="000000"/>
                </a:solidFill>
                <a:latin typeface="HelveticaNeue-Light" charset="0"/>
              </a:rPr>
              <a:t> Li</a:t>
            </a:r>
          </a:p>
          <a:p>
            <a:r>
              <a:rPr lang="cs-CZ" sz="2000" u="none" baseline="0" dirty="0" smtClean="0">
                <a:solidFill>
                  <a:srgbClr val="000000"/>
                </a:solidFill>
                <a:latin typeface="HelveticaNeue-Light" charset="0"/>
              </a:rPr>
              <a:t>21 Dec 2018</a:t>
            </a:r>
            <a:endParaRPr lang="en-US" sz="2000" dirty="0"/>
          </a:p>
        </p:txBody>
      </p:sp>
    </p:spTree>
    <p:extLst>
      <p:ext uri="{BB962C8B-B14F-4D97-AF65-F5344CB8AC3E}">
        <p14:creationId xmlns:p14="http://schemas.microsoft.com/office/powerpoint/2010/main" val="203306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Stochastic 3D breast tissue model</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33657" y="1297734"/>
            <a:ext cx="4788490" cy="369332"/>
          </a:xfrm>
          <a:prstGeom prst="rect">
            <a:avLst/>
          </a:prstGeom>
          <a:noFill/>
        </p:spPr>
        <p:txBody>
          <a:bodyPr wrap="none" rtlCol="0">
            <a:spAutoFit/>
          </a:bodyPr>
          <a:lstStyle/>
          <a:p>
            <a:r>
              <a:rPr lang="en-US" b="1" u="sng" dirty="0" smtClean="0">
                <a:solidFill>
                  <a:srgbClr val="000000"/>
                </a:solidFill>
                <a:latin typeface="HelveticaNeue-Light" charset="0"/>
              </a:rPr>
              <a:t>Reconstruction: </a:t>
            </a:r>
            <a:r>
              <a:rPr lang="en-US" b="1" u="sng" dirty="0">
                <a:solidFill>
                  <a:srgbClr val="000000"/>
                </a:solidFill>
                <a:latin typeface="HelveticaNeue-Light" charset="0"/>
              </a:rPr>
              <a:t>Multiple births, deaths &amp; shifts</a:t>
            </a:r>
          </a:p>
        </p:txBody>
      </p:sp>
      <mc:AlternateContent xmlns:mc="http://schemas.openxmlformats.org/markup-compatibility/2006" xmlns:a14="http://schemas.microsoft.com/office/drawing/2010/main">
        <mc:Choice Requires="a14">
          <p:sp>
            <p:nvSpPr>
              <p:cNvPr id="44" name="Rectangle 43"/>
              <p:cNvSpPr/>
              <p:nvPr/>
            </p:nvSpPr>
            <p:spPr>
              <a:xfrm>
                <a:off x="833657" y="2300430"/>
                <a:ext cx="6183804" cy="3906903"/>
              </a:xfrm>
              <a:prstGeom prst="rect">
                <a:avLst/>
              </a:prstGeom>
            </p:spPr>
            <p:txBody>
              <a:bodyPr wrap="square">
                <a:spAutoFit/>
              </a:bodyPr>
              <a:lstStyle/>
              <a:p>
                <a:pPr marL="133350" indent="-133350">
                  <a:buFont typeface="Wingdings" panose="05000000000000000000" pitchFamily="2" charset="2"/>
                  <a:buChar char="§"/>
                </a:pPr>
                <a:r>
                  <a:rPr lang="en-US" sz="1600" b="1" dirty="0">
                    <a:solidFill>
                      <a:srgbClr val="000000"/>
                    </a:solidFill>
                    <a:latin typeface="HelveticaNeue-Light" charset="0"/>
                  </a:rPr>
                  <a:t>Iteration: at </a:t>
                </a:r>
                <a:r>
                  <a:rPr lang="en-US" sz="1600" b="1" dirty="0" err="1">
                    <a:solidFill>
                      <a:srgbClr val="000000"/>
                    </a:solidFill>
                    <a:latin typeface="HelveticaNeue-Light" charset="0"/>
                  </a:rPr>
                  <a:t>interation</a:t>
                </a:r>
                <a:r>
                  <a:rPr lang="en-US" sz="1600" b="1" dirty="0">
                    <a:solidFill>
                      <a:srgbClr val="000000"/>
                    </a:solidFill>
                    <a:latin typeface="HelveticaNeue-Light" charset="0"/>
                  </a:rPr>
                  <a:t> </a:t>
                </a:r>
                <a14:m>
                  <m:oMath xmlns:m="http://schemas.openxmlformats.org/officeDocument/2006/math">
                    <m:r>
                      <a:rPr lang="en-US" sz="1600" b="1">
                        <a:solidFill>
                          <a:srgbClr val="000000"/>
                        </a:solidFill>
                        <a:latin typeface="Cambria Math" charset="0"/>
                      </a:rPr>
                      <m:t>𝑛</m:t>
                    </m:r>
                  </m:oMath>
                </a14:m>
                <a:endParaRPr lang="en-US" sz="1600" b="1" dirty="0">
                  <a:solidFill>
                    <a:srgbClr val="000000"/>
                  </a:solidFill>
                  <a:latin typeface="HelveticaNeue-Light" charset="0"/>
                </a:endParaRPr>
              </a:p>
              <a:p>
                <a:pPr marL="258366" lvl="1" indent="-134541">
                  <a:buFont typeface="Arial" panose="020B0604020202020204" pitchFamily="34" charset="0"/>
                  <a:buChar char="•"/>
                </a:pPr>
                <a:r>
                  <a:rPr lang="en-US" sz="1600" b="1" dirty="0">
                    <a:solidFill>
                      <a:srgbClr val="000000"/>
                    </a:solidFill>
                    <a:latin typeface="HelveticaNeue-Light" charset="0"/>
                  </a:rPr>
                  <a:t>Multiple births: </a:t>
                </a:r>
              </a:p>
              <a:p>
                <a:pPr marL="258366" lvl="2"/>
                <a:r>
                  <a:rPr lang="en-US" sz="1600" b="1" dirty="0">
                    <a:solidFill>
                      <a:srgbClr val="000000"/>
                    </a:solidFill>
                    <a:latin typeface="HelveticaNeue-Light" charset="0"/>
                  </a:rPr>
                  <a:t>Generate ellipsoids </a:t>
                </a:r>
                <a14:m>
                  <m:oMath xmlns:m="http://schemas.openxmlformats.org/officeDocument/2006/math">
                    <m:sSub>
                      <m:sSubPr>
                        <m:ctrlPr>
                          <a:rPr lang="en-US" sz="1600" b="1" i="1">
                            <a:solidFill>
                              <a:srgbClr val="000000"/>
                            </a:solidFill>
                            <a:latin typeface="Cambria Math" charset="0"/>
                          </a:rPr>
                        </m:ctrlPr>
                      </m:sSubPr>
                      <m:e>
                        <m:r>
                          <a:rPr lang="en-US" sz="1600" b="1">
                            <a:solidFill>
                              <a:srgbClr val="000000"/>
                            </a:solidFill>
                            <a:latin typeface="Cambria Math" charset="0"/>
                          </a:rPr>
                          <m:t>𝒖</m:t>
                        </m:r>
                      </m:e>
                      <m:sub>
                        <m:r>
                          <a:rPr lang="en-US" sz="1600" b="1">
                            <a:solidFill>
                              <a:srgbClr val="000000"/>
                            </a:solidFill>
                            <a:latin typeface="Cambria Math" charset="0"/>
                          </a:rPr>
                          <m:t>𝑏</m:t>
                        </m:r>
                      </m:sub>
                    </m:sSub>
                  </m:oMath>
                </a14:m>
                <a:r>
                  <a:rPr lang="en-US" sz="1600" b="1" dirty="0">
                    <a:solidFill>
                      <a:srgbClr val="000000"/>
                    </a:solidFill>
                    <a:latin typeface="HelveticaNeue-Light" charset="0"/>
                  </a:rPr>
                  <a:t> </a:t>
                </a:r>
                <a14:m>
                  <m:oMath xmlns:m="http://schemas.openxmlformats.org/officeDocument/2006/math">
                    <m:sSub>
                      <m:sSubPr>
                        <m:ctrlPr>
                          <a:rPr lang="en-US" sz="1600" b="1" i="1">
                            <a:solidFill>
                              <a:srgbClr val="000000"/>
                            </a:solidFill>
                            <a:latin typeface="Cambria Math" charset="0"/>
                          </a:rPr>
                        </m:ctrlPr>
                      </m:sSubPr>
                      <m:e>
                        <m:r>
                          <a:rPr lang="en-US" sz="1600" b="1">
                            <a:solidFill>
                              <a:srgbClr val="000000"/>
                            </a:solidFill>
                            <a:latin typeface="Cambria Math" charset="0"/>
                          </a:rPr>
                          <m:t>~</m:t>
                        </m:r>
                        <m:r>
                          <a:rPr lang="fr-FR" sz="1600" b="1">
                            <a:solidFill>
                              <a:srgbClr val="000000"/>
                            </a:solidFill>
                            <a:latin typeface="Cambria Math" charset="0"/>
                          </a:rPr>
                          <m:t>(</m:t>
                        </m:r>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𝑛</m:t>
                            </m:r>
                          </m:sup>
                        </m:sSup>
                        <m:r>
                          <a:rPr lang="fr-FR" sz="1600" b="1">
                            <a:solidFill>
                              <a:srgbClr val="000000"/>
                            </a:solidFill>
                            <a:latin typeface="Cambria Math" charset="0"/>
                          </a:rPr>
                          <m:t>,</m:t>
                        </m:r>
                        <m:r>
                          <a:rPr lang="en-US" sz="1600" b="1">
                            <a:solidFill>
                              <a:srgbClr val="000000"/>
                            </a:solidFill>
                            <a:latin typeface="Cambria Math" charset="0"/>
                          </a:rPr>
                          <m:t>𝑓</m:t>
                        </m:r>
                      </m:e>
                      <m:sub>
                        <m:r>
                          <a:rPr lang="en-US" sz="1600" b="1">
                            <a:solidFill>
                              <a:srgbClr val="000000"/>
                            </a:solidFill>
                            <a:latin typeface="Cambria Math" charset="0"/>
                          </a:rPr>
                          <m:t>𝜃</m:t>
                        </m:r>
                      </m:sub>
                    </m:sSub>
                    <m:r>
                      <a:rPr lang="fr-FR" sz="1600" b="1">
                        <a:solidFill>
                          <a:srgbClr val="000000"/>
                        </a:solidFill>
                        <a:latin typeface="Cambria Math" charset="0"/>
                      </a:rPr>
                      <m:t>)</m:t>
                    </m:r>
                  </m:oMath>
                </a14:m>
                <a:endParaRPr lang="en-US" sz="1600" b="1" dirty="0">
                  <a:solidFill>
                    <a:srgbClr val="000000"/>
                  </a:solidFill>
                  <a:latin typeface="HelveticaNeue-Light" charset="0"/>
                </a:endParaRPr>
              </a:p>
              <a:p>
                <a:pPr marL="388144" lvl="2" algn="ctr"/>
                <a14:m>
                  <m:oMath xmlns:m="http://schemas.openxmlformats.org/officeDocument/2006/math">
                    <m:sSup>
                      <m:sSupPr>
                        <m:ctrlPr>
                          <a:rPr lang="en-US" sz="1600" b="1" i="1">
                            <a:solidFill>
                              <a:srgbClr val="000000"/>
                            </a:solidFill>
                            <a:latin typeface="Cambria Math" charset="0"/>
                          </a:rPr>
                        </m:ctrlPr>
                      </m:sSupPr>
                      <m:e>
                        <m:r>
                          <a:rPr lang="en-US" sz="1600" b="1">
                            <a:solidFill>
                              <a:srgbClr val="000000"/>
                            </a:solidFill>
                            <a:latin typeface="Cambria Math" charset="0"/>
                          </a:rPr>
                          <m:t>𝒖</m:t>
                        </m:r>
                      </m:e>
                      <m:sup>
                        <m:r>
                          <a:rPr lang="en-US" sz="1600" b="1">
                            <a:solidFill>
                              <a:srgbClr val="000000"/>
                            </a:solidFill>
                            <a:latin typeface="Cambria Math" charset="0"/>
                          </a:rPr>
                          <m:t>𝑛</m:t>
                        </m:r>
                      </m:sup>
                    </m:sSup>
                    <m:r>
                      <a:rPr lang="en-US" sz="1600" b="1">
                        <a:solidFill>
                          <a:srgbClr val="000000"/>
                        </a:solidFill>
                        <a:latin typeface="Cambria Math" charset="0"/>
                      </a:rPr>
                      <m:t>=</m:t>
                    </m:r>
                    <m:sSup>
                      <m:sSupPr>
                        <m:ctrlPr>
                          <a:rPr lang="en-US" sz="1600" b="1" i="1">
                            <a:solidFill>
                              <a:srgbClr val="000000"/>
                            </a:solidFill>
                            <a:latin typeface="Cambria Math" charset="0"/>
                          </a:rPr>
                        </m:ctrlPr>
                      </m:sSupPr>
                      <m:e>
                        <m:r>
                          <a:rPr lang="en-US" sz="1600" b="1">
                            <a:solidFill>
                              <a:srgbClr val="000000"/>
                            </a:solidFill>
                            <a:latin typeface="Cambria Math" charset="0"/>
                          </a:rPr>
                          <m:t>𝒖</m:t>
                        </m:r>
                      </m:e>
                      <m:sup>
                        <m:r>
                          <a:rPr lang="en-US" sz="1600" b="1">
                            <a:solidFill>
                              <a:srgbClr val="000000"/>
                            </a:solidFill>
                            <a:latin typeface="Cambria Math" charset="0"/>
                          </a:rPr>
                          <m:t>𝑛</m:t>
                        </m:r>
                        <m:r>
                          <a:rPr lang="fr-FR" sz="1600" b="1">
                            <a:solidFill>
                              <a:srgbClr val="000000"/>
                            </a:solidFill>
                            <a:latin typeface="Cambria Math" charset="0"/>
                          </a:rPr>
                          <m:t>−1</m:t>
                        </m:r>
                      </m:sup>
                    </m:sSup>
                    <m:r>
                      <a:rPr lang="en-US" sz="1600" b="1">
                        <a:solidFill>
                          <a:srgbClr val="000000"/>
                        </a:solidFill>
                        <a:latin typeface="Cambria Math" charset="0"/>
                      </a:rPr>
                      <m:t>∪</m:t>
                    </m:r>
                    <m:sSub>
                      <m:sSubPr>
                        <m:ctrlPr>
                          <a:rPr lang="en-US" sz="1600" b="1" i="1">
                            <a:solidFill>
                              <a:srgbClr val="000000"/>
                            </a:solidFill>
                            <a:latin typeface="Cambria Math" charset="0"/>
                          </a:rPr>
                        </m:ctrlPr>
                      </m:sSubPr>
                      <m:e>
                        <m:r>
                          <a:rPr lang="en-US" sz="1600" b="1">
                            <a:solidFill>
                              <a:srgbClr val="000000"/>
                            </a:solidFill>
                            <a:latin typeface="Cambria Math" charset="0"/>
                          </a:rPr>
                          <m:t>𝒖</m:t>
                        </m:r>
                      </m:e>
                      <m:sub>
                        <m:r>
                          <a:rPr lang="en-US" sz="1600" b="1">
                            <a:solidFill>
                              <a:srgbClr val="000000"/>
                            </a:solidFill>
                            <a:latin typeface="Cambria Math" charset="0"/>
                          </a:rPr>
                          <m:t>𝑏</m:t>
                        </m:r>
                      </m:sub>
                    </m:sSub>
                  </m:oMath>
                </a14:m>
                <a:r>
                  <a:rPr lang="en-US" sz="1600" b="1" dirty="0">
                    <a:solidFill>
                      <a:srgbClr val="000000"/>
                    </a:solidFill>
                    <a:latin typeface="HelveticaNeue-Light" charset="0"/>
                  </a:rPr>
                  <a:t>.</a:t>
                </a:r>
              </a:p>
              <a:p>
                <a:pPr marL="258366" lvl="1" indent="-134541">
                  <a:buFont typeface="Arial" panose="020B0604020202020204" pitchFamily="34" charset="0"/>
                  <a:buChar char="•"/>
                </a:pPr>
                <a:r>
                  <a:rPr lang="en-US" sz="1600" b="1" dirty="0">
                    <a:solidFill>
                      <a:srgbClr val="000000"/>
                    </a:solidFill>
                    <a:latin typeface="HelveticaNeue-Light" charset="0"/>
                  </a:rPr>
                  <a:t>Deaths / Shifts</a:t>
                </a:r>
              </a:p>
              <a:p>
                <a:pPr marL="258366" lvl="2"/>
                <a:r>
                  <a:rPr lang="en-US" sz="1600" b="1" dirty="0">
                    <a:solidFill>
                      <a:srgbClr val="000000"/>
                    </a:solidFill>
                    <a:latin typeface="HelveticaNeue-Light" charset="0"/>
                  </a:rPr>
                  <a:t>For each ellipsoid </a:t>
                </a:r>
                <a14:m>
                  <m:oMath xmlns:m="http://schemas.openxmlformats.org/officeDocument/2006/math">
                    <m:sSup>
                      <m:sSupPr>
                        <m:ctrlPr>
                          <a:rPr lang="en-US" sz="1600" b="1" i="1">
                            <a:solidFill>
                              <a:srgbClr val="000000"/>
                            </a:solidFill>
                            <a:latin typeface="Cambria Math" charset="0"/>
                          </a:rPr>
                        </m:ctrlPr>
                      </m:sSupPr>
                      <m:e>
                        <m:sSub>
                          <m:sSubPr>
                            <m:ctrlPr>
                              <a:rPr lang="en-US" sz="1600" b="1" i="1">
                                <a:solidFill>
                                  <a:srgbClr val="000000"/>
                                </a:solidFill>
                                <a:latin typeface="Cambria Math" charset="0"/>
                              </a:rPr>
                            </m:ctrlPr>
                          </m:sSubPr>
                          <m:e>
                            <m:r>
                              <a:rPr lang="fr-FR" sz="1600" b="1">
                                <a:solidFill>
                                  <a:srgbClr val="000000"/>
                                </a:solidFill>
                                <a:latin typeface="Cambria Math" charset="0"/>
                              </a:rPr>
                              <m:t>𝑢</m:t>
                            </m:r>
                          </m:e>
                          <m:sub>
                            <m:r>
                              <a:rPr lang="fr-FR" sz="1600" b="1">
                                <a:solidFill>
                                  <a:srgbClr val="000000"/>
                                </a:solidFill>
                                <a:latin typeface="Cambria Math" charset="0"/>
                              </a:rPr>
                              <m:t>𝑖</m:t>
                            </m:r>
                          </m:sub>
                        </m:sSub>
                        <m:r>
                          <a:rPr lang="en-US" sz="1600" b="1">
                            <a:solidFill>
                              <a:srgbClr val="000000"/>
                            </a:solidFill>
                            <a:latin typeface="Cambria Math" charset="0"/>
                          </a:rPr>
                          <m:t>∈</m:t>
                        </m:r>
                        <m:r>
                          <a:rPr lang="en-US" sz="1600" b="1">
                            <a:solidFill>
                              <a:srgbClr val="000000"/>
                            </a:solidFill>
                            <a:latin typeface="Cambria Math" charset="0"/>
                          </a:rPr>
                          <m:t>𝒖</m:t>
                        </m:r>
                      </m:e>
                      <m:sup>
                        <m:r>
                          <a:rPr lang="en-US" sz="1600" b="1">
                            <a:solidFill>
                              <a:srgbClr val="000000"/>
                            </a:solidFill>
                            <a:latin typeface="Cambria Math" charset="0"/>
                          </a:rPr>
                          <m:t>𝑛</m:t>
                        </m:r>
                      </m:sup>
                    </m:sSup>
                  </m:oMath>
                </a14:m>
                <a:r>
                  <a:rPr lang="en-US" sz="1600" b="1" dirty="0">
                    <a:solidFill>
                      <a:srgbClr val="000000"/>
                    </a:solidFill>
                    <a:latin typeface="HelveticaNeue-Light" charset="0"/>
                  </a:rPr>
                  <a:t>, compute *</a:t>
                </a:r>
              </a:p>
              <a:p>
                <a:pPr marL="385763" lvl="2"/>
                <a14:m>
                  <m:oMathPara xmlns:m="http://schemas.openxmlformats.org/officeDocument/2006/math">
                    <m:oMathParaPr>
                      <m:jc m:val="center"/>
                    </m:oMathParaPr>
                    <m:oMath xmlns:m="http://schemas.openxmlformats.org/officeDocument/2006/math">
                      <m:r>
                        <a:rPr lang="en-US" sz="1600" b="1">
                          <a:solidFill>
                            <a:srgbClr val="000000"/>
                          </a:solidFill>
                          <a:latin typeface="Cambria Math" charset="0"/>
                        </a:rPr>
                        <m:t>𝑟</m:t>
                      </m:r>
                      <m:r>
                        <a:rPr lang="en-US" sz="1600" b="1">
                          <a:solidFill>
                            <a:srgbClr val="000000"/>
                          </a:solidFill>
                          <a:latin typeface="Cambria Math" charset="0"/>
                        </a:rPr>
                        <m:t>=</m:t>
                      </m:r>
                      <m:f>
                        <m:fPr>
                          <m:ctrlPr>
                            <a:rPr lang="en-US" sz="1600" b="1" i="1">
                              <a:solidFill>
                                <a:srgbClr val="000000"/>
                              </a:solidFill>
                              <a:latin typeface="Cambria Math" charset="0"/>
                            </a:rPr>
                          </m:ctrlPr>
                        </m:fPr>
                        <m:num>
                          <m:r>
                            <a:rPr lang="en-US" sz="1600" b="1">
                              <a:solidFill>
                                <a:srgbClr val="000000"/>
                              </a:solidFill>
                              <a:latin typeface="Cambria Math" charset="0"/>
                            </a:rPr>
                            <m:t>𝛼</m:t>
                          </m:r>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𝑛</m:t>
                              </m:r>
                            </m:sup>
                          </m:sSup>
                        </m:num>
                        <m:den>
                          <m:r>
                            <a:rPr lang="en-US" sz="1600" b="1">
                              <a:solidFill>
                                <a:srgbClr val="000000"/>
                              </a:solidFill>
                              <a:latin typeface="Cambria Math" charset="0"/>
                            </a:rPr>
                            <m:t>1+</m:t>
                          </m:r>
                          <m:r>
                            <a:rPr lang="en-US" sz="1600" b="1">
                              <a:solidFill>
                                <a:srgbClr val="000000"/>
                              </a:solidFill>
                              <a:latin typeface="Cambria Math" charset="0"/>
                            </a:rPr>
                            <m:t>𝛼</m:t>
                          </m:r>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𝑛</m:t>
                              </m:r>
                            </m:sup>
                          </m:sSup>
                        </m:den>
                      </m:f>
                    </m:oMath>
                  </m:oMathPara>
                </a14:m>
                <a:endParaRPr lang="en-US" sz="1600" b="1" dirty="0">
                  <a:solidFill>
                    <a:srgbClr val="000000"/>
                  </a:solidFill>
                  <a:latin typeface="HelveticaNeue-Light" charset="0"/>
                </a:endParaRPr>
              </a:p>
              <a:p>
                <a:pPr marL="385763" lvl="2" indent="-127397"/>
                <a:r>
                  <a:rPr lang="en-US" sz="1600" b="1" dirty="0">
                    <a:solidFill>
                      <a:srgbClr val="000000"/>
                    </a:solidFill>
                    <a:latin typeface="HelveticaNeue-Light" charset="0"/>
                  </a:rPr>
                  <a:t>Where </a:t>
                </a:r>
                <a14:m>
                  <m:oMath xmlns:m="http://schemas.openxmlformats.org/officeDocument/2006/math">
                    <m:r>
                      <a:rPr lang="en-US" sz="1600" b="1">
                        <a:solidFill>
                          <a:srgbClr val="000000"/>
                        </a:solidFill>
                        <a:latin typeface="Cambria Math" charset="0"/>
                      </a:rPr>
                      <m:t>𝛼</m:t>
                    </m:r>
                    <m:r>
                      <a:rPr lang="fr-FR" sz="1600" b="1">
                        <a:solidFill>
                          <a:srgbClr val="000000"/>
                        </a:solidFill>
                        <a:latin typeface="Cambria Math" charset="0"/>
                      </a:rPr>
                      <m:t>=</m:t>
                    </m:r>
                    <m:func>
                      <m:funcPr>
                        <m:ctrlPr>
                          <a:rPr lang="en-US" sz="1600" b="1" i="1">
                            <a:solidFill>
                              <a:srgbClr val="000000"/>
                            </a:solidFill>
                            <a:latin typeface="Cambria Math" charset="0"/>
                          </a:rPr>
                        </m:ctrlPr>
                      </m:funcPr>
                      <m:fName>
                        <m:r>
                          <m:rPr>
                            <m:sty m:val="p"/>
                          </m:rPr>
                          <a:rPr lang="en-US" sz="1600" b="1">
                            <a:solidFill>
                              <a:srgbClr val="000000"/>
                            </a:solidFill>
                            <a:latin typeface="Cambria Math" charset="0"/>
                          </a:rPr>
                          <m:t>exp</m:t>
                        </m:r>
                      </m:fName>
                      <m:e>
                        <m:d>
                          <m:dPr>
                            <m:ctrlPr>
                              <a:rPr lang="en-US" sz="1600" b="1" i="1">
                                <a:solidFill>
                                  <a:srgbClr val="000000"/>
                                </a:solidFill>
                                <a:latin typeface="Cambria Math" charset="0"/>
                              </a:rPr>
                            </m:ctrlPr>
                          </m:dPr>
                          <m:e>
                            <m:f>
                              <m:fPr>
                                <m:ctrlPr>
                                  <a:rPr lang="en-US" sz="1600" b="1" i="1">
                                    <a:solidFill>
                                      <a:srgbClr val="000000"/>
                                    </a:solidFill>
                                    <a:latin typeface="Cambria Math" charset="0"/>
                                  </a:rPr>
                                </m:ctrlPr>
                              </m:fPr>
                              <m:num>
                                <m:r>
                                  <a:rPr lang="en-US" sz="1600" b="1">
                                    <a:solidFill>
                                      <a:srgbClr val="000000"/>
                                    </a:solidFill>
                                    <a:latin typeface="Cambria Math" charset="0"/>
                                  </a:rPr>
                                  <m:t>𝑈</m:t>
                                </m:r>
                                <m:d>
                                  <m:dPr>
                                    <m:ctrlPr>
                                      <a:rPr lang="en-US" sz="1600" b="1" i="1">
                                        <a:solidFill>
                                          <a:srgbClr val="000000"/>
                                        </a:solidFill>
                                        <a:latin typeface="Cambria Math" charset="0"/>
                                      </a:rPr>
                                    </m:ctrlPr>
                                  </m:dPr>
                                  <m:e>
                                    <m:sSup>
                                      <m:sSupPr>
                                        <m:ctrlPr>
                                          <a:rPr lang="en-US" sz="1600" b="1" i="1">
                                            <a:solidFill>
                                              <a:srgbClr val="000000"/>
                                            </a:solidFill>
                                            <a:latin typeface="Cambria Math" charset="0"/>
                                          </a:rPr>
                                        </m:ctrlPr>
                                      </m:sSupPr>
                                      <m:e>
                                        <m:r>
                                          <a:rPr lang="en-US" sz="1600" b="1">
                                            <a:solidFill>
                                              <a:srgbClr val="000000"/>
                                            </a:solidFill>
                                            <a:latin typeface="Cambria Math" charset="0"/>
                                          </a:rPr>
                                          <m:t>𝒖</m:t>
                                        </m:r>
                                      </m:e>
                                      <m:sup>
                                        <m:r>
                                          <a:rPr lang="en-US" sz="1600" b="1">
                                            <a:solidFill>
                                              <a:srgbClr val="000000"/>
                                            </a:solidFill>
                                            <a:latin typeface="Cambria Math" charset="0"/>
                                          </a:rPr>
                                          <m:t>𝑛</m:t>
                                        </m:r>
                                      </m:sup>
                                    </m:sSup>
                                  </m:e>
                                </m:d>
                                <m:r>
                                  <a:rPr lang="en-US" sz="1600" b="1">
                                    <a:solidFill>
                                      <a:srgbClr val="000000"/>
                                    </a:solidFill>
                                    <a:latin typeface="Cambria Math" charset="0"/>
                                  </a:rPr>
                                  <m:t>−</m:t>
                                </m:r>
                                <m:r>
                                  <a:rPr lang="en-US" sz="1600" b="1">
                                    <a:solidFill>
                                      <a:srgbClr val="000000"/>
                                    </a:solidFill>
                                    <a:latin typeface="Cambria Math" charset="0"/>
                                  </a:rPr>
                                  <m:t>𝑈</m:t>
                                </m:r>
                                <m:d>
                                  <m:dPr>
                                    <m:ctrlPr>
                                      <a:rPr lang="en-US" sz="1600" b="1" i="1">
                                        <a:solidFill>
                                          <a:srgbClr val="000000"/>
                                        </a:solidFill>
                                        <a:latin typeface="Cambria Math" charset="0"/>
                                      </a:rPr>
                                    </m:ctrlPr>
                                  </m:dPr>
                                  <m:e>
                                    <m:sSup>
                                      <m:sSupPr>
                                        <m:ctrlPr>
                                          <a:rPr lang="en-US" sz="1600" b="1" i="1">
                                            <a:solidFill>
                                              <a:srgbClr val="000000"/>
                                            </a:solidFill>
                                            <a:latin typeface="Cambria Math" charset="0"/>
                                          </a:rPr>
                                        </m:ctrlPr>
                                      </m:sSupPr>
                                      <m:e>
                                        <m:r>
                                          <a:rPr lang="en-US" sz="1600" b="1">
                                            <a:solidFill>
                                              <a:srgbClr val="000000"/>
                                            </a:solidFill>
                                            <a:latin typeface="Cambria Math" charset="0"/>
                                          </a:rPr>
                                          <m:t>𝒖</m:t>
                                        </m:r>
                                      </m:e>
                                      <m:sup>
                                        <m:r>
                                          <a:rPr lang="en-US" sz="1600" b="1">
                                            <a:solidFill>
                                              <a:srgbClr val="000000"/>
                                            </a:solidFill>
                                            <a:latin typeface="Cambria Math" charset="0"/>
                                          </a:rPr>
                                          <m:t>𝑛</m:t>
                                        </m:r>
                                      </m:sup>
                                    </m:sSup>
                                    <m:r>
                                      <a:rPr lang="en-US" sz="1600" b="1">
                                        <a:solidFill>
                                          <a:srgbClr val="000000"/>
                                        </a:solidFill>
                                        <a:latin typeface="Cambria Math" charset="0"/>
                                      </a:rPr>
                                      <m:t>\</m:t>
                                    </m:r>
                                    <m:sSub>
                                      <m:sSubPr>
                                        <m:ctrlPr>
                                          <a:rPr lang="en-US" sz="1600" b="1" i="1">
                                            <a:solidFill>
                                              <a:srgbClr val="000000"/>
                                            </a:solidFill>
                                            <a:latin typeface="Cambria Math" charset="0"/>
                                          </a:rPr>
                                        </m:ctrlPr>
                                      </m:sSubPr>
                                      <m:e>
                                        <m:r>
                                          <a:rPr lang="fr-FR" sz="1600" b="1">
                                            <a:solidFill>
                                              <a:srgbClr val="000000"/>
                                            </a:solidFill>
                                            <a:latin typeface="Cambria Math" charset="0"/>
                                          </a:rPr>
                                          <m:t>𝑢</m:t>
                                        </m:r>
                                      </m:e>
                                      <m:sub>
                                        <m:r>
                                          <a:rPr lang="fr-FR" sz="1600" b="1">
                                            <a:solidFill>
                                              <a:srgbClr val="000000"/>
                                            </a:solidFill>
                                            <a:latin typeface="Cambria Math" charset="0"/>
                                          </a:rPr>
                                          <m:t>𝑖</m:t>
                                        </m:r>
                                      </m:sub>
                                    </m:sSub>
                                  </m:e>
                                </m:d>
                              </m:num>
                              <m:den>
                                <m:sSup>
                                  <m:sSupPr>
                                    <m:ctrlPr>
                                      <a:rPr lang="en-US" sz="1600" b="1" i="1">
                                        <a:solidFill>
                                          <a:srgbClr val="000000"/>
                                        </a:solidFill>
                                        <a:latin typeface="Cambria Math" charset="0"/>
                                      </a:rPr>
                                    </m:ctrlPr>
                                  </m:sSupPr>
                                  <m:e>
                                    <m:r>
                                      <a:rPr lang="en-US" sz="1600" b="1">
                                        <a:solidFill>
                                          <a:srgbClr val="000000"/>
                                        </a:solidFill>
                                        <a:latin typeface="Cambria Math" charset="0"/>
                                      </a:rPr>
                                      <m:t>𝑇</m:t>
                                    </m:r>
                                  </m:e>
                                  <m:sup>
                                    <m:r>
                                      <a:rPr lang="en-US" sz="1600" b="1">
                                        <a:solidFill>
                                          <a:srgbClr val="000000"/>
                                        </a:solidFill>
                                        <a:latin typeface="Cambria Math" charset="0"/>
                                      </a:rPr>
                                      <m:t>𝑛</m:t>
                                    </m:r>
                                    <m:r>
                                      <a:rPr lang="en-US" sz="1600" b="1">
                                        <a:solidFill>
                                          <a:srgbClr val="000000"/>
                                        </a:solidFill>
                                        <a:latin typeface="Cambria Math" charset="0"/>
                                      </a:rPr>
                                      <m:t>−1</m:t>
                                    </m:r>
                                  </m:sup>
                                </m:sSup>
                              </m:den>
                            </m:f>
                          </m:e>
                        </m:d>
                      </m:e>
                    </m:func>
                  </m:oMath>
                </a14:m>
                <a:r>
                  <a:rPr lang="en-US" sz="1600" b="1" dirty="0">
                    <a:solidFill>
                      <a:srgbClr val="000000"/>
                    </a:solidFill>
                    <a:latin typeface="HelveticaNeue-Light" charset="0"/>
                  </a:rPr>
                  <a:t> </a:t>
                </a:r>
              </a:p>
              <a:p>
                <a:pPr marL="385763" lvl="2" indent="-127397"/>
                <a:r>
                  <a:rPr lang="en-US" sz="1600" b="1" dirty="0">
                    <a:solidFill>
                      <a:srgbClr val="000000"/>
                    </a:solidFill>
                    <a:latin typeface="HelveticaNeue-Light" charset="0"/>
                  </a:rPr>
                  <a:t>Draw </a:t>
                </a:r>
                <a14:m>
                  <m:oMath xmlns:m="http://schemas.openxmlformats.org/officeDocument/2006/math">
                    <m:r>
                      <a:rPr lang="en-US" sz="1600" b="1">
                        <a:solidFill>
                          <a:srgbClr val="000000"/>
                        </a:solidFill>
                        <a:latin typeface="Cambria Math" charset="0"/>
                      </a:rPr>
                      <m:t>𝑝</m:t>
                    </m:r>
                    <m:r>
                      <a:rPr lang="en-US" sz="1600" b="1">
                        <a:solidFill>
                          <a:srgbClr val="000000"/>
                        </a:solidFill>
                        <a:latin typeface="Cambria Math" charset="0"/>
                      </a:rPr>
                      <m:t>~</m:t>
                    </m:r>
                    <m:r>
                      <m:rPr>
                        <m:sty m:val="p"/>
                      </m:rPr>
                      <a:rPr lang="en-US" sz="1600" b="1">
                        <a:solidFill>
                          <a:srgbClr val="000000"/>
                        </a:solidFill>
                        <a:latin typeface="Cambria Math" charset="0"/>
                      </a:rPr>
                      <m:t>Unif</m:t>
                    </m:r>
                    <m:r>
                      <a:rPr lang="en-US" sz="1600" b="1">
                        <a:solidFill>
                          <a:srgbClr val="000000"/>
                        </a:solidFill>
                        <a:latin typeface="Cambria Math" charset="0"/>
                      </a:rPr>
                      <m:t>(0,1)</m:t>
                    </m:r>
                  </m:oMath>
                </a14:m>
                <a:r>
                  <a:rPr lang="en-US" sz="1600" b="1" dirty="0">
                    <a:solidFill>
                      <a:srgbClr val="000000"/>
                    </a:solidFill>
                    <a:latin typeface="HelveticaNeue-Light" charset="0"/>
                  </a:rPr>
                  <a:t>. </a:t>
                </a:r>
              </a:p>
              <a:p>
                <a:pPr marL="385763" lvl="2" indent="-127397"/>
                <a:r>
                  <a:rPr lang="en-US" sz="1600" b="1" dirty="0">
                    <a:solidFill>
                      <a:srgbClr val="000000"/>
                    </a:solidFill>
                    <a:latin typeface="HelveticaNeue-Light" charset="0"/>
                  </a:rPr>
                  <a:t>if </a:t>
                </a:r>
                <a14:m>
                  <m:oMath xmlns:m="http://schemas.openxmlformats.org/officeDocument/2006/math">
                    <m:r>
                      <a:rPr lang="en-US" sz="1600" b="1">
                        <a:solidFill>
                          <a:srgbClr val="000000"/>
                        </a:solidFill>
                        <a:latin typeface="Cambria Math" charset="0"/>
                      </a:rPr>
                      <m:t>𝑝</m:t>
                    </m:r>
                    <m:r>
                      <a:rPr lang="en-US" sz="1600" b="1">
                        <a:solidFill>
                          <a:srgbClr val="000000"/>
                        </a:solidFill>
                        <a:latin typeface="Cambria Math" charset="0"/>
                      </a:rPr>
                      <m:t>&lt;</m:t>
                    </m:r>
                    <m:r>
                      <a:rPr lang="en-US" sz="1600" b="1">
                        <a:solidFill>
                          <a:srgbClr val="000000"/>
                        </a:solidFill>
                        <a:latin typeface="Cambria Math" charset="0"/>
                      </a:rPr>
                      <m:t>𝑟</m:t>
                    </m:r>
                  </m:oMath>
                </a14:m>
                <a:r>
                  <a:rPr lang="en-US" sz="1600" b="1" dirty="0" smtClean="0">
                    <a:solidFill>
                      <a:srgbClr val="000000"/>
                    </a:solidFill>
                    <a:latin typeface="HelveticaNeue-Light" charset="0"/>
                    <a:sym typeface="Wingdings"/>
                  </a:rPr>
                  <a:t>	 </a:t>
                </a:r>
                <a:r>
                  <a:rPr lang="en-US" sz="1600" b="1" dirty="0" smtClean="0">
                    <a:solidFill>
                      <a:srgbClr val="000000"/>
                    </a:solidFill>
                    <a:latin typeface="HelveticaNeue-Light" charset="0"/>
                  </a:rPr>
                  <a:t>Death</a:t>
                </a:r>
                <a:r>
                  <a:rPr lang="en-US" sz="1600" b="1" dirty="0">
                    <a:solidFill>
                      <a:srgbClr val="000000"/>
                    </a:solidFill>
                    <a:latin typeface="HelveticaNeue-Light" charset="0"/>
                  </a:rPr>
                  <a:t>: remove ellipsoid </a:t>
                </a:r>
                <a14:m>
                  <m:oMath xmlns:m="http://schemas.openxmlformats.org/officeDocument/2006/math">
                    <m:sSub>
                      <m:sSubPr>
                        <m:ctrlPr>
                          <a:rPr lang="en-US" sz="1600" b="1" i="1">
                            <a:solidFill>
                              <a:srgbClr val="000000"/>
                            </a:solidFill>
                            <a:latin typeface="Cambria Math" charset="0"/>
                          </a:rPr>
                        </m:ctrlPr>
                      </m:sSubPr>
                      <m:e>
                        <m:r>
                          <a:rPr lang="fr-FR" sz="1600" b="1">
                            <a:solidFill>
                              <a:srgbClr val="000000"/>
                            </a:solidFill>
                            <a:latin typeface="Cambria Math" charset="0"/>
                          </a:rPr>
                          <m:t>𝑢</m:t>
                        </m:r>
                      </m:e>
                      <m:sub>
                        <m:r>
                          <a:rPr lang="fr-FR" sz="1600" b="1">
                            <a:solidFill>
                              <a:srgbClr val="000000"/>
                            </a:solidFill>
                            <a:latin typeface="Cambria Math" charset="0"/>
                          </a:rPr>
                          <m:t>𝑖</m:t>
                        </m:r>
                      </m:sub>
                    </m:sSub>
                  </m:oMath>
                </a14:m>
                <a:endParaRPr lang="en-US" sz="1600" b="1" dirty="0">
                  <a:solidFill>
                    <a:srgbClr val="000000"/>
                  </a:solidFill>
                  <a:latin typeface="HelveticaNeue-Light" charset="0"/>
                </a:endParaRPr>
              </a:p>
              <a:p>
                <a:pPr marL="385763" lvl="2" indent="-127397"/>
                <a:r>
                  <a:rPr lang="en-US" sz="1600" b="1" dirty="0" smtClean="0">
                    <a:solidFill>
                      <a:srgbClr val="000000"/>
                    </a:solidFill>
                    <a:latin typeface="HelveticaNeue-Light" charset="0"/>
                  </a:rPr>
                  <a:t>Else</a:t>
                </a:r>
                <a:r>
                  <a:rPr lang="en-US" sz="1600" b="1" dirty="0">
                    <a:solidFill>
                      <a:srgbClr val="000000"/>
                    </a:solidFill>
                    <a:latin typeface="HelveticaNeue-Light" charset="0"/>
                  </a:rPr>
                  <a:t>	</a:t>
                </a:r>
                <a:r>
                  <a:rPr lang="en-US" sz="1600" b="1" dirty="0" smtClean="0">
                    <a:solidFill>
                      <a:srgbClr val="000000"/>
                    </a:solidFill>
                    <a:latin typeface="HelveticaNeue-Light" charset="0"/>
                    <a:sym typeface="Wingdings"/>
                  </a:rPr>
                  <a:t> </a:t>
                </a:r>
                <a:r>
                  <a:rPr lang="en-US" sz="1600" b="1" dirty="0" smtClean="0">
                    <a:solidFill>
                      <a:srgbClr val="000000"/>
                    </a:solidFill>
                    <a:latin typeface="HelveticaNeue-Light" charset="0"/>
                  </a:rPr>
                  <a:t>Shift</a:t>
                </a:r>
                <a:r>
                  <a:rPr lang="en-US" sz="1600" b="1" dirty="0">
                    <a:solidFill>
                      <a:srgbClr val="000000"/>
                    </a:solidFill>
                    <a:latin typeface="HelveticaNeue-Light" charset="0"/>
                  </a:rPr>
                  <a:t>: </a:t>
                </a:r>
                <a14:m>
                  <m:oMath xmlns:m="http://schemas.openxmlformats.org/officeDocument/2006/math">
                    <m:sSub>
                      <m:sSubPr>
                        <m:ctrlPr>
                          <a:rPr lang="en-US" sz="1600" b="1" i="1">
                            <a:solidFill>
                              <a:srgbClr val="000000"/>
                            </a:solidFill>
                            <a:latin typeface="Cambria Math" charset="0"/>
                          </a:rPr>
                        </m:ctrlPr>
                      </m:sSubPr>
                      <m:e>
                        <m:r>
                          <a:rPr lang="fr-FR" sz="1600" b="1">
                            <a:solidFill>
                              <a:srgbClr val="000000"/>
                            </a:solidFill>
                            <a:latin typeface="Cambria Math" charset="0"/>
                          </a:rPr>
                          <m:t>𝑢</m:t>
                        </m:r>
                      </m:e>
                      <m:sub>
                        <m:r>
                          <a:rPr lang="fr-FR" sz="1600" b="1">
                            <a:solidFill>
                              <a:srgbClr val="000000"/>
                            </a:solidFill>
                            <a:latin typeface="Cambria Math" charset="0"/>
                          </a:rPr>
                          <m:t>𝑖</m:t>
                        </m:r>
                      </m:sub>
                    </m:sSub>
                  </m:oMath>
                </a14:m>
                <a:r>
                  <a:rPr lang="en-US" sz="1600" b="1" dirty="0">
                    <a:solidFill>
                      <a:srgbClr val="000000"/>
                    </a:solidFill>
                    <a:latin typeface="HelveticaNeue-Light" charset="0"/>
                    <a:sym typeface="Wingdings" panose="05000000000000000000" pitchFamily="2" charset="2"/>
                  </a:rPr>
                  <a:t> </a:t>
                </a:r>
                <a14:m>
                  <m:oMath xmlns:m="http://schemas.openxmlformats.org/officeDocument/2006/math">
                    <m:r>
                      <a:rPr lang="en-US" sz="1600" b="1">
                        <a:solidFill>
                          <a:srgbClr val="000000"/>
                        </a:solidFill>
                        <a:latin typeface="Cambria Math" charset="0"/>
                        <a:sym typeface="Wingdings" panose="05000000000000000000" pitchFamily="2" charset="2"/>
                      </a:rPr>
                      <m:t>ℒ</m:t>
                    </m:r>
                    <m:r>
                      <a:rPr lang="fr-FR" sz="1600" b="1">
                        <a:solidFill>
                          <a:srgbClr val="000000"/>
                        </a:solidFill>
                        <a:latin typeface="Cambria Math" charset="0"/>
                        <a:sym typeface="Wingdings" panose="05000000000000000000" pitchFamily="2" charset="2"/>
                      </a:rPr>
                      <m:t>(</m:t>
                    </m:r>
                    <m:sSub>
                      <m:sSubPr>
                        <m:ctrlPr>
                          <a:rPr lang="en-US" sz="1600" b="1" i="1">
                            <a:solidFill>
                              <a:srgbClr val="000000"/>
                            </a:solidFill>
                            <a:latin typeface="Cambria Math" charset="0"/>
                          </a:rPr>
                        </m:ctrlPr>
                      </m:sSubPr>
                      <m:e>
                        <m:r>
                          <a:rPr lang="fr-FR" sz="1600" b="1">
                            <a:solidFill>
                              <a:srgbClr val="000000"/>
                            </a:solidFill>
                            <a:latin typeface="Cambria Math" charset="0"/>
                          </a:rPr>
                          <m:t>𝑢</m:t>
                        </m:r>
                      </m:e>
                      <m:sub>
                        <m:r>
                          <a:rPr lang="fr-FR" sz="1600" b="1">
                            <a:solidFill>
                              <a:srgbClr val="000000"/>
                            </a:solidFill>
                            <a:latin typeface="Cambria Math" charset="0"/>
                          </a:rPr>
                          <m:t>𝑖</m:t>
                        </m:r>
                      </m:sub>
                    </m:sSub>
                    <m:r>
                      <a:rPr lang="fr-FR" sz="1600" b="1">
                        <a:solidFill>
                          <a:srgbClr val="000000"/>
                        </a:solidFill>
                        <a:latin typeface="Cambria Math" charset="0"/>
                        <a:sym typeface="Wingdings" panose="05000000000000000000" pitchFamily="2" charset="2"/>
                      </a:rPr>
                      <m:t>)</m:t>
                    </m:r>
                  </m:oMath>
                </a14:m>
                <a:endParaRPr lang="en-US" sz="1600" b="1" dirty="0">
                  <a:solidFill>
                    <a:srgbClr val="000000"/>
                  </a:solidFill>
                  <a:latin typeface="HelveticaNeue-Light" charset="0"/>
                </a:endParaRPr>
              </a:p>
              <a:p>
                <a:pPr marL="258366" lvl="1" indent="-134541">
                  <a:buFont typeface="Arial" panose="020B0604020202020204" pitchFamily="34" charset="0"/>
                  <a:buChar char="•"/>
                  <a:tabLst>
                    <a:tab pos="258366" algn="l"/>
                  </a:tabLst>
                </a:pPr>
                <a:r>
                  <a:rPr lang="en-US" sz="1600" b="1" dirty="0">
                    <a:solidFill>
                      <a:srgbClr val="000000"/>
                    </a:solidFill>
                    <a:latin typeface="HelveticaNeue-Light" charset="0"/>
                  </a:rPr>
                  <a:t>Update: </a:t>
                </a:r>
              </a:p>
              <a:p>
                <a:pPr marL="219075" lvl="1">
                  <a:tabLst>
                    <a:tab pos="390525" algn="l"/>
                  </a:tabLst>
                </a:pPr>
                <a:r>
                  <a:rPr lang="en-US" sz="1600" b="1" dirty="0">
                    <a:solidFill>
                      <a:srgbClr val="000000"/>
                    </a:solidFill>
                    <a:latin typeface="HelveticaNeue-Light" charset="0"/>
                  </a:rPr>
                  <a:t>		</a:t>
                </a:r>
                <a14:m>
                  <m:oMath xmlns:m="http://schemas.openxmlformats.org/officeDocument/2006/math">
                    <m:r>
                      <a:rPr lang="en-US" sz="1600" b="1">
                        <a:solidFill>
                          <a:srgbClr val="000000"/>
                        </a:solidFill>
                        <a:latin typeface="Cambria Math" charset="0"/>
                      </a:rPr>
                      <m:t>𝑛</m:t>
                    </m:r>
                    <m:r>
                      <a:rPr lang="fr-FR" sz="1600" b="1">
                        <a:solidFill>
                          <a:srgbClr val="000000"/>
                        </a:solidFill>
                        <a:latin typeface="Cambria Math" charset="0"/>
                      </a:rPr>
                      <m:t>→</m:t>
                    </m:r>
                    <m:r>
                      <a:rPr lang="en-US" sz="1600" b="1">
                        <a:solidFill>
                          <a:srgbClr val="000000"/>
                        </a:solidFill>
                        <a:latin typeface="Cambria Math" charset="0"/>
                      </a:rPr>
                      <m:t>𝑛</m:t>
                    </m:r>
                    <m:r>
                      <a:rPr lang="en-US" sz="1600" b="1">
                        <a:solidFill>
                          <a:srgbClr val="000000"/>
                        </a:solidFill>
                        <a:latin typeface="Cambria Math" charset="0"/>
                      </a:rPr>
                      <m:t>+1</m:t>
                    </m:r>
                  </m:oMath>
                </a14:m>
                <a:r>
                  <a:rPr lang="en-US" sz="1600" b="1" dirty="0">
                    <a:solidFill>
                      <a:srgbClr val="000000"/>
                    </a:solidFill>
                    <a:latin typeface="HelveticaNeue-Light" charset="0"/>
                  </a:rPr>
                  <a:t>, </a:t>
                </a:r>
                <a14:m>
                  <m:oMath xmlns:m="http://schemas.openxmlformats.org/officeDocument/2006/math">
                    <m:sSup>
                      <m:sSupPr>
                        <m:ctrlPr>
                          <a:rPr lang="en-US" sz="1600" b="1" i="1">
                            <a:solidFill>
                              <a:srgbClr val="000000"/>
                            </a:solidFill>
                            <a:latin typeface="Cambria Math" charset="0"/>
                          </a:rPr>
                        </m:ctrlPr>
                      </m:sSupPr>
                      <m:e>
                        <m:r>
                          <a:rPr lang="en-US" sz="1600" b="1">
                            <a:solidFill>
                              <a:srgbClr val="000000"/>
                            </a:solidFill>
                            <a:latin typeface="Cambria Math" charset="0"/>
                          </a:rPr>
                          <m:t>𝑇</m:t>
                        </m:r>
                      </m:e>
                      <m:sup>
                        <m:r>
                          <a:rPr lang="en-US" sz="1600" b="1">
                            <a:solidFill>
                              <a:srgbClr val="000000"/>
                            </a:solidFill>
                            <a:latin typeface="Cambria Math" charset="0"/>
                          </a:rPr>
                          <m:t>𝑛</m:t>
                        </m:r>
                        <m:r>
                          <a:rPr lang="fr-FR" sz="1600" b="1">
                            <a:solidFill>
                              <a:srgbClr val="000000"/>
                            </a:solidFill>
                            <a:latin typeface="Cambria Math" charset="0"/>
                          </a:rPr>
                          <m:t>+1</m:t>
                        </m:r>
                      </m:sup>
                    </m:sSup>
                    <m:r>
                      <a:rPr lang="fr-FR" sz="1600" b="1">
                        <a:solidFill>
                          <a:srgbClr val="000000"/>
                        </a:solidFill>
                        <a:latin typeface="Cambria Math" charset="0"/>
                      </a:rPr>
                      <m:t>,</m:t>
                    </m:r>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𝑛</m:t>
                        </m:r>
                        <m:r>
                          <a:rPr lang="fr-FR" sz="1600" b="1">
                            <a:solidFill>
                              <a:srgbClr val="000000"/>
                            </a:solidFill>
                            <a:latin typeface="Cambria Math" charset="0"/>
                          </a:rPr>
                          <m:t>+1</m:t>
                        </m:r>
                      </m:sup>
                    </m:sSup>
                    <m:r>
                      <a:rPr lang="fr-FR" sz="1600" b="1">
                        <a:solidFill>
                          <a:srgbClr val="000000"/>
                        </a:solidFill>
                        <a:latin typeface="Cambria Math" charset="0"/>
                      </a:rPr>
                      <m:t>→</m:t>
                    </m:r>
                    <m:r>
                      <a:rPr lang="en-US" sz="1600" b="1">
                        <a:solidFill>
                          <a:srgbClr val="000000"/>
                        </a:solidFill>
                        <a:latin typeface="Cambria Math" charset="0"/>
                      </a:rPr>
                      <m:t>𝛿</m:t>
                    </m:r>
                    <m:sSup>
                      <m:sSupPr>
                        <m:ctrlPr>
                          <a:rPr lang="en-US" sz="1600" b="1" i="1">
                            <a:solidFill>
                              <a:srgbClr val="000000"/>
                            </a:solidFill>
                            <a:latin typeface="Cambria Math" charset="0"/>
                          </a:rPr>
                        </m:ctrlPr>
                      </m:sSupPr>
                      <m:e>
                        <m:r>
                          <a:rPr lang="en-US" sz="1600" b="1">
                            <a:solidFill>
                              <a:srgbClr val="000000"/>
                            </a:solidFill>
                            <a:latin typeface="Cambria Math" charset="0"/>
                          </a:rPr>
                          <m:t>𝑇</m:t>
                        </m:r>
                      </m:e>
                      <m:sup>
                        <m:r>
                          <a:rPr lang="en-US" sz="1600" b="1">
                            <a:solidFill>
                              <a:srgbClr val="000000"/>
                            </a:solidFill>
                            <a:latin typeface="Cambria Math" charset="0"/>
                          </a:rPr>
                          <m:t>𝑛</m:t>
                        </m:r>
                      </m:sup>
                    </m:sSup>
                  </m:oMath>
                </a14:m>
                <a:r>
                  <a:rPr lang="en-US" sz="1600" b="1" dirty="0">
                    <a:solidFill>
                      <a:srgbClr val="000000"/>
                    </a:solidFill>
                    <a:latin typeface="HelveticaNeue-Light" charset="0"/>
                  </a:rPr>
                  <a:t>, </a:t>
                </a:r>
                <a14:m>
                  <m:oMath xmlns:m="http://schemas.openxmlformats.org/officeDocument/2006/math">
                    <m:r>
                      <a:rPr lang="en-US" sz="1600" b="1" dirty="0">
                        <a:solidFill>
                          <a:srgbClr val="000000"/>
                        </a:solidFill>
                        <a:latin typeface="Cambria Math" charset="0"/>
                      </a:rPr>
                      <m:t>𝛿</m:t>
                    </m:r>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𝑛</m:t>
                        </m:r>
                      </m:sup>
                    </m:sSup>
                  </m:oMath>
                </a14:m>
                <a:endParaRPr lang="en-US" sz="1600" b="1" dirty="0">
                  <a:solidFill>
                    <a:srgbClr val="000000"/>
                  </a:solidFill>
                  <a:latin typeface="HelveticaNeue-Light" charset="0"/>
                </a:endParaRPr>
              </a:p>
              <a:p>
                <a:pPr marL="133350" indent="-133350">
                  <a:buFont typeface="Wingdings" panose="05000000000000000000" pitchFamily="2" charset="2"/>
                  <a:buChar char="§"/>
                </a:pPr>
                <a:r>
                  <a:rPr lang="en-US" sz="1600" b="1" dirty="0">
                    <a:solidFill>
                      <a:srgbClr val="000000"/>
                    </a:solidFill>
                    <a:latin typeface="HelveticaNeue-Light" charset="0"/>
                  </a:rPr>
                  <a:t>Convergence: energy variation in 10 consecutive runs &lt; </a:t>
                </a:r>
                <a14:m>
                  <m:oMath xmlns:m="http://schemas.openxmlformats.org/officeDocument/2006/math">
                    <m:r>
                      <a:rPr lang="en-US" sz="1600" b="1">
                        <a:solidFill>
                          <a:srgbClr val="000000"/>
                        </a:solidFill>
                        <a:latin typeface="Cambria Math" charset="0"/>
                      </a:rPr>
                      <m:t>𝜖</m:t>
                    </m:r>
                  </m:oMath>
                </a14:m>
                <a:endParaRPr lang="en-US" sz="1600" b="1" dirty="0">
                  <a:solidFill>
                    <a:srgbClr val="000000"/>
                  </a:solidFill>
                  <a:latin typeface="HelveticaNeue-Light"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833657" y="2300430"/>
                <a:ext cx="6183804" cy="3906903"/>
              </a:xfrm>
              <a:prstGeom prst="rect">
                <a:avLst/>
              </a:prstGeom>
              <a:blipFill rotWithShape="0">
                <a:blip r:embed="rId2"/>
                <a:stretch>
                  <a:fillRect l="-394" t="-468" b="-9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833657" y="1692053"/>
                <a:ext cx="6318882" cy="595932"/>
              </a:xfrm>
              <a:prstGeom prst="rect">
                <a:avLst/>
              </a:prstGeom>
            </p:spPr>
            <p:txBody>
              <a:bodyPr wrap="square">
                <a:spAutoFit/>
              </a:bodyPr>
              <a:lstStyle/>
              <a:p>
                <a:pPr marL="133350" indent="-133350">
                  <a:spcBef>
                    <a:spcPts val="450"/>
                  </a:spcBef>
                  <a:buFont typeface="Wingdings" panose="05000000000000000000" pitchFamily="2" charset="2"/>
                  <a:buChar char="§"/>
                </a:pPr>
                <a:r>
                  <a:rPr lang="en-US" sz="1600" b="1" dirty="0">
                    <a:solidFill>
                      <a:srgbClr val="000000"/>
                    </a:solidFill>
                    <a:latin typeface="HelveticaNeue-Light" charset="0"/>
                  </a:rPr>
                  <a:t>Initialization: </a:t>
                </a:r>
                <a14:m>
                  <m:oMath xmlns:m="http://schemas.openxmlformats.org/officeDocument/2006/math">
                    <m:r>
                      <a:rPr lang="en-US" sz="1600" b="1">
                        <a:solidFill>
                          <a:srgbClr val="000000"/>
                        </a:solidFill>
                        <a:latin typeface="Cambria Math" charset="0"/>
                      </a:rPr>
                      <m:t>𝑛</m:t>
                    </m:r>
                    <m:r>
                      <a:rPr lang="en-US" sz="1600" b="1">
                        <a:solidFill>
                          <a:srgbClr val="000000"/>
                        </a:solidFill>
                        <a:latin typeface="Cambria Math" charset="0"/>
                      </a:rPr>
                      <m:t>=1,</m:t>
                    </m:r>
                    <m:sSup>
                      <m:sSupPr>
                        <m:ctrlPr>
                          <a:rPr lang="en-US" sz="1600" b="1" i="1">
                            <a:solidFill>
                              <a:srgbClr val="000000"/>
                            </a:solidFill>
                            <a:latin typeface="Cambria Math" charset="0"/>
                          </a:rPr>
                        </m:ctrlPr>
                      </m:sSupPr>
                      <m:e>
                        <m:r>
                          <a:rPr lang="en-US" sz="1600" b="1">
                            <a:solidFill>
                              <a:srgbClr val="000000"/>
                            </a:solidFill>
                            <a:latin typeface="Cambria Math" charset="0"/>
                          </a:rPr>
                          <m:t>𝒖</m:t>
                        </m:r>
                      </m:e>
                      <m:sup>
                        <m:r>
                          <a:rPr lang="en-US" sz="1600" b="1">
                            <a:solidFill>
                              <a:srgbClr val="000000"/>
                            </a:solidFill>
                            <a:latin typeface="Cambria Math" charset="0"/>
                          </a:rPr>
                          <m:t>0</m:t>
                        </m:r>
                      </m:sup>
                    </m:sSup>
                  </m:oMath>
                </a14:m>
                <a:r>
                  <a:rPr lang="en-US" sz="1600" b="1" dirty="0">
                    <a:solidFill>
                      <a:srgbClr val="000000"/>
                    </a:solidFill>
                    <a:latin typeface="HelveticaNeue-Light" charset="0"/>
                  </a:rPr>
                  <a:t>, intensity </a:t>
                </a:r>
                <a14:m>
                  <m:oMath xmlns:m="http://schemas.openxmlformats.org/officeDocument/2006/math">
                    <m:sSup>
                      <m:sSupPr>
                        <m:ctrlPr>
                          <a:rPr lang="en-US" sz="1600" b="1" i="1">
                            <a:solidFill>
                              <a:srgbClr val="000000"/>
                            </a:solidFill>
                            <a:latin typeface="Cambria Math" charset="0"/>
                          </a:rPr>
                        </m:ctrlPr>
                      </m:sSupPr>
                      <m:e>
                        <m:r>
                          <a:rPr lang="en-US" sz="1600" b="1">
                            <a:solidFill>
                              <a:srgbClr val="000000"/>
                            </a:solidFill>
                            <a:latin typeface="Cambria Math" charset="0"/>
                          </a:rPr>
                          <m:t>𝜈</m:t>
                        </m:r>
                      </m:e>
                      <m:sup>
                        <m:r>
                          <a:rPr lang="fr-FR" sz="1600" b="1">
                            <a:solidFill>
                              <a:srgbClr val="000000"/>
                            </a:solidFill>
                            <a:latin typeface="Cambria Math" charset="0"/>
                          </a:rPr>
                          <m:t>0</m:t>
                        </m:r>
                      </m:sup>
                    </m:sSup>
                  </m:oMath>
                </a14:m>
                <a:r>
                  <a:rPr lang="en-US" sz="1600" b="1" dirty="0">
                    <a:solidFill>
                      <a:srgbClr val="000000"/>
                    </a:solidFill>
                    <a:latin typeface="HelveticaNeue-Light" charset="0"/>
                  </a:rPr>
                  <a:t>, ellipsoidal distribution </a:t>
                </a:r>
                <a14:m>
                  <m:oMath xmlns:m="http://schemas.openxmlformats.org/officeDocument/2006/math">
                    <m:sSub>
                      <m:sSubPr>
                        <m:ctrlPr>
                          <a:rPr lang="en-US" sz="1600" b="1" i="1">
                            <a:solidFill>
                              <a:srgbClr val="000000"/>
                            </a:solidFill>
                            <a:latin typeface="Cambria Math" charset="0"/>
                          </a:rPr>
                        </m:ctrlPr>
                      </m:sSubPr>
                      <m:e>
                        <m:r>
                          <a:rPr lang="en-US" sz="1600" b="1">
                            <a:solidFill>
                              <a:srgbClr val="000000"/>
                            </a:solidFill>
                            <a:latin typeface="Cambria Math" charset="0"/>
                          </a:rPr>
                          <m:t>𝑓</m:t>
                        </m:r>
                      </m:e>
                      <m:sub>
                        <m:r>
                          <a:rPr lang="en-US" sz="1600" b="1">
                            <a:solidFill>
                              <a:srgbClr val="000000"/>
                            </a:solidFill>
                            <a:latin typeface="Cambria Math" charset="0"/>
                          </a:rPr>
                          <m:t>𝜃</m:t>
                        </m:r>
                      </m:sub>
                    </m:sSub>
                  </m:oMath>
                </a14:m>
                <a:r>
                  <a:rPr lang="en-US" sz="1600" b="1" dirty="0">
                    <a:solidFill>
                      <a:srgbClr val="000000"/>
                    </a:solidFill>
                    <a:latin typeface="HelveticaNeue-Light" charset="0"/>
                  </a:rPr>
                  <a:t>, temperature </a:t>
                </a:r>
                <a14:m>
                  <m:oMath xmlns:m="http://schemas.openxmlformats.org/officeDocument/2006/math">
                    <m:sSup>
                      <m:sSupPr>
                        <m:ctrlPr>
                          <a:rPr lang="en-US" sz="1600" b="1" i="1">
                            <a:solidFill>
                              <a:srgbClr val="000000"/>
                            </a:solidFill>
                            <a:latin typeface="Cambria Math" charset="0"/>
                          </a:rPr>
                        </m:ctrlPr>
                      </m:sSupPr>
                      <m:e>
                        <m:r>
                          <a:rPr lang="en-US" sz="1600" b="1">
                            <a:solidFill>
                              <a:srgbClr val="000000"/>
                            </a:solidFill>
                            <a:latin typeface="Cambria Math" charset="0"/>
                          </a:rPr>
                          <m:t>𝑇</m:t>
                        </m:r>
                      </m:e>
                      <m:sup>
                        <m:r>
                          <a:rPr lang="en-US" sz="1600" b="1">
                            <a:solidFill>
                              <a:srgbClr val="000000"/>
                            </a:solidFill>
                            <a:latin typeface="Cambria Math" charset="0"/>
                          </a:rPr>
                          <m:t>0</m:t>
                        </m:r>
                      </m:sup>
                    </m:sSup>
                  </m:oMath>
                </a14:m>
                <a:r>
                  <a:rPr lang="en-US" sz="1600" b="1" dirty="0">
                    <a:solidFill>
                      <a:srgbClr val="000000"/>
                    </a:solidFill>
                    <a:latin typeface="HelveticaNeue-Light" charset="0"/>
                  </a:rPr>
                  <a:t>, </a:t>
                </a:r>
                <a14:m>
                  <m:oMath xmlns:m="http://schemas.openxmlformats.org/officeDocument/2006/math">
                    <m:r>
                      <a:rPr lang="en-US" sz="1600" b="1">
                        <a:solidFill>
                          <a:srgbClr val="000000"/>
                        </a:solidFill>
                        <a:latin typeface="Cambria Math" charset="0"/>
                      </a:rPr>
                      <m:t>𝛿</m:t>
                    </m:r>
                    <m:r>
                      <a:rPr lang="en-US" sz="1600" b="1">
                        <a:solidFill>
                          <a:srgbClr val="000000"/>
                        </a:solidFill>
                        <a:latin typeface="Cambria Math" charset="0"/>
                      </a:rPr>
                      <m:t>∈</m:t>
                    </m:r>
                    <m:d>
                      <m:dPr>
                        <m:ctrlPr>
                          <a:rPr lang="fr-FR" sz="1600" b="1" i="1">
                            <a:solidFill>
                              <a:srgbClr val="000000"/>
                            </a:solidFill>
                            <a:latin typeface="Cambria Math" charset="0"/>
                          </a:rPr>
                        </m:ctrlPr>
                      </m:dPr>
                      <m:e>
                        <m:r>
                          <a:rPr lang="fr-FR" sz="1600" b="1">
                            <a:solidFill>
                              <a:srgbClr val="000000"/>
                            </a:solidFill>
                            <a:latin typeface="Cambria Math" charset="0"/>
                          </a:rPr>
                          <m:t>0, 1</m:t>
                        </m:r>
                      </m:e>
                    </m:d>
                  </m:oMath>
                </a14:m>
                <a:r>
                  <a:rPr lang="en-US" sz="1600" b="1" dirty="0">
                    <a:solidFill>
                      <a:srgbClr val="000000"/>
                    </a:solidFill>
                    <a:latin typeface="HelveticaNeue-Light" charset="0"/>
                  </a:rPr>
                  <a:t>.</a:t>
                </a:r>
              </a:p>
            </p:txBody>
          </p:sp>
        </mc:Choice>
        <mc:Fallback xmlns="">
          <p:sp>
            <p:nvSpPr>
              <p:cNvPr id="45" name="Rectangle 44"/>
              <p:cNvSpPr>
                <a:spLocks noRot="1" noChangeAspect="1" noMove="1" noResize="1" noEditPoints="1" noAdjustHandles="1" noChangeArrowheads="1" noChangeShapeType="1" noTextEdit="1"/>
              </p:cNvSpPr>
              <p:nvPr/>
            </p:nvSpPr>
            <p:spPr>
              <a:xfrm>
                <a:off x="833657" y="1692053"/>
                <a:ext cx="6318882" cy="595932"/>
              </a:xfrm>
              <a:prstGeom prst="rect">
                <a:avLst/>
              </a:prstGeom>
              <a:blipFill rotWithShape="0">
                <a:blip r:embed="rId3"/>
                <a:stretch>
                  <a:fillRect l="-386" t="-2062" b="-12371"/>
                </a:stretch>
              </a:blipFill>
            </p:spPr>
            <p:txBody>
              <a:bodyPr/>
              <a:lstStyle/>
              <a:p>
                <a:r>
                  <a:rPr lang="en-US">
                    <a:noFill/>
                  </a:rPr>
                  <a:t> </a:t>
                </a:r>
              </a:p>
            </p:txBody>
          </p:sp>
        </mc:Fallback>
      </mc:AlternateContent>
      <p:pic>
        <p:nvPicPr>
          <p:cNvPr id="46" name="Picture 2" descr="C:\Users\212329445\Pictures\CIFRE_2015\sample_slic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3382" y="2599000"/>
            <a:ext cx="1844721" cy="1783311"/>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rot="5400000">
            <a:off x="8510505" y="3776363"/>
            <a:ext cx="268282" cy="163250"/>
          </a:xfrm>
          <a:prstGeom prst="ellipse">
            <a:avLst/>
          </a:prstGeom>
          <a:no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8" name="Oval 47"/>
          <p:cNvSpPr/>
          <p:nvPr/>
        </p:nvSpPr>
        <p:spPr>
          <a:xfrm rot="4840510">
            <a:off x="8899444" y="3889952"/>
            <a:ext cx="413991" cy="204587"/>
          </a:xfrm>
          <a:prstGeom prst="ellipse">
            <a:avLst/>
          </a:prstGeom>
          <a:no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9" name="Oval 48"/>
          <p:cNvSpPr/>
          <p:nvPr/>
        </p:nvSpPr>
        <p:spPr>
          <a:xfrm rot="5700255">
            <a:off x="9225665" y="3703884"/>
            <a:ext cx="504428" cy="228394"/>
          </a:xfrm>
          <a:prstGeom prst="ellipse">
            <a:avLst/>
          </a:prstGeom>
          <a:no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0" name="Oval 49"/>
          <p:cNvSpPr/>
          <p:nvPr/>
        </p:nvSpPr>
        <p:spPr>
          <a:xfrm rot="4207029">
            <a:off x="9733971" y="3081934"/>
            <a:ext cx="487300" cy="183013"/>
          </a:xfrm>
          <a:prstGeom prst="ellipse">
            <a:avLst/>
          </a:prstGeom>
          <a:noFill/>
          <a:ln w="1905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1" name="Oval 50"/>
          <p:cNvSpPr/>
          <p:nvPr/>
        </p:nvSpPr>
        <p:spPr>
          <a:xfrm rot="4728562">
            <a:off x="8941222" y="3236926"/>
            <a:ext cx="314225" cy="22945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2" name="Oval 51"/>
          <p:cNvSpPr/>
          <p:nvPr/>
        </p:nvSpPr>
        <p:spPr>
          <a:xfrm rot="3425847">
            <a:off x="9292749" y="3695832"/>
            <a:ext cx="311441" cy="16343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3" name="Oval 52"/>
          <p:cNvSpPr/>
          <p:nvPr/>
        </p:nvSpPr>
        <p:spPr>
          <a:xfrm rot="4728562">
            <a:off x="8645690" y="3102392"/>
            <a:ext cx="394014" cy="22945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4" name="Oval 53"/>
          <p:cNvSpPr/>
          <p:nvPr/>
        </p:nvSpPr>
        <p:spPr>
          <a:xfrm rot="6116564">
            <a:off x="9499451" y="3866873"/>
            <a:ext cx="399848" cy="22945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5" name="Oval 54"/>
          <p:cNvSpPr/>
          <p:nvPr/>
        </p:nvSpPr>
        <p:spPr>
          <a:xfrm rot="4728562">
            <a:off x="8455047" y="3662824"/>
            <a:ext cx="193630" cy="22945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6" name="Oval 55"/>
          <p:cNvSpPr/>
          <p:nvPr/>
        </p:nvSpPr>
        <p:spPr>
          <a:xfrm rot="10800000">
            <a:off x="9702197" y="2803649"/>
            <a:ext cx="443006" cy="207103"/>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mc:AlternateContent xmlns:mc="http://schemas.openxmlformats.org/markup-compatibility/2006" xmlns:a14="http://schemas.microsoft.com/office/drawing/2010/main">
        <mc:Choice Requires="a14">
          <p:sp>
            <p:nvSpPr>
              <p:cNvPr id="57" name="Rectangle 56"/>
              <p:cNvSpPr/>
              <p:nvPr/>
            </p:nvSpPr>
            <p:spPr>
              <a:xfrm>
                <a:off x="7764833" y="4842329"/>
                <a:ext cx="3060821" cy="861774"/>
              </a:xfrm>
              <a:prstGeom prst="rect">
                <a:avLst/>
              </a:prstGeom>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sym typeface="Wingdings" panose="05000000000000000000" pitchFamily="2" charset="2"/>
                      </a:rPr>
                      <m:t>ℒ</m:t>
                    </m:r>
                    <m:r>
                      <a:rPr lang="fr-FR" i="1">
                        <a:latin typeface="Cambria Math" panose="02040503050406030204" pitchFamily="18" charset="0"/>
                        <a:ea typeface="Cambria Math" panose="02040503050406030204" pitchFamily="18" charset="0"/>
                        <a:sym typeface="Wingdings" panose="05000000000000000000" pitchFamily="2" charset="2"/>
                      </a:rPr>
                      <m:t>(</m:t>
                    </m:r>
                    <m:sSub>
                      <m:sSubPr>
                        <m:ctrlPr>
                          <a:rPr lang="en-US" i="1">
                            <a:latin typeface="Cambria Math" charset="0"/>
                            <a:ea typeface="Cambria Math"/>
                          </a:rPr>
                        </m:ctrlPr>
                      </m:sSubPr>
                      <m:e>
                        <m:r>
                          <a:rPr lang="fr-FR" i="1">
                            <a:latin typeface="Cambria Math" panose="02040503050406030204" pitchFamily="18" charset="0"/>
                            <a:ea typeface="Cambria Math"/>
                          </a:rPr>
                          <m:t>𝑢</m:t>
                        </m:r>
                      </m:e>
                      <m:sub>
                        <m:r>
                          <a:rPr lang="fr-FR" i="1">
                            <a:latin typeface="Cambria Math" panose="02040503050406030204" pitchFamily="18" charset="0"/>
                            <a:ea typeface="Cambria Math"/>
                          </a:rPr>
                          <m:t>𝑖</m:t>
                        </m:r>
                      </m:sub>
                    </m:sSub>
                    <m:r>
                      <a:rPr lang="fr-FR" i="1">
                        <a:latin typeface="Cambria Math" panose="02040503050406030204" pitchFamily="18" charset="0"/>
                        <a:ea typeface="Cambria Math" panose="02040503050406030204" pitchFamily="18" charset="0"/>
                        <a:sym typeface="Wingdings" panose="05000000000000000000" pitchFamily="2" charset="2"/>
                      </a:rPr>
                      <m:t>)</m:t>
                    </m:r>
                  </m:oMath>
                </a14:m>
                <a:r>
                  <a:rPr lang="fr-FR" dirty="0">
                    <a:latin typeface="GE Inspira" panose="020F0603030400020203" pitchFamily="34" charset="0"/>
                  </a:rPr>
                  <a:t>: </a:t>
                </a:r>
                <a:r>
                  <a:rPr lang="fr-FR" sz="1600" b="1" dirty="0">
                    <a:solidFill>
                      <a:srgbClr val="000000"/>
                    </a:solidFill>
                    <a:latin typeface="HelveticaNeue-Light" charset="0"/>
                  </a:rPr>
                  <a:t>Legendre </a:t>
                </a:r>
                <a:r>
                  <a:rPr lang="fr-FR" sz="1600" b="1" dirty="0" err="1">
                    <a:solidFill>
                      <a:srgbClr val="000000"/>
                    </a:solidFill>
                    <a:latin typeface="HelveticaNeue-Light" charset="0"/>
                  </a:rPr>
                  <a:t>ellipsoid</a:t>
                </a:r>
                <a:r>
                  <a:rPr lang="fr-FR" sz="1600" b="1" dirty="0">
                    <a:solidFill>
                      <a:srgbClr val="000000"/>
                    </a:solidFill>
                    <a:latin typeface="HelveticaNeue-Light" charset="0"/>
                  </a:rPr>
                  <a:t>:</a:t>
                </a:r>
              </a:p>
              <a:p>
                <a:pPr algn="ctr"/>
                <a:r>
                  <a:rPr lang="fr-FR" sz="1600" b="1" dirty="0">
                    <a:solidFill>
                      <a:srgbClr val="000000"/>
                    </a:solidFill>
                    <a:latin typeface="HelveticaNeue-Light" charset="0"/>
                  </a:rPr>
                  <a:t>The optimal </a:t>
                </a:r>
                <a:r>
                  <a:rPr lang="fr-FR" sz="1600" b="1" dirty="0" err="1">
                    <a:solidFill>
                      <a:srgbClr val="000000"/>
                    </a:solidFill>
                    <a:latin typeface="HelveticaNeue-Light" charset="0"/>
                  </a:rPr>
                  <a:t>ellipsoid</a:t>
                </a:r>
                <a:r>
                  <a:rPr lang="fr-FR" sz="1600" b="1" dirty="0">
                    <a:solidFill>
                      <a:srgbClr val="000000"/>
                    </a:solidFill>
                    <a:latin typeface="HelveticaNeue-Light" charset="0"/>
                  </a:rPr>
                  <a:t> for the </a:t>
                </a:r>
                <a:r>
                  <a:rPr lang="fr-FR" sz="1600" b="1" dirty="0" err="1">
                    <a:solidFill>
                      <a:srgbClr val="000000"/>
                    </a:solidFill>
                    <a:latin typeface="HelveticaNeue-Light" charset="0"/>
                  </a:rPr>
                  <a:t>covered</a:t>
                </a:r>
                <a:r>
                  <a:rPr lang="fr-FR" sz="1600" b="1" dirty="0">
                    <a:solidFill>
                      <a:srgbClr val="000000"/>
                    </a:solidFill>
                    <a:latin typeface="HelveticaNeue-Light" charset="0"/>
                  </a:rPr>
                  <a:t> adipose </a:t>
                </a:r>
                <a:r>
                  <a:rPr lang="fr-FR" sz="1600" b="1" dirty="0" err="1">
                    <a:solidFill>
                      <a:srgbClr val="000000"/>
                    </a:solidFill>
                    <a:latin typeface="HelveticaNeue-Light" charset="0"/>
                  </a:rPr>
                  <a:t>region</a:t>
                </a:r>
                <a:endParaRPr lang="fr-FR" sz="1600" b="1" dirty="0">
                  <a:solidFill>
                    <a:srgbClr val="000000"/>
                  </a:solidFill>
                  <a:latin typeface="HelveticaNeue-Light" charset="0"/>
                </a:endParaRPr>
              </a:p>
            </p:txBody>
          </p:sp>
        </mc:Choice>
        <mc:Fallback xmlns="">
          <p:sp>
            <p:nvSpPr>
              <p:cNvPr id="57" name="Rectangle 56"/>
              <p:cNvSpPr>
                <a:spLocks noRot="1" noChangeAspect="1" noMove="1" noResize="1" noEditPoints="1" noAdjustHandles="1" noChangeArrowheads="1" noChangeShapeType="1" noTextEdit="1"/>
              </p:cNvSpPr>
              <p:nvPr/>
            </p:nvSpPr>
            <p:spPr>
              <a:xfrm>
                <a:off x="7764833" y="4842329"/>
                <a:ext cx="3060821" cy="861774"/>
              </a:xfrm>
              <a:prstGeom prst="rect">
                <a:avLst/>
              </a:prstGeom>
              <a:blipFill rotWithShape="0">
                <a:blip r:embed="rId5"/>
                <a:stretch>
                  <a:fillRect t="-3521" b="-7746"/>
                </a:stretch>
              </a:blipFill>
            </p:spPr>
            <p:txBody>
              <a:bodyPr/>
              <a:lstStyle/>
              <a:p>
                <a:r>
                  <a:rPr lang="en-US">
                    <a:noFill/>
                  </a:rPr>
                  <a:t> </a:t>
                </a:r>
              </a:p>
            </p:txBody>
          </p:sp>
        </mc:Fallback>
      </mc:AlternateContent>
      <p:sp>
        <p:nvSpPr>
          <p:cNvPr id="58" name="Rectangle: Rounded Corners 70"/>
          <p:cNvSpPr/>
          <p:nvPr/>
        </p:nvSpPr>
        <p:spPr>
          <a:xfrm>
            <a:off x="8213947" y="2600129"/>
            <a:ext cx="2048734" cy="192760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9" name="Oval 58"/>
          <p:cNvSpPr/>
          <p:nvPr/>
        </p:nvSpPr>
        <p:spPr>
          <a:xfrm rot="4728562">
            <a:off x="8569429" y="4015481"/>
            <a:ext cx="552559" cy="213947"/>
          </a:xfrm>
          <a:prstGeom prst="ellipse">
            <a:avLst/>
          </a:prstGeom>
          <a:noFill/>
          <a:ln w="1905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0" name="Oval 59"/>
          <p:cNvSpPr/>
          <p:nvPr/>
        </p:nvSpPr>
        <p:spPr>
          <a:xfrm rot="20738030">
            <a:off x="8725240" y="3856819"/>
            <a:ext cx="208627" cy="337775"/>
          </a:xfrm>
          <a:prstGeom prst="ellipse">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cxnSp>
        <p:nvCxnSpPr>
          <p:cNvPr id="61" name="Straight Connector 60"/>
          <p:cNvCxnSpPr/>
          <p:nvPr/>
        </p:nvCxnSpPr>
        <p:spPr>
          <a:xfrm>
            <a:off x="8899745" y="4213079"/>
            <a:ext cx="0" cy="493736"/>
          </a:xfrm>
          <a:prstGeom prst="line">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89525" y="2010073"/>
            <a:ext cx="1160053"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04454" y="2834235"/>
            <a:ext cx="1473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04454" y="3564747"/>
            <a:ext cx="1473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37033" y="5155753"/>
            <a:ext cx="63259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47070" y="5401480"/>
            <a:ext cx="62255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04454" y="5668690"/>
            <a:ext cx="762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053713" y="6175803"/>
            <a:ext cx="121652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9525" y="2599000"/>
            <a:ext cx="87692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0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63"/>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4"/>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4">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xEl>
                                              <p:pRg st="9" end="9"/>
                                            </p:txEl>
                                          </p:spTgt>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65"/>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4">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5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6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4">
                                            <p:txEl>
                                              <p:pRg st="11" end="11"/>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4">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4">
                                            <p:txEl>
                                              <p:pRg st="13" end="13"/>
                                            </p:txEl>
                                          </p:spTgt>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animBg="1"/>
      <p:bldP spid="48" grpId="0" animBg="1"/>
      <p:bldP spid="49" grpId="0" animBg="1"/>
      <p:bldP spid="50" grpId="0" animBg="1"/>
      <p:bldP spid="51" grpId="0" animBg="1"/>
      <p:bldP spid="52" grpId="0" animBg="1"/>
      <p:bldP spid="53" grpId="0" animBg="1"/>
      <p:bldP spid="54" grpId="0" animBg="1"/>
      <p:bldP spid="54" grpId="1" animBg="1"/>
      <p:bldP spid="55" grpId="0" animBg="1"/>
      <p:bldP spid="55" grpId="1" animBg="1"/>
      <p:bldP spid="56" grpId="0" animBg="1"/>
      <p:bldP spid="57" grpId="0"/>
      <p:bldP spid="58" grpId="0" animBg="1"/>
      <p:bldP spid="59" grpId="0" animBg="1"/>
      <p:bldP spid="59" grpId="1"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Stochastic 3D breast tissue model</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833657" y="1297734"/>
                <a:ext cx="7269875" cy="369332"/>
              </a:xfrm>
              <a:prstGeom prst="rect">
                <a:avLst/>
              </a:prstGeom>
              <a:noFill/>
            </p:spPr>
            <p:txBody>
              <a:bodyPr wrap="none" rtlCol="0">
                <a:spAutoFit/>
              </a:bodyPr>
              <a:lstStyle/>
              <a:p>
                <a:r>
                  <a:rPr lang="en-US" b="1" u="sng" dirty="0" smtClean="0">
                    <a:solidFill>
                      <a:srgbClr val="000000"/>
                    </a:solidFill>
                    <a:latin typeface="HelveticaNeue-Light" charset="0"/>
                  </a:rPr>
                  <a:t>Inference: </a:t>
                </a:r>
                <a14:m>
                  <m:oMath xmlns:m="http://schemas.openxmlformats.org/officeDocument/2006/math">
                    <m:sSub>
                      <m:sSubPr>
                        <m:ctrlPr>
                          <a:rPr lang="en-US" b="1" i="1" u="sng">
                            <a:solidFill>
                              <a:srgbClr val="000000"/>
                            </a:solidFill>
                            <a:latin typeface="Cambria Math" charset="0"/>
                          </a:rPr>
                        </m:ctrlPr>
                      </m:sSubPr>
                      <m:e>
                        <m:r>
                          <a:rPr lang="fr-FR" b="1" u="sng">
                            <a:solidFill>
                              <a:srgbClr val="000000"/>
                            </a:solidFill>
                            <a:latin typeface="Cambria Math" charset="0"/>
                          </a:rPr>
                          <m:t>𝐏</m:t>
                        </m:r>
                      </m:e>
                      <m:sub>
                        <m:r>
                          <a:rPr lang="fr-FR" b="1" i="1" u="sng">
                            <a:solidFill>
                              <a:srgbClr val="000000"/>
                            </a:solidFill>
                            <a:latin typeface="Cambria Math" charset="0"/>
                          </a:rPr>
                          <m:t>𝒔</m:t>
                        </m:r>
                      </m:sub>
                    </m:sSub>
                  </m:oMath>
                </a14:m>
                <a:r>
                  <a:rPr lang="en-US" b="1" u="sng" dirty="0" smtClean="0">
                    <a:solidFill>
                      <a:srgbClr val="000000"/>
                    </a:solidFill>
                    <a:latin typeface="HelveticaNeue-Light" charset="0"/>
                  </a:rPr>
                  <a:t> </a:t>
                </a:r>
                <a:r>
                  <a:rPr lang="en-US" b="1" u="sng" dirty="0" smtClean="0">
                    <a:solidFill>
                      <a:srgbClr val="000000"/>
                    </a:solidFill>
                    <a:latin typeface="HelveticaNeue-Light" charset="0"/>
                    <a:sym typeface="Wingdings"/>
                  </a:rPr>
                  <a:t> </a:t>
                </a:r>
                <a:r>
                  <a:rPr lang="en-US" b="1" u="sng" dirty="0" smtClean="0">
                    <a:solidFill>
                      <a:srgbClr val="000000"/>
                    </a:solidFill>
                    <a:latin typeface="HelveticaNeue-Light" charset="0"/>
                  </a:rPr>
                  <a:t>minimum contrast estimator, </a:t>
                </a:r>
                <a14:m>
                  <m:oMath xmlns:m="http://schemas.openxmlformats.org/officeDocument/2006/math">
                    <m:sSub>
                      <m:sSubPr>
                        <m:ctrlPr>
                          <a:rPr lang="en-US" b="1" i="1" u="sng">
                            <a:solidFill>
                              <a:srgbClr val="000000"/>
                            </a:solidFill>
                            <a:latin typeface="Cambria Math" charset="0"/>
                          </a:rPr>
                        </m:ctrlPr>
                      </m:sSubPr>
                      <m:e>
                        <m:r>
                          <a:rPr lang="fr-FR" b="1" u="sng">
                            <a:solidFill>
                              <a:srgbClr val="000000"/>
                            </a:solidFill>
                            <a:latin typeface="Cambria Math" charset="0"/>
                          </a:rPr>
                          <m:t>𝐏</m:t>
                        </m:r>
                      </m:e>
                      <m:sub>
                        <m:r>
                          <a:rPr lang="en-US" b="1" i="1" u="sng">
                            <a:solidFill>
                              <a:srgbClr val="000000"/>
                            </a:solidFill>
                            <a:latin typeface="Cambria Math" charset="0"/>
                          </a:rPr>
                          <m:t>𝜽</m:t>
                        </m:r>
                      </m:sub>
                    </m:sSub>
                  </m:oMath>
                </a14:m>
                <a:r>
                  <a:rPr lang="en-US" b="1" u="sng" dirty="0" smtClean="0">
                    <a:solidFill>
                      <a:srgbClr val="000000"/>
                    </a:solidFill>
                    <a:latin typeface="HelveticaNeue-Light" charset="0"/>
                  </a:rPr>
                  <a:t> </a:t>
                </a:r>
                <a:r>
                  <a:rPr lang="en-US" b="1" u="sng" dirty="0" smtClean="0">
                    <a:solidFill>
                      <a:srgbClr val="000000"/>
                    </a:solidFill>
                    <a:latin typeface="HelveticaNeue-Light" charset="0"/>
                    <a:sym typeface="Wingdings"/>
                  </a:rPr>
                  <a:t> maximum likelihood</a:t>
                </a:r>
                <a:endParaRPr lang="en-US" b="1" u="sng" dirty="0">
                  <a:solidFill>
                    <a:srgbClr val="000000"/>
                  </a:solidFill>
                  <a:latin typeface="HelveticaNeue-Light"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833657" y="1297734"/>
                <a:ext cx="7269875" cy="369332"/>
              </a:xfrm>
              <a:prstGeom prst="rect">
                <a:avLst/>
              </a:prstGeom>
              <a:blipFill rotWithShape="0">
                <a:blip r:embed="rId2"/>
                <a:stretch>
                  <a:fillRect l="-755" t="-10000" b="-28333"/>
                </a:stretch>
              </a:blipFill>
            </p:spPr>
            <p:txBody>
              <a:bodyPr/>
              <a:lstStyle/>
              <a:p>
                <a:r>
                  <a:rPr lang="en-US">
                    <a:noFill/>
                  </a:rPr>
                  <a:t> </a:t>
                </a:r>
              </a:p>
            </p:txBody>
          </p:sp>
        </mc:Fallback>
      </mc:AlternateContent>
      <p:pic>
        <p:nvPicPr>
          <p:cNvPr id="31" name="Picture 30"/>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787519" y="2524025"/>
            <a:ext cx="1250220" cy="1250220"/>
          </a:xfrm>
          <a:prstGeom prst="rect">
            <a:avLst/>
          </a:prstGeom>
          <a:ln>
            <a:solidFill>
              <a:srgbClr val="000000"/>
            </a:solidFill>
          </a:ln>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1623" y="4293390"/>
            <a:ext cx="2502013" cy="1798727"/>
          </a:xfrm>
          <a:prstGeom prst="rect">
            <a:avLst/>
          </a:prstGeom>
        </p:spPr>
      </p:pic>
      <p:pic>
        <p:nvPicPr>
          <p:cNvPr id="33" name="Picture 32"/>
          <p:cNvPicPr>
            <a:picLocks noChangeAspect="1"/>
          </p:cNvPicPr>
          <p:nvPr/>
        </p:nvPicPr>
        <p:blipFill rotWithShape="1">
          <a:blip r:embed="rId6">
            <a:extLst>
              <a:ext uri="{28A0092B-C50C-407E-A947-70E740481C1C}">
                <a14:useLocalDpi xmlns:a14="http://schemas.microsoft.com/office/drawing/2010/main" val="0"/>
              </a:ext>
            </a:extLst>
          </a:blip>
          <a:srcRect t="31667"/>
          <a:stretch/>
        </p:blipFill>
        <p:spPr>
          <a:xfrm>
            <a:off x="4215238" y="3995443"/>
            <a:ext cx="7424190" cy="1723311"/>
          </a:xfrm>
          <a:prstGeom prst="rect">
            <a:avLst/>
          </a:prstGeom>
        </p:spPr>
      </p:pic>
      <p:pic>
        <p:nvPicPr>
          <p:cNvPr id="34" name="Picture 33"/>
          <p:cNvPicPr>
            <a:picLocks noChangeAspect="1"/>
          </p:cNvPicPr>
          <p:nvPr/>
        </p:nvPicPr>
        <p:blipFill rotWithShape="1">
          <a:blip r:embed="rId7">
            <a:extLst>
              <a:ext uri="{28A0092B-C50C-407E-A947-70E740481C1C}">
                <a14:useLocalDpi xmlns:a14="http://schemas.microsoft.com/office/drawing/2010/main" val="0"/>
              </a:ext>
            </a:extLst>
          </a:blip>
          <a:srcRect t="31301"/>
          <a:stretch/>
        </p:blipFill>
        <p:spPr>
          <a:xfrm>
            <a:off x="4243552" y="2075661"/>
            <a:ext cx="7424190" cy="1698584"/>
          </a:xfrm>
          <a:prstGeom prst="rect">
            <a:avLst/>
          </a:prstGeom>
        </p:spPr>
      </p:pic>
      <p:sp>
        <p:nvSpPr>
          <p:cNvPr id="35" name="Rectangle: Rounded Corners 27"/>
          <p:cNvSpPr/>
          <p:nvPr/>
        </p:nvSpPr>
        <p:spPr>
          <a:xfrm>
            <a:off x="4847208" y="5762925"/>
            <a:ext cx="6041412" cy="715089"/>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b="1" dirty="0">
                <a:solidFill>
                  <a:schemeClr val="tx1"/>
                </a:solidFill>
                <a:latin typeface="GE Inspira" panose="020F0603030400020203" pitchFamily="34" charset="0"/>
              </a:rPr>
              <a:t>Fitted to Gaussian / Uniform distributions using maximum likelihood estimator</a:t>
            </a:r>
          </a:p>
        </p:txBody>
      </p:sp>
      <p:sp>
        <p:nvSpPr>
          <p:cNvPr id="36" name="Rectangle 35"/>
          <p:cNvSpPr/>
          <p:nvPr/>
        </p:nvSpPr>
        <p:spPr>
          <a:xfrm>
            <a:off x="7321499" y="1892252"/>
            <a:ext cx="1268296" cy="338554"/>
          </a:xfrm>
          <a:prstGeom prst="rect">
            <a:avLst/>
          </a:prstGeom>
        </p:spPr>
        <p:txBody>
          <a:bodyPr wrap="none">
            <a:spAutoFit/>
          </a:bodyPr>
          <a:lstStyle/>
          <a:p>
            <a:r>
              <a:rPr lang="fr-FR" sz="1600" b="1" dirty="0">
                <a:latin typeface="GE Inspira" panose="020F0603030400020203" pitchFamily="34" charset="0"/>
              </a:rPr>
              <a:t>Axis </a:t>
            </a:r>
            <a:r>
              <a:rPr lang="fr-FR" sz="1600" b="1" dirty="0" err="1">
                <a:latin typeface="GE Inspira" panose="020F0603030400020203" pitchFamily="34" charset="0"/>
              </a:rPr>
              <a:t>lengths</a:t>
            </a:r>
            <a:endParaRPr lang="fr-FR" sz="1600" b="1" dirty="0"/>
          </a:p>
        </p:txBody>
      </p:sp>
      <p:sp>
        <p:nvSpPr>
          <p:cNvPr id="37" name="TextBox 36"/>
          <p:cNvSpPr txBox="1"/>
          <p:nvPr/>
        </p:nvSpPr>
        <p:spPr>
          <a:xfrm>
            <a:off x="5473045" y="2701217"/>
            <a:ext cx="1019831" cy="338554"/>
          </a:xfrm>
          <a:prstGeom prst="rect">
            <a:avLst/>
          </a:prstGeom>
          <a:noFill/>
        </p:spPr>
        <p:txBody>
          <a:bodyPr wrap="none" rtlCol="0">
            <a:spAutoFit/>
          </a:bodyPr>
          <a:lstStyle/>
          <a:p>
            <a:pPr algn="ctr"/>
            <a:r>
              <a:rPr lang="fr-FR" sz="1600" b="1" dirty="0" err="1">
                <a:latin typeface="GE Inspira" panose="020F0603030400020203" pitchFamily="34" charset="0"/>
              </a:rPr>
              <a:t>Gaussian</a:t>
            </a:r>
            <a:endParaRPr lang="fr-FR" sz="1600" b="1" dirty="0">
              <a:latin typeface="GE Inspira" panose="020F0603030400020203" pitchFamily="34" charset="0"/>
            </a:endParaRPr>
          </a:p>
        </p:txBody>
      </p:sp>
      <p:sp>
        <p:nvSpPr>
          <p:cNvPr id="38" name="TextBox 37"/>
          <p:cNvSpPr txBox="1"/>
          <p:nvPr/>
        </p:nvSpPr>
        <p:spPr>
          <a:xfrm>
            <a:off x="8045836" y="2701217"/>
            <a:ext cx="1019831" cy="338554"/>
          </a:xfrm>
          <a:prstGeom prst="rect">
            <a:avLst/>
          </a:prstGeom>
          <a:noFill/>
        </p:spPr>
        <p:txBody>
          <a:bodyPr wrap="none" rtlCol="0">
            <a:spAutoFit/>
          </a:bodyPr>
          <a:lstStyle/>
          <a:p>
            <a:pPr algn="ctr"/>
            <a:r>
              <a:rPr lang="fr-FR" sz="1600" b="1" dirty="0" err="1">
                <a:latin typeface="GE Inspira" panose="020F0603030400020203" pitchFamily="34" charset="0"/>
              </a:rPr>
              <a:t>Gaussian</a:t>
            </a:r>
            <a:endParaRPr lang="fr-FR" sz="1600" b="1" dirty="0">
              <a:latin typeface="GE Inspira" panose="020F0603030400020203" pitchFamily="34" charset="0"/>
            </a:endParaRPr>
          </a:p>
        </p:txBody>
      </p:sp>
      <p:sp>
        <p:nvSpPr>
          <p:cNvPr id="39" name="TextBox 38"/>
          <p:cNvSpPr txBox="1"/>
          <p:nvPr/>
        </p:nvSpPr>
        <p:spPr>
          <a:xfrm>
            <a:off x="10358389" y="2755676"/>
            <a:ext cx="1019831" cy="338554"/>
          </a:xfrm>
          <a:prstGeom prst="rect">
            <a:avLst/>
          </a:prstGeom>
          <a:noFill/>
        </p:spPr>
        <p:txBody>
          <a:bodyPr wrap="none" rtlCol="0">
            <a:spAutoFit/>
          </a:bodyPr>
          <a:lstStyle/>
          <a:p>
            <a:pPr algn="ctr"/>
            <a:r>
              <a:rPr lang="fr-FR" sz="1600" b="1" dirty="0" err="1">
                <a:latin typeface="GE Inspira" panose="020F0603030400020203" pitchFamily="34" charset="0"/>
              </a:rPr>
              <a:t>Gaussian</a:t>
            </a:r>
            <a:endParaRPr lang="fr-FR" sz="1600" b="1" dirty="0">
              <a:latin typeface="GE Inspira" panose="020F0603030400020203" pitchFamily="34" charset="0"/>
            </a:endParaRPr>
          </a:p>
        </p:txBody>
      </p:sp>
      <p:sp>
        <p:nvSpPr>
          <p:cNvPr id="40" name="Rectangle 39"/>
          <p:cNvSpPr/>
          <p:nvPr/>
        </p:nvSpPr>
        <p:spPr>
          <a:xfrm>
            <a:off x="7015308" y="3762269"/>
            <a:ext cx="1863011" cy="338554"/>
          </a:xfrm>
          <a:prstGeom prst="rect">
            <a:avLst/>
          </a:prstGeom>
        </p:spPr>
        <p:txBody>
          <a:bodyPr wrap="none">
            <a:spAutoFit/>
          </a:bodyPr>
          <a:lstStyle/>
          <a:p>
            <a:r>
              <a:rPr lang="fr-FR" sz="1600" b="1" dirty="0">
                <a:latin typeface="GE Inspira" panose="020F0603030400020203" pitchFamily="34" charset="0"/>
              </a:rPr>
              <a:t>Orientation angles</a:t>
            </a:r>
            <a:endParaRPr lang="fr-FR" sz="1600" b="1" dirty="0"/>
          </a:p>
        </p:txBody>
      </p:sp>
      <p:sp>
        <p:nvSpPr>
          <p:cNvPr id="41" name="TextBox 40"/>
          <p:cNvSpPr txBox="1"/>
          <p:nvPr/>
        </p:nvSpPr>
        <p:spPr>
          <a:xfrm>
            <a:off x="5525142" y="4687820"/>
            <a:ext cx="915635" cy="338554"/>
          </a:xfrm>
          <a:prstGeom prst="rect">
            <a:avLst/>
          </a:prstGeom>
          <a:noFill/>
        </p:spPr>
        <p:txBody>
          <a:bodyPr wrap="none" rtlCol="0">
            <a:spAutoFit/>
          </a:bodyPr>
          <a:lstStyle/>
          <a:p>
            <a:pPr algn="ctr"/>
            <a:r>
              <a:rPr lang="fr-FR" sz="1600" b="1" dirty="0">
                <a:latin typeface="GE Inspira" panose="020F0603030400020203" pitchFamily="34" charset="0"/>
              </a:rPr>
              <a:t>Uniform</a:t>
            </a:r>
          </a:p>
        </p:txBody>
      </p:sp>
      <p:sp>
        <p:nvSpPr>
          <p:cNvPr id="42" name="TextBox 41"/>
          <p:cNvSpPr txBox="1"/>
          <p:nvPr/>
        </p:nvSpPr>
        <p:spPr>
          <a:xfrm>
            <a:off x="8079880" y="4621430"/>
            <a:ext cx="1019831" cy="338554"/>
          </a:xfrm>
          <a:prstGeom prst="rect">
            <a:avLst/>
          </a:prstGeom>
          <a:noFill/>
        </p:spPr>
        <p:txBody>
          <a:bodyPr wrap="none" rtlCol="0">
            <a:spAutoFit/>
          </a:bodyPr>
          <a:lstStyle/>
          <a:p>
            <a:pPr algn="ctr"/>
            <a:r>
              <a:rPr lang="fr-FR" sz="1600" b="1" dirty="0" err="1">
                <a:latin typeface="GE Inspira" panose="020F0603030400020203" pitchFamily="34" charset="0"/>
              </a:rPr>
              <a:t>Gaussian</a:t>
            </a:r>
            <a:endParaRPr lang="fr-FR" sz="1600" b="1" dirty="0">
              <a:latin typeface="GE Inspira" panose="020F0603030400020203" pitchFamily="34" charset="0"/>
            </a:endParaRPr>
          </a:p>
        </p:txBody>
      </p:sp>
      <p:sp>
        <p:nvSpPr>
          <p:cNvPr id="43" name="TextBox 42"/>
          <p:cNvSpPr txBox="1"/>
          <p:nvPr/>
        </p:nvSpPr>
        <p:spPr>
          <a:xfrm>
            <a:off x="10457740" y="4628477"/>
            <a:ext cx="1019831" cy="338554"/>
          </a:xfrm>
          <a:prstGeom prst="rect">
            <a:avLst/>
          </a:prstGeom>
          <a:noFill/>
        </p:spPr>
        <p:txBody>
          <a:bodyPr wrap="none" rtlCol="0">
            <a:spAutoFit/>
          </a:bodyPr>
          <a:lstStyle/>
          <a:p>
            <a:pPr algn="ctr"/>
            <a:r>
              <a:rPr lang="fr-FR" sz="1600" b="1" dirty="0" err="1">
                <a:latin typeface="GE Inspira" panose="020F0603030400020203" pitchFamily="34" charset="0"/>
              </a:rPr>
              <a:t>Gaussian</a:t>
            </a:r>
            <a:endParaRPr lang="fr-FR" sz="1600" b="1" dirty="0">
              <a:latin typeface="GE Inspira" panose="020F0603030400020203" pitchFamily="34" charset="0"/>
            </a:endParaRPr>
          </a:p>
        </p:txBody>
      </p:sp>
    </p:spTree>
    <p:extLst>
      <p:ext uri="{BB962C8B-B14F-4D97-AF65-F5344CB8AC3E}">
        <p14:creationId xmlns:p14="http://schemas.microsoft.com/office/powerpoint/2010/main" val="132069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p:bldP spid="38" grpId="0"/>
      <p:bldP spid="39" grpId="0"/>
      <p:bldP spid="40" grpId="0"/>
      <p:bldP spid="41" grpId="0"/>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a:solidFill>
                  <a:srgbClr val="FFFFFF"/>
                </a:solidFill>
              </a:rPr>
              <a:pPr/>
              <a:t>12</a:t>
            </a:fld>
            <a:endParaRPr lang="en-US" dirty="0">
              <a:solidFill>
                <a:srgbClr val="FFFFFF"/>
              </a:solidFill>
            </a:endParaRPr>
          </a:p>
        </p:txBody>
      </p:sp>
      <p:sp>
        <p:nvSpPr>
          <p:cNvPr id="5" name="TextBox 4"/>
          <p:cNvSpPr txBox="1"/>
          <p:nvPr/>
        </p:nvSpPr>
        <p:spPr>
          <a:xfrm>
            <a:off x="2513854" y="1734052"/>
            <a:ext cx="1528112" cy="369332"/>
          </a:xfrm>
          <a:prstGeom prst="rect">
            <a:avLst/>
          </a:prstGeom>
          <a:noFill/>
        </p:spPr>
        <p:txBody>
          <a:bodyPr wrap="none" rtlCol="0">
            <a:spAutoFit/>
          </a:bodyPr>
          <a:lstStyle/>
          <a:p>
            <a:pPr algn="ctr"/>
            <a:r>
              <a:rPr lang="fr-FR" b="1" u="sng" dirty="0">
                <a:solidFill>
                  <a:schemeClr val="bg1"/>
                </a:solidFill>
                <a:latin typeface="HelveticaNeue-Light" charset="0"/>
              </a:rPr>
              <a:t>Volume slices</a:t>
            </a:r>
          </a:p>
        </p:txBody>
      </p:sp>
      <p:sp>
        <p:nvSpPr>
          <p:cNvPr id="8" name="TextBox 7"/>
          <p:cNvSpPr txBox="1"/>
          <p:nvPr/>
        </p:nvSpPr>
        <p:spPr>
          <a:xfrm>
            <a:off x="5266121" y="1737066"/>
            <a:ext cx="1630576" cy="369332"/>
          </a:xfrm>
          <a:prstGeom prst="rect">
            <a:avLst/>
          </a:prstGeom>
          <a:noFill/>
        </p:spPr>
        <p:txBody>
          <a:bodyPr wrap="none" rtlCol="0">
            <a:spAutoFit/>
          </a:bodyPr>
          <a:lstStyle/>
          <a:p>
            <a:pPr algn="ctr"/>
            <a:r>
              <a:rPr lang="fr-FR" b="1" u="sng" dirty="0" err="1">
                <a:solidFill>
                  <a:schemeClr val="bg1"/>
                </a:solidFill>
                <a:latin typeface="HelveticaNeue-Light" charset="0"/>
              </a:rPr>
              <a:t>Mammograms</a:t>
            </a:r>
            <a:endParaRPr lang="fr-FR" b="1" u="sng" dirty="0">
              <a:solidFill>
                <a:schemeClr val="bg1"/>
              </a:solidFill>
              <a:latin typeface="HelveticaNeue-Light" charset="0"/>
            </a:endParaRPr>
          </a:p>
        </p:txBody>
      </p:sp>
      <p:sp>
        <p:nvSpPr>
          <p:cNvPr id="9" name="TextBox 8"/>
          <p:cNvSpPr txBox="1"/>
          <p:nvPr/>
        </p:nvSpPr>
        <p:spPr>
          <a:xfrm>
            <a:off x="7746676" y="1734052"/>
            <a:ext cx="1926169" cy="369332"/>
          </a:xfrm>
          <a:prstGeom prst="rect">
            <a:avLst/>
          </a:prstGeom>
          <a:noFill/>
        </p:spPr>
        <p:txBody>
          <a:bodyPr wrap="none" rtlCol="0">
            <a:spAutoFit/>
          </a:bodyPr>
          <a:lstStyle/>
          <a:p>
            <a:pPr algn="ctr"/>
            <a:r>
              <a:rPr lang="fr-FR" b="1" u="sng" dirty="0">
                <a:solidFill>
                  <a:schemeClr val="bg1"/>
                </a:solidFill>
                <a:latin typeface="HelveticaNeue-Light" charset="0"/>
              </a:rPr>
              <a:t>DBT </a:t>
            </a:r>
            <a:r>
              <a:rPr lang="fr-FR" b="1" u="sng" dirty="0" err="1">
                <a:solidFill>
                  <a:schemeClr val="bg1"/>
                </a:solidFill>
                <a:latin typeface="HelveticaNeue-Light" charset="0"/>
              </a:rPr>
              <a:t>recon</a:t>
            </a:r>
            <a:r>
              <a:rPr lang="fr-FR" b="1" u="sng" dirty="0">
                <a:solidFill>
                  <a:schemeClr val="bg1"/>
                </a:solidFill>
                <a:latin typeface="HelveticaNeue-Light" charset="0"/>
              </a:rPr>
              <a:t>. slices</a:t>
            </a:r>
          </a:p>
        </p:txBody>
      </p:sp>
      <p:sp>
        <p:nvSpPr>
          <p:cNvPr id="10" name="TextBox 9"/>
          <p:cNvSpPr txBox="1"/>
          <p:nvPr/>
        </p:nvSpPr>
        <p:spPr>
          <a:xfrm>
            <a:off x="9148035" y="624701"/>
            <a:ext cx="1845786" cy="523220"/>
          </a:xfrm>
          <a:prstGeom prst="rect">
            <a:avLst/>
          </a:prstGeom>
          <a:noFill/>
        </p:spPr>
        <p:txBody>
          <a:bodyPr wrap="square" rtlCol="0">
            <a:spAutoFit/>
          </a:bodyPr>
          <a:lstStyle/>
          <a:p>
            <a:r>
              <a:rPr lang="en-US" sz="1400" b="1" dirty="0">
                <a:solidFill>
                  <a:schemeClr val="bg1"/>
                </a:solidFill>
                <a:latin typeface="HelveticaNeue-Light" charset="0"/>
              </a:rPr>
              <a:t>Image size:</a:t>
            </a:r>
          </a:p>
          <a:p>
            <a:r>
              <a:rPr lang="en-US" sz="1400" b="1" dirty="0">
                <a:solidFill>
                  <a:schemeClr val="bg1"/>
                </a:solidFill>
                <a:latin typeface="HelveticaNeue-Light" charset="0"/>
              </a:rPr>
              <a:t>3.5 cm x 3.5 cm</a:t>
            </a:r>
          </a:p>
        </p:txBody>
      </p:sp>
      <p:pic>
        <p:nvPicPr>
          <p:cNvPr id="13" name="Picture 12"/>
          <p:cNvPicPr>
            <a:picLocks noChangeAspect="1"/>
          </p:cNvPicPr>
          <p:nvPr/>
        </p:nvPicPr>
        <p:blipFill>
          <a:blip r:embed="rId3"/>
          <a:stretch>
            <a:fillRect/>
          </a:stretch>
        </p:blipFill>
        <p:spPr>
          <a:xfrm>
            <a:off x="2383218" y="2154295"/>
            <a:ext cx="1789387" cy="1789387"/>
          </a:xfrm>
          <a:prstGeom prst="rect">
            <a:avLst/>
          </a:prstGeom>
          <a:ln>
            <a:solidFill>
              <a:schemeClr val="bg1"/>
            </a:solidFill>
          </a:ln>
        </p:spPr>
      </p:pic>
      <p:pic>
        <p:nvPicPr>
          <p:cNvPr id="17" name="Picture 16"/>
          <p:cNvPicPr>
            <a:picLocks noChangeAspect="1"/>
          </p:cNvPicPr>
          <p:nvPr/>
        </p:nvPicPr>
        <p:blipFill>
          <a:blip r:embed="rId4"/>
          <a:stretch>
            <a:fillRect/>
          </a:stretch>
        </p:blipFill>
        <p:spPr>
          <a:xfrm>
            <a:off x="5208051" y="2154294"/>
            <a:ext cx="1807182" cy="1789387"/>
          </a:xfrm>
          <a:prstGeom prst="rect">
            <a:avLst/>
          </a:prstGeom>
        </p:spPr>
      </p:pic>
      <p:pic>
        <p:nvPicPr>
          <p:cNvPr id="21" name="Picture 20"/>
          <p:cNvPicPr>
            <a:picLocks noChangeAspect="1"/>
          </p:cNvPicPr>
          <p:nvPr/>
        </p:nvPicPr>
        <p:blipFill>
          <a:blip r:embed="rId5"/>
          <a:stretch>
            <a:fillRect/>
          </a:stretch>
        </p:blipFill>
        <p:spPr>
          <a:xfrm>
            <a:off x="7883458" y="2154294"/>
            <a:ext cx="1789387" cy="1789387"/>
          </a:xfrm>
          <a:prstGeom prst="rect">
            <a:avLst/>
          </a:prstGeom>
        </p:spPr>
      </p:pic>
      <p:pic>
        <p:nvPicPr>
          <p:cNvPr id="33" name="Picture 11" descr="C:\Users\212329445\Desktop\iwdm_fig\b2.cta1282_mx.png">
            <a:extLst>
              <a:ext uri="{FF2B5EF4-FFF2-40B4-BE49-F238E27FC236}">
                <a16:creationId xmlns="" xmlns:a16="http://schemas.microsoft.com/office/drawing/2014/main" id="{2A2147DE-C918-4A6B-9A9C-E852C4C7FB9A}"/>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8051" y="4363925"/>
            <a:ext cx="1807182" cy="17893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C:\Users\212329445\Desktop\iwdm_fig\b2.CTA1282.34.png">
            <a:extLst>
              <a:ext uri="{FF2B5EF4-FFF2-40B4-BE49-F238E27FC236}">
                <a16:creationId xmlns="" xmlns:a16="http://schemas.microsoft.com/office/drawing/2014/main" id="{63D02DAE-4F04-4498-A758-151B0C89FCF0}"/>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3458" y="4363925"/>
            <a:ext cx="1789387" cy="178938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19315" y="624701"/>
            <a:ext cx="7953982" cy="523220"/>
          </a:xfrm>
          <a:prstGeom prst="rect">
            <a:avLst/>
          </a:prstGeom>
        </p:spPr>
        <p:txBody>
          <a:bodyPr wrap="square">
            <a:spAutoFit/>
          </a:bodyPr>
          <a:lstStyle/>
          <a:p>
            <a:r>
              <a:rPr lang="en-US" sz="2800" dirty="0" smtClean="0">
                <a:solidFill>
                  <a:schemeClr val="bg1"/>
                </a:solidFill>
                <a:latin typeface="Helvetica Neue" charset="0"/>
                <a:ea typeface="Helvetica Neue" charset="0"/>
                <a:cs typeface="Helvetica Neue" charset="0"/>
              </a:rPr>
              <a:t>Stochastic 3D breast tissue model</a:t>
            </a:r>
            <a:endParaRPr lang="en-US" sz="2800" dirty="0">
              <a:solidFill>
                <a:schemeClr val="bg1"/>
              </a:solidFill>
              <a:latin typeface="Helvetica Neue" charset="0"/>
              <a:ea typeface="Helvetica Neue" charset="0"/>
              <a:cs typeface="Helvetica Neue" charset="0"/>
            </a:endParaRPr>
          </a:p>
        </p:txBody>
      </p:sp>
      <p:cxnSp>
        <p:nvCxnSpPr>
          <p:cNvPr id="31" name="Straight Connector 30"/>
          <p:cNvCxnSpPr/>
          <p:nvPr/>
        </p:nvCxnSpPr>
        <p:spPr>
          <a:xfrm>
            <a:off x="819315" y="1272746"/>
            <a:ext cx="105241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33657" y="1297734"/>
            <a:ext cx="1749838" cy="369332"/>
          </a:xfrm>
          <a:prstGeom prst="rect">
            <a:avLst/>
          </a:prstGeom>
          <a:noFill/>
        </p:spPr>
        <p:txBody>
          <a:bodyPr wrap="none" rtlCol="0">
            <a:spAutoFit/>
          </a:bodyPr>
          <a:lstStyle/>
          <a:p>
            <a:r>
              <a:rPr lang="en-US" b="1" u="sng" dirty="0" smtClean="0">
                <a:solidFill>
                  <a:schemeClr val="bg1"/>
                </a:solidFill>
                <a:latin typeface="HelveticaNeue-Light" charset="0"/>
              </a:rPr>
              <a:t>Example results</a:t>
            </a:r>
            <a:endParaRPr lang="en-US" b="1" u="sng" dirty="0">
              <a:solidFill>
                <a:schemeClr val="bg1"/>
              </a:solidFill>
              <a:latin typeface="HelveticaNeue-Light" charset="0"/>
            </a:endParaRPr>
          </a:p>
        </p:txBody>
      </p:sp>
      <p:sp>
        <p:nvSpPr>
          <p:cNvPr id="37" name="TextBox 36"/>
          <p:cNvSpPr txBox="1"/>
          <p:nvPr/>
        </p:nvSpPr>
        <p:spPr>
          <a:xfrm>
            <a:off x="601919" y="2810397"/>
            <a:ext cx="1327608" cy="369332"/>
          </a:xfrm>
          <a:prstGeom prst="rect">
            <a:avLst/>
          </a:prstGeom>
          <a:noFill/>
        </p:spPr>
        <p:txBody>
          <a:bodyPr wrap="none" rtlCol="0">
            <a:spAutoFit/>
          </a:bodyPr>
          <a:lstStyle/>
          <a:p>
            <a:pPr algn="ctr"/>
            <a:r>
              <a:rPr lang="fr-FR" b="1" u="sng" smtClean="0">
                <a:solidFill>
                  <a:schemeClr val="bg1"/>
                </a:solidFill>
                <a:latin typeface="HelveticaNeue-Light" charset="0"/>
              </a:rPr>
              <a:t>Simulations</a:t>
            </a:r>
            <a:endParaRPr lang="fr-FR" b="1" u="sng" dirty="0">
              <a:solidFill>
                <a:schemeClr val="bg1"/>
              </a:solidFill>
              <a:latin typeface="HelveticaNeue-Light" charset="0"/>
            </a:endParaRPr>
          </a:p>
        </p:txBody>
      </p:sp>
      <p:sp>
        <p:nvSpPr>
          <p:cNvPr id="38" name="TextBox 37"/>
          <p:cNvSpPr txBox="1"/>
          <p:nvPr/>
        </p:nvSpPr>
        <p:spPr>
          <a:xfrm>
            <a:off x="343888" y="4880110"/>
            <a:ext cx="1843671" cy="646331"/>
          </a:xfrm>
          <a:prstGeom prst="rect">
            <a:avLst/>
          </a:prstGeom>
          <a:noFill/>
        </p:spPr>
        <p:txBody>
          <a:bodyPr wrap="square" rtlCol="0">
            <a:spAutoFit/>
          </a:bodyPr>
          <a:lstStyle/>
          <a:p>
            <a:pPr algn="ctr"/>
            <a:r>
              <a:rPr lang="fr-FR" b="1" u="sng" dirty="0">
                <a:solidFill>
                  <a:schemeClr val="bg1"/>
                </a:solidFill>
                <a:latin typeface="HelveticaNeue-Light" charset="0"/>
              </a:rPr>
              <a:t>G</a:t>
            </a:r>
            <a:r>
              <a:rPr lang="fr-FR" b="1" u="sng" dirty="0" smtClean="0">
                <a:solidFill>
                  <a:schemeClr val="bg1"/>
                </a:solidFill>
                <a:latin typeface="HelveticaNeue-Light" charset="0"/>
              </a:rPr>
              <a:t>round </a:t>
            </a:r>
            <a:r>
              <a:rPr lang="fr-FR" b="1" u="sng" dirty="0" err="1" smtClean="0">
                <a:solidFill>
                  <a:schemeClr val="bg1"/>
                </a:solidFill>
                <a:latin typeface="HelveticaNeue-Light" charset="0"/>
              </a:rPr>
              <a:t>truth</a:t>
            </a:r>
            <a:r>
              <a:rPr lang="fr-FR" b="1" u="sng" dirty="0" smtClean="0">
                <a:solidFill>
                  <a:schemeClr val="bg1"/>
                </a:solidFill>
                <a:latin typeface="HelveticaNeue-Light" charset="0"/>
              </a:rPr>
              <a:t> (</a:t>
            </a:r>
            <a:r>
              <a:rPr lang="fr-FR" b="1" u="sng" dirty="0" err="1" smtClean="0">
                <a:solidFill>
                  <a:schemeClr val="bg1"/>
                </a:solidFill>
                <a:latin typeface="HelveticaNeue-Light" charset="0"/>
              </a:rPr>
              <a:t>from</a:t>
            </a:r>
            <a:r>
              <a:rPr lang="fr-FR" b="1" u="sng" dirty="0" smtClean="0">
                <a:solidFill>
                  <a:schemeClr val="bg1"/>
                </a:solidFill>
                <a:latin typeface="HelveticaNeue-Light" charset="0"/>
              </a:rPr>
              <a:t> </a:t>
            </a:r>
            <a:r>
              <a:rPr lang="fr-FR" b="1" u="sng" dirty="0" err="1" smtClean="0">
                <a:solidFill>
                  <a:schemeClr val="bg1"/>
                </a:solidFill>
                <a:latin typeface="HelveticaNeue-Light" charset="0"/>
              </a:rPr>
              <a:t>breast</a:t>
            </a:r>
            <a:r>
              <a:rPr lang="fr-FR" b="1" u="sng" dirty="0" smtClean="0">
                <a:solidFill>
                  <a:schemeClr val="bg1"/>
                </a:solidFill>
                <a:latin typeface="HelveticaNeue-Light" charset="0"/>
              </a:rPr>
              <a:t> CT)</a:t>
            </a:r>
            <a:endParaRPr lang="fr-FR" b="1" u="sng" dirty="0">
              <a:solidFill>
                <a:schemeClr val="bg1"/>
              </a:solidFill>
              <a:latin typeface="HelveticaNeue-Light" charset="0"/>
            </a:endParaRPr>
          </a:p>
        </p:txBody>
      </p:sp>
      <p:pic>
        <p:nvPicPr>
          <p:cNvPr id="39" name="Picture 5" descr="C:\Users\212329445\Desktop\iwdm_fig\b2.cta1282_bct.png">
            <a:extLst>
              <a:ext uri="{FF2B5EF4-FFF2-40B4-BE49-F238E27FC236}">
                <a16:creationId xmlns="" xmlns:a16="http://schemas.microsoft.com/office/drawing/2014/main" id="{DA1D46DB-3ED2-4F00-B993-0D79233BDAD4}"/>
              </a:ext>
            </a:extLst>
          </p:cNvPr>
          <p:cNvPicPr>
            <a:picLocks noChangeArrowheads="1"/>
          </p:cNvPicPr>
          <p:nvPr/>
        </p:nvPicPr>
        <p:blipFill rotWithShape="1">
          <a:blip r:embed="rId8">
            <a:extLst>
              <a:ext uri="{28A0092B-C50C-407E-A947-70E740481C1C}">
                <a14:useLocalDpi xmlns:a14="http://schemas.microsoft.com/office/drawing/2010/main" val="0"/>
              </a:ext>
            </a:extLst>
          </a:blip>
          <a:srcRect l="31170" t="27568" r="32022" b="25905"/>
          <a:stretch/>
        </p:blipFill>
        <p:spPr bwMode="auto">
          <a:xfrm rot="16200000">
            <a:off x="2383220" y="4363924"/>
            <a:ext cx="1789387" cy="178938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2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Modeling radiologist clinical tasks</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33657" y="1297734"/>
            <a:ext cx="1098378" cy="369332"/>
          </a:xfrm>
          <a:prstGeom prst="rect">
            <a:avLst/>
          </a:prstGeom>
          <a:noFill/>
        </p:spPr>
        <p:txBody>
          <a:bodyPr wrap="none" rtlCol="0">
            <a:spAutoFit/>
          </a:bodyPr>
          <a:lstStyle/>
          <a:p>
            <a:r>
              <a:rPr lang="en-US" b="1" u="sng" dirty="0">
                <a:solidFill>
                  <a:srgbClr val="000000"/>
                </a:solidFill>
                <a:latin typeface="HelveticaNeue-Light" charset="0"/>
              </a:rPr>
              <a:t>Overview</a:t>
            </a:r>
          </a:p>
        </p:txBody>
      </p:sp>
      <p:grpSp>
        <p:nvGrpSpPr>
          <p:cNvPr id="92" name="Group 91"/>
          <p:cNvGrpSpPr/>
          <p:nvPr/>
        </p:nvGrpSpPr>
        <p:grpSpPr>
          <a:xfrm>
            <a:off x="945932" y="2482674"/>
            <a:ext cx="10397571" cy="953342"/>
            <a:chOff x="2771236" y="3054201"/>
            <a:chExt cx="8811165" cy="1271123"/>
          </a:xfrm>
        </p:grpSpPr>
        <mc:AlternateContent xmlns:mc="http://schemas.openxmlformats.org/markup-compatibility/2006" xmlns:a14="http://schemas.microsoft.com/office/drawing/2010/main">
          <mc:Choice Requires="a14">
            <p:sp>
              <p:nvSpPr>
                <p:cNvPr id="99" name="Rectangle 98"/>
                <p:cNvSpPr/>
                <p:nvPr/>
              </p:nvSpPr>
              <p:spPr>
                <a:xfrm>
                  <a:off x="2771236" y="3054201"/>
                  <a:ext cx="962564" cy="1271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Helvetica Neue" charset="0"/>
                      <a:ea typeface="Helvetica Neue" charset="0"/>
                      <a:cs typeface="Helvetica Neue" charset="0"/>
                    </a:rPr>
                    <a:t>Image </a:t>
                  </a:r>
                  <a14:m>
                    <m:oMath xmlns:m="http://schemas.openxmlformats.org/officeDocument/2006/math">
                      <m:r>
                        <a:rPr lang="en-US" sz="1600" i="1">
                          <a:latin typeface="Cambria Math" charset="0"/>
                          <a:ea typeface="Helvetica Neue" charset="0"/>
                          <a:cs typeface="Helvetica Neue" charset="0"/>
                        </a:rPr>
                        <m:t>𝑔</m:t>
                      </m:r>
                    </m:oMath>
                  </a14:m>
                  <a:endParaRPr lang="en-US" sz="1600" dirty="0">
                    <a:latin typeface="Helvetica Neue" charset="0"/>
                    <a:ea typeface="Helvetica Neue" charset="0"/>
                    <a:cs typeface="Helvetica Neue"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771236" y="3054201"/>
                  <a:ext cx="962564" cy="1271123"/>
                </a:xfrm>
                <a:prstGeom prst="rect">
                  <a:avLst/>
                </a:prstGeom>
                <a:blipFill>
                  <a:blip r:embed="rId3"/>
                  <a:stretch>
                    <a:fillRect r="-5224"/>
                  </a:stretch>
                </a:blipFill>
              </p:spPr>
              <p:txBody>
                <a:bodyPr/>
                <a:lstStyle/>
                <a:p>
                  <a:r>
                    <a:rPr lang="fr-FR">
                      <a:noFill/>
                    </a:rPr>
                    <a:t> </a:t>
                  </a:r>
                </a:p>
              </p:txBody>
            </p:sp>
          </mc:Fallback>
        </mc:AlternateContent>
        <p:sp>
          <p:nvSpPr>
            <p:cNvPr id="100" name="Arrow: Right 7"/>
            <p:cNvSpPr/>
            <p:nvPr/>
          </p:nvSpPr>
          <p:spPr>
            <a:xfrm>
              <a:off x="3807342" y="3479645"/>
              <a:ext cx="2286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Helvetica Neue" charset="0"/>
                <a:ea typeface="Helvetica Neue" charset="0"/>
                <a:cs typeface="Helvetica Neue" charset="0"/>
              </a:endParaRPr>
            </a:p>
          </p:txBody>
        </p:sp>
        <mc:AlternateContent xmlns:mc="http://schemas.openxmlformats.org/markup-compatibility/2006" xmlns:a14="http://schemas.microsoft.com/office/drawing/2010/main">
          <mc:Choice Requires="a14">
            <p:sp>
              <p:nvSpPr>
                <p:cNvPr id="101" name="Rectangle 100"/>
                <p:cNvSpPr/>
                <p:nvPr/>
              </p:nvSpPr>
              <p:spPr>
                <a:xfrm>
                  <a:off x="4096810" y="3054201"/>
                  <a:ext cx="2658785" cy="1271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Helvetica Neue" charset="0"/>
                      <a:ea typeface="Helvetica Neue" charset="0"/>
                      <a:cs typeface="Helvetica Neue" charset="0"/>
                    </a:rPr>
                    <a:t>Decision variable</a:t>
                  </a:r>
                </a:p>
                <a:p>
                  <a:pPr algn="ctr"/>
                  <a14:m>
                    <m:oMath xmlns:m="http://schemas.openxmlformats.org/officeDocument/2006/math">
                      <m:r>
                        <a:rPr lang="en-US" sz="1600" i="1">
                          <a:latin typeface="Cambria Math" charset="0"/>
                          <a:ea typeface="Helvetica Neue" charset="0"/>
                          <a:cs typeface="Helvetica Neue" charset="0"/>
                        </a:rPr>
                        <m:t>𝜆</m:t>
                      </m:r>
                      <m:r>
                        <a:rPr lang="en-US" sz="1600" i="1">
                          <a:latin typeface="Cambria Math" charset="0"/>
                          <a:ea typeface="Helvetica Neue" charset="0"/>
                          <a:cs typeface="Helvetica Neue" charset="0"/>
                        </a:rPr>
                        <m:t>=</m:t>
                      </m:r>
                      <m:r>
                        <a:rPr lang="en-US" sz="1600" i="1">
                          <a:latin typeface="Cambria Math" charset="0"/>
                          <a:ea typeface="Helvetica Neue" charset="0"/>
                          <a:cs typeface="Helvetica Neue" charset="0"/>
                        </a:rPr>
                        <m:t>𝑓</m:t>
                      </m:r>
                      <m:r>
                        <a:rPr lang="en-US" sz="1600" i="1">
                          <a:latin typeface="Cambria Math" charset="0"/>
                          <a:ea typeface="Helvetica Neue" charset="0"/>
                          <a:cs typeface="Helvetica Neue" charset="0"/>
                        </a:rPr>
                        <m:t>(</m:t>
                      </m:r>
                    </m:oMath>
                  </a14:m>
                  <a:r>
                    <a:rPr lang="en-US" sz="1600" dirty="0">
                      <a:latin typeface="Helvetica Neue" charset="0"/>
                      <a:ea typeface="Helvetica Neue" charset="0"/>
                      <a:cs typeface="Helvetica Neue" charset="0"/>
                    </a:rPr>
                    <a:t> images, template, internal noise </a:t>
                  </a:r>
                  <a14:m>
                    <m:oMath xmlns:m="http://schemas.openxmlformats.org/officeDocument/2006/math">
                      <m:r>
                        <a:rPr lang="en-US" sz="1600" i="1">
                          <a:latin typeface="Cambria Math" charset="0"/>
                          <a:ea typeface="Helvetica Neue" charset="0"/>
                          <a:cs typeface="Helvetica Neue" charset="0"/>
                        </a:rPr>
                        <m:t>)</m:t>
                      </m:r>
                    </m:oMath>
                  </a14:m>
                  <a:r>
                    <a:rPr lang="en-US" sz="1600" dirty="0">
                      <a:latin typeface="Helvetica Neue" charset="0"/>
                      <a:ea typeface="Helvetica Neue" charset="0"/>
                      <a:cs typeface="Helvetica Neue" charset="0"/>
                    </a:rPr>
                    <a:t> </a:t>
                  </a:r>
                </a:p>
              </p:txBody>
            </p:sp>
          </mc:Choice>
          <mc:Fallback xmlns="">
            <p:sp>
              <p:nvSpPr>
                <p:cNvPr id="10" name="Rectangle 9"/>
                <p:cNvSpPr>
                  <a:spLocks noRot="1" noChangeAspect="1" noMove="1" noResize="1" noEditPoints="1" noAdjustHandles="1" noChangeArrowheads="1" noChangeShapeType="1" noTextEdit="1"/>
                </p:cNvSpPr>
                <p:nvPr/>
              </p:nvSpPr>
              <p:spPr>
                <a:xfrm>
                  <a:off x="4096810" y="3054201"/>
                  <a:ext cx="2658785" cy="1271123"/>
                </a:xfrm>
                <a:prstGeom prst="rect">
                  <a:avLst/>
                </a:prstGeom>
                <a:blipFill>
                  <a:blip r:embed="rId4"/>
                  <a:stretch>
                    <a:fillRect t="-6875" b="-12500"/>
                  </a:stretch>
                </a:blipFill>
              </p:spPr>
              <p:txBody>
                <a:bodyPr/>
                <a:lstStyle/>
                <a:p>
                  <a:r>
                    <a:rPr lang="fr-FR">
                      <a:noFill/>
                    </a:rPr>
                    <a:t> </a:t>
                  </a:r>
                </a:p>
              </p:txBody>
            </p:sp>
          </mc:Fallback>
        </mc:AlternateContent>
        <p:sp>
          <p:nvSpPr>
            <p:cNvPr id="102" name="Rectangle 101"/>
            <p:cNvSpPr/>
            <p:nvPr/>
          </p:nvSpPr>
          <p:spPr>
            <a:xfrm>
              <a:off x="7118608" y="3054201"/>
              <a:ext cx="1493422" cy="1271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Helvetica Neue" charset="0"/>
                  <a:ea typeface="Helvetica Neue" charset="0"/>
                  <a:cs typeface="Helvetica Neue" charset="0"/>
                </a:rPr>
                <a:t>Threshold</a:t>
              </a:r>
            </a:p>
          </p:txBody>
        </p:sp>
        <p:sp>
          <p:nvSpPr>
            <p:cNvPr id="103" name="Rectangle 102"/>
            <p:cNvSpPr/>
            <p:nvPr/>
          </p:nvSpPr>
          <p:spPr>
            <a:xfrm>
              <a:off x="10554921" y="3054201"/>
              <a:ext cx="1027480" cy="1271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Helvetica Neue" charset="0"/>
                  <a:ea typeface="Helvetica Neue" charset="0"/>
                  <a:cs typeface="Helvetica Neue" charset="0"/>
                </a:rPr>
                <a:t>Figure-of -merit</a:t>
              </a:r>
            </a:p>
          </p:txBody>
        </p:sp>
        <p:sp>
          <p:nvSpPr>
            <p:cNvPr id="104" name="Arrow: Right 12"/>
            <p:cNvSpPr/>
            <p:nvPr/>
          </p:nvSpPr>
          <p:spPr>
            <a:xfrm>
              <a:off x="6821211" y="3476016"/>
              <a:ext cx="2286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Helvetica Neue" charset="0"/>
                <a:ea typeface="Helvetica Neue" charset="0"/>
                <a:cs typeface="Helvetica Neue" charset="0"/>
              </a:endParaRPr>
            </a:p>
          </p:txBody>
        </p:sp>
        <p:sp>
          <p:nvSpPr>
            <p:cNvPr id="105" name="Arrow: Right 13"/>
            <p:cNvSpPr/>
            <p:nvPr/>
          </p:nvSpPr>
          <p:spPr>
            <a:xfrm>
              <a:off x="10237783" y="3476016"/>
              <a:ext cx="2286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Helvetica Neue" charset="0"/>
                <a:ea typeface="Helvetica Neue" charset="0"/>
                <a:cs typeface="Helvetica Neue" charset="0"/>
              </a:endParaRPr>
            </a:p>
          </p:txBody>
        </p:sp>
        <mc:AlternateContent xmlns:mc="http://schemas.openxmlformats.org/markup-compatibility/2006" xmlns:a14="http://schemas.microsoft.com/office/drawing/2010/main">
          <mc:Choice Requires="a14">
            <p:sp>
              <p:nvSpPr>
                <p:cNvPr id="106" name="Rectangle 105"/>
                <p:cNvSpPr/>
                <p:nvPr/>
              </p:nvSpPr>
              <p:spPr>
                <a:xfrm>
                  <a:off x="8991601" y="3054201"/>
                  <a:ext cx="1246183" cy="1271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Helvetica Neue" charset="0"/>
                      <a:ea typeface="Helvetica Neue" charset="0"/>
                      <a:cs typeface="Helvetica Neue" charset="0"/>
                    </a:rPr>
                    <a:t>Decision outcome </a:t>
                  </a:r>
                  <a14:m>
                    <m:oMath xmlns:m="http://schemas.openxmlformats.org/officeDocument/2006/math">
                      <m:r>
                        <a:rPr lang="fr-FR" sz="1600" i="1">
                          <a:latin typeface="Cambria Math" charset="0"/>
                          <a:ea typeface="Helvetica Neue" charset="0"/>
                          <a:cs typeface="Helvetica Neue" charset="0"/>
                        </a:rPr>
                        <m:t>𝐷</m:t>
                      </m:r>
                    </m:oMath>
                  </a14:m>
                  <a:endParaRPr lang="en-US" sz="1600" dirty="0">
                    <a:latin typeface="Helvetica Neue" charset="0"/>
                    <a:ea typeface="Helvetica Neue" charset="0"/>
                    <a:cs typeface="Helvetica Neue"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8991601" y="3054201"/>
                  <a:ext cx="1246183" cy="1271123"/>
                </a:xfrm>
                <a:prstGeom prst="rect">
                  <a:avLst/>
                </a:prstGeom>
                <a:blipFill>
                  <a:blip r:embed="rId5"/>
                  <a:stretch>
                    <a:fillRect r="-4070"/>
                  </a:stretch>
                </a:blipFill>
              </p:spPr>
              <p:txBody>
                <a:bodyPr/>
                <a:lstStyle/>
                <a:p>
                  <a:r>
                    <a:rPr lang="fr-FR">
                      <a:noFill/>
                    </a:rPr>
                    <a:t> </a:t>
                  </a:r>
                </a:p>
              </p:txBody>
            </p:sp>
          </mc:Fallback>
        </mc:AlternateContent>
        <p:sp>
          <p:nvSpPr>
            <p:cNvPr id="107" name="Arrow: Right 15"/>
            <p:cNvSpPr/>
            <p:nvPr/>
          </p:nvSpPr>
          <p:spPr>
            <a:xfrm>
              <a:off x="8674154" y="3476016"/>
              <a:ext cx="2286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Helvetica Neue" charset="0"/>
                <a:ea typeface="Helvetica Neue" charset="0"/>
                <a:cs typeface="Helvetica Neue" charset="0"/>
              </a:endParaRPr>
            </a:p>
          </p:txBody>
        </p:sp>
      </p:grpSp>
      <mc:AlternateContent xmlns:mc="http://schemas.openxmlformats.org/markup-compatibility/2006" xmlns:a14="http://schemas.microsoft.com/office/drawing/2010/main">
        <mc:Choice Requires="a14">
          <p:sp>
            <p:nvSpPr>
              <p:cNvPr id="108" name="TextBox 107"/>
              <p:cNvSpPr txBox="1"/>
              <p:nvPr/>
            </p:nvSpPr>
            <p:spPr>
              <a:xfrm>
                <a:off x="1099390" y="3975366"/>
                <a:ext cx="4299512" cy="1264449"/>
              </a:xfrm>
              <a:prstGeom prst="rect">
                <a:avLst/>
              </a:prstGeom>
              <a:noFill/>
            </p:spPr>
            <p:txBody>
              <a:bodyPr wrap="square" rtlCol="0">
                <a:spAutoFit/>
              </a:bodyPr>
              <a:lstStyle/>
              <a:p>
                <a:pPr marL="130969" indent="-130969">
                  <a:spcAft>
                    <a:spcPts val="450"/>
                  </a:spcAft>
                  <a:buFont typeface="Arial" panose="020B0604020202020204" pitchFamily="34" charset="0"/>
                  <a:buChar char="•"/>
                </a:pPr>
                <a:r>
                  <a:rPr lang="fr-FR" b="1" dirty="0" smtClean="0">
                    <a:latin typeface="Helvetica Neue" charset="0"/>
                    <a:ea typeface="Helvetica Neue" charset="0"/>
                    <a:cs typeface="Helvetica Neue" charset="0"/>
                  </a:rPr>
                  <a:t>Model observer </a:t>
                </a:r>
                <a14:m>
                  <m:oMath xmlns:m="http://schemas.openxmlformats.org/officeDocument/2006/math">
                    <m:r>
                      <a:rPr lang="en-US" i="1">
                        <a:latin typeface="Cambria Math" charset="0"/>
                        <a:ea typeface="Helvetica Neue" charset="0"/>
                        <a:cs typeface="Helvetica Neue" charset="0"/>
                      </a:rPr>
                      <m:t>𝑓</m:t>
                    </m:r>
                  </m:oMath>
                </a14:m>
                <a:endParaRPr lang="fr-FR" dirty="0">
                  <a:latin typeface="Helvetica Neue" charset="0"/>
                  <a:ea typeface="Helvetica Neue" charset="0"/>
                  <a:cs typeface="Helvetica Neue" charset="0"/>
                </a:endParaRPr>
              </a:p>
              <a:p>
                <a:pPr marL="406400" indent="-290513">
                  <a:spcAft>
                    <a:spcPts val="450"/>
                  </a:spcAft>
                </a:pPr>
                <a:r>
                  <a:rPr lang="fr-FR" dirty="0">
                    <a:latin typeface="Helvetica Neue" charset="0"/>
                    <a:ea typeface="Helvetica Neue" charset="0"/>
                    <a:cs typeface="Helvetica Neue" charset="0"/>
                    <a:sym typeface="Wingdings" panose="05000000000000000000" pitchFamily="2" charset="2"/>
                  </a:rPr>
                  <a:t> </a:t>
                </a:r>
                <a:r>
                  <a:rPr lang="fr-FR" dirty="0" err="1" smtClean="0">
                    <a:latin typeface="Helvetica Neue" charset="0"/>
                    <a:ea typeface="Helvetica Neue" charset="0"/>
                    <a:cs typeface="Helvetica Neue" charset="0"/>
                    <a:sym typeface="Wingdings" panose="05000000000000000000" pitchFamily="2" charset="2"/>
                  </a:rPr>
                  <a:t>Compute</a:t>
                </a:r>
                <a:r>
                  <a:rPr lang="fr-FR" dirty="0" smtClean="0">
                    <a:latin typeface="Helvetica Neue" charset="0"/>
                    <a:ea typeface="Helvetica Neue" charset="0"/>
                    <a:cs typeface="Helvetica Neue" charset="0"/>
                    <a:sym typeface="Wingdings" panose="05000000000000000000" pitchFamily="2" charset="2"/>
                  </a:rPr>
                  <a:t> </a:t>
                </a:r>
                <a:r>
                  <a:rPr lang="fr-FR" dirty="0" err="1" smtClean="0">
                    <a:latin typeface="Helvetica Neue" charset="0"/>
                    <a:ea typeface="Helvetica Neue" charset="0"/>
                    <a:cs typeface="Helvetica Neue" charset="0"/>
                    <a:sym typeface="Wingdings" panose="05000000000000000000" pitchFamily="2" charset="2"/>
                  </a:rPr>
                  <a:t>d</a:t>
                </a:r>
                <a:r>
                  <a:rPr lang="fr-FR" dirty="0" err="1" smtClean="0">
                    <a:latin typeface="Helvetica Neue" charset="0"/>
                    <a:ea typeface="Helvetica Neue" charset="0"/>
                    <a:cs typeface="Helvetica Neue" charset="0"/>
                  </a:rPr>
                  <a:t>ecision</a:t>
                </a:r>
                <a:r>
                  <a:rPr lang="fr-FR" dirty="0" smtClean="0">
                    <a:latin typeface="Helvetica Neue" charset="0"/>
                    <a:ea typeface="Helvetica Neue" charset="0"/>
                    <a:cs typeface="Helvetica Neue" charset="0"/>
                  </a:rPr>
                  <a:t> </a:t>
                </a:r>
                <a:r>
                  <a:rPr lang="fr-FR" dirty="0">
                    <a:latin typeface="Helvetica Neue" charset="0"/>
                    <a:ea typeface="Helvetica Neue" charset="0"/>
                    <a:cs typeface="Helvetica Neue" charset="0"/>
                  </a:rPr>
                  <a:t>variable </a:t>
                </a:r>
                <a14:m>
                  <m:oMath xmlns:m="http://schemas.openxmlformats.org/officeDocument/2006/math">
                    <m:r>
                      <a:rPr lang="en-US" i="1">
                        <a:latin typeface="Cambria Math" charset="0"/>
                        <a:ea typeface="Helvetica Neue" charset="0"/>
                        <a:cs typeface="Helvetica Neue" charset="0"/>
                      </a:rPr>
                      <m:t>𝜆</m:t>
                    </m:r>
                  </m:oMath>
                </a14:m>
                <a:r>
                  <a:rPr lang="fr-FR" dirty="0">
                    <a:latin typeface="Helvetica Neue" charset="0"/>
                    <a:ea typeface="Helvetica Neue" charset="0"/>
                    <a:cs typeface="Helvetica Neue" charset="0"/>
                  </a:rPr>
                  <a:t>: observer’s confidence of </a:t>
                </a:r>
                <a:r>
                  <a:rPr lang="fr-FR" dirty="0" err="1">
                    <a:latin typeface="Helvetica Neue" charset="0"/>
                    <a:ea typeface="Helvetica Neue" charset="0"/>
                    <a:cs typeface="Helvetica Neue" charset="0"/>
                  </a:rPr>
                  <a:t>lesion</a:t>
                </a:r>
                <a:r>
                  <a:rPr lang="fr-FR" dirty="0">
                    <a:latin typeface="Helvetica Neue" charset="0"/>
                    <a:ea typeface="Helvetica Neue" charset="0"/>
                    <a:cs typeface="Helvetica Neue" charset="0"/>
                  </a:rPr>
                  <a:t> </a:t>
                </a:r>
                <a:r>
                  <a:rPr lang="fr-FR" dirty="0" err="1">
                    <a:latin typeface="Helvetica Neue" charset="0"/>
                    <a:ea typeface="Helvetica Neue" charset="0"/>
                    <a:cs typeface="Helvetica Neue" charset="0"/>
                  </a:rPr>
                  <a:t>presence</a:t>
                </a:r>
                <a:r>
                  <a:rPr lang="fr-FR" dirty="0" smtClean="0">
                    <a:latin typeface="Helvetica Neue" charset="0"/>
                    <a:ea typeface="Helvetica Neue" charset="0"/>
                    <a:cs typeface="Helvetica Neue" charset="0"/>
                  </a:rPr>
                  <a:t>.</a:t>
                </a:r>
                <a:endParaRPr lang="fr-FR" dirty="0">
                  <a:latin typeface="Helvetica Neue" charset="0"/>
                  <a:ea typeface="Helvetica Neue" charset="0"/>
                  <a:cs typeface="Helvetica Neue" charset="0"/>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1099390" y="3975366"/>
                <a:ext cx="4299512" cy="1264449"/>
              </a:xfrm>
              <a:prstGeom prst="rect">
                <a:avLst/>
              </a:prstGeom>
              <a:blipFill rotWithShape="0">
                <a:blip r:embed="rId6"/>
                <a:stretch>
                  <a:fillRect l="-850" t="-2404" b="-6250"/>
                </a:stretch>
              </a:blipFill>
            </p:spPr>
            <p:txBody>
              <a:bodyPr/>
              <a:lstStyle/>
              <a:p>
                <a:r>
                  <a:rPr lang="en-US">
                    <a:noFill/>
                  </a:rPr>
                  <a:t> </a:t>
                </a:r>
              </a:p>
            </p:txBody>
          </p:sp>
        </mc:Fallback>
      </mc:AlternateContent>
      <p:grpSp>
        <p:nvGrpSpPr>
          <p:cNvPr id="109" name="Group 108"/>
          <p:cNvGrpSpPr/>
          <p:nvPr/>
        </p:nvGrpSpPr>
        <p:grpSpPr>
          <a:xfrm>
            <a:off x="5764274" y="3975366"/>
            <a:ext cx="2549851" cy="1708368"/>
            <a:chOff x="5320916" y="3177231"/>
            <a:chExt cx="3023794" cy="2229687"/>
          </a:xfrm>
        </p:grpSpPr>
        <p:sp>
          <p:nvSpPr>
            <p:cNvPr id="110" name="Freeform: Shape 30"/>
            <p:cNvSpPr/>
            <p:nvPr/>
          </p:nvSpPr>
          <p:spPr>
            <a:xfrm>
              <a:off x="6393690" y="3832688"/>
              <a:ext cx="1130225" cy="1054248"/>
            </a:xfrm>
            <a:custGeom>
              <a:avLst/>
              <a:gdLst>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5004 h 3111275"/>
                <a:gd name="connsiteX1" fmla="*/ 3390314 w 3812344"/>
                <a:gd name="connsiteY1" fmla="*/ 2773651 h 3111275"/>
                <a:gd name="connsiteX2" fmla="*/ 2996418 w 3812344"/>
                <a:gd name="connsiteY2" fmla="*/ 2028063 h 3111275"/>
                <a:gd name="connsiteX3" fmla="*/ 2602523 w 3812344"/>
                <a:gd name="connsiteY3" fmla="*/ 1113663 h 3111275"/>
                <a:gd name="connsiteX4" fmla="*/ 2335237 w 3812344"/>
                <a:gd name="connsiteY4" fmla="*/ 452481 h 3111275"/>
                <a:gd name="connsiteX5" fmla="*/ 2138289 w 3812344"/>
                <a:gd name="connsiteY5" fmla="*/ 114857 h 3111275"/>
                <a:gd name="connsiteX6" fmla="*/ 1955409 w 3812344"/>
                <a:gd name="connsiteY6" fmla="*/ 2315 h 3111275"/>
                <a:gd name="connsiteX7" fmla="*/ 1758461 w 3812344"/>
                <a:gd name="connsiteY7" fmla="*/ 44518 h 3111275"/>
                <a:gd name="connsiteX8" fmla="*/ 1533378 w 3812344"/>
                <a:gd name="connsiteY8" fmla="*/ 368075 h 3111275"/>
                <a:gd name="connsiteX9" fmla="*/ 1266092 w 3812344"/>
                <a:gd name="connsiteY9" fmla="*/ 958918 h 3111275"/>
                <a:gd name="connsiteX10" fmla="*/ 1026941 w 3812344"/>
                <a:gd name="connsiteY10" fmla="*/ 1662303 h 3111275"/>
                <a:gd name="connsiteX11" fmla="*/ 717452 w 3812344"/>
                <a:gd name="connsiteY11" fmla="*/ 2323484 h 3111275"/>
                <a:gd name="connsiteX12" fmla="*/ 323557 w 3812344"/>
                <a:gd name="connsiteY12" fmla="*/ 2858057 h 3111275"/>
                <a:gd name="connsiteX13" fmla="*/ 0 w 3812344"/>
                <a:gd name="connsiteY13" fmla="*/ 3111275 h 3111275"/>
                <a:gd name="connsiteX14" fmla="*/ 0 w 3812344"/>
                <a:gd name="connsiteY14" fmla="*/ 3111275 h 3111275"/>
                <a:gd name="connsiteX0" fmla="*/ 3812344 w 3812344"/>
                <a:gd name="connsiteY0" fmla="*/ 3053132 h 3109403"/>
                <a:gd name="connsiteX1" fmla="*/ 3390314 w 3812344"/>
                <a:gd name="connsiteY1" fmla="*/ 2771779 h 3109403"/>
                <a:gd name="connsiteX2" fmla="*/ 2996418 w 3812344"/>
                <a:gd name="connsiteY2" fmla="*/ 2026191 h 3109403"/>
                <a:gd name="connsiteX3" fmla="*/ 2602523 w 3812344"/>
                <a:gd name="connsiteY3" fmla="*/ 1111791 h 3109403"/>
                <a:gd name="connsiteX4" fmla="*/ 2335237 w 3812344"/>
                <a:gd name="connsiteY4" fmla="*/ 450609 h 3109403"/>
                <a:gd name="connsiteX5" fmla="*/ 2138289 w 3812344"/>
                <a:gd name="connsiteY5" fmla="*/ 112985 h 3109403"/>
                <a:gd name="connsiteX6" fmla="*/ 1955409 w 3812344"/>
                <a:gd name="connsiteY6" fmla="*/ 443 h 3109403"/>
                <a:gd name="connsiteX7" fmla="*/ 1805529 w 3812344"/>
                <a:gd name="connsiteY7" fmla="*/ 76897 h 3109403"/>
                <a:gd name="connsiteX8" fmla="*/ 1533378 w 3812344"/>
                <a:gd name="connsiteY8" fmla="*/ 366203 h 3109403"/>
                <a:gd name="connsiteX9" fmla="*/ 1266092 w 3812344"/>
                <a:gd name="connsiteY9" fmla="*/ 957046 h 3109403"/>
                <a:gd name="connsiteX10" fmla="*/ 1026941 w 3812344"/>
                <a:gd name="connsiteY10" fmla="*/ 1660431 h 3109403"/>
                <a:gd name="connsiteX11" fmla="*/ 717452 w 3812344"/>
                <a:gd name="connsiteY11" fmla="*/ 2321612 h 3109403"/>
                <a:gd name="connsiteX12" fmla="*/ 323557 w 3812344"/>
                <a:gd name="connsiteY12" fmla="*/ 2856185 h 3109403"/>
                <a:gd name="connsiteX13" fmla="*/ 0 w 3812344"/>
                <a:gd name="connsiteY13" fmla="*/ 3109403 h 3109403"/>
                <a:gd name="connsiteX14" fmla="*/ 0 w 3812344"/>
                <a:gd name="connsiteY14" fmla="*/ 3109403 h 3109403"/>
                <a:gd name="connsiteX0" fmla="*/ 3812344 w 3812344"/>
                <a:gd name="connsiteY0" fmla="*/ 3053131 h 3109402"/>
                <a:gd name="connsiteX1" fmla="*/ 3390314 w 3812344"/>
                <a:gd name="connsiteY1" fmla="*/ 277177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717452 w 3812344"/>
                <a:gd name="connsiteY11" fmla="*/ 232161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3131 h 3109402"/>
                <a:gd name="connsiteX1" fmla="*/ 3390314 w 3812344"/>
                <a:gd name="connsiteY1" fmla="*/ 277177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688158 w 3812344"/>
                <a:gd name="connsiteY11" fmla="*/ 229272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3131 h 3109402"/>
                <a:gd name="connsiteX1" fmla="*/ 3429373 w 3812344"/>
                <a:gd name="connsiteY1" fmla="*/ 276214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688158 w 3812344"/>
                <a:gd name="connsiteY11" fmla="*/ 229272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2768 h 3109039"/>
                <a:gd name="connsiteX1" fmla="*/ 3429373 w 3812344"/>
                <a:gd name="connsiteY1" fmla="*/ 2761785 h 3109039"/>
                <a:gd name="connsiteX2" fmla="*/ 2996418 w 3812344"/>
                <a:gd name="connsiteY2" fmla="*/ 2025827 h 3109039"/>
                <a:gd name="connsiteX3" fmla="*/ 2602523 w 3812344"/>
                <a:gd name="connsiteY3" fmla="*/ 1111427 h 3109039"/>
                <a:gd name="connsiteX4" fmla="*/ 2335237 w 3812344"/>
                <a:gd name="connsiteY4" fmla="*/ 450245 h 3109039"/>
                <a:gd name="connsiteX5" fmla="*/ 2138289 w 3812344"/>
                <a:gd name="connsiteY5" fmla="*/ 112621 h 3109039"/>
                <a:gd name="connsiteX6" fmla="*/ 1955409 w 3812344"/>
                <a:gd name="connsiteY6" fmla="*/ 79 h 3109039"/>
                <a:gd name="connsiteX7" fmla="*/ 1727410 w 3812344"/>
                <a:gd name="connsiteY7" fmla="*/ 95793 h 3109039"/>
                <a:gd name="connsiteX8" fmla="*/ 1533378 w 3812344"/>
                <a:gd name="connsiteY8" fmla="*/ 365839 h 3109039"/>
                <a:gd name="connsiteX9" fmla="*/ 1266092 w 3812344"/>
                <a:gd name="connsiteY9" fmla="*/ 956682 h 3109039"/>
                <a:gd name="connsiteX10" fmla="*/ 987882 w 3812344"/>
                <a:gd name="connsiteY10" fmla="*/ 1631177 h 3109039"/>
                <a:gd name="connsiteX11" fmla="*/ 688158 w 3812344"/>
                <a:gd name="connsiteY11" fmla="*/ 2292358 h 3109039"/>
                <a:gd name="connsiteX12" fmla="*/ 323557 w 3812344"/>
                <a:gd name="connsiteY12" fmla="*/ 2855821 h 3109039"/>
                <a:gd name="connsiteX13" fmla="*/ 0 w 3812344"/>
                <a:gd name="connsiteY13" fmla="*/ 3109039 h 3109039"/>
                <a:gd name="connsiteX14" fmla="*/ 0 w 3812344"/>
                <a:gd name="connsiteY14" fmla="*/ 3109039 h 3109039"/>
                <a:gd name="connsiteX0" fmla="*/ 3812344 w 3812344"/>
                <a:gd name="connsiteY0" fmla="*/ 3062441 h 3118712"/>
                <a:gd name="connsiteX1" fmla="*/ 3429373 w 3812344"/>
                <a:gd name="connsiteY1" fmla="*/ 2771458 h 3118712"/>
                <a:gd name="connsiteX2" fmla="*/ 2996418 w 3812344"/>
                <a:gd name="connsiteY2" fmla="*/ 2035500 h 3118712"/>
                <a:gd name="connsiteX3" fmla="*/ 2602523 w 3812344"/>
                <a:gd name="connsiteY3" fmla="*/ 1121100 h 3118712"/>
                <a:gd name="connsiteX4" fmla="*/ 2335237 w 3812344"/>
                <a:gd name="connsiteY4" fmla="*/ 459918 h 3118712"/>
                <a:gd name="connsiteX5" fmla="*/ 2138289 w 3812344"/>
                <a:gd name="connsiteY5" fmla="*/ 122294 h 3118712"/>
                <a:gd name="connsiteX6" fmla="*/ 1916350 w 3812344"/>
                <a:gd name="connsiteY6" fmla="*/ 122 h 3118712"/>
                <a:gd name="connsiteX7" fmla="*/ 1727410 w 3812344"/>
                <a:gd name="connsiteY7" fmla="*/ 105466 h 3118712"/>
                <a:gd name="connsiteX8" fmla="*/ 1533378 w 3812344"/>
                <a:gd name="connsiteY8" fmla="*/ 375512 h 3118712"/>
                <a:gd name="connsiteX9" fmla="*/ 1266092 w 3812344"/>
                <a:gd name="connsiteY9" fmla="*/ 966355 h 3118712"/>
                <a:gd name="connsiteX10" fmla="*/ 987882 w 3812344"/>
                <a:gd name="connsiteY10" fmla="*/ 1640850 h 3118712"/>
                <a:gd name="connsiteX11" fmla="*/ 688158 w 3812344"/>
                <a:gd name="connsiteY11" fmla="*/ 2302031 h 3118712"/>
                <a:gd name="connsiteX12" fmla="*/ 323557 w 3812344"/>
                <a:gd name="connsiteY12" fmla="*/ 2865494 h 3118712"/>
                <a:gd name="connsiteX13" fmla="*/ 0 w 3812344"/>
                <a:gd name="connsiteY13" fmla="*/ 3118712 h 3118712"/>
                <a:gd name="connsiteX14" fmla="*/ 0 w 3812344"/>
                <a:gd name="connsiteY14" fmla="*/ 3118712 h 3118712"/>
                <a:gd name="connsiteX0" fmla="*/ 3812344 w 3812344"/>
                <a:gd name="connsiteY0" fmla="*/ 3062492 h 3118763"/>
                <a:gd name="connsiteX1" fmla="*/ 3429373 w 3812344"/>
                <a:gd name="connsiteY1" fmla="*/ 2771509 h 3118763"/>
                <a:gd name="connsiteX2" fmla="*/ 2996418 w 3812344"/>
                <a:gd name="connsiteY2" fmla="*/ 2035551 h 3118763"/>
                <a:gd name="connsiteX3" fmla="*/ 2602523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51384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02523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17267 w 3812344"/>
                <a:gd name="connsiteY9" fmla="*/ 1101228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851174 w 3812344"/>
                <a:gd name="connsiteY10" fmla="*/ 1968326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851174 w 3812344"/>
                <a:gd name="connsiteY10" fmla="*/ 1968326 h 3118763"/>
                <a:gd name="connsiteX11" fmla="*/ 522155 w 3812344"/>
                <a:gd name="connsiteY11" fmla="*/ 2600616 h 3118763"/>
                <a:gd name="connsiteX12" fmla="*/ 323557 w 3812344"/>
                <a:gd name="connsiteY12" fmla="*/ 2865545 h 3118763"/>
                <a:gd name="connsiteX13" fmla="*/ 0 w 3812344"/>
                <a:gd name="connsiteY13" fmla="*/ 3118763 h 3118763"/>
                <a:gd name="connsiteX14" fmla="*/ 0 w 3812344"/>
                <a:gd name="connsiteY14" fmla="*/ 3118763 h 311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2344" h="3118763">
                  <a:moveTo>
                    <a:pt x="3812344" y="3062492"/>
                  </a:moveTo>
                  <a:cubicBezTo>
                    <a:pt x="3671667" y="2968708"/>
                    <a:pt x="3565361" y="2942666"/>
                    <a:pt x="3429373" y="2771509"/>
                  </a:cubicBezTo>
                  <a:cubicBezTo>
                    <a:pt x="3293385" y="2600352"/>
                    <a:pt x="3129344" y="2310611"/>
                    <a:pt x="2996418" y="2035551"/>
                  </a:cubicBezTo>
                  <a:cubicBezTo>
                    <a:pt x="2863492" y="1760491"/>
                    <a:pt x="2742015" y="1383748"/>
                    <a:pt x="2631818" y="1121151"/>
                  </a:cubicBezTo>
                  <a:cubicBezTo>
                    <a:pt x="2521621" y="858554"/>
                    <a:pt x="2412609" y="626437"/>
                    <a:pt x="2335237" y="459969"/>
                  </a:cubicBezTo>
                  <a:cubicBezTo>
                    <a:pt x="2269588" y="347428"/>
                    <a:pt x="2208103" y="198977"/>
                    <a:pt x="2138289" y="122345"/>
                  </a:cubicBezTo>
                  <a:cubicBezTo>
                    <a:pt x="2068475" y="45713"/>
                    <a:pt x="1984830" y="2978"/>
                    <a:pt x="1916350" y="173"/>
                  </a:cubicBezTo>
                  <a:cubicBezTo>
                    <a:pt x="1847870" y="-2632"/>
                    <a:pt x="1797749" y="28507"/>
                    <a:pt x="1727410" y="105517"/>
                  </a:cubicBezTo>
                  <a:cubicBezTo>
                    <a:pt x="1657071" y="182527"/>
                    <a:pt x="1582597" y="297887"/>
                    <a:pt x="1494318" y="462234"/>
                  </a:cubicBezTo>
                  <a:cubicBezTo>
                    <a:pt x="1406039" y="626581"/>
                    <a:pt x="1304929" y="840583"/>
                    <a:pt x="1197738" y="1091598"/>
                  </a:cubicBezTo>
                  <a:cubicBezTo>
                    <a:pt x="1090547" y="1342613"/>
                    <a:pt x="963771" y="1716823"/>
                    <a:pt x="851174" y="1968326"/>
                  </a:cubicBezTo>
                  <a:cubicBezTo>
                    <a:pt x="738577" y="2219829"/>
                    <a:pt x="610091" y="2451080"/>
                    <a:pt x="522155" y="2600616"/>
                  </a:cubicBezTo>
                  <a:cubicBezTo>
                    <a:pt x="434219" y="2750152"/>
                    <a:pt x="410583" y="2779187"/>
                    <a:pt x="323557" y="2865545"/>
                  </a:cubicBezTo>
                  <a:cubicBezTo>
                    <a:pt x="236531" y="2951903"/>
                    <a:pt x="53926" y="3076560"/>
                    <a:pt x="0" y="3118763"/>
                  </a:cubicBezTo>
                  <a:lnTo>
                    <a:pt x="0" y="3118763"/>
                  </a:lnTo>
                </a:path>
              </a:pathLst>
            </a:custGeom>
            <a:ln>
              <a:solidFill>
                <a:schemeClr val="tx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latin typeface="Helvetica Neue" charset="0"/>
                <a:ea typeface="Helvetica Neue" charset="0"/>
                <a:cs typeface="Helvetica Neue" charset="0"/>
              </a:endParaRPr>
            </a:p>
          </p:txBody>
        </p:sp>
        <p:cxnSp>
          <p:nvCxnSpPr>
            <p:cNvPr id="111" name="Straight Arrow Connector 110"/>
            <p:cNvCxnSpPr/>
            <p:nvPr/>
          </p:nvCxnSpPr>
          <p:spPr>
            <a:xfrm>
              <a:off x="5748991" y="4918139"/>
              <a:ext cx="21766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1056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Rectangle 112"/>
                <p:cNvSpPr/>
                <p:nvPr/>
              </p:nvSpPr>
              <p:spPr>
                <a:xfrm>
                  <a:off x="5807391" y="4924882"/>
                  <a:ext cx="2537319" cy="482036"/>
                </a:xfrm>
                <a:prstGeom prst="rect">
                  <a:avLst/>
                </a:prstGeom>
              </p:spPr>
              <p:txBody>
                <a:bodyPr wrap="none">
                  <a:spAutoFit/>
                </a:bodyPr>
                <a:lstStyle/>
                <a:p>
                  <a:r>
                    <a:rPr lang="en-US" dirty="0">
                      <a:latin typeface="Helvetica Neue" charset="0"/>
                      <a:ea typeface="Helvetica Neue" charset="0"/>
                      <a:cs typeface="Helvetica Neue" charset="0"/>
                    </a:rPr>
                    <a:t>Decision Variable </a:t>
                  </a:r>
                  <a14:m>
                    <m:oMath xmlns:m="http://schemas.openxmlformats.org/officeDocument/2006/math">
                      <m:r>
                        <a:rPr lang="en-US" i="1">
                          <a:latin typeface="Cambria Math" charset="0"/>
                          <a:ea typeface="Helvetica Neue" charset="0"/>
                          <a:cs typeface="Helvetica Neue" charset="0"/>
                        </a:rPr>
                        <m:t>𝜆</m:t>
                      </m:r>
                    </m:oMath>
                  </a14:m>
                  <a:endParaRPr lang="fr-FR" b="1" dirty="0">
                    <a:latin typeface="Helvetica Neue" charset="0"/>
                    <a:ea typeface="Helvetica Neue" charset="0"/>
                    <a:cs typeface="Helvetica Neue" charset="0"/>
                  </a:endParaRPr>
                </a:p>
              </p:txBody>
            </p:sp>
          </mc:Choice>
          <mc:Fallback xmlns="">
            <p:sp>
              <p:nvSpPr>
                <p:cNvPr id="34" name="Rectangle 33"/>
                <p:cNvSpPr>
                  <a:spLocks noRot="1" noChangeAspect="1" noMove="1" noResize="1" noEditPoints="1" noAdjustHandles="1" noChangeArrowheads="1" noChangeShapeType="1" noTextEdit="1"/>
                </p:cNvSpPr>
                <p:nvPr/>
              </p:nvSpPr>
              <p:spPr>
                <a:xfrm>
                  <a:off x="5807391" y="4924882"/>
                  <a:ext cx="2404328" cy="482036"/>
                </a:xfrm>
                <a:prstGeom prst="rect">
                  <a:avLst/>
                </a:prstGeom>
                <a:blipFill>
                  <a:blip r:embed="rId7"/>
                  <a:stretch>
                    <a:fillRect l="-2711" t="-10000" b="-26667"/>
                  </a:stretch>
                </a:blipFill>
              </p:spPr>
              <p:txBody>
                <a:bodyPr/>
                <a:lstStyle/>
                <a:p>
                  <a:r>
                    <a:rPr lang="en-US">
                      <a:noFill/>
                    </a:rPr>
                    <a:t> </a:t>
                  </a:r>
                </a:p>
              </p:txBody>
            </p:sp>
          </mc:Fallback>
        </mc:AlternateContent>
        <p:sp>
          <p:nvSpPr>
            <p:cNvPr id="114" name="Rectangle 113"/>
            <p:cNvSpPr/>
            <p:nvPr/>
          </p:nvSpPr>
          <p:spPr>
            <a:xfrm>
              <a:off x="5956686" y="3177231"/>
              <a:ext cx="1596041" cy="482036"/>
            </a:xfrm>
            <a:prstGeom prst="rect">
              <a:avLst/>
            </a:prstGeom>
          </p:spPr>
          <p:txBody>
            <a:bodyPr wrap="none">
              <a:spAutoFit/>
            </a:bodyPr>
            <a:lstStyle/>
            <a:p>
              <a:pPr algn="ctr"/>
              <a:r>
                <a:rPr lang="en-US" b="1" dirty="0">
                  <a:solidFill>
                    <a:schemeClr val="accent4">
                      <a:lumMod val="75000"/>
                    </a:schemeClr>
                  </a:solidFill>
                  <a:latin typeface="Helvetica Neue" charset="0"/>
                  <a:ea typeface="Helvetica Neue" charset="0"/>
                  <a:cs typeface="Helvetica Neue" charset="0"/>
                </a:rPr>
                <a:t>Threshold </a:t>
              </a:r>
            </a:p>
          </p:txBody>
        </p:sp>
        <p:sp>
          <p:nvSpPr>
            <p:cNvPr id="115" name="TextBox 114"/>
            <p:cNvSpPr txBox="1"/>
            <p:nvPr/>
          </p:nvSpPr>
          <p:spPr>
            <a:xfrm>
              <a:off x="5320916" y="4205160"/>
              <a:ext cx="940973" cy="475843"/>
            </a:xfrm>
            <a:prstGeom prst="rect">
              <a:avLst/>
            </a:prstGeom>
            <a:noFill/>
          </p:spPr>
          <p:txBody>
            <a:bodyPr wrap="none" lIns="0" tIns="0" rIns="0" bIns="0" rtlCol="0">
              <a:spAutoFit/>
            </a:bodyPr>
            <a:lstStyle/>
            <a:p>
              <a:pPr algn="ctr">
                <a:lnSpc>
                  <a:spcPts val="1425"/>
                </a:lnSpc>
              </a:pPr>
              <a:r>
                <a:rPr lang="en-US" b="1" dirty="0">
                  <a:solidFill>
                    <a:srgbClr val="00B050"/>
                  </a:solidFill>
                  <a:latin typeface="Helvetica Neue" charset="0"/>
                  <a:ea typeface="Helvetica Neue" charset="0"/>
                  <a:cs typeface="Helvetica Neue" charset="0"/>
                </a:rPr>
                <a:t>Lesion </a:t>
              </a:r>
            </a:p>
            <a:p>
              <a:pPr algn="ctr">
                <a:lnSpc>
                  <a:spcPts val="1425"/>
                </a:lnSpc>
              </a:pPr>
              <a:r>
                <a:rPr lang="en-US" b="1" dirty="0">
                  <a:solidFill>
                    <a:srgbClr val="00B050"/>
                  </a:solidFill>
                  <a:latin typeface="Helvetica Neue" charset="0"/>
                  <a:ea typeface="Helvetica Neue" charset="0"/>
                  <a:cs typeface="Helvetica Neue" charset="0"/>
                </a:rPr>
                <a:t>absent</a:t>
              </a:r>
              <a:endParaRPr lang="fr-FR" b="1" dirty="0">
                <a:solidFill>
                  <a:srgbClr val="00B050"/>
                </a:solidFill>
                <a:latin typeface="Helvetica Neue" charset="0"/>
                <a:ea typeface="Helvetica Neue" charset="0"/>
                <a:cs typeface="Helvetica Neue" charset="0"/>
              </a:endParaRPr>
            </a:p>
          </p:txBody>
        </p:sp>
        <p:sp>
          <p:nvSpPr>
            <p:cNvPr id="116" name="TextBox 115"/>
            <p:cNvSpPr txBox="1"/>
            <p:nvPr/>
          </p:nvSpPr>
          <p:spPr>
            <a:xfrm>
              <a:off x="7316509" y="4141072"/>
              <a:ext cx="989257" cy="475843"/>
            </a:xfrm>
            <a:prstGeom prst="rect">
              <a:avLst/>
            </a:prstGeom>
            <a:noFill/>
          </p:spPr>
          <p:txBody>
            <a:bodyPr wrap="none" lIns="0" tIns="0" rIns="0" bIns="0" rtlCol="0">
              <a:spAutoFit/>
            </a:bodyPr>
            <a:lstStyle/>
            <a:p>
              <a:pPr algn="ctr">
                <a:lnSpc>
                  <a:spcPts val="1425"/>
                </a:lnSpc>
              </a:pPr>
              <a:r>
                <a:rPr lang="en-US" b="1" dirty="0">
                  <a:solidFill>
                    <a:schemeClr val="tx2"/>
                  </a:solidFill>
                  <a:latin typeface="Helvetica Neue" charset="0"/>
                  <a:ea typeface="Helvetica Neue" charset="0"/>
                  <a:cs typeface="Helvetica Neue" charset="0"/>
                </a:rPr>
                <a:t>Lesion</a:t>
              </a:r>
            </a:p>
            <a:p>
              <a:pPr algn="ctr">
                <a:lnSpc>
                  <a:spcPts val="1425"/>
                </a:lnSpc>
              </a:pPr>
              <a:r>
                <a:rPr lang="en-US" b="1" dirty="0">
                  <a:solidFill>
                    <a:schemeClr val="tx2"/>
                  </a:solidFill>
                  <a:latin typeface="Helvetica Neue" charset="0"/>
                  <a:ea typeface="Helvetica Neue" charset="0"/>
                  <a:cs typeface="Helvetica Neue" charset="0"/>
                </a:rPr>
                <a:t>present</a:t>
              </a:r>
              <a:endParaRPr lang="fr-FR" b="1" dirty="0">
                <a:solidFill>
                  <a:schemeClr val="tx2"/>
                </a:solidFill>
                <a:latin typeface="Helvetica Neue" charset="0"/>
                <a:ea typeface="Helvetica Neue" charset="0"/>
                <a:cs typeface="Helvetica Neue" charset="0"/>
              </a:endParaRPr>
            </a:p>
          </p:txBody>
        </p:sp>
        <p:cxnSp>
          <p:nvCxnSpPr>
            <p:cNvPr id="117" name="Straight Arrow Connector 116"/>
            <p:cNvCxnSpPr/>
            <p:nvPr/>
          </p:nvCxnSpPr>
          <p:spPr>
            <a:xfrm flipV="1">
              <a:off x="5748991" y="3660534"/>
              <a:ext cx="0" cy="1257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p:cNvSpPr/>
                <p:nvPr/>
              </p:nvSpPr>
              <p:spPr>
                <a:xfrm>
                  <a:off x="5371876" y="3467248"/>
                  <a:ext cx="450451" cy="4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charset="0"/>
                            <a:ea typeface="Helvetica Neue" charset="0"/>
                            <a:cs typeface="Helvetica Neue" charset="0"/>
                          </a:rPr>
                          <m:t>𝑝</m:t>
                        </m:r>
                      </m:oMath>
                    </m:oMathPara>
                  </a14:m>
                  <a:endParaRPr lang="fr-FR" i="1" dirty="0">
                    <a:latin typeface="Helvetica Neue" charset="0"/>
                    <a:ea typeface="Helvetica Neue" charset="0"/>
                    <a:cs typeface="Helvetica Neue" charset="0"/>
                  </a:endParaRPr>
                </a:p>
              </p:txBody>
            </p:sp>
          </mc:Choice>
          <mc:Fallback xmlns="">
            <p:sp>
              <p:nvSpPr>
                <p:cNvPr id="39" name="Rectangle 38"/>
                <p:cNvSpPr>
                  <a:spLocks noRot="1" noChangeAspect="1" noMove="1" noResize="1" noEditPoints="1" noAdjustHandles="1" noChangeArrowheads="1" noChangeShapeType="1" noTextEdit="1"/>
                </p:cNvSpPr>
                <p:nvPr/>
              </p:nvSpPr>
              <p:spPr>
                <a:xfrm>
                  <a:off x="5371876" y="3467248"/>
                  <a:ext cx="435243" cy="482036"/>
                </a:xfrm>
                <a:prstGeom prst="rect">
                  <a:avLst/>
                </a:prstGeom>
                <a:blipFill>
                  <a:blip r:embed="rId8"/>
                  <a:stretch>
                    <a:fillRect b="-8333"/>
                  </a:stretch>
                </a:blipFill>
              </p:spPr>
              <p:txBody>
                <a:bodyPr/>
                <a:lstStyle/>
                <a:p>
                  <a:r>
                    <a:rPr lang="en-US">
                      <a:noFill/>
                    </a:rPr>
                    <a:t> </a:t>
                  </a:r>
                </a:p>
              </p:txBody>
            </p:sp>
          </mc:Fallback>
        </mc:AlternateContent>
        <p:sp>
          <p:nvSpPr>
            <p:cNvPr id="119" name="Freeform: Shape 39"/>
            <p:cNvSpPr/>
            <p:nvPr/>
          </p:nvSpPr>
          <p:spPr>
            <a:xfrm>
              <a:off x="6030961" y="3832688"/>
              <a:ext cx="926966" cy="1054248"/>
            </a:xfrm>
            <a:custGeom>
              <a:avLst/>
              <a:gdLst>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2689 h 3108960"/>
                <a:gd name="connsiteX1" fmla="*/ 3390314 w 3812344"/>
                <a:gd name="connsiteY1" fmla="*/ 2771336 h 3108960"/>
                <a:gd name="connsiteX2" fmla="*/ 2996418 w 3812344"/>
                <a:gd name="connsiteY2" fmla="*/ 2025748 h 3108960"/>
                <a:gd name="connsiteX3" fmla="*/ 2602523 w 3812344"/>
                <a:gd name="connsiteY3" fmla="*/ 1111348 h 3108960"/>
                <a:gd name="connsiteX4" fmla="*/ 2335237 w 3812344"/>
                <a:gd name="connsiteY4" fmla="*/ 450166 h 3108960"/>
                <a:gd name="connsiteX5" fmla="*/ 2138289 w 3812344"/>
                <a:gd name="connsiteY5" fmla="*/ 112542 h 3108960"/>
                <a:gd name="connsiteX6" fmla="*/ 1955409 w 3812344"/>
                <a:gd name="connsiteY6" fmla="*/ 0 h 3108960"/>
                <a:gd name="connsiteX7" fmla="*/ 1758461 w 3812344"/>
                <a:gd name="connsiteY7" fmla="*/ 42203 h 3108960"/>
                <a:gd name="connsiteX8" fmla="*/ 1533378 w 3812344"/>
                <a:gd name="connsiteY8" fmla="*/ 365760 h 3108960"/>
                <a:gd name="connsiteX9" fmla="*/ 1266092 w 3812344"/>
                <a:gd name="connsiteY9" fmla="*/ 956603 h 3108960"/>
                <a:gd name="connsiteX10" fmla="*/ 1026941 w 3812344"/>
                <a:gd name="connsiteY10" fmla="*/ 1659988 h 3108960"/>
                <a:gd name="connsiteX11" fmla="*/ 717452 w 3812344"/>
                <a:gd name="connsiteY11" fmla="*/ 2321169 h 3108960"/>
                <a:gd name="connsiteX12" fmla="*/ 323557 w 3812344"/>
                <a:gd name="connsiteY12" fmla="*/ 2855742 h 3108960"/>
                <a:gd name="connsiteX13" fmla="*/ 0 w 3812344"/>
                <a:gd name="connsiteY13" fmla="*/ 3108960 h 3108960"/>
                <a:gd name="connsiteX14" fmla="*/ 0 w 3812344"/>
                <a:gd name="connsiteY14" fmla="*/ 3108960 h 3108960"/>
                <a:gd name="connsiteX0" fmla="*/ 3812344 w 3812344"/>
                <a:gd name="connsiteY0" fmla="*/ 3055004 h 3111275"/>
                <a:gd name="connsiteX1" fmla="*/ 3390314 w 3812344"/>
                <a:gd name="connsiteY1" fmla="*/ 2773651 h 3111275"/>
                <a:gd name="connsiteX2" fmla="*/ 2996418 w 3812344"/>
                <a:gd name="connsiteY2" fmla="*/ 2028063 h 3111275"/>
                <a:gd name="connsiteX3" fmla="*/ 2602523 w 3812344"/>
                <a:gd name="connsiteY3" fmla="*/ 1113663 h 3111275"/>
                <a:gd name="connsiteX4" fmla="*/ 2335237 w 3812344"/>
                <a:gd name="connsiteY4" fmla="*/ 452481 h 3111275"/>
                <a:gd name="connsiteX5" fmla="*/ 2138289 w 3812344"/>
                <a:gd name="connsiteY5" fmla="*/ 114857 h 3111275"/>
                <a:gd name="connsiteX6" fmla="*/ 1955409 w 3812344"/>
                <a:gd name="connsiteY6" fmla="*/ 2315 h 3111275"/>
                <a:gd name="connsiteX7" fmla="*/ 1758461 w 3812344"/>
                <a:gd name="connsiteY7" fmla="*/ 44518 h 3111275"/>
                <a:gd name="connsiteX8" fmla="*/ 1533378 w 3812344"/>
                <a:gd name="connsiteY8" fmla="*/ 368075 h 3111275"/>
                <a:gd name="connsiteX9" fmla="*/ 1266092 w 3812344"/>
                <a:gd name="connsiteY9" fmla="*/ 958918 h 3111275"/>
                <a:gd name="connsiteX10" fmla="*/ 1026941 w 3812344"/>
                <a:gd name="connsiteY10" fmla="*/ 1662303 h 3111275"/>
                <a:gd name="connsiteX11" fmla="*/ 717452 w 3812344"/>
                <a:gd name="connsiteY11" fmla="*/ 2323484 h 3111275"/>
                <a:gd name="connsiteX12" fmla="*/ 323557 w 3812344"/>
                <a:gd name="connsiteY12" fmla="*/ 2858057 h 3111275"/>
                <a:gd name="connsiteX13" fmla="*/ 0 w 3812344"/>
                <a:gd name="connsiteY13" fmla="*/ 3111275 h 3111275"/>
                <a:gd name="connsiteX14" fmla="*/ 0 w 3812344"/>
                <a:gd name="connsiteY14" fmla="*/ 3111275 h 3111275"/>
                <a:gd name="connsiteX0" fmla="*/ 3812344 w 3812344"/>
                <a:gd name="connsiteY0" fmla="*/ 3053132 h 3109403"/>
                <a:gd name="connsiteX1" fmla="*/ 3390314 w 3812344"/>
                <a:gd name="connsiteY1" fmla="*/ 2771779 h 3109403"/>
                <a:gd name="connsiteX2" fmla="*/ 2996418 w 3812344"/>
                <a:gd name="connsiteY2" fmla="*/ 2026191 h 3109403"/>
                <a:gd name="connsiteX3" fmla="*/ 2602523 w 3812344"/>
                <a:gd name="connsiteY3" fmla="*/ 1111791 h 3109403"/>
                <a:gd name="connsiteX4" fmla="*/ 2335237 w 3812344"/>
                <a:gd name="connsiteY4" fmla="*/ 450609 h 3109403"/>
                <a:gd name="connsiteX5" fmla="*/ 2138289 w 3812344"/>
                <a:gd name="connsiteY5" fmla="*/ 112985 h 3109403"/>
                <a:gd name="connsiteX6" fmla="*/ 1955409 w 3812344"/>
                <a:gd name="connsiteY6" fmla="*/ 443 h 3109403"/>
                <a:gd name="connsiteX7" fmla="*/ 1805529 w 3812344"/>
                <a:gd name="connsiteY7" fmla="*/ 76897 h 3109403"/>
                <a:gd name="connsiteX8" fmla="*/ 1533378 w 3812344"/>
                <a:gd name="connsiteY8" fmla="*/ 366203 h 3109403"/>
                <a:gd name="connsiteX9" fmla="*/ 1266092 w 3812344"/>
                <a:gd name="connsiteY9" fmla="*/ 957046 h 3109403"/>
                <a:gd name="connsiteX10" fmla="*/ 1026941 w 3812344"/>
                <a:gd name="connsiteY10" fmla="*/ 1660431 h 3109403"/>
                <a:gd name="connsiteX11" fmla="*/ 717452 w 3812344"/>
                <a:gd name="connsiteY11" fmla="*/ 2321612 h 3109403"/>
                <a:gd name="connsiteX12" fmla="*/ 323557 w 3812344"/>
                <a:gd name="connsiteY12" fmla="*/ 2856185 h 3109403"/>
                <a:gd name="connsiteX13" fmla="*/ 0 w 3812344"/>
                <a:gd name="connsiteY13" fmla="*/ 3109403 h 3109403"/>
                <a:gd name="connsiteX14" fmla="*/ 0 w 3812344"/>
                <a:gd name="connsiteY14" fmla="*/ 3109403 h 3109403"/>
                <a:gd name="connsiteX0" fmla="*/ 3812344 w 3812344"/>
                <a:gd name="connsiteY0" fmla="*/ 3053131 h 3109402"/>
                <a:gd name="connsiteX1" fmla="*/ 3390314 w 3812344"/>
                <a:gd name="connsiteY1" fmla="*/ 277177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717452 w 3812344"/>
                <a:gd name="connsiteY11" fmla="*/ 232161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3131 h 3109402"/>
                <a:gd name="connsiteX1" fmla="*/ 3390314 w 3812344"/>
                <a:gd name="connsiteY1" fmla="*/ 277177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688158 w 3812344"/>
                <a:gd name="connsiteY11" fmla="*/ 229272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3131 h 3109402"/>
                <a:gd name="connsiteX1" fmla="*/ 3429373 w 3812344"/>
                <a:gd name="connsiteY1" fmla="*/ 2762148 h 3109402"/>
                <a:gd name="connsiteX2" fmla="*/ 2996418 w 3812344"/>
                <a:gd name="connsiteY2" fmla="*/ 2026190 h 3109402"/>
                <a:gd name="connsiteX3" fmla="*/ 2602523 w 3812344"/>
                <a:gd name="connsiteY3" fmla="*/ 1111790 h 3109402"/>
                <a:gd name="connsiteX4" fmla="*/ 2335237 w 3812344"/>
                <a:gd name="connsiteY4" fmla="*/ 450608 h 3109402"/>
                <a:gd name="connsiteX5" fmla="*/ 2138289 w 3812344"/>
                <a:gd name="connsiteY5" fmla="*/ 112984 h 3109402"/>
                <a:gd name="connsiteX6" fmla="*/ 1955409 w 3812344"/>
                <a:gd name="connsiteY6" fmla="*/ 442 h 3109402"/>
                <a:gd name="connsiteX7" fmla="*/ 1805529 w 3812344"/>
                <a:gd name="connsiteY7" fmla="*/ 76896 h 3109402"/>
                <a:gd name="connsiteX8" fmla="*/ 1533378 w 3812344"/>
                <a:gd name="connsiteY8" fmla="*/ 366202 h 3109402"/>
                <a:gd name="connsiteX9" fmla="*/ 1266092 w 3812344"/>
                <a:gd name="connsiteY9" fmla="*/ 957045 h 3109402"/>
                <a:gd name="connsiteX10" fmla="*/ 987882 w 3812344"/>
                <a:gd name="connsiteY10" fmla="*/ 1631540 h 3109402"/>
                <a:gd name="connsiteX11" fmla="*/ 688158 w 3812344"/>
                <a:gd name="connsiteY11" fmla="*/ 2292721 h 3109402"/>
                <a:gd name="connsiteX12" fmla="*/ 323557 w 3812344"/>
                <a:gd name="connsiteY12" fmla="*/ 2856184 h 3109402"/>
                <a:gd name="connsiteX13" fmla="*/ 0 w 3812344"/>
                <a:gd name="connsiteY13" fmla="*/ 3109402 h 3109402"/>
                <a:gd name="connsiteX14" fmla="*/ 0 w 3812344"/>
                <a:gd name="connsiteY14" fmla="*/ 3109402 h 3109402"/>
                <a:gd name="connsiteX0" fmla="*/ 3812344 w 3812344"/>
                <a:gd name="connsiteY0" fmla="*/ 3052768 h 3109039"/>
                <a:gd name="connsiteX1" fmla="*/ 3429373 w 3812344"/>
                <a:gd name="connsiteY1" fmla="*/ 2761785 h 3109039"/>
                <a:gd name="connsiteX2" fmla="*/ 2996418 w 3812344"/>
                <a:gd name="connsiteY2" fmla="*/ 2025827 h 3109039"/>
                <a:gd name="connsiteX3" fmla="*/ 2602523 w 3812344"/>
                <a:gd name="connsiteY3" fmla="*/ 1111427 h 3109039"/>
                <a:gd name="connsiteX4" fmla="*/ 2335237 w 3812344"/>
                <a:gd name="connsiteY4" fmla="*/ 450245 h 3109039"/>
                <a:gd name="connsiteX5" fmla="*/ 2138289 w 3812344"/>
                <a:gd name="connsiteY5" fmla="*/ 112621 h 3109039"/>
                <a:gd name="connsiteX6" fmla="*/ 1955409 w 3812344"/>
                <a:gd name="connsiteY6" fmla="*/ 79 h 3109039"/>
                <a:gd name="connsiteX7" fmla="*/ 1727410 w 3812344"/>
                <a:gd name="connsiteY7" fmla="*/ 95793 h 3109039"/>
                <a:gd name="connsiteX8" fmla="*/ 1533378 w 3812344"/>
                <a:gd name="connsiteY8" fmla="*/ 365839 h 3109039"/>
                <a:gd name="connsiteX9" fmla="*/ 1266092 w 3812344"/>
                <a:gd name="connsiteY9" fmla="*/ 956682 h 3109039"/>
                <a:gd name="connsiteX10" fmla="*/ 987882 w 3812344"/>
                <a:gd name="connsiteY10" fmla="*/ 1631177 h 3109039"/>
                <a:gd name="connsiteX11" fmla="*/ 688158 w 3812344"/>
                <a:gd name="connsiteY11" fmla="*/ 2292358 h 3109039"/>
                <a:gd name="connsiteX12" fmla="*/ 323557 w 3812344"/>
                <a:gd name="connsiteY12" fmla="*/ 2855821 h 3109039"/>
                <a:gd name="connsiteX13" fmla="*/ 0 w 3812344"/>
                <a:gd name="connsiteY13" fmla="*/ 3109039 h 3109039"/>
                <a:gd name="connsiteX14" fmla="*/ 0 w 3812344"/>
                <a:gd name="connsiteY14" fmla="*/ 3109039 h 3109039"/>
                <a:gd name="connsiteX0" fmla="*/ 3812344 w 3812344"/>
                <a:gd name="connsiteY0" fmla="*/ 3062441 h 3118712"/>
                <a:gd name="connsiteX1" fmla="*/ 3429373 w 3812344"/>
                <a:gd name="connsiteY1" fmla="*/ 2771458 h 3118712"/>
                <a:gd name="connsiteX2" fmla="*/ 2996418 w 3812344"/>
                <a:gd name="connsiteY2" fmla="*/ 2035500 h 3118712"/>
                <a:gd name="connsiteX3" fmla="*/ 2602523 w 3812344"/>
                <a:gd name="connsiteY3" fmla="*/ 1121100 h 3118712"/>
                <a:gd name="connsiteX4" fmla="*/ 2335237 w 3812344"/>
                <a:gd name="connsiteY4" fmla="*/ 459918 h 3118712"/>
                <a:gd name="connsiteX5" fmla="*/ 2138289 w 3812344"/>
                <a:gd name="connsiteY5" fmla="*/ 122294 h 3118712"/>
                <a:gd name="connsiteX6" fmla="*/ 1916350 w 3812344"/>
                <a:gd name="connsiteY6" fmla="*/ 122 h 3118712"/>
                <a:gd name="connsiteX7" fmla="*/ 1727410 w 3812344"/>
                <a:gd name="connsiteY7" fmla="*/ 105466 h 3118712"/>
                <a:gd name="connsiteX8" fmla="*/ 1533378 w 3812344"/>
                <a:gd name="connsiteY8" fmla="*/ 375512 h 3118712"/>
                <a:gd name="connsiteX9" fmla="*/ 1266092 w 3812344"/>
                <a:gd name="connsiteY9" fmla="*/ 966355 h 3118712"/>
                <a:gd name="connsiteX10" fmla="*/ 987882 w 3812344"/>
                <a:gd name="connsiteY10" fmla="*/ 1640850 h 3118712"/>
                <a:gd name="connsiteX11" fmla="*/ 688158 w 3812344"/>
                <a:gd name="connsiteY11" fmla="*/ 2302031 h 3118712"/>
                <a:gd name="connsiteX12" fmla="*/ 323557 w 3812344"/>
                <a:gd name="connsiteY12" fmla="*/ 2865494 h 3118712"/>
                <a:gd name="connsiteX13" fmla="*/ 0 w 3812344"/>
                <a:gd name="connsiteY13" fmla="*/ 3118712 h 3118712"/>
                <a:gd name="connsiteX14" fmla="*/ 0 w 3812344"/>
                <a:gd name="connsiteY14" fmla="*/ 3118712 h 3118712"/>
                <a:gd name="connsiteX0" fmla="*/ 3812344 w 3812344"/>
                <a:gd name="connsiteY0" fmla="*/ 3062492 h 3118763"/>
                <a:gd name="connsiteX1" fmla="*/ 3429373 w 3812344"/>
                <a:gd name="connsiteY1" fmla="*/ 2771509 h 3118763"/>
                <a:gd name="connsiteX2" fmla="*/ 2996418 w 3812344"/>
                <a:gd name="connsiteY2" fmla="*/ 2035551 h 3118763"/>
                <a:gd name="connsiteX3" fmla="*/ 2602523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51384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02523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66092 w 3812344"/>
                <a:gd name="connsiteY9" fmla="*/ 966406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217267 w 3812344"/>
                <a:gd name="connsiteY9" fmla="*/ 1101228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987882 w 3812344"/>
                <a:gd name="connsiteY10" fmla="*/ 1640901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851174 w 3812344"/>
                <a:gd name="connsiteY10" fmla="*/ 1968326 h 3118763"/>
                <a:gd name="connsiteX11" fmla="*/ 688158 w 3812344"/>
                <a:gd name="connsiteY11" fmla="*/ 2302082 h 3118763"/>
                <a:gd name="connsiteX12" fmla="*/ 323557 w 3812344"/>
                <a:gd name="connsiteY12" fmla="*/ 2865545 h 3118763"/>
                <a:gd name="connsiteX13" fmla="*/ 0 w 3812344"/>
                <a:gd name="connsiteY13" fmla="*/ 3118763 h 3118763"/>
                <a:gd name="connsiteX14" fmla="*/ 0 w 3812344"/>
                <a:gd name="connsiteY14" fmla="*/ 3118763 h 3118763"/>
                <a:gd name="connsiteX0" fmla="*/ 3812344 w 3812344"/>
                <a:gd name="connsiteY0" fmla="*/ 3062492 h 3118763"/>
                <a:gd name="connsiteX1" fmla="*/ 3429373 w 3812344"/>
                <a:gd name="connsiteY1" fmla="*/ 2771509 h 3118763"/>
                <a:gd name="connsiteX2" fmla="*/ 2996418 w 3812344"/>
                <a:gd name="connsiteY2" fmla="*/ 2035551 h 3118763"/>
                <a:gd name="connsiteX3" fmla="*/ 2631818 w 3812344"/>
                <a:gd name="connsiteY3" fmla="*/ 1121151 h 3118763"/>
                <a:gd name="connsiteX4" fmla="*/ 2335237 w 3812344"/>
                <a:gd name="connsiteY4" fmla="*/ 459969 h 3118763"/>
                <a:gd name="connsiteX5" fmla="*/ 2138289 w 3812344"/>
                <a:gd name="connsiteY5" fmla="*/ 122345 h 3118763"/>
                <a:gd name="connsiteX6" fmla="*/ 1916350 w 3812344"/>
                <a:gd name="connsiteY6" fmla="*/ 173 h 3118763"/>
                <a:gd name="connsiteX7" fmla="*/ 1727410 w 3812344"/>
                <a:gd name="connsiteY7" fmla="*/ 105517 h 3118763"/>
                <a:gd name="connsiteX8" fmla="*/ 1494318 w 3812344"/>
                <a:gd name="connsiteY8" fmla="*/ 462234 h 3118763"/>
                <a:gd name="connsiteX9" fmla="*/ 1197738 w 3812344"/>
                <a:gd name="connsiteY9" fmla="*/ 1091598 h 3118763"/>
                <a:gd name="connsiteX10" fmla="*/ 851174 w 3812344"/>
                <a:gd name="connsiteY10" fmla="*/ 1968326 h 3118763"/>
                <a:gd name="connsiteX11" fmla="*/ 522155 w 3812344"/>
                <a:gd name="connsiteY11" fmla="*/ 2600616 h 3118763"/>
                <a:gd name="connsiteX12" fmla="*/ 323557 w 3812344"/>
                <a:gd name="connsiteY12" fmla="*/ 2865545 h 3118763"/>
                <a:gd name="connsiteX13" fmla="*/ 0 w 3812344"/>
                <a:gd name="connsiteY13" fmla="*/ 3118763 h 3118763"/>
                <a:gd name="connsiteX14" fmla="*/ 0 w 3812344"/>
                <a:gd name="connsiteY14" fmla="*/ 3118763 h 311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2344" h="3118763">
                  <a:moveTo>
                    <a:pt x="3812344" y="3062492"/>
                  </a:moveTo>
                  <a:cubicBezTo>
                    <a:pt x="3671667" y="2968708"/>
                    <a:pt x="3565361" y="2942666"/>
                    <a:pt x="3429373" y="2771509"/>
                  </a:cubicBezTo>
                  <a:cubicBezTo>
                    <a:pt x="3293385" y="2600352"/>
                    <a:pt x="3129344" y="2310611"/>
                    <a:pt x="2996418" y="2035551"/>
                  </a:cubicBezTo>
                  <a:cubicBezTo>
                    <a:pt x="2863492" y="1760491"/>
                    <a:pt x="2742015" y="1383748"/>
                    <a:pt x="2631818" y="1121151"/>
                  </a:cubicBezTo>
                  <a:cubicBezTo>
                    <a:pt x="2521621" y="858554"/>
                    <a:pt x="2412609" y="626437"/>
                    <a:pt x="2335237" y="459969"/>
                  </a:cubicBezTo>
                  <a:cubicBezTo>
                    <a:pt x="2269588" y="347428"/>
                    <a:pt x="2208103" y="198977"/>
                    <a:pt x="2138289" y="122345"/>
                  </a:cubicBezTo>
                  <a:cubicBezTo>
                    <a:pt x="2068475" y="45713"/>
                    <a:pt x="1984830" y="2978"/>
                    <a:pt x="1916350" y="173"/>
                  </a:cubicBezTo>
                  <a:cubicBezTo>
                    <a:pt x="1847870" y="-2632"/>
                    <a:pt x="1797749" y="28507"/>
                    <a:pt x="1727410" y="105517"/>
                  </a:cubicBezTo>
                  <a:cubicBezTo>
                    <a:pt x="1657071" y="182527"/>
                    <a:pt x="1582597" y="297887"/>
                    <a:pt x="1494318" y="462234"/>
                  </a:cubicBezTo>
                  <a:cubicBezTo>
                    <a:pt x="1406039" y="626581"/>
                    <a:pt x="1304929" y="840583"/>
                    <a:pt x="1197738" y="1091598"/>
                  </a:cubicBezTo>
                  <a:cubicBezTo>
                    <a:pt x="1090547" y="1342613"/>
                    <a:pt x="963771" y="1716823"/>
                    <a:pt x="851174" y="1968326"/>
                  </a:cubicBezTo>
                  <a:cubicBezTo>
                    <a:pt x="738577" y="2219829"/>
                    <a:pt x="610091" y="2451080"/>
                    <a:pt x="522155" y="2600616"/>
                  </a:cubicBezTo>
                  <a:cubicBezTo>
                    <a:pt x="434219" y="2750152"/>
                    <a:pt x="410583" y="2779187"/>
                    <a:pt x="323557" y="2865545"/>
                  </a:cubicBezTo>
                  <a:cubicBezTo>
                    <a:pt x="236531" y="2951903"/>
                    <a:pt x="53926" y="3076560"/>
                    <a:pt x="0" y="3118763"/>
                  </a:cubicBezTo>
                  <a:lnTo>
                    <a:pt x="0" y="3118763"/>
                  </a:lnTo>
                </a:path>
              </a:pathLst>
            </a:cu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latin typeface="Helvetica Neue" charset="0"/>
                <a:ea typeface="Helvetica Neue" charset="0"/>
                <a:cs typeface="Helvetica Neue" charset="0"/>
              </a:endParaRPr>
            </a:p>
          </p:txBody>
        </p:sp>
        <p:cxnSp>
          <p:nvCxnSpPr>
            <p:cNvPr id="120" name="Straight Connector 119"/>
            <p:cNvCxnSpPr/>
            <p:nvPr/>
          </p:nvCxnSpPr>
          <p:spPr>
            <a:xfrm>
              <a:off x="72961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9151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7246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5341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2009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389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04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34365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8199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2484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629400" y="3666507"/>
              <a:ext cx="0" cy="1251632"/>
            </a:xfrm>
            <a:prstGeom prst="line">
              <a:avLst/>
            </a:prstGeom>
            <a:ln w="3810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9341822" y="4208362"/>
            <a:ext cx="1966510" cy="1375567"/>
            <a:chOff x="6248400" y="5381041"/>
            <a:chExt cx="1163043" cy="873155"/>
          </a:xfrm>
        </p:grpSpPr>
        <p:pic>
          <p:nvPicPr>
            <p:cNvPr id="134" name="Picture 133"/>
            <p:cNvPicPr>
              <a:picLocks noChangeAspect="1"/>
            </p:cNvPicPr>
            <p:nvPr/>
          </p:nvPicPr>
          <p:blipFill rotWithShape="1">
            <a:blip r:embed="rId9">
              <a:extLst>
                <a:ext uri="{28A0092B-C50C-407E-A947-70E740481C1C}">
                  <a14:useLocalDpi xmlns:a14="http://schemas.microsoft.com/office/drawing/2010/main" val="0"/>
                </a:ext>
              </a:extLst>
            </a:blip>
            <a:srcRect l="28227" b="22885"/>
            <a:stretch/>
          </p:blipFill>
          <p:spPr>
            <a:xfrm>
              <a:off x="6248400" y="5381041"/>
              <a:ext cx="1163043" cy="873155"/>
            </a:xfrm>
            <a:prstGeom prst="rect">
              <a:avLst/>
            </a:prstGeom>
          </p:spPr>
        </p:pic>
        <p:cxnSp>
          <p:nvCxnSpPr>
            <p:cNvPr id="135" name="Straight Arrow Connector 134"/>
            <p:cNvCxnSpPr/>
            <p:nvPr/>
          </p:nvCxnSpPr>
          <p:spPr>
            <a:xfrm>
              <a:off x="6248400" y="6248400"/>
              <a:ext cx="10586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6248400" y="5381041"/>
              <a:ext cx="0" cy="867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7" name="TextBox 136"/>
          <p:cNvSpPr txBox="1"/>
          <p:nvPr/>
        </p:nvSpPr>
        <p:spPr>
          <a:xfrm>
            <a:off x="8773297" y="3694996"/>
            <a:ext cx="2913022" cy="584775"/>
          </a:xfrm>
          <a:prstGeom prst="rect">
            <a:avLst/>
          </a:prstGeom>
          <a:noFill/>
        </p:spPr>
        <p:txBody>
          <a:bodyPr wrap="square" rtlCol="0">
            <a:spAutoFit/>
          </a:bodyPr>
          <a:lstStyle/>
          <a:p>
            <a:pPr algn="ctr"/>
            <a:r>
              <a:rPr lang="fr-FR" sz="1600" dirty="0">
                <a:latin typeface="Helvetica Neue" charset="0"/>
                <a:ea typeface="Helvetica Neue" charset="0"/>
                <a:cs typeface="Helvetica Neue" charset="0"/>
              </a:rPr>
              <a:t>Area </a:t>
            </a:r>
            <a:r>
              <a:rPr lang="fr-FR" sz="1600" dirty="0" err="1">
                <a:latin typeface="Helvetica Neue" charset="0"/>
                <a:ea typeface="Helvetica Neue" charset="0"/>
                <a:cs typeface="Helvetica Neue" charset="0"/>
              </a:rPr>
              <a:t>under</a:t>
            </a:r>
            <a:r>
              <a:rPr lang="fr-FR" sz="1600" dirty="0">
                <a:latin typeface="Helvetica Neue" charset="0"/>
                <a:ea typeface="Helvetica Neue" charset="0"/>
                <a:cs typeface="Helvetica Neue" charset="0"/>
              </a:rPr>
              <a:t> the ROC </a:t>
            </a:r>
            <a:r>
              <a:rPr lang="fr-FR" sz="1600" dirty="0" err="1">
                <a:latin typeface="Helvetica Neue" charset="0"/>
                <a:ea typeface="Helvetica Neue" charset="0"/>
                <a:cs typeface="Helvetica Neue" charset="0"/>
              </a:rPr>
              <a:t>curve</a:t>
            </a:r>
            <a:r>
              <a:rPr lang="fr-FR" sz="1600" dirty="0">
                <a:latin typeface="Helvetica Neue" charset="0"/>
                <a:ea typeface="Helvetica Neue" charset="0"/>
                <a:cs typeface="Helvetica Neue" charset="0"/>
              </a:rPr>
              <a:t> (AUC)</a:t>
            </a:r>
          </a:p>
        </p:txBody>
      </p:sp>
      <p:sp>
        <p:nvSpPr>
          <p:cNvPr id="139" name="Rounded Rectangle 138"/>
          <p:cNvSpPr/>
          <p:nvPr/>
        </p:nvSpPr>
        <p:spPr>
          <a:xfrm>
            <a:off x="995982" y="3892886"/>
            <a:ext cx="3970049" cy="1429407"/>
          </a:xfrm>
          <a:prstGeom prst="round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6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37" grpId="0"/>
      <p:bldP spid="1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Modeling radiologist clinical tasks</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33657" y="1297734"/>
            <a:ext cx="3972562" cy="369332"/>
          </a:xfrm>
          <a:prstGeom prst="rect">
            <a:avLst/>
          </a:prstGeom>
          <a:noFill/>
        </p:spPr>
        <p:txBody>
          <a:bodyPr wrap="none" rtlCol="0">
            <a:spAutoFit/>
          </a:bodyPr>
          <a:lstStyle/>
          <a:p>
            <a:r>
              <a:rPr lang="en-US" b="1" u="sng" dirty="0" smtClean="0">
                <a:solidFill>
                  <a:srgbClr val="000000"/>
                </a:solidFill>
                <a:latin typeface="HelveticaNeue-Light" charset="0"/>
              </a:rPr>
              <a:t>Channelized </a:t>
            </a:r>
            <a:r>
              <a:rPr lang="en-US" b="1" u="sng" dirty="0" err="1" smtClean="0">
                <a:solidFill>
                  <a:srgbClr val="000000"/>
                </a:solidFill>
                <a:latin typeface="HelveticaNeue-Light" charset="0"/>
              </a:rPr>
              <a:t>Hotelling</a:t>
            </a:r>
            <a:r>
              <a:rPr lang="en-US" b="1" u="sng" dirty="0" smtClean="0">
                <a:solidFill>
                  <a:srgbClr val="000000"/>
                </a:solidFill>
                <a:latin typeface="HelveticaNeue-Light" charset="0"/>
              </a:rPr>
              <a:t> Observer (CHO)</a:t>
            </a:r>
            <a:endParaRPr lang="en-US" b="1" u="sng" dirty="0">
              <a:solidFill>
                <a:srgbClr val="000000"/>
              </a:solidFill>
              <a:latin typeface="HelveticaNeue-Light" charset="0"/>
            </a:endParaRPr>
          </a:p>
        </p:txBody>
      </p:sp>
      <p:sp>
        <p:nvSpPr>
          <p:cNvPr id="43" name="TextBox 42"/>
          <p:cNvSpPr txBox="1"/>
          <p:nvPr/>
        </p:nvSpPr>
        <p:spPr>
          <a:xfrm>
            <a:off x="938948" y="1935373"/>
            <a:ext cx="9621869" cy="369332"/>
          </a:xfrm>
          <a:prstGeom prst="rect">
            <a:avLst/>
          </a:prstGeom>
          <a:noFill/>
        </p:spPr>
        <p:txBody>
          <a:bodyPr wrap="square" rtlCol="0">
            <a:spAutoFit/>
          </a:bodyPr>
          <a:lstStyle/>
          <a:p>
            <a:pPr marL="123825" indent="-123825">
              <a:buFont typeface="Arial" panose="020B0604020202020204" pitchFamily="34" charset="0"/>
              <a:buChar char="•"/>
            </a:pPr>
            <a:r>
              <a:rPr lang="en-US" b="1" dirty="0">
                <a:solidFill>
                  <a:srgbClr val="000000"/>
                </a:solidFill>
                <a:latin typeface="HelveticaNeue-Light" charset="0"/>
              </a:rPr>
              <a:t>Channelization</a:t>
            </a:r>
            <a:r>
              <a:rPr lang="en-US" dirty="0">
                <a:solidFill>
                  <a:srgbClr val="000000"/>
                </a:solidFill>
                <a:latin typeface="HelveticaNeue-Light" charset="0"/>
              </a:rPr>
              <a:t>: extract information sensitive to human visual system from image</a:t>
            </a:r>
          </a:p>
        </p:txBody>
      </p:sp>
      <p:pic>
        <p:nvPicPr>
          <p:cNvPr id="154" name="Picture 153"/>
          <p:cNvPicPr>
            <a:picLocks noChangeAspect="1"/>
          </p:cNvPicPr>
          <p:nvPr/>
        </p:nvPicPr>
        <p:blipFill>
          <a:blip r:embed="rId2"/>
          <a:stretch>
            <a:fillRect/>
          </a:stretch>
        </p:blipFill>
        <p:spPr>
          <a:xfrm>
            <a:off x="4963299" y="2452692"/>
            <a:ext cx="1573165" cy="1484663"/>
          </a:xfrm>
          <a:prstGeom prst="rect">
            <a:avLst/>
          </a:prstGeom>
        </p:spPr>
      </p:pic>
      <p:grpSp>
        <p:nvGrpSpPr>
          <p:cNvPr id="2" name="Group 1"/>
          <p:cNvGrpSpPr/>
          <p:nvPr/>
        </p:nvGrpSpPr>
        <p:grpSpPr>
          <a:xfrm>
            <a:off x="3351579" y="2847011"/>
            <a:ext cx="662668" cy="656143"/>
            <a:chOff x="1087638" y="3392346"/>
            <a:chExt cx="662668" cy="656143"/>
          </a:xfrm>
        </p:grpSpPr>
        <p:pic>
          <p:nvPicPr>
            <p:cNvPr id="158" name="Picture 157"/>
            <p:cNvPicPr>
              <a:picLocks noChangeAspect="1"/>
            </p:cNvPicPr>
            <p:nvPr/>
          </p:nvPicPr>
          <p:blipFill>
            <a:blip r:embed="rId3"/>
            <a:stretch>
              <a:fillRect/>
            </a:stretch>
          </p:blipFill>
          <p:spPr>
            <a:xfrm>
              <a:off x="1087638" y="3392346"/>
              <a:ext cx="662668" cy="656143"/>
            </a:xfrm>
            <a:prstGeom prst="rect">
              <a:avLst/>
            </a:prstGeom>
          </p:spPr>
        </p:pic>
        <p:sp>
          <p:nvSpPr>
            <p:cNvPr id="157" name="Oval 156"/>
            <p:cNvSpPr/>
            <p:nvPr/>
          </p:nvSpPr>
          <p:spPr>
            <a:xfrm>
              <a:off x="1358542" y="3660653"/>
              <a:ext cx="120859" cy="119528"/>
            </a:xfrm>
            <a:prstGeom prst="ellips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Helvetica Neue" charset="0"/>
                <a:ea typeface="Helvetica Neue" charset="0"/>
                <a:cs typeface="Helvetica Neue" charset="0"/>
              </a:endParaRPr>
            </a:p>
          </p:txBody>
        </p:sp>
      </p:grpSp>
      <p:sp>
        <p:nvSpPr>
          <p:cNvPr id="3" name="TextBox 2"/>
          <p:cNvSpPr txBox="1"/>
          <p:nvPr/>
        </p:nvSpPr>
        <p:spPr>
          <a:xfrm>
            <a:off x="4424337" y="2672157"/>
            <a:ext cx="340158" cy="830997"/>
          </a:xfrm>
          <a:prstGeom prst="rect">
            <a:avLst/>
          </a:prstGeom>
          <a:noFill/>
        </p:spPr>
        <p:txBody>
          <a:bodyPr wrap="none" rtlCol="0">
            <a:spAutoFit/>
          </a:bodyPr>
          <a:lstStyle/>
          <a:p>
            <a:r>
              <a:rPr lang="en-US" sz="4800" dirty="0" smtClean="0"/>
              <a:t>.</a:t>
            </a:r>
            <a:endParaRPr lang="en-US" dirty="0"/>
          </a:p>
        </p:txBody>
      </p:sp>
      <p:pic>
        <p:nvPicPr>
          <p:cNvPr id="159" name="Picture 158"/>
          <p:cNvPicPr>
            <a:picLocks noChangeAspect="1"/>
          </p:cNvPicPr>
          <p:nvPr/>
        </p:nvPicPr>
        <p:blipFill>
          <a:blip r:embed="rId4">
            <a:duotone>
              <a:prstClr val="black"/>
              <a:srgbClr val="C00000">
                <a:tint val="45000"/>
                <a:satMod val="400000"/>
              </a:srgbClr>
            </a:duotone>
          </a:blip>
          <a:stretch>
            <a:fillRect/>
          </a:stretch>
        </p:blipFill>
        <p:spPr>
          <a:xfrm>
            <a:off x="8212535" y="2882386"/>
            <a:ext cx="213787" cy="704920"/>
          </a:xfrm>
          <a:prstGeom prst="rect">
            <a:avLst/>
          </a:prstGeom>
        </p:spPr>
      </p:pic>
      <p:cxnSp>
        <p:nvCxnSpPr>
          <p:cNvPr id="160" name="Straight Arrow Connector 159"/>
          <p:cNvCxnSpPr/>
          <p:nvPr/>
        </p:nvCxnSpPr>
        <p:spPr>
          <a:xfrm>
            <a:off x="7166411" y="3234846"/>
            <a:ext cx="503999" cy="0"/>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p:cNvSpPr txBox="1"/>
              <p:nvPr/>
            </p:nvSpPr>
            <p:spPr>
              <a:xfrm>
                <a:off x="938948" y="4220961"/>
                <a:ext cx="9621869" cy="369332"/>
              </a:xfrm>
              <a:prstGeom prst="rect">
                <a:avLst/>
              </a:prstGeom>
              <a:noFill/>
            </p:spPr>
            <p:txBody>
              <a:bodyPr wrap="square" rtlCol="0">
                <a:spAutoFit/>
              </a:bodyPr>
              <a:lstStyle/>
              <a:p>
                <a:pPr marL="123825" indent="-123825">
                  <a:buFont typeface="Arial" panose="020B0604020202020204" pitchFamily="34" charset="0"/>
                  <a:buChar char="•"/>
                </a:pPr>
                <a:r>
                  <a:rPr lang="en-US" b="1" dirty="0" smtClean="0">
                    <a:solidFill>
                      <a:srgbClr val="000000"/>
                    </a:solidFill>
                    <a:latin typeface="HelveticaNeue-Light" charset="0"/>
                  </a:rPr>
                  <a:t>Computation of decision variable </a:t>
                </a:r>
                <a14:m>
                  <m:oMath xmlns:m="http://schemas.openxmlformats.org/officeDocument/2006/math">
                    <m:r>
                      <a:rPr lang="en-US" i="1">
                        <a:latin typeface="Cambria Math" charset="0"/>
                        <a:ea typeface="Helvetica Neue" charset="0"/>
                        <a:cs typeface="Helvetica Neue" charset="0"/>
                      </a:rPr>
                      <m:t>𝜆</m:t>
                    </m:r>
                  </m:oMath>
                </a14:m>
                <a:r>
                  <a:rPr lang="en-US" dirty="0" smtClean="0">
                    <a:solidFill>
                      <a:srgbClr val="000000"/>
                    </a:solidFill>
                    <a:latin typeface="HelveticaNeue-Light" charset="0"/>
                  </a:rPr>
                  <a:t>: based on linear discriminative analysis</a:t>
                </a:r>
                <a:endParaRPr lang="en-US" dirty="0">
                  <a:solidFill>
                    <a:srgbClr val="000000"/>
                  </a:solidFill>
                  <a:latin typeface="HelveticaNeue-Light" charset="0"/>
                </a:endParaRPr>
              </a:p>
            </p:txBody>
          </p:sp>
        </mc:Choice>
        <mc:Fallback xmlns="">
          <p:sp>
            <p:nvSpPr>
              <p:cNvPr id="161" name="TextBox 160"/>
              <p:cNvSpPr txBox="1">
                <a:spLocks noRot="1" noChangeAspect="1" noMove="1" noResize="1" noEditPoints="1" noAdjustHandles="1" noChangeArrowheads="1" noChangeShapeType="1" noTextEdit="1"/>
              </p:cNvSpPr>
              <p:nvPr/>
            </p:nvSpPr>
            <p:spPr>
              <a:xfrm>
                <a:off x="938948" y="4220961"/>
                <a:ext cx="9621869" cy="369332"/>
              </a:xfrm>
              <a:prstGeom prst="rect">
                <a:avLst/>
              </a:prstGeom>
              <a:blipFill rotWithShape="0">
                <a:blip r:embed="rId5"/>
                <a:stretch>
                  <a:fillRect l="-38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126697" y="4808385"/>
                <a:ext cx="1246367" cy="369332"/>
              </a:xfrm>
              <a:prstGeom prst="rect">
                <a:avLst/>
              </a:prstGeom>
            </p:spPr>
            <p:txBody>
              <a:bodyPr wrap="none">
                <a:spAutoFit/>
              </a:bodyPr>
              <a:lstStyle/>
              <a:p>
                <a:pPr marL="130969" indent="-130969"/>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ea typeface="Cambria Math" panose="02040503050406030204" pitchFamily="18" charset="0"/>
                        </a:rPr>
                        <m:t>𝜆</m:t>
                      </m:r>
                      <m:r>
                        <a:rPr lang="fr-FR" i="1">
                          <a:latin typeface="Cambria Math" panose="02040503050406030204" pitchFamily="18" charset="0"/>
                          <a:ea typeface="Cambria Math" panose="02040503050406030204" pitchFamily="18" charset="0"/>
                        </a:rPr>
                        <m:t>=</m:t>
                      </m:r>
                      <m:sSup>
                        <m:sSupPr>
                          <m:ctrlPr>
                            <a:rPr lang="fr-FR" i="1">
                              <a:latin typeface="Cambria Math" charset="0"/>
                              <a:ea typeface="Cambria Math" panose="02040503050406030204" pitchFamily="18" charset="0"/>
                            </a:rPr>
                          </m:ctrlPr>
                        </m:sSupPr>
                        <m:e>
                          <m:r>
                            <a:rPr lang="fr-FR" b="1">
                              <a:latin typeface="Cambria Math" panose="02040503050406030204" pitchFamily="18" charset="0"/>
                              <a:ea typeface="Cambria Math" panose="02040503050406030204" pitchFamily="18" charset="0"/>
                            </a:rPr>
                            <m:t>𝐰</m:t>
                          </m:r>
                        </m:e>
                        <m:sup>
                          <m:r>
                            <a:rPr lang="fr-FR" i="1">
                              <a:latin typeface="Cambria Math" panose="02040503050406030204" pitchFamily="18" charset="0"/>
                              <a:ea typeface="Cambria Math" panose="02040503050406030204" pitchFamily="18" charset="0"/>
                            </a:rPr>
                            <m:t>𝑇</m:t>
                          </m:r>
                        </m:sup>
                      </m:sSup>
                      <m:r>
                        <a:rPr lang="fr-FR" b="1">
                          <a:latin typeface="Cambria Math" panose="02040503050406030204" pitchFamily="18" charset="0"/>
                          <a:ea typeface="Cambria Math" panose="02040503050406030204" pitchFamily="18" charset="0"/>
                        </a:rPr>
                        <m:t>𝐠</m:t>
                      </m:r>
                    </m:oMath>
                  </m:oMathPara>
                </a14:m>
                <a:endParaRPr lang="fr-FR" b="1" dirty="0">
                  <a:latin typeface="GE Inspira" panose="020F0603030400020203"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126697" y="4808385"/>
                <a:ext cx="1246367" cy="369332"/>
              </a:xfrm>
              <a:prstGeom prst="rect">
                <a:avLst/>
              </a:prstGeom>
              <a:blipFill rotWithShape="0">
                <a:blip r:embed="rId6"/>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89438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Example VCT application</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33657" y="1297734"/>
            <a:ext cx="6352060" cy="369332"/>
          </a:xfrm>
          <a:prstGeom prst="rect">
            <a:avLst/>
          </a:prstGeom>
          <a:noFill/>
        </p:spPr>
        <p:txBody>
          <a:bodyPr wrap="none" rtlCol="0">
            <a:spAutoFit/>
          </a:bodyPr>
          <a:lstStyle/>
          <a:p>
            <a:r>
              <a:rPr lang="en-US" b="1" u="sng" dirty="0" smtClean="0">
                <a:solidFill>
                  <a:srgbClr val="000000"/>
                </a:solidFill>
                <a:latin typeface="HelveticaNeue-Light" charset="0"/>
              </a:rPr>
              <a:t>Comparison of </a:t>
            </a:r>
            <a:r>
              <a:rPr lang="en-US" b="1" u="sng" dirty="0" err="1" smtClean="0">
                <a:solidFill>
                  <a:srgbClr val="000000"/>
                </a:solidFill>
                <a:latin typeface="HelveticaNeue-Light" charset="0"/>
              </a:rPr>
              <a:t>microcalcification</a:t>
            </a:r>
            <a:r>
              <a:rPr lang="en-US" b="1" u="sng" dirty="0" smtClean="0">
                <a:solidFill>
                  <a:srgbClr val="000000"/>
                </a:solidFill>
                <a:latin typeface="HelveticaNeue-Light" charset="0"/>
              </a:rPr>
              <a:t> detectability in FFDM vs DBT</a:t>
            </a:r>
            <a:endParaRPr lang="en-US" b="1" u="sng" dirty="0">
              <a:solidFill>
                <a:srgbClr val="000000"/>
              </a:solidFill>
              <a:latin typeface="HelveticaNeue-Light" charset="0"/>
            </a:endParaRPr>
          </a:p>
        </p:txBody>
      </p:sp>
    </p:spTree>
    <p:extLst>
      <p:ext uri="{BB962C8B-B14F-4D97-AF65-F5344CB8AC3E}">
        <p14:creationId xmlns:p14="http://schemas.microsoft.com/office/powerpoint/2010/main" val="277270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19315" y="3100247"/>
            <a:ext cx="10524188" cy="744819"/>
          </a:xfrm>
          <a:prstGeom prst="rect">
            <a:avLst/>
          </a:prstGeom>
        </p:spPr>
        <p:txBody>
          <a:bodyPr wrap="square">
            <a:spAutoFit/>
          </a:bodyPr>
          <a:lstStyle/>
          <a:p>
            <a:pPr marL="361950" lvl="1" indent="-180975">
              <a:lnSpc>
                <a:spcPct val="90000"/>
              </a:lnSpc>
              <a:spcAft>
                <a:spcPts val="1200"/>
              </a:spcAft>
              <a:buFont typeface="Arial" charset="0"/>
              <a:buChar char="•"/>
            </a:pPr>
            <a:r>
              <a:rPr lang="en-US" dirty="0" smtClean="0">
                <a:solidFill>
                  <a:srgbClr val="000000"/>
                </a:solidFill>
                <a:latin typeface="HelveticaNeue-Light" charset="0"/>
              </a:rPr>
              <a:t>Clinical context</a:t>
            </a:r>
          </a:p>
          <a:p>
            <a:pPr marL="361950" lvl="1" indent="-180975">
              <a:lnSpc>
                <a:spcPct val="90000"/>
              </a:lnSpc>
              <a:spcAft>
                <a:spcPts val="1200"/>
              </a:spcAft>
              <a:buFont typeface="Arial" charset="0"/>
              <a:buChar char="•"/>
            </a:pPr>
            <a:r>
              <a:rPr lang="en-US" dirty="0" smtClean="0">
                <a:solidFill>
                  <a:srgbClr val="000000"/>
                </a:solidFill>
                <a:latin typeface="HelveticaNeue-Light" charset="0"/>
              </a:rPr>
              <a:t>Challenges &amp; approaches</a:t>
            </a:r>
            <a:endParaRPr lang="en-US" dirty="0">
              <a:solidFill>
                <a:srgbClr val="000000"/>
              </a:solidFill>
              <a:latin typeface="HelveticaNeue-Light" charset="0"/>
            </a:endParaRPr>
          </a:p>
        </p:txBody>
      </p:sp>
    </p:spTree>
    <p:extLst>
      <p:ext uri="{BB962C8B-B14F-4D97-AF65-F5344CB8AC3E}">
        <p14:creationId xmlns:p14="http://schemas.microsoft.com/office/powerpoint/2010/main" val="1343995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4348306" cy="369332"/>
          </a:xfrm>
          <a:prstGeom prst="rect">
            <a:avLst/>
          </a:prstGeom>
          <a:noFill/>
        </p:spPr>
        <p:txBody>
          <a:bodyPr wrap="none" rtlCol="0">
            <a:spAutoFit/>
          </a:bodyPr>
          <a:lstStyle/>
          <a:p>
            <a:r>
              <a:rPr lang="en-US" b="1" u="sng" dirty="0" smtClean="0">
                <a:solidFill>
                  <a:srgbClr val="000000"/>
                </a:solidFill>
                <a:latin typeface="HelveticaNeue-Light" charset="0"/>
              </a:rPr>
              <a:t>Clinical context: screening mammography</a:t>
            </a:r>
            <a:endParaRPr lang="en-US" b="1" u="sng" dirty="0">
              <a:solidFill>
                <a:srgbClr val="000000"/>
              </a:solidFill>
              <a:latin typeface="HelveticaNeue-Light"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9691"/>
          <a:stretch/>
        </p:blipFill>
        <p:spPr>
          <a:xfrm>
            <a:off x="1365030" y="2239254"/>
            <a:ext cx="9646424" cy="2777914"/>
          </a:xfrm>
          <a:prstGeom prst="rect">
            <a:avLst/>
          </a:prstGeom>
        </p:spPr>
      </p:pic>
    </p:spTree>
    <p:extLst>
      <p:ext uri="{BB962C8B-B14F-4D97-AF65-F5344CB8AC3E}">
        <p14:creationId xmlns:p14="http://schemas.microsoft.com/office/powerpoint/2010/main" val="876624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1279517" cy="369332"/>
          </a:xfrm>
          <a:prstGeom prst="rect">
            <a:avLst/>
          </a:prstGeom>
          <a:noFill/>
        </p:spPr>
        <p:txBody>
          <a:bodyPr wrap="none" rtlCol="0">
            <a:spAutoFit/>
          </a:bodyPr>
          <a:lstStyle/>
          <a:p>
            <a:r>
              <a:rPr lang="en-US" b="1" u="sng" dirty="0" smtClean="0">
                <a:solidFill>
                  <a:srgbClr val="000000"/>
                </a:solidFill>
                <a:latin typeface="HelveticaNeue-Light" charset="0"/>
              </a:rPr>
              <a:t>Challenges</a:t>
            </a:r>
            <a:endParaRPr lang="en-US" b="1" u="sng" dirty="0">
              <a:solidFill>
                <a:srgbClr val="000000"/>
              </a:solidFill>
              <a:latin typeface="HelveticaNeue-Light"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5304"/>
          <a:stretch/>
        </p:blipFill>
        <p:spPr>
          <a:xfrm>
            <a:off x="1094873" y="1804737"/>
            <a:ext cx="3036592" cy="4629508"/>
          </a:xfrm>
          <a:prstGeom prst="rect">
            <a:avLst/>
          </a:prstGeom>
        </p:spPr>
      </p:pic>
      <p:sp>
        <p:nvSpPr>
          <p:cNvPr id="4" name="Oval 3"/>
          <p:cNvSpPr/>
          <p:nvPr/>
        </p:nvSpPr>
        <p:spPr>
          <a:xfrm>
            <a:off x="1816768" y="3717758"/>
            <a:ext cx="794085" cy="794084"/>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56203" y="4218254"/>
            <a:ext cx="5308761" cy="2215991"/>
          </a:xfrm>
          <a:prstGeom prst="rect">
            <a:avLst/>
          </a:prstGeom>
          <a:noFill/>
        </p:spPr>
        <p:txBody>
          <a:bodyPr wrap="none" rtlCol="0">
            <a:spAutoFit/>
          </a:bodyPr>
          <a:lstStyle/>
          <a:p>
            <a:r>
              <a:rPr lang="en-US" sz="1600" b="1" dirty="0">
                <a:solidFill>
                  <a:srgbClr val="000000"/>
                </a:solidFill>
                <a:latin typeface="HelveticaNeue-Light" charset="0"/>
              </a:rPr>
              <a:t>Proportion of finding </a:t>
            </a:r>
            <a:r>
              <a:rPr lang="en-US" sz="1600" b="1" dirty="0" smtClean="0">
                <a:solidFill>
                  <a:srgbClr val="000000"/>
                </a:solidFill>
                <a:latin typeface="HelveticaNeue-Light" charset="0"/>
              </a:rPr>
              <a:t>region</a:t>
            </a:r>
          </a:p>
          <a:p>
            <a:pPr marL="179388" indent="-179388">
              <a:spcAft>
                <a:spcPts val="600"/>
              </a:spcAft>
              <a:buFont typeface="Arial" charset="0"/>
              <a:buChar char="•"/>
            </a:pPr>
            <a:r>
              <a:rPr lang="en-US" sz="1600" dirty="0" smtClean="0">
                <a:solidFill>
                  <a:srgbClr val="000000"/>
                </a:solidFill>
                <a:latin typeface="HelveticaNeue-Light" charset="0"/>
              </a:rPr>
              <a:t>Area of findings much smaller than area of normal tissue</a:t>
            </a:r>
            <a:endParaRPr lang="en-US" sz="1600" dirty="0">
              <a:solidFill>
                <a:srgbClr val="000000"/>
              </a:solidFill>
              <a:latin typeface="HelveticaNeue-Light" charset="0"/>
            </a:endParaRPr>
          </a:p>
          <a:p>
            <a:r>
              <a:rPr lang="en-US" sz="1600" b="1" dirty="0">
                <a:solidFill>
                  <a:srgbClr val="000000"/>
                </a:solidFill>
                <a:latin typeface="HelveticaNeue-Light" charset="0"/>
              </a:rPr>
              <a:t>Insufficiency &amp; heterogeneity of </a:t>
            </a:r>
            <a:r>
              <a:rPr lang="en-US" sz="1600" b="1" dirty="0" smtClean="0">
                <a:solidFill>
                  <a:srgbClr val="000000"/>
                </a:solidFill>
                <a:latin typeface="HelveticaNeue-Light" charset="0"/>
              </a:rPr>
              <a:t>datasets</a:t>
            </a:r>
          </a:p>
          <a:p>
            <a:pPr marL="179388" indent="-179388">
              <a:buFont typeface="Arial" charset="0"/>
              <a:buChar char="•"/>
            </a:pPr>
            <a:r>
              <a:rPr lang="en-US" sz="1600" dirty="0" smtClean="0">
                <a:solidFill>
                  <a:srgbClr val="000000"/>
                </a:solidFill>
                <a:latin typeface="HelveticaNeue-Light" charset="0"/>
              </a:rPr>
              <a:t>Annotated high quality data is expensive to collect</a:t>
            </a:r>
          </a:p>
          <a:p>
            <a:pPr marL="179388" indent="-179388">
              <a:spcAft>
                <a:spcPts val="600"/>
              </a:spcAft>
              <a:buFont typeface="Arial" charset="0"/>
              <a:buChar char="•"/>
            </a:pPr>
            <a:r>
              <a:rPr lang="en-US" sz="1600" dirty="0" smtClean="0">
                <a:solidFill>
                  <a:srgbClr val="000000"/>
                </a:solidFill>
                <a:latin typeface="HelveticaNeue-Light" charset="0"/>
              </a:rPr>
              <a:t>Data acquired from different mammography systems</a:t>
            </a:r>
            <a:endParaRPr lang="en-US" sz="1600" dirty="0">
              <a:solidFill>
                <a:srgbClr val="000000"/>
              </a:solidFill>
              <a:latin typeface="HelveticaNeue-Light" charset="0"/>
            </a:endParaRPr>
          </a:p>
          <a:p>
            <a:r>
              <a:rPr lang="en-US" sz="1600" b="1" dirty="0">
                <a:solidFill>
                  <a:srgbClr val="000000"/>
                </a:solidFill>
                <a:latin typeface="HelveticaNeue-Light" charset="0"/>
              </a:rPr>
              <a:t>Imbalance of training </a:t>
            </a:r>
            <a:r>
              <a:rPr lang="en-US" sz="1600" b="1" dirty="0" smtClean="0">
                <a:solidFill>
                  <a:srgbClr val="000000"/>
                </a:solidFill>
                <a:latin typeface="HelveticaNeue-Light" charset="0"/>
              </a:rPr>
              <a:t>datasets</a:t>
            </a:r>
          </a:p>
          <a:p>
            <a:pPr marL="179388" indent="-179388">
              <a:buFont typeface="Arial" charset="0"/>
              <a:buChar char="•"/>
            </a:pPr>
            <a:r>
              <a:rPr lang="en-US" sz="1600" dirty="0" smtClean="0">
                <a:solidFill>
                  <a:srgbClr val="000000"/>
                </a:solidFill>
                <a:latin typeface="HelveticaNeue-Light" charset="0"/>
              </a:rPr>
              <a:t>Screening mammograms are mostly normal</a:t>
            </a:r>
          </a:p>
          <a:p>
            <a:pPr marL="179388" indent="-179388">
              <a:buFont typeface="Arial" charset="0"/>
              <a:buChar char="•"/>
            </a:pPr>
            <a:r>
              <a:rPr lang="en-US" sz="1600" dirty="0" smtClean="0">
                <a:solidFill>
                  <a:srgbClr val="000000"/>
                </a:solidFill>
                <a:latin typeface="HelveticaNeue-Light" charset="0"/>
              </a:rPr>
              <a:t>Imbalance in finding types</a:t>
            </a:r>
            <a:endParaRPr lang="en-US" sz="1600" dirty="0">
              <a:solidFill>
                <a:srgbClr val="000000"/>
              </a:solidFill>
              <a:latin typeface="HelveticaNeue-Light"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56168" b="16793"/>
          <a:stretch/>
        </p:blipFill>
        <p:spPr>
          <a:xfrm>
            <a:off x="8167160" y="2112408"/>
            <a:ext cx="1422131" cy="1439829"/>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6253" r="1009" b="18767"/>
          <a:stretch/>
        </p:blipFill>
        <p:spPr>
          <a:xfrm>
            <a:off x="9683327" y="2112408"/>
            <a:ext cx="1426576" cy="1422082"/>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0143" t="10702" r="2795" b="30877"/>
          <a:stretch/>
        </p:blipFill>
        <p:spPr>
          <a:xfrm>
            <a:off x="6650590" y="2112408"/>
            <a:ext cx="1422534" cy="1422082"/>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0669" t="3551" r="3057"/>
          <a:stretch/>
        </p:blipFill>
        <p:spPr>
          <a:xfrm>
            <a:off x="5130568" y="2112408"/>
            <a:ext cx="1422534" cy="1422082"/>
          </a:xfrm>
          <a:prstGeom prst="rect">
            <a:avLst/>
          </a:prstGeom>
        </p:spPr>
      </p:pic>
      <p:sp>
        <p:nvSpPr>
          <p:cNvPr id="13" name="TextBox 12"/>
          <p:cNvSpPr txBox="1"/>
          <p:nvPr/>
        </p:nvSpPr>
        <p:spPr>
          <a:xfrm>
            <a:off x="5056203" y="3598294"/>
            <a:ext cx="1571264" cy="338554"/>
          </a:xfrm>
          <a:prstGeom prst="rect">
            <a:avLst/>
          </a:prstGeom>
          <a:noFill/>
        </p:spPr>
        <p:txBody>
          <a:bodyPr wrap="none" rtlCol="0">
            <a:spAutoFit/>
          </a:bodyPr>
          <a:lstStyle/>
          <a:p>
            <a:r>
              <a:rPr lang="en-US" sz="1600" b="1" u="sng" smtClean="0">
                <a:solidFill>
                  <a:srgbClr val="000000"/>
                </a:solidFill>
                <a:latin typeface="HelveticaNeue-Light" charset="0"/>
              </a:rPr>
              <a:t>Malignant mass</a:t>
            </a:r>
            <a:endParaRPr lang="en-US" sz="1600" b="1" u="sng" dirty="0">
              <a:solidFill>
                <a:srgbClr val="000000"/>
              </a:solidFill>
              <a:latin typeface="HelveticaNeue-Light" charset="0"/>
            </a:endParaRPr>
          </a:p>
        </p:txBody>
      </p:sp>
      <p:sp>
        <p:nvSpPr>
          <p:cNvPr id="14" name="TextBox 13"/>
          <p:cNvSpPr txBox="1"/>
          <p:nvPr/>
        </p:nvSpPr>
        <p:spPr>
          <a:xfrm>
            <a:off x="6694847" y="3598294"/>
            <a:ext cx="1334020" cy="338554"/>
          </a:xfrm>
          <a:prstGeom prst="rect">
            <a:avLst/>
          </a:prstGeom>
          <a:noFill/>
        </p:spPr>
        <p:txBody>
          <a:bodyPr wrap="none" rtlCol="0">
            <a:spAutoFit/>
          </a:bodyPr>
          <a:lstStyle/>
          <a:p>
            <a:r>
              <a:rPr lang="en-US" sz="1600" b="1" u="sng" smtClean="0">
                <a:solidFill>
                  <a:srgbClr val="000000"/>
                </a:solidFill>
                <a:latin typeface="HelveticaNeue-Light" charset="0"/>
              </a:rPr>
              <a:t>Benign mass</a:t>
            </a:r>
            <a:endParaRPr lang="en-US" sz="1600" b="1" u="sng" dirty="0">
              <a:solidFill>
                <a:srgbClr val="000000"/>
              </a:solidFill>
              <a:latin typeface="HelveticaNeue-Light" charset="0"/>
            </a:endParaRPr>
          </a:p>
        </p:txBody>
      </p:sp>
      <p:sp>
        <p:nvSpPr>
          <p:cNvPr id="15" name="TextBox 14"/>
          <p:cNvSpPr txBox="1"/>
          <p:nvPr/>
        </p:nvSpPr>
        <p:spPr>
          <a:xfrm>
            <a:off x="8112063" y="3598294"/>
            <a:ext cx="1451038" cy="338554"/>
          </a:xfrm>
          <a:prstGeom prst="rect">
            <a:avLst/>
          </a:prstGeom>
          <a:noFill/>
        </p:spPr>
        <p:txBody>
          <a:bodyPr wrap="none" rtlCol="0">
            <a:spAutoFit/>
          </a:bodyPr>
          <a:lstStyle/>
          <a:p>
            <a:r>
              <a:rPr lang="en-US" sz="1600" b="1" u="sng" dirty="0" smtClean="0">
                <a:solidFill>
                  <a:srgbClr val="000000"/>
                </a:solidFill>
                <a:latin typeface="HelveticaNeue-Light" charset="0"/>
              </a:rPr>
              <a:t>Malignant </a:t>
            </a:r>
            <a:r>
              <a:rPr lang="en-US" sz="1600" b="1" u="sng" dirty="0" err="1" smtClean="0">
                <a:solidFill>
                  <a:srgbClr val="000000"/>
                </a:solidFill>
                <a:latin typeface="HelveticaNeue-Light" charset="0"/>
              </a:rPr>
              <a:t>calc</a:t>
            </a:r>
            <a:endParaRPr lang="en-US" sz="1600" b="1" u="sng" dirty="0">
              <a:solidFill>
                <a:srgbClr val="000000"/>
              </a:solidFill>
              <a:latin typeface="HelveticaNeue-Light" charset="0"/>
            </a:endParaRPr>
          </a:p>
        </p:txBody>
      </p:sp>
      <p:sp>
        <p:nvSpPr>
          <p:cNvPr id="16" name="TextBox 15"/>
          <p:cNvSpPr txBox="1"/>
          <p:nvPr/>
        </p:nvSpPr>
        <p:spPr>
          <a:xfrm>
            <a:off x="9789718" y="3598294"/>
            <a:ext cx="1213794" cy="338554"/>
          </a:xfrm>
          <a:prstGeom prst="rect">
            <a:avLst/>
          </a:prstGeom>
          <a:noFill/>
        </p:spPr>
        <p:txBody>
          <a:bodyPr wrap="none" rtlCol="0">
            <a:spAutoFit/>
          </a:bodyPr>
          <a:lstStyle/>
          <a:p>
            <a:r>
              <a:rPr lang="en-US" sz="1600" b="1" u="sng" dirty="0" smtClean="0">
                <a:solidFill>
                  <a:srgbClr val="000000"/>
                </a:solidFill>
                <a:latin typeface="HelveticaNeue-Light" charset="0"/>
              </a:rPr>
              <a:t>Benign </a:t>
            </a:r>
            <a:r>
              <a:rPr lang="en-US" sz="1600" b="1" u="sng" dirty="0" err="1" smtClean="0">
                <a:solidFill>
                  <a:srgbClr val="000000"/>
                </a:solidFill>
                <a:latin typeface="HelveticaNeue-Light" charset="0"/>
              </a:rPr>
              <a:t>calc</a:t>
            </a:r>
            <a:endParaRPr lang="en-US" sz="1600" b="1" u="sng" dirty="0">
              <a:solidFill>
                <a:srgbClr val="000000"/>
              </a:solidFill>
              <a:latin typeface="HelveticaNeue-Light" charset="0"/>
            </a:endParaRPr>
          </a:p>
        </p:txBody>
      </p:sp>
      <p:sp>
        <p:nvSpPr>
          <p:cNvPr id="17" name="TextBox 16"/>
          <p:cNvSpPr txBox="1"/>
          <p:nvPr/>
        </p:nvSpPr>
        <p:spPr>
          <a:xfrm>
            <a:off x="6589090" y="1727797"/>
            <a:ext cx="3068148" cy="338554"/>
          </a:xfrm>
          <a:prstGeom prst="rect">
            <a:avLst/>
          </a:prstGeom>
          <a:noFill/>
        </p:spPr>
        <p:txBody>
          <a:bodyPr wrap="none" rtlCol="0">
            <a:spAutoFit/>
          </a:bodyPr>
          <a:lstStyle/>
          <a:p>
            <a:r>
              <a:rPr lang="en-US" sz="1600" b="1" u="sng" dirty="0" smtClean="0">
                <a:solidFill>
                  <a:srgbClr val="000000"/>
                </a:solidFill>
                <a:latin typeface="HelveticaNeue-Light" charset="0"/>
              </a:rPr>
              <a:t>Typical findings </a:t>
            </a:r>
            <a:r>
              <a:rPr lang="en-US" sz="1600" b="1" u="sng" smtClean="0">
                <a:solidFill>
                  <a:srgbClr val="000000"/>
                </a:solidFill>
                <a:latin typeface="HelveticaNeue-Light" charset="0"/>
              </a:rPr>
              <a:t>in mammograms</a:t>
            </a:r>
            <a:endParaRPr lang="en-US" sz="1600" b="1" u="sng" dirty="0">
              <a:solidFill>
                <a:srgbClr val="000000"/>
              </a:solidFill>
              <a:latin typeface="HelveticaNeue-Light" charset="0"/>
            </a:endParaRPr>
          </a:p>
        </p:txBody>
      </p:sp>
    </p:spTree>
    <p:extLst>
      <p:ext uri="{BB962C8B-B14F-4D97-AF65-F5344CB8AC3E}">
        <p14:creationId xmlns:p14="http://schemas.microsoft.com/office/powerpoint/2010/main" val="753344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6093015" cy="369332"/>
          </a:xfrm>
          <a:prstGeom prst="rect">
            <a:avLst/>
          </a:prstGeom>
          <a:noFill/>
        </p:spPr>
        <p:txBody>
          <a:bodyPr wrap="none" rtlCol="0">
            <a:spAutoFit/>
          </a:bodyPr>
          <a:lstStyle/>
          <a:p>
            <a:r>
              <a:rPr lang="en-US" b="1" u="sng" dirty="0">
                <a:solidFill>
                  <a:srgbClr val="000000"/>
                </a:solidFill>
                <a:latin typeface="HelveticaNeue-Light" charset="0"/>
              </a:rPr>
              <a:t>Proportion of finding </a:t>
            </a:r>
            <a:r>
              <a:rPr lang="en-US" b="1" u="sng" dirty="0" smtClean="0">
                <a:solidFill>
                  <a:srgbClr val="000000"/>
                </a:solidFill>
                <a:latin typeface="HelveticaNeue-Light" charset="0"/>
              </a:rPr>
              <a:t>region: patch-based training technique</a:t>
            </a:r>
            <a:endParaRPr lang="en-US" b="1" u="sng" dirty="0">
              <a:solidFill>
                <a:srgbClr val="000000"/>
              </a:solidFill>
              <a:latin typeface="HelveticaNeue-Light" charset="0"/>
            </a:endParaRPr>
          </a:p>
        </p:txBody>
      </p:sp>
      <p:grpSp>
        <p:nvGrpSpPr>
          <p:cNvPr id="5" name="Group 4">
            <a:extLst>
              <a:ext uri="{FF2B5EF4-FFF2-40B4-BE49-F238E27FC236}">
                <a16:creationId xmlns="" xmlns:a16="http://schemas.microsoft.com/office/drawing/2014/main" id="{EFDA727B-A807-4BED-9D98-839CDE6B2125}"/>
              </a:ext>
            </a:extLst>
          </p:cNvPr>
          <p:cNvGrpSpPr/>
          <p:nvPr/>
        </p:nvGrpSpPr>
        <p:grpSpPr>
          <a:xfrm>
            <a:off x="1364708" y="4249526"/>
            <a:ext cx="9416234" cy="1975053"/>
            <a:chOff x="739065" y="3850036"/>
            <a:chExt cx="9416234" cy="1975053"/>
          </a:xfrm>
        </p:grpSpPr>
        <p:sp>
          <p:nvSpPr>
            <p:cNvPr id="8" name="TextBox 7">
              <a:extLst>
                <a:ext uri="{FF2B5EF4-FFF2-40B4-BE49-F238E27FC236}">
                  <a16:creationId xmlns="" xmlns:a16="http://schemas.microsoft.com/office/drawing/2014/main" id="{222D820D-776E-474A-8D95-8C6D53B150AB}"/>
                </a:ext>
              </a:extLst>
            </p:cNvPr>
            <p:cNvSpPr txBox="1"/>
            <p:nvPr/>
          </p:nvSpPr>
          <p:spPr>
            <a:xfrm>
              <a:off x="739065" y="3850036"/>
              <a:ext cx="2249527" cy="5309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600" b="1" i="0" u="sng" strike="noStrike" kern="1200" cap="none" spc="0" normalizeH="0" baseline="0" noProof="0" dirty="0">
                  <a:ln>
                    <a:noFill/>
                  </a:ln>
                  <a:solidFill>
                    <a:srgbClr val="00B050"/>
                  </a:solidFill>
                  <a:effectLst/>
                  <a:uLnTx/>
                  <a:uFillTx/>
                  <a:latin typeface="GE Inspira" panose="020F0603030400020203" pitchFamily="34" charset="0"/>
                  <a:ea typeface="+mn-ea"/>
                  <a:cs typeface="+mn-cs"/>
                </a:rPr>
                <a:t>DREAM fine-tuning stage</a:t>
              </a:r>
            </a:p>
            <a:p>
              <a:pPr marL="177800" marR="0" lvl="0" indent="-1778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Binary classification</a:t>
              </a:r>
              <a:endPar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9" name="TextBox 8">
              <a:extLst>
                <a:ext uri="{FF2B5EF4-FFF2-40B4-BE49-F238E27FC236}">
                  <a16:creationId xmlns="" xmlns:a16="http://schemas.microsoft.com/office/drawing/2014/main" id="{9A0D20AF-149B-408E-8FFD-083AB6F0FB5A}"/>
                </a:ext>
              </a:extLst>
            </p:cNvPr>
            <p:cNvSpPr txBox="1"/>
            <p:nvPr/>
          </p:nvSpPr>
          <p:spPr>
            <a:xfrm>
              <a:off x="3617059" y="3896363"/>
              <a:ext cx="316952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Flattening</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feature maps </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sym typeface="Wingdings" panose="05000000000000000000" pitchFamily="2" charset="2"/>
                </a:rPr>
                <a:t></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1 vector</a:t>
              </a:r>
            </a:p>
          </p:txBody>
        </p:sp>
        <p:grpSp>
          <p:nvGrpSpPr>
            <p:cNvPr id="10" name="Group 9">
              <a:extLst>
                <a:ext uri="{FF2B5EF4-FFF2-40B4-BE49-F238E27FC236}">
                  <a16:creationId xmlns="" xmlns:a16="http://schemas.microsoft.com/office/drawing/2014/main" id="{DD8CB9F3-4538-4401-901F-FFE5B94A89BE}"/>
                </a:ext>
              </a:extLst>
            </p:cNvPr>
            <p:cNvGrpSpPr/>
            <p:nvPr/>
          </p:nvGrpSpPr>
          <p:grpSpPr>
            <a:xfrm>
              <a:off x="3167217" y="3866518"/>
              <a:ext cx="427928" cy="319921"/>
              <a:chOff x="2594546" y="3637913"/>
              <a:chExt cx="427928" cy="319921"/>
            </a:xfrm>
          </p:grpSpPr>
          <p:sp>
            <p:nvSpPr>
              <p:cNvPr id="52" name="Rectangle 51">
                <a:extLst>
                  <a:ext uri="{FF2B5EF4-FFF2-40B4-BE49-F238E27FC236}">
                    <a16:creationId xmlns="" xmlns:a16="http://schemas.microsoft.com/office/drawing/2014/main" id="{8114A5B7-1B5E-4A0B-80CD-A2AA7A8B4EE9}"/>
                  </a:ext>
                </a:extLst>
              </p:cNvPr>
              <p:cNvSpPr/>
              <p:nvPr/>
            </p:nvSpPr>
            <p:spPr>
              <a:xfrm>
                <a:off x="2602166" y="3671293"/>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sp>
            <p:nvSpPr>
              <p:cNvPr id="53" name="Oval 52">
                <a:extLst>
                  <a:ext uri="{FF2B5EF4-FFF2-40B4-BE49-F238E27FC236}">
                    <a16:creationId xmlns="" xmlns:a16="http://schemas.microsoft.com/office/drawing/2014/main" id="{0DFE3ACF-49B4-4908-BB47-C2D89FE0CCA2}"/>
                  </a:ext>
                </a:extLst>
              </p:cNvPr>
              <p:cNvSpPr/>
              <p:nvPr/>
            </p:nvSpPr>
            <p:spPr>
              <a:xfrm>
                <a:off x="2641941" y="3637913"/>
                <a:ext cx="326680" cy="319921"/>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54" name="Rectangle 53">
                <a:extLst>
                  <a:ext uri="{FF2B5EF4-FFF2-40B4-BE49-F238E27FC236}">
                    <a16:creationId xmlns="" xmlns:a16="http://schemas.microsoft.com/office/drawing/2014/main" id="{EEC17E9A-80A9-4E13-A61C-EB3D3BDCD48E}"/>
                  </a:ext>
                </a:extLst>
              </p:cNvPr>
              <p:cNvSpPr/>
              <p:nvPr/>
            </p:nvSpPr>
            <p:spPr>
              <a:xfrm>
                <a:off x="2594546" y="3675046"/>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grpSp>
        <p:sp>
          <p:nvSpPr>
            <p:cNvPr id="11" name="Left Brace 10">
              <a:extLst>
                <a:ext uri="{FF2B5EF4-FFF2-40B4-BE49-F238E27FC236}">
                  <a16:creationId xmlns="" xmlns:a16="http://schemas.microsoft.com/office/drawing/2014/main" id="{B177701C-878E-4C72-8D84-12DAB2ECDBF8}"/>
                </a:ext>
              </a:extLst>
            </p:cNvPr>
            <p:cNvSpPr/>
            <p:nvPr/>
          </p:nvSpPr>
          <p:spPr>
            <a:xfrm rot="5400000">
              <a:off x="7704234" y="3653690"/>
              <a:ext cx="121718" cy="17197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13" name="Straight Arrow Connector 12">
              <a:extLst>
                <a:ext uri="{FF2B5EF4-FFF2-40B4-BE49-F238E27FC236}">
                  <a16:creationId xmlns="" xmlns:a16="http://schemas.microsoft.com/office/drawing/2014/main" id="{56AF1FF9-F96B-4859-99D8-596DDED30341}"/>
                </a:ext>
              </a:extLst>
            </p:cNvPr>
            <p:cNvCxnSpPr>
              <a:cxnSpLocks/>
            </p:cNvCxnSpPr>
            <p:nvPr/>
          </p:nvCxnSpPr>
          <p:spPr>
            <a:xfrm>
              <a:off x="3337963" y="5209715"/>
              <a:ext cx="333838" cy="108"/>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ket 13">
              <a:extLst>
                <a:ext uri="{FF2B5EF4-FFF2-40B4-BE49-F238E27FC236}">
                  <a16:creationId xmlns="" xmlns:a16="http://schemas.microsoft.com/office/drawing/2014/main" id="{0897D0B1-8707-4E23-A9F4-8542B1E1C078}"/>
                </a:ext>
              </a:extLst>
            </p:cNvPr>
            <p:cNvSpPr/>
            <p:nvPr/>
          </p:nvSpPr>
          <p:spPr>
            <a:xfrm rot="16200000">
              <a:off x="4457152" y="5085096"/>
              <a:ext cx="405913" cy="642938"/>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15" name="Left Bracket 14">
              <a:extLst>
                <a:ext uri="{FF2B5EF4-FFF2-40B4-BE49-F238E27FC236}">
                  <a16:creationId xmlns="" xmlns:a16="http://schemas.microsoft.com/office/drawing/2014/main" id="{FE3EF7B0-5F77-4172-8F46-471619F214C2}"/>
                </a:ext>
              </a:extLst>
            </p:cNvPr>
            <p:cNvSpPr/>
            <p:nvPr/>
          </p:nvSpPr>
          <p:spPr>
            <a:xfrm rot="16200000">
              <a:off x="5081041" y="5104145"/>
              <a:ext cx="405913" cy="604840"/>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16" name="Left Bracket 15">
              <a:extLst>
                <a:ext uri="{FF2B5EF4-FFF2-40B4-BE49-F238E27FC236}">
                  <a16:creationId xmlns="" xmlns:a16="http://schemas.microsoft.com/office/drawing/2014/main" id="{70E48B83-60F0-47FD-B48B-BC8A0AEBF296}"/>
                </a:ext>
              </a:extLst>
            </p:cNvPr>
            <p:cNvSpPr/>
            <p:nvPr/>
          </p:nvSpPr>
          <p:spPr>
            <a:xfrm rot="16200000">
              <a:off x="6164147" y="5079737"/>
              <a:ext cx="405913" cy="653653"/>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17" name="Straight Arrow Connector 16">
              <a:extLst>
                <a:ext uri="{FF2B5EF4-FFF2-40B4-BE49-F238E27FC236}">
                  <a16:creationId xmlns="" xmlns:a16="http://schemas.microsoft.com/office/drawing/2014/main" id="{69EC04F0-9ED7-44BE-B9F0-BC48A149F441}"/>
                </a:ext>
              </a:extLst>
            </p:cNvPr>
            <p:cNvCxnSpPr>
              <a:cxnSpLocks/>
            </p:cNvCxnSpPr>
            <p:nvPr/>
          </p:nvCxnSpPr>
          <p:spPr>
            <a:xfrm flipV="1">
              <a:off x="8046386" y="5209821"/>
              <a:ext cx="397200"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43">
              <a:extLst>
                <a:ext uri="{FF2B5EF4-FFF2-40B4-BE49-F238E27FC236}">
                  <a16:creationId xmlns="" xmlns:a16="http://schemas.microsoft.com/office/drawing/2014/main" id="{CFB9F79A-ED15-452C-8563-5C19C797EC23}"/>
                </a:ext>
              </a:extLst>
            </p:cNvPr>
            <p:cNvSpPr/>
            <p:nvPr/>
          </p:nvSpPr>
          <p:spPr>
            <a:xfrm>
              <a:off x="3671801" y="4616467"/>
              <a:ext cx="181357" cy="118671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19" name="Rectangle: Rounded Corners 144">
              <a:extLst>
                <a:ext uri="{FF2B5EF4-FFF2-40B4-BE49-F238E27FC236}">
                  <a16:creationId xmlns="" xmlns:a16="http://schemas.microsoft.com/office/drawing/2014/main" id="{501B9DBE-62D1-4AD3-B7ED-C783E17FFE4A}"/>
                </a:ext>
              </a:extLst>
            </p:cNvPr>
            <p:cNvSpPr/>
            <p:nvPr/>
          </p:nvSpPr>
          <p:spPr>
            <a:xfrm>
              <a:off x="4052974" y="4616465"/>
              <a:ext cx="181357" cy="118671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Pooling</a:t>
              </a:r>
            </a:p>
          </p:txBody>
        </p:sp>
        <p:sp>
          <p:nvSpPr>
            <p:cNvPr id="20" name="Rectangle: Rounded Corners 145">
              <a:extLst>
                <a:ext uri="{FF2B5EF4-FFF2-40B4-BE49-F238E27FC236}">
                  <a16:creationId xmlns="" xmlns:a16="http://schemas.microsoft.com/office/drawing/2014/main" id="{793EF1EF-A876-475C-A8AC-0B1BF4ACD988}"/>
                </a:ext>
              </a:extLst>
            </p:cNvPr>
            <p:cNvSpPr/>
            <p:nvPr/>
          </p:nvSpPr>
          <p:spPr>
            <a:xfrm>
              <a:off x="4442146" y="490558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21" name="Rectangle: Rounded Corners 146">
              <a:extLst>
                <a:ext uri="{FF2B5EF4-FFF2-40B4-BE49-F238E27FC236}">
                  <a16:creationId xmlns="" xmlns:a16="http://schemas.microsoft.com/office/drawing/2014/main" id="{4CB89303-344D-49ED-9DA7-6E97B07073FB}"/>
                </a:ext>
              </a:extLst>
            </p:cNvPr>
            <p:cNvSpPr/>
            <p:nvPr/>
          </p:nvSpPr>
          <p:spPr>
            <a:xfrm>
              <a:off x="5101520" y="490558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22" name="Rectangle: Rounded Corners 147">
              <a:extLst>
                <a:ext uri="{FF2B5EF4-FFF2-40B4-BE49-F238E27FC236}">
                  <a16:creationId xmlns="" xmlns:a16="http://schemas.microsoft.com/office/drawing/2014/main" id="{5E789B8D-CF13-4B23-BF24-F0D2FEF16673}"/>
                </a:ext>
              </a:extLst>
            </p:cNvPr>
            <p:cNvSpPr/>
            <p:nvPr/>
          </p:nvSpPr>
          <p:spPr>
            <a:xfrm>
              <a:off x="6151724" y="4905582"/>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cxnSp>
          <p:nvCxnSpPr>
            <p:cNvPr id="23" name="Straight Arrow Connector 22">
              <a:extLst>
                <a:ext uri="{FF2B5EF4-FFF2-40B4-BE49-F238E27FC236}">
                  <a16:creationId xmlns="" xmlns:a16="http://schemas.microsoft.com/office/drawing/2014/main" id="{934E6EF5-0B85-4D3C-ADB7-51A8E7A3080A}"/>
                </a:ext>
              </a:extLst>
            </p:cNvPr>
            <p:cNvCxnSpPr>
              <a:cxnSpLocks/>
            </p:cNvCxnSpPr>
            <p:nvPr/>
          </p:nvCxnSpPr>
          <p:spPr>
            <a:xfrm flipV="1">
              <a:off x="3853158" y="5209821"/>
              <a:ext cx="199816" cy="2"/>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AAAAC30C-CDC7-47D6-BE73-83C7144D1CB8}"/>
                </a:ext>
              </a:extLst>
            </p:cNvPr>
            <p:cNvCxnSpPr>
              <a:cxnSpLocks/>
            </p:cNvCxnSpPr>
            <p:nvPr/>
          </p:nvCxnSpPr>
          <p:spPr>
            <a:xfrm>
              <a:off x="4234331" y="5209821"/>
              <a:ext cx="207815"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44F9C0AD-C560-4038-B9D5-4AB4B6B97399}"/>
                </a:ext>
              </a:extLst>
            </p:cNvPr>
            <p:cNvCxnSpPr>
              <a:cxnSpLocks/>
            </p:cNvCxnSpPr>
            <p:nvPr/>
          </p:nvCxnSpPr>
          <p:spPr>
            <a:xfrm>
              <a:off x="4876774" y="5209822"/>
              <a:ext cx="22474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4A6F6462-711C-47D2-965C-A4A9FD7900C1}"/>
                </a:ext>
              </a:extLst>
            </p:cNvPr>
            <p:cNvCxnSpPr>
              <a:cxnSpLocks/>
            </p:cNvCxnSpPr>
            <p:nvPr/>
          </p:nvCxnSpPr>
          <p:spPr>
            <a:xfrm>
              <a:off x="5536148" y="5209822"/>
              <a:ext cx="17250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73AC4D1D-06BB-4412-A866-40CDF47E54D2}"/>
                </a:ext>
              </a:extLst>
            </p:cNvPr>
            <p:cNvCxnSpPr>
              <a:cxnSpLocks/>
            </p:cNvCxnSpPr>
            <p:nvPr/>
          </p:nvCxnSpPr>
          <p:spPr>
            <a:xfrm>
              <a:off x="5986463" y="5209821"/>
              <a:ext cx="16526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754EF879-F6A8-4665-93B2-F8F49208D176}"/>
                </a:ext>
              </a:extLst>
            </p:cNvPr>
            <p:cNvSpPr txBox="1"/>
            <p:nvPr/>
          </p:nvSpPr>
          <p:spPr>
            <a:xfrm>
              <a:off x="5773683" y="4997618"/>
              <a:ext cx="13465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a:t>
              </a:r>
            </a:p>
          </p:txBody>
        </p:sp>
        <p:cxnSp>
          <p:nvCxnSpPr>
            <p:cNvPr id="29" name="Straight Arrow Connector 28">
              <a:extLst>
                <a:ext uri="{FF2B5EF4-FFF2-40B4-BE49-F238E27FC236}">
                  <a16:creationId xmlns="" xmlns:a16="http://schemas.microsoft.com/office/drawing/2014/main" id="{DA2ADE13-C9F3-46BF-9430-D1198D17622E}"/>
                </a:ext>
              </a:extLst>
            </p:cNvPr>
            <p:cNvCxnSpPr>
              <a:cxnSpLocks/>
              <a:endCxn id="107" idx="1"/>
            </p:cNvCxnSpPr>
            <p:nvPr/>
          </p:nvCxnSpPr>
          <p:spPr>
            <a:xfrm>
              <a:off x="7211995" y="5609311"/>
              <a:ext cx="31889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160">
              <a:extLst>
                <a:ext uri="{FF2B5EF4-FFF2-40B4-BE49-F238E27FC236}">
                  <a16:creationId xmlns="" xmlns:a16="http://schemas.microsoft.com/office/drawing/2014/main" id="{80842C6B-FF94-42CE-B245-2B927E68DDF0}"/>
                </a:ext>
              </a:extLst>
            </p:cNvPr>
            <p:cNvSpPr/>
            <p:nvPr/>
          </p:nvSpPr>
          <p:spPr>
            <a:xfrm>
              <a:off x="8443586" y="4616465"/>
              <a:ext cx="181357" cy="11867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Fully connected</a:t>
              </a:r>
            </a:p>
          </p:txBody>
        </p:sp>
        <p:sp>
          <p:nvSpPr>
            <p:cNvPr id="31" name="Oval 30">
              <a:extLst>
                <a:ext uri="{FF2B5EF4-FFF2-40B4-BE49-F238E27FC236}">
                  <a16:creationId xmlns="" xmlns:a16="http://schemas.microsoft.com/office/drawing/2014/main" id="{3843BFC4-D324-4692-AB38-A61183938D32}"/>
                </a:ext>
              </a:extLst>
            </p:cNvPr>
            <p:cNvSpPr/>
            <p:nvPr/>
          </p:nvSpPr>
          <p:spPr>
            <a:xfrm>
              <a:off x="9148686" y="4931226"/>
              <a:ext cx="213324" cy="221981"/>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32" name="Oval 31">
              <a:extLst>
                <a:ext uri="{FF2B5EF4-FFF2-40B4-BE49-F238E27FC236}">
                  <a16:creationId xmlns="" xmlns:a16="http://schemas.microsoft.com/office/drawing/2014/main" id="{7FA4ED7D-173A-4DFD-BFD3-1B5947189EBD}"/>
                </a:ext>
              </a:extLst>
            </p:cNvPr>
            <p:cNvSpPr/>
            <p:nvPr/>
          </p:nvSpPr>
          <p:spPr>
            <a:xfrm>
              <a:off x="9148686" y="5229635"/>
              <a:ext cx="213324" cy="221981"/>
            </a:xfrm>
            <a:prstGeom prst="ellipse">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33" name="TextBox 32">
              <a:extLst>
                <a:ext uri="{FF2B5EF4-FFF2-40B4-BE49-F238E27FC236}">
                  <a16:creationId xmlns="" xmlns:a16="http://schemas.microsoft.com/office/drawing/2014/main" id="{E8BD3DB0-9561-469E-B733-398B3D592222}"/>
                </a:ext>
              </a:extLst>
            </p:cNvPr>
            <p:cNvSpPr txBox="1"/>
            <p:nvPr/>
          </p:nvSpPr>
          <p:spPr>
            <a:xfrm>
              <a:off x="9482038" y="4926389"/>
              <a:ext cx="63799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Cancer</a:t>
              </a:r>
            </a:p>
          </p:txBody>
        </p:sp>
        <p:sp>
          <p:nvSpPr>
            <p:cNvPr id="34" name="TextBox 33">
              <a:extLst>
                <a:ext uri="{FF2B5EF4-FFF2-40B4-BE49-F238E27FC236}">
                  <a16:creationId xmlns="" xmlns:a16="http://schemas.microsoft.com/office/drawing/2014/main" id="{6E5FBD93-D193-45BE-9649-5D0A3A03DF6B}"/>
                </a:ext>
              </a:extLst>
            </p:cNvPr>
            <p:cNvSpPr txBox="1"/>
            <p:nvPr/>
          </p:nvSpPr>
          <p:spPr>
            <a:xfrm>
              <a:off x="9482038" y="5232496"/>
              <a:ext cx="67326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Normal</a:t>
              </a:r>
            </a:p>
          </p:txBody>
        </p:sp>
        <p:grpSp>
          <p:nvGrpSpPr>
            <p:cNvPr id="35" name="Group 34">
              <a:extLst>
                <a:ext uri="{FF2B5EF4-FFF2-40B4-BE49-F238E27FC236}">
                  <a16:creationId xmlns="" xmlns:a16="http://schemas.microsoft.com/office/drawing/2014/main" id="{C9AD5485-FD46-418B-8678-247C3CDFA098}"/>
                </a:ext>
              </a:extLst>
            </p:cNvPr>
            <p:cNvGrpSpPr/>
            <p:nvPr/>
          </p:nvGrpSpPr>
          <p:grpSpPr>
            <a:xfrm>
              <a:off x="7649157" y="5318756"/>
              <a:ext cx="439544" cy="319921"/>
              <a:chOff x="6813026" y="2000287"/>
              <a:chExt cx="439544" cy="319921"/>
            </a:xfrm>
          </p:grpSpPr>
          <p:sp>
            <p:nvSpPr>
              <p:cNvPr id="50" name="Oval 49">
                <a:extLst>
                  <a:ext uri="{FF2B5EF4-FFF2-40B4-BE49-F238E27FC236}">
                    <a16:creationId xmlns="" xmlns:a16="http://schemas.microsoft.com/office/drawing/2014/main" id="{9DFC7F68-CEAC-403A-9018-514EA3AE44B4}"/>
                  </a:ext>
                </a:extLst>
              </p:cNvPr>
              <p:cNvSpPr/>
              <p:nvPr/>
            </p:nvSpPr>
            <p:spPr>
              <a:xfrm>
                <a:off x="6869458" y="2000287"/>
                <a:ext cx="326680" cy="319921"/>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51" name="Rectangle 50">
                <a:extLst>
                  <a:ext uri="{FF2B5EF4-FFF2-40B4-BE49-F238E27FC236}">
                    <a16:creationId xmlns="" xmlns:a16="http://schemas.microsoft.com/office/drawing/2014/main" id="{B502E787-E7AF-4A95-89D1-AE4814FDA4D8}"/>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sp>
          <p:nvSpPr>
            <p:cNvPr id="36" name="Rectangle 35">
              <a:extLst>
                <a:ext uri="{FF2B5EF4-FFF2-40B4-BE49-F238E27FC236}">
                  <a16:creationId xmlns="" xmlns:a16="http://schemas.microsoft.com/office/drawing/2014/main" id="{6B252B2F-8D79-4CE2-B97D-62C6AEAEE3ED}"/>
                </a:ext>
              </a:extLst>
            </p:cNvPr>
            <p:cNvSpPr/>
            <p:nvPr/>
          </p:nvSpPr>
          <p:spPr>
            <a:xfrm>
              <a:off x="7674697" y="5018287"/>
              <a:ext cx="40588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vs</a:t>
              </a:r>
              <a:endParaRPr kumimoji="0" lang="en-US" sz="1800" b="0" i="0" u="none" strike="noStrike" kern="1200" cap="none" spc="0" normalizeH="0" baseline="0" noProof="0" dirty="0">
                <a:ln>
                  <a:noFill/>
                </a:ln>
                <a:solidFill>
                  <a:srgbClr val="F0F0F0">
                    <a:lumMod val="10000"/>
                  </a:srgbClr>
                </a:solidFill>
                <a:effectLst/>
                <a:uLnTx/>
                <a:uFillTx/>
                <a:latin typeface="GE Inspira Sans"/>
                <a:ea typeface="+mn-ea"/>
                <a:cs typeface="+mn-cs"/>
              </a:endParaRPr>
            </a:p>
          </p:txBody>
        </p:sp>
        <p:sp>
          <p:nvSpPr>
            <p:cNvPr id="37" name="Rectangle: Rounded Corners 100">
              <a:extLst>
                <a:ext uri="{FF2B5EF4-FFF2-40B4-BE49-F238E27FC236}">
                  <a16:creationId xmlns="" xmlns:a16="http://schemas.microsoft.com/office/drawing/2014/main" id="{3429775B-277A-45CB-B0D3-3B11EF8D61B3}"/>
                </a:ext>
              </a:extLst>
            </p:cNvPr>
            <p:cNvSpPr/>
            <p:nvPr/>
          </p:nvSpPr>
          <p:spPr>
            <a:xfrm>
              <a:off x="6905244" y="4616465"/>
              <a:ext cx="181357" cy="11867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cxnSp>
          <p:nvCxnSpPr>
            <p:cNvPr id="38" name="Straight Arrow Connector 37">
              <a:extLst>
                <a:ext uri="{FF2B5EF4-FFF2-40B4-BE49-F238E27FC236}">
                  <a16:creationId xmlns="" xmlns:a16="http://schemas.microsoft.com/office/drawing/2014/main" id="{543995C5-F4E0-4D37-B829-1BE2AA28277C}"/>
                </a:ext>
              </a:extLst>
            </p:cNvPr>
            <p:cNvCxnSpPr>
              <a:cxnSpLocks/>
            </p:cNvCxnSpPr>
            <p:nvPr/>
          </p:nvCxnSpPr>
          <p:spPr>
            <a:xfrm>
              <a:off x="7086601" y="5209821"/>
              <a:ext cx="20634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106">
              <a:extLst>
                <a:ext uri="{FF2B5EF4-FFF2-40B4-BE49-F238E27FC236}">
                  <a16:creationId xmlns="" xmlns:a16="http://schemas.microsoft.com/office/drawing/2014/main" id="{7AB9A031-A7D3-45FD-9301-F395203E3712}"/>
                </a:ext>
              </a:extLst>
            </p:cNvPr>
            <p:cNvSpPr/>
            <p:nvPr/>
          </p:nvSpPr>
          <p:spPr>
            <a:xfrm>
              <a:off x="7292943" y="4616465"/>
              <a:ext cx="181357" cy="11867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cxnSp>
          <p:nvCxnSpPr>
            <p:cNvPr id="40" name="Straight Arrow Connector 39">
              <a:extLst>
                <a:ext uri="{FF2B5EF4-FFF2-40B4-BE49-F238E27FC236}">
                  <a16:creationId xmlns="" xmlns:a16="http://schemas.microsoft.com/office/drawing/2014/main" id="{9ABF58B6-F865-48D9-AC93-B18727581625}"/>
                </a:ext>
              </a:extLst>
            </p:cNvPr>
            <p:cNvCxnSpPr>
              <a:cxnSpLocks/>
            </p:cNvCxnSpPr>
            <p:nvPr/>
          </p:nvCxnSpPr>
          <p:spPr>
            <a:xfrm flipV="1">
              <a:off x="7474300" y="5209715"/>
              <a:ext cx="201163" cy="106"/>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9E0CD281-BC03-4F80-A044-326C4D210C16}"/>
                </a:ext>
              </a:extLst>
            </p:cNvPr>
            <p:cNvCxnSpPr>
              <a:cxnSpLocks/>
            </p:cNvCxnSpPr>
            <p:nvPr/>
          </p:nvCxnSpPr>
          <p:spPr>
            <a:xfrm>
              <a:off x="8624943" y="5209821"/>
              <a:ext cx="428570"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 xmlns:a16="http://schemas.microsoft.com/office/drawing/2014/main" id="{B91C5990-8914-4B64-B471-A39E0C957854}"/>
                </a:ext>
              </a:extLst>
            </p:cNvPr>
            <p:cNvSpPr/>
            <p:nvPr/>
          </p:nvSpPr>
          <p:spPr>
            <a:xfrm rot="5400000">
              <a:off x="5068217" y="3056264"/>
              <a:ext cx="121718" cy="2914551"/>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43" name="TextBox 42">
              <a:extLst>
                <a:ext uri="{FF2B5EF4-FFF2-40B4-BE49-F238E27FC236}">
                  <a16:creationId xmlns="" xmlns:a16="http://schemas.microsoft.com/office/drawing/2014/main" id="{B280E51C-2009-407F-9F99-9EFF71BE8B57}"/>
                </a:ext>
              </a:extLst>
            </p:cNvPr>
            <p:cNvSpPr txBox="1"/>
            <p:nvPr/>
          </p:nvSpPr>
          <p:spPr>
            <a:xfrm>
              <a:off x="4835889" y="4221988"/>
              <a:ext cx="613181"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C00000"/>
                  </a:solidFill>
                  <a:effectLst/>
                  <a:uLnTx/>
                  <a:uFillTx/>
                  <a:latin typeface="GE Inspira" panose="020F0603030400020203" pitchFamily="34" charset="0"/>
                  <a:ea typeface="+mn-ea"/>
                  <a:cs typeface="+mn-cs"/>
                </a:rPr>
                <a:t>Freezed</a:t>
              </a:r>
              <a:endParaRPr kumimoji="0" lang="en-US" sz="1400" b="1" i="0" u="none" strike="noStrike" kern="1200" cap="none" spc="0" normalizeH="0" baseline="0" noProof="0" dirty="0">
                <a:ln>
                  <a:noFill/>
                </a:ln>
                <a:solidFill>
                  <a:srgbClr val="C00000"/>
                </a:solidFill>
                <a:effectLst/>
                <a:uLnTx/>
                <a:uFillTx/>
                <a:latin typeface="GE Inspira" panose="020F0603030400020203" pitchFamily="34" charset="0"/>
                <a:ea typeface="+mn-ea"/>
                <a:cs typeface="+mn-cs"/>
              </a:endParaRPr>
            </a:p>
          </p:txBody>
        </p:sp>
        <p:sp>
          <p:nvSpPr>
            <p:cNvPr id="44" name="TextBox 43">
              <a:extLst>
                <a:ext uri="{FF2B5EF4-FFF2-40B4-BE49-F238E27FC236}">
                  <a16:creationId xmlns="" xmlns:a16="http://schemas.microsoft.com/office/drawing/2014/main" id="{4F279856-5184-43ED-8A90-ECE041D73CCF}"/>
                </a:ext>
              </a:extLst>
            </p:cNvPr>
            <p:cNvSpPr txBox="1"/>
            <p:nvPr/>
          </p:nvSpPr>
          <p:spPr>
            <a:xfrm>
              <a:off x="7386703" y="4221988"/>
              <a:ext cx="741806"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00BF6F">
                      <a:lumMod val="75000"/>
                    </a:srgbClr>
                  </a:solidFill>
                  <a:effectLst/>
                  <a:uLnTx/>
                  <a:uFillTx/>
                  <a:latin typeface="GE Inspira" panose="020F0603030400020203" pitchFamily="34" charset="0"/>
                  <a:ea typeface="+mn-ea"/>
                  <a:cs typeface="+mn-cs"/>
                </a:rPr>
                <a:t>Trainable</a:t>
              </a:r>
              <a:endParaRPr kumimoji="0" lang="en-US" sz="1400" b="1" i="0" u="none" strike="noStrike" kern="1200" cap="none" spc="0" normalizeH="0" baseline="0" noProof="0" dirty="0">
                <a:ln>
                  <a:noFill/>
                </a:ln>
                <a:solidFill>
                  <a:srgbClr val="00BF6F">
                    <a:lumMod val="75000"/>
                  </a:srgbClr>
                </a:solidFill>
                <a:effectLst/>
                <a:uLnTx/>
                <a:uFillTx/>
                <a:latin typeface="GE Inspira" panose="020F0603030400020203" pitchFamily="34" charset="0"/>
                <a:ea typeface="+mn-ea"/>
                <a:cs typeface="+mn-cs"/>
              </a:endParaRPr>
            </a:p>
          </p:txBody>
        </p:sp>
        <p:grpSp>
          <p:nvGrpSpPr>
            <p:cNvPr id="45" name="Group 44">
              <a:extLst>
                <a:ext uri="{FF2B5EF4-FFF2-40B4-BE49-F238E27FC236}">
                  <a16:creationId xmlns="" xmlns:a16="http://schemas.microsoft.com/office/drawing/2014/main" id="{7E5A8E4F-55AB-4E16-8B92-A9C0C3BBE7CE}"/>
                </a:ext>
              </a:extLst>
            </p:cNvPr>
            <p:cNvGrpSpPr/>
            <p:nvPr/>
          </p:nvGrpSpPr>
          <p:grpSpPr>
            <a:xfrm>
              <a:off x="7659776" y="4788539"/>
              <a:ext cx="420308" cy="319921"/>
              <a:chOff x="7659776" y="4554074"/>
              <a:chExt cx="420308" cy="319921"/>
            </a:xfrm>
          </p:grpSpPr>
          <p:sp>
            <p:nvSpPr>
              <p:cNvPr id="48" name="Oval 47">
                <a:extLst>
                  <a:ext uri="{FF2B5EF4-FFF2-40B4-BE49-F238E27FC236}">
                    <a16:creationId xmlns="" xmlns:a16="http://schemas.microsoft.com/office/drawing/2014/main" id="{2C849DE0-6853-48D5-84ED-B82D6EBD2872}"/>
                  </a:ext>
                </a:extLst>
              </p:cNvPr>
              <p:cNvSpPr/>
              <p:nvPr/>
            </p:nvSpPr>
            <p:spPr>
              <a:xfrm>
                <a:off x="7707171" y="4554074"/>
                <a:ext cx="326680" cy="319921"/>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49" name="Rectangle 48">
                <a:extLst>
                  <a:ext uri="{FF2B5EF4-FFF2-40B4-BE49-F238E27FC236}">
                    <a16:creationId xmlns="" xmlns:a16="http://schemas.microsoft.com/office/drawing/2014/main" id="{C7094994-491D-41EC-AE8F-C5C4FE83C9F8}"/>
                  </a:ext>
                </a:extLst>
              </p:cNvPr>
              <p:cNvSpPr/>
              <p:nvPr/>
            </p:nvSpPr>
            <p:spPr>
              <a:xfrm>
                <a:off x="7659776" y="4591207"/>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grpSp>
        <p:pic>
          <p:nvPicPr>
            <p:cNvPr id="46" name="Picture 4" descr="https://s3.amazonaws.com/proddata.sagebase.org/3329874/e5f38027-acab-4a05-ba49-92a7734a4a81/CC_MLO_L_R.jpg?response-content-disposition=attachment%3B%20filename%3DCC_MLO_L_R.jpg&amp;response-content-type=image%2Fjpeg&amp;X-Amz-Algorithm=AWS4-HMAC-SHA256&amp;X-Amz-Date=20180118T225007Z&amp;X-Amz-SignedHeaders=host&amp;X-Amz-Expires=30&amp;X-Amz-Credential=AKIAIV5XCDRXPWB67YRQ%2F20180118%2Fus-east-1%2Fs3%2Faws4_request&amp;X-Amz-Signature=e5db77c8c9668f16f258bbdde9d2727dd80abe875a92848c06f5e435b4076209">
              <a:extLst>
                <a:ext uri="{FF2B5EF4-FFF2-40B4-BE49-F238E27FC236}">
                  <a16:creationId xmlns="" xmlns:a16="http://schemas.microsoft.com/office/drawing/2014/main" id="{9F33D6C3-B429-40BC-BA26-F7186011A5CC}"/>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20310"/>
            <a:stretch/>
          </p:blipFill>
          <p:spPr bwMode="auto">
            <a:xfrm>
              <a:off x="2279312" y="4613480"/>
              <a:ext cx="1065336" cy="121160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 xmlns:a16="http://schemas.microsoft.com/office/drawing/2014/main" id="{D5811D23-A44E-4AC3-A82F-2A2E18749B8E}"/>
                </a:ext>
              </a:extLst>
            </p:cNvPr>
            <p:cNvSpPr txBox="1"/>
            <p:nvPr/>
          </p:nvSpPr>
          <p:spPr>
            <a:xfrm>
              <a:off x="1413369" y="4975360"/>
              <a:ext cx="817323"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DREAM FFDM</a:t>
              </a:r>
            </a:p>
          </p:txBody>
        </p:sp>
      </p:grpSp>
      <p:grpSp>
        <p:nvGrpSpPr>
          <p:cNvPr id="55" name="Group 54">
            <a:extLst>
              <a:ext uri="{FF2B5EF4-FFF2-40B4-BE49-F238E27FC236}">
                <a16:creationId xmlns="" xmlns:a16="http://schemas.microsoft.com/office/drawing/2014/main" id="{863B48B9-F5A7-4FCC-8C52-A737CF7207E4}"/>
              </a:ext>
            </a:extLst>
          </p:cNvPr>
          <p:cNvGrpSpPr/>
          <p:nvPr/>
        </p:nvGrpSpPr>
        <p:grpSpPr>
          <a:xfrm>
            <a:off x="1364708" y="1770951"/>
            <a:ext cx="9356983" cy="2024755"/>
            <a:chOff x="739065" y="1371461"/>
            <a:chExt cx="9356983" cy="2024755"/>
          </a:xfrm>
        </p:grpSpPr>
        <p:sp>
          <p:nvSpPr>
            <p:cNvPr id="56" name="TextBox 55">
              <a:extLst>
                <a:ext uri="{FF2B5EF4-FFF2-40B4-BE49-F238E27FC236}">
                  <a16:creationId xmlns="" xmlns:a16="http://schemas.microsoft.com/office/drawing/2014/main" id="{DE025E2B-2C2D-4238-A43E-094BA8F7DF25}"/>
                </a:ext>
              </a:extLst>
            </p:cNvPr>
            <p:cNvSpPr txBox="1"/>
            <p:nvPr/>
          </p:nvSpPr>
          <p:spPr>
            <a:xfrm>
              <a:off x="739065" y="1371461"/>
              <a:ext cx="2227085" cy="5309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600" b="1" i="0" u="sng" strike="noStrike" kern="1200" cap="none" spc="0" normalizeH="0" baseline="0" noProof="0" dirty="0">
                  <a:ln>
                    <a:noFill/>
                  </a:ln>
                  <a:solidFill>
                    <a:srgbClr val="FFC000"/>
                  </a:solidFill>
                  <a:effectLst/>
                  <a:uLnTx/>
                  <a:uFillTx/>
                  <a:latin typeface="GE Inspira" panose="020F0603030400020203" pitchFamily="34" charset="0"/>
                  <a:ea typeface="+mn-ea"/>
                  <a:cs typeface="+mn-cs"/>
                </a:rPr>
                <a:t>DDSM pre-training stage</a:t>
              </a:r>
            </a:p>
            <a:p>
              <a:pPr marL="177800" marR="0" lvl="0" indent="-1778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5-class classification</a:t>
              </a:r>
            </a:p>
          </p:txBody>
        </p:sp>
        <p:sp>
          <p:nvSpPr>
            <p:cNvPr id="57" name="Left Bracket 56">
              <a:extLst>
                <a:ext uri="{FF2B5EF4-FFF2-40B4-BE49-F238E27FC236}">
                  <a16:creationId xmlns="" xmlns:a16="http://schemas.microsoft.com/office/drawing/2014/main" id="{AECD9160-9326-47CB-912F-E0D5AF0FB099}"/>
                </a:ext>
              </a:extLst>
            </p:cNvPr>
            <p:cNvSpPr/>
            <p:nvPr/>
          </p:nvSpPr>
          <p:spPr>
            <a:xfrm rot="16200000">
              <a:off x="3292763" y="1408642"/>
              <a:ext cx="165221" cy="207680"/>
            </a:xfrm>
            <a:prstGeom prst="leftBracket">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58" name="TextBox 57">
              <a:extLst>
                <a:ext uri="{FF2B5EF4-FFF2-40B4-BE49-F238E27FC236}">
                  <a16:creationId xmlns="" xmlns:a16="http://schemas.microsoft.com/office/drawing/2014/main" id="{D283E564-320F-46D0-ABAB-75CFB52A3D33}"/>
                </a:ext>
              </a:extLst>
            </p:cNvPr>
            <p:cNvSpPr txBox="1"/>
            <p:nvPr/>
          </p:nvSpPr>
          <p:spPr>
            <a:xfrm>
              <a:off x="3617059" y="1402956"/>
              <a:ext cx="364837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Skip connection</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addition of feature maps</a:t>
              </a:r>
            </a:p>
          </p:txBody>
        </p:sp>
        <p:grpSp>
          <p:nvGrpSpPr>
            <p:cNvPr id="59" name="Group 58">
              <a:extLst>
                <a:ext uri="{FF2B5EF4-FFF2-40B4-BE49-F238E27FC236}">
                  <a16:creationId xmlns="" xmlns:a16="http://schemas.microsoft.com/office/drawing/2014/main" id="{4B8748FD-4698-47D0-8CD0-071F56788A4D}"/>
                </a:ext>
              </a:extLst>
            </p:cNvPr>
            <p:cNvGrpSpPr/>
            <p:nvPr/>
          </p:nvGrpSpPr>
          <p:grpSpPr>
            <a:xfrm>
              <a:off x="3155601" y="1668768"/>
              <a:ext cx="439544" cy="319921"/>
              <a:chOff x="6813026" y="2000287"/>
              <a:chExt cx="439544" cy="319921"/>
            </a:xfrm>
          </p:grpSpPr>
          <p:sp>
            <p:nvSpPr>
              <p:cNvPr id="97" name="Oval 96">
                <a:extLst>
                  <a:ext uri="{FF2B5EF4-FFF2-40B4-BE49-F238E27FC236}">
                    <a16:creationId xmlns="" xmlns:a16="http://schemas.microsoft.com/office/drawing/2014/main" id="{A1EC5F66-23A7-4BC9-8DD4-57A9B86E8893}"/>
                  </a:ext>
                </a:extLst>
              </p:cNvPr>
              <p:cNvSpPr/>
              <p:nvPr/>
            </p:nvSpPr>
            <p:spPr>
              <a:xfrm>
                <a:off x="6869458" y="2000287"/>
                <a:ext cx="326680" cy="319921"/>
              </a:xfrm>
              <a:prstGeom prst="ellipse">
                <a:avLst/>
              </a:prstGeom>
              <a:solidFill>
                <a:schemeClr val="accent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98" name="Rectangle 97">
                <a:extLst>
                  <a:ext uri="{FF2B5EF4-FFF2-40B4-BE49-F238E27FC236}">
                    <a16:creationId xmlns="" xmlns:a16="http://schemas.microsoft.com/office/drawing/2014/main" id="{724668EB-63DE-40BE-8E83-D6B0237AC256}"/>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sp>
          <p:nvSpPr>
            <p:cNvPr id="60" name="TextBox 59">
              <a:extLst>
                <a:ext uri="{FF2B5EF4-FFF2-40B4-BE49-F238E27FC236}">
                  <a16:creationId xmlns="" xmlns:a16="http://schemas.microsoft.com/office/drawing/2014/main" id="{DBDF0AC6-D952-4C24-B5A1-E58C86484250}"/>
                </a:ext>
              </a:extLst>
            </p:cNvPr>
            <p:cNvSpPr txBox="1"/>
            <p:nvPr/>
          </p:nvSpPr>
          <p:spPr>
            <a:xfrm>
              <a:off x="3617059" y="1694388"/>
              <a:ext cx="469045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Global average pool</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each feature map </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sym typeface="Wingdings" panose="05000000000000000000" pitchFamily="2" charset="2"/>
                </a:rPr>
                <a:t></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its average</a:t>
              </a:r>
            </a:p>
          </p:txBody>
        </p:sp>
        <p:cxnSp>
          <p:nvCxnSpPr>
            <p:cNvPr id="61" name="Straight Arrow Connector 60">
              <a:extLst>
                <a:ext uri="{FF2B5EF4-FFF2-40B4-BE49-F238E27FC236}">
                  <a16:creationId xmlns="" xmlns:a16="http://schemas.microsoft.com/office/drawing/2014/main" id="{8AD9C60E-AB18-40B5-BDEB-AA004FB14092}"/>
                </a:ext>
              </a:extLst>
            </p:cNvPr>
            <p:cNvCxnSpPr>
              <a:cxnSpLocks/>
              <a:endCxn id="70" idx="1"/>
            </p:cNvCxnSpPr>
            <p:nvPr/>
          </p:nvCxnSpPr>
          <p:spPr>
            <a:xfrm>
              <a:off x="3343380" y="2787503"/>
              <a:ext cx="32842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3">
              <a:extLst>
                <a:ext uri="{FF2B5EF4-FFF2-40B4-BE49-F238E27FC236}">
                  <a16:creationId xmlns="" xmlns:a16="http://schemas.microsoft.com/office/drawing/2014/main" id="{95BB2718-5E13-4678-A7E5-00511FCA85F9}"/>
                </a:ext>
              </a:extLst>
            </p:cNvPr>
            <p:cNvSpPr/>
            <p:nvPr/>
          </p:nvSpPr>
          <p:spPr>
            <a:xfrm>
              <a:off x="3671801" y="2194147"/>
              <a:ext cx="181357" cy="118671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63" name="Rectangle: Rounded Corners 64">
              <a:extLst>
                <a:ext uri="{FF2B5EF4-FFF2-40B4-BE49-F238E27FC236}">
                  <a16:creationId xmlns="" xmlns:a16="http://schemas.microsoft.com/office/drawing/2014/main" id="{D9F79EC2-5C48-4B26-95A1-14EFA76849B9}"/>
                </a:ext>
              </a:extLst>
            </p:cNvPr>
            <p:cNvSpPr/>
            <p:nvPr/>
          </p:nvSpPr>
          <p:spPr>
            <a:xfrm>
              <a:off x="4052974" y="2194145"/>
              <a:ext cx="181357" cy="118671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Pooling</a:t>
              </a:r>
            </a:p>
          </p:txBody>
        </p:sp>
        <p:sp>
          <p:nvSpPr>
            <p:cNvPr id="64" name="Rectangle: Rounded Corners 68">
              <a:extLst>
                <a:ext uri="{FF2B5EF4-FFF2-40B4-BE49-F238E27FC236}">
                  <a16:creationId xmlns="" xmlns:a16="http://schemas.microsoft.com/office/drawing/2014/main" id="{32F5F9D4-E40C-4F49-8191-4CA3A113745B}"/>
                </a:ext>
              </a:extLst>
            </p:cNvPr>
            <p:cNvSpPr/>
            <p:nvPr/>
          </p:nvSpPr>
          <p:spPr>
            <a:xfrm>
              <a:off x="4442146" y="248326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65" name="Rectangle: Rounded Corners 69">
              <a:extLst>
                <a:ext uri="{FF2B5EF4-FFF2-40B4-BE49-F238E27FC236}">
                  <a16:creationId xmlns="" xmlns:a16="http://schemas.microsoft.com/office/drawing/2014/main" id="{C49549E4-A488-4A68-8B1D-D758D02D6974}"/>
                </a:ext>
              </a:extLst>
            </p:cNvPr>
            <p:cNvSpPr/>
            <p:nvPr/>
          </p:nvSpPr>
          <p:spPr>
            <a:xfrm>
              <a:off x="5101520" y="248326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66" name="Rectangle: Rounded Corners 70">
              <a:extLst>
                <a:ext uri="{FF2B5EF4-FFF2-40B4-BE49-F238E27FC236}">
                  <a16:creationId xmlns="" xmlns:a16="http://schemas.microsoft.com/office/drawing/2014/main" id="{CDFCCF1C-AA60-4568-8808-1329B5392394}"/>
                </a:ext>
              </a:extLst>
            </p:cNvPr>
            <p:cNvSpPr/>
            <p:nvPr/>
          </p:nvSpPr>
          <p:spPr>
            <a:xfrm>
              <a:off x="6151724" y="2483262"/>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cxnSp>
          <p:nvCxnSpPr>
            <p:cNvPr id="67" name="Straight Arrow Connector 66">
              <a:extLst>
                <a:ext uri="{FF2B5EF4-FFF2-40B4-BE49-F238E27FC236}">
                  <a16:creationId xmlns="" xmlns:a16="http://schemas.microsoft.com/office/drawing/2014/main" id="{878BCB34-6A80-4002-832F-64FE8215C047}"/>
                </a:ext>
              </a:extLst>
            </p:cNvPr>
            <p:cNvCxnSpPr>
              <a:cxnSpLocks/>
              <a:stCxn id="70" idx="3"/>
              <a:endCxn id="71" idx="1"/>
            </p:cNvCxnSpPr>
            <p:nvPr/>
          </p:nvCxnSpPr>
          <p:spPr>
            <a:xfrm flipV="1">
              <a:off x="3853158" y="2787501"/>
              <a:ext cx="199816" cy="2"/>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7C8C35E-70C1-40FB-AAEC-13C81C556202}"/>
                </a:ext>
              </a:extLst>
            </p:cNvPr>
            <p:cNvCxnSpPr>
              <a:cxnSpLocks/>
              <a:stCxn id="71" idx="3"/>
              <a:endCxn id="75" idx="1"/>
            </p:cNvCxnSpPr>
            <p:nvPr/>
          </p:nvCxnSpPr>
          <p:spPr>
            <a:xfrm>
              <a:off x="4234331" y="2787501"/>
              <a:ext cx="207815"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 xmlns:a16="http://schemas.microsoft.com/office/drawing/2014/main" id="{3B770FFE-2B33-4BD3-AC99-20AFD1400D2F}"/>
                </a:ext>
              </a:extLst>
            </p:cNvPr>
            <p:cNvCxnSpPr>
              <a:cxnSpLocks/>
              <a:stCxn id="75" idx="3"/>
              <a:endCxn id="76" idx="1"/>
            </p:cNvCxnSpPr>
            <p:nvPr/>
          </p:nvCxnSpPr>
          <p:spPr>
            <a:xfrm>
              <a:off x="4876774" y="2787502"/>
              <a:ext cx="22474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Left Bracket 69">
              <a:extLst>
                <a:ext uri="{FF2B5EF4-FFF2-40B4-BE49-F238E27FC236}">
                  <a16:creationId xmlns="" xmlns:a16="http://schemas.microsoft.com/office/drawing/2014/main" id="{28325072-D5BA-41E2-ACB5-83296A630E57}"/>
                </a:ext>
              </a:extLst>
            </p:cNvPr>
            <p:cNvSpPr/>
            <p:nvPr/>
          </p:nvSpPr>
          <p:spPr>
            <a:xfrm rot="16200000">
              <a:off x="4457151" y="2668987"/>
              <a:ext cx="405913" cy="642940"/>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71" name="Straight Arrow Connector 70">
              <a:extLst>
                <a:ext uri="{FF2B5EF4-FFF2-40B4-BE49-F238E27FC236}">
                  <a16:creationId xmlns="" xmlns:a16="http://schemas.microsoft.com/office/drawing/2014/main" id="{FB87A1A4-79DF-45CE-8D99-092A8E4FFA14}"/>
                </a:ext>
              </a:extLst>
            </p:cNvPr>
            <p:cNvCxnSpPr>
              <a:cxnSpLocks/>
              <a:stCxn id="76" idx="3"/>
            </p:cNvCxnSpPr>
            <p:nvPr/>
          </p:nvCxnSpPr>
          <p:spPr>
            <a:xfrm>
              <a:off x="5536148" y="2787502"/>
              <a:ext cx="17250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Left Bracket 71">
              <a:extLst>
                <a:ext uri="{FF2B5EF4-FFF2-40B4-BE49-F238E27FC236}">
                  <a16:creationId xmlns="" xmlns:a16="http://schemas.microsoft.com/office/drawing/2014/main" id="{3BC14B0E-253A-427C-BF8C-0D46F2ED6184}"/>
                </a:ext>
              </a:extLst>
            </p:cNvPr>
            <p:cNvSpPr/>
            <p:nvPr/>
          </p:nvSpPr>
          <p:spPr>
            <a:xfrm rot="16200000">
              <a:off x="5081042" y="2688037"/>
              <a:ext cx="405913" cy="604839"/>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cxnSp>
          <p:nvCxnSpPr>
            <p:cNvPr id="73" name="Straight Arrow Connector 72">
              <a:extLst>
                <a:ext uri="{FF2B5EF4-FFF2-40B4-BE49-F238E27FC236}">
                  <a16:creationId xmlns="" xmlns:a16="http://schemas.microsoft.com/office/drawing/2014/main" id="{5B517FD4-52BC-468F-9940-8D4BE1EE128E}"/>
                </a:ext>
              </a:extLst>
            </p:cNvPr>
            <p:cNvCxnSpPr>
              <a:cxnSpLocks/>
              <a:endCxn id="77" idx="1"/>
            </p:cNvCxnSpPr>
            <p:nvPr/>
          </p:nvCxnSpPr>
          <p:spPr>
            <a:xfrm>
              <a:off x="5986463" y="2787501"/>
              <a:ext cx="16526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CED52067-38A9-4A5A-9B10-169F5E6614F5}"/>
                </a:ext>
              </a:extLst>
            </p:cNvPr>
            <p:cNvSpPr txBox="1"/>
            <p:nvPr/>
          </p:nvSpPr>
          <p:spPr>
            <a:xfrm>
              <a:off x="5773683" y="2575298"/>
              <a:ext cx="13465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a:t>
              </a:r>
            </a:p>
          </p:txBody>
        </p:sp>
        <p:sp>
          <p:nvSpPr>
            <p:cNvPr id="75" name="Left Bracket 74">
              <a:extLst>
                <a:ext uri="{FF2B5EF4-FFF2-40B4-BE49-F238E27FC236}">
                  <a16:creationId xmlns="" xmlns:a16="http://schemas.microsoft.com/office/drawing/2014/main" id="{DB292838-4BD7-4DA9-B638-90C84DF82CCA}"/>
                </a:ext>
              </a:extLst>
            </p:cNvPr>
            <p:cNvSpPr/>
            <p:nvPr/>
          </p:nvSpPr>
          <p:spPr>
            <a:xfrm rot="16200000">
              <a:off x="6164147" y="2663629"/>
              <a:ext cx="405913" cy="653653"/>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76" name="Straight Arrow Connector 75">
              <a:extLst>
                <a:ext uri="{FF2B5EF4-FFF2-40B4-BE49-F238E27FC236}">
                  <a16:creationId xmlns="" xmlns:a16="http://schemas.microsoft.com/office/drawing/2014/main" id="{CA778C8F-90EC-465E-A670-396B3F5088A6}"/>
                </a:ext>
              </a:extLst>
            </p:cNvPr>
            <p:cNvCxnSpPr>
              <a:cxnSpLocks/>
              <a:stCxn id="77" idx="3"/>
            </p:cNvCxnSpPr>
            <p:nvPr/>
          </p:nvCxnSpPr>
          <p:spPr>
            <a:xfrm>
              <a:off x="6586352" y="2787501"/>
              <a:ext cx="330468"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DB28584C-3AAD-44C8-A94B-CA320DECE997}"/>
                </a:ext>
              </a:extLst>
            </p:cNvPr>
            <p:cNvCxnSpPr>
              <a:cxnSpLocks/>
            </p:cNvCxnSpPr>
            <p:nvPr/>
          </p:nvCxnSpPr>
          <p:spPr>
            <a:xfrm flipV="1">
              <a:off x="7243500" y="2787501"/>
              <a:ext cx="397200"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104">
              <a:extLst>
                <a:ext uri="{FF2B5EF4-FFF2-40B4-BE49-F238E27FC236}">
                  <a16:creationId xmlns="" xmlns:a16="http://schemas.microsoft.com/office/drawing/2014/main" id="{B0B39984-E4EE-4B76-AEAD-E11F04D6B38F}"/>
                </a:ext>
              </a:extLst>
            </p:cNvPr>
            <p:cNvSpPr/>
            <p:nvPr/>
          </p:nvSpPr>
          <p:spPr>
            <a:xfrm>
              <a:off x="7640700" y="2194145"/>
              <a:ext cx="181357" cy="11867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Fully connected</a:t>
              </a:r>
            </a:p>
          </p:txBody>
        </p:sp>
        <p:cxnSp>
          <p:nvCxnSpPr>
            <p:cNvPr id="79" name="Straight Arrow Connector 78">
              <a:extLst>
                <a:ext uri="{FF2B5EF4-FFF2-40B4-BE49-F238E27FC236}">
                  <a16:creationId xmlns="" xmlns:a16="http://schemas.microsoft.com/office/drawing/2014/main" id="{D838C19C-23A6-41B8-82BC-47FC1A1D31AD}"/>
                </a:ext>
              </a:extLst>
            </p:cNvPr>
            <p:cNvCxnSpPr>
              <a:cxnSpLocks/>
            </p:cNvCxnSpPr>
            <p:nvPr/>
          </p:nvCxnSpPr>
          <p:spPr>
            <a:xfrm>
              <a:off x="7822057" y="2787501"/>
              <a:ext cx="39325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 xmlns:a16="http://schemas.microsoft.com/office/drawing/2014/main" id="{17E16A69-56FC-4806-9248-F588678A7DFE}"/>
                </a:ext>
              </a:extLst>
            </p:cNvPr>
            <p:cNvSpPr/>
            <p:nvPr/>
          </p:nvSpPr>
          <p:spPr>
            <a:xfrm>
              <a:off x="8308293" y="2207664"/>
              <a:ext cx="213324" cy="22198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1" name="Oval 80">
              <a:extLst>
                <a:ext uri="{FF2B5EF4-FFF2-40B4-BE49-F238E27FC236}">
                  <a16:creationId xmlns="" xmlns:a16="http://schemas.microsoft.com/office/drawing/2014/main" id="{1B99ACE0-155F-447A-B1A5-345585998F9C}"/>
                </a:ext>
              </a:extLst>
            </p:cNvPr>
            <p:cNvSpPr/>
            <p:nvPr/>
          </p:nvSpPr>
          <p:spPr>
            <a:xfrm>
              <a:off x="8308293" y="2443177"/>
              <a:ext cx="213324" cy="22198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2" name="Oval 81">
              <a:extLst>
                <a:ext uri="{FF2B5EF4-FFF2-40B4-BE49-F238E27FC236}">
                  <a16:creationId xmlns="" xmlns:a16="http://schemas.microsoft.com/office/drawing/2014/main" id="{F0538FBA-79DC-4EB7-9EE1-E25D18553AED}"/>
                </a:ext>
              </a:extLst>
            </p:cNvPr>
            <p:cNvSpPr/>
            <p:nvPr/>
          </p:nvSpPr>
          <p:spPr>
            <a:xfrm>
              <a:off x="8308293" y="2678690"/>
              <a:ext cx="213324" cy="22198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3" name="Oval 82">
              <a:extLst>
                <a:ext uri="{FF2B5EF4-FFF2-40B4-BE49-F238E27FC236}">
                  <a16:creationId xmlns="" xmlns:a16="http://schemas.microsoft.com/office/drawing/2014/main" id="{22D2BE6D-7400-4F9B-AECD-A22515A75BB0}"/>
                </a:ext>
              </a:extLst>
            </p:cNvPr>
            <p:cNvSpPr/>
            <p:nvPr/>
          </p:nvSpPr>
          <p:spPr>
            <a:xfrm>
              <a:off x="8308293" y="2914203"/>
              <a:ext cx="213324" cy="221981"/>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4" name="Oval 83">
              <a:extLst>
                <a:ext uri="{FF2B5EF4-FFF2-40B4-BE49-F238E27FC236}">
                  <a16:creationId xmlns="" xmlns:a16="http://schemas.microsoft.com/office/drawing/2014/main" id="{D84C8C71-2DF9-4916-9EB9-B81F62771DBF}"/>
                </a:ext>
              </a:extLst>
            </p:cNvPr>
            <p:cNvSpPr/>
            <p:nvPr/>
          </p:nvSpPr>
          <p:spPr>
            <a:xfrm>
              <a:off x="8308293" y="3149717"/>
              <a:ext cx="213324" cy="221981"/>
            </a:xfrm>
            <a:prstGeom prst="ellipse">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5" name="TextBox 84">
              <a:extLst>
                <a:ext uri="{FF2B5EF4-FFF2-40B4-BE49-F238E27FC236}">
                  <a16:creationId xmlns="" xmlns:a16="http://schemas.microsoft.com/office/drawing/2014/main" id="{2FB90517-F2BF-41B2-8171-6F7D4A767855}"/>
                </a:ext>
              </a:extLst>
            </p:cNvPr>
            <p:cNvSpPr txBox="1"/>
            <p:nvPr/>
          </p:nvSpPr>
          <p:spPr>
            <a:xfrm>
              <a:off x="8659757" y="2196684"/>
              <a:ext cx="108093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Background</a:t>
              </a:r>
            </a:p>
          </p:txBody>
        </p:sp>
        <p:sp>
          <p:nvSpPr>
            <p:cNvPr id="86" name="TextBox 85">
              <a:extLst>
                <a:ext uri="{FF2B5EF4-FFF2-40B4-BE49-F238E27FC236}">
                  <a16:creationId xmlns="" xmlns:a16="http://schemas.microsoft.com/office/drawing/2014/main" id="{672482B2-C0DC-4F1D-BC93-436938EA880F}"/>
                </a:ext>
              </a:extLst>
            </p:cNvPr>
            <p:cNvSpPr txBox="1"/>
            <p:nvPr/>
          </p:nvSpPr>
          <p:spPr>
            <a:xfrm>
              <a:off x="8659757" y="2428882"/>
              <a:ext cx="103233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Benign</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calc</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87" name="TextBox 86">
              <a:extLst>
                <a:ext uri="{FF2B5EF4-FFF2-40B4-BE49-F238E27FC236}">
                  <a16:creationId xmlns="" xmlns:a16="http://schemas.microsoft.com/office/drawing/2014/main" id="{34F04981-01F5-410C-AF62-62A14C0E8AEC}"/>
                </a:ext>
              </a:extLst>
            </p:cNvPr>
            <p:cNvSpPr txBox="1"/>
            <p:nvPr/>
          </p:nvSpPr>
          <p:spPr>
            <a:xfrm>
              <a:off x="8659757" y="2661080"/>
              <a:ext cx="132247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Malignant</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calc</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88" name="TextBox 87">
              <a:extLst>
                <a:ext uri="{FF2B5EF4-FFF2-40B4-BE49-F238E27FC236}">
                  <a16:creationId xmlns="" xmlns:a16="http://schemas.microsoft.com/office/drawing/2014/main" id="{1CEC7804-AE2B-434D-A9E6-2E857DB1D5B9}"/>
                </a:ext>
              </a:extLst>
            </p:cNvPr>
            <p:cNvSpPr txBox="1"/>
            <p:nvPr/>
          </p:nvSpPr>
          <p:spPr>
            <a:xfrm>
              <a:off x="8659757" y="2893278"/>
              <a:ext cx="114614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Benign</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mass</a:t>
              </a:r>
            </a:p>
          </p:txBody>
        </p:sp>
        <p:sp>
          <p:nvSpPr>
            <p:cNvPr id="89" name="TextBox 88">
              <a:extLst>
                <a:ext uri="{FF2B5EF4-FFF2-40B4-BE49-F238E27FC236}">
                  <a16:creationId xmlns="" xmlns:a16="http://schemas.microsoft.com/office/drawing/2014/main" id="{4789D470-168E-4D4E-9763-33A058A5616C}"/>
                </a:ext>
              </a:extLst>
            </p:cNvPr>
            <p:cNvSpPr txBox="1"/>
            <p:nvPr/>
          </p:nvSpPr>
          <p:spPr>
            <a:xfrm>
              <a:off x="8659757" y="3125477"/>
              <a:ext cx="143629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Malignant</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mass</a:t>
              </a:r>
            </a:p>
          </p:txBody>
        </p:sp>
        <p:grpSp>
          <p:nvGrpSpPr>
            <p:cNvPr id="90" name="Group 89">
              <a:extLst>
                <a:ext uri="{FF2B5EF4-FFF2-40B4-BE49-F238E27FC236}">
                  <a16:creationId xmlns="" xmlns:a16="http://schemas.microsoft.com/office/drawing/2014/main" id="{71C82AA1-C863-4CCC-B692-3A37F5A2AEB4}"/>
                </a:ext>
              </a:extLst>
            </p:cNvPr>
            <p:cNvGrpSpPr/>
            <p:nvPr/>
          </p:nvGrpSpPr>
          <p:grpSpPr>
            <a:xfrm>
              <a:off x="6860388" y="2627541"/>
              <a:ext cx="439544" cy="319921"/>
              <a:chOff x="6813026" y="2000287"/>
              <a:chExt cx="439544" cy="319921"/>
            </a:xfrm>
          </p:grpSpPr>
          <p:sp>
            <p:nvSpPr>
              <p:cNvPr id="95" name="Oval 94">
                <a:extLst>
                  <a:ext uri="{FF2B5EF4-FFF2-40B4-BE49-F238E27FC236}">
                    <a16:creationId xmlns="" xmlns:a16="http://schemas.microsoft.com/office/drawing/2014/main" id="{94469C5E-C882-42B6-8C46-76BFB18208AF}"/>
                  </a:ext>
                </a:extLst>
              </p:cNvPr>
              <p:cNvSpPr/>
              <p:nvPr/>
            </p:nvSpPr>
            <p:spPr>
              <a:xfrm>
                <a:off x="6869458" y="2000287"/>
                <a:ext cx="326680" cy="319921"/>
              </a:xfrm>
              <a:prstGeom prst="ellipse">
                <a:avLst/>
              </a:prstGeom>
              <a:solidFill>
                <a:schemeClr val="accent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96" name="Rectangle 95">
                <a:extLst>
                  <a:ext uri="{FF2B5EF4-FFF2-40B4-BE49-F238E27FC236}">
                    <a16:creationId xmlns="" xmlns:a16="http://schemas.microsoft.com/office/drawing/2014/main" id="{0FF8E1B9-4387-4B01-977F-7947D0F3EC19}"/>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pic>
          <p:nvPicPr>
            <p:cNvPr id="91" name="Picture 90">
              <a:extLst>
                <a:ext uri="{FF2B5EF4-FFF2-40B4-BE49-F238E27FC236}">
                  <a16:creationId xmlns="" xmlns:a16="http://schemas.microsoft.com/office/drawing/2014/main" id="{62132D60-3685-4584-B80D-026229FEC4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73152" y="2664696"/>
              <a:ext cx="731520" cy="731520"/>
            </a:xfrm>
            <a:prstGeom prst="rect">
              <a:avLst/>
            </a:prstGeom>
          </p:spPr>
        </p:pic>
        <p:pic>
          <p:nvPicPr>
            <p:cNvPr id="92" name="Picture 91">
              <a:extLst>
                <a:ext uri="{FF2B5EF4-FFF2-40B4-BE49-F238E27FC236}">
                  <a16:creationId xmlns="" xmlns:a16="http://schemas.microsoft.com/office/drawing/2014/main" id="{80703663-7B81-4FA9-AA57-F6442B86B74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79312" y="2472314"/>
              <a:ext cx="731520" cy="731520"/>
            </a:xfrm>
            <a:prstGeom prst="rect">
              <a:avLst/>
            </a:prstGeom>
          </p:spPr>
        </p:pic>
        <p:sp>
          <p:nvSpPr>
            <p:cNvPr id="93" name="TextBox 92">
              <a:extLst>
                <a:ext uri="{FF2B5EF4-FFF2-40B4-BE49-F238E27FC236}">
                  <a16:creationId xmlns="" xmlns:a16="http://schemas.microsoft.com/office/drawing/2014/main" id="{D1805782-E571-43F8-B905-4EAAEEC5E65C}"/>
                </a:ext>
              </a:extLst>
            </p:cNvPr>
            <p:cNvSpPr txBox="1"/>
            <p:nvPr/>
          </p:nvSpPr>
          <p:spPr>
            <a:xfrm>
              <a:off x="1413369" y="2559050"/>
              <a:ext cx="817323"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DDSM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ROIs</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pic>
          <p:nvPicPr>
            <p:cNvPr id="94" name="Picture 93">
              <a:extLst>
                <a:ext uri="{FF2B5EF4-FFF2-40B4-BE49-F238E27FC236}">
                  <a16:creationId xmlns="" xmlns:a16="http://schemas.microsoft.com/office/drawing/2014/main" id="{176813EB-1E7C-419E-B297-89BBA58EE33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3128" y="2223427"/>
              <a:ext cx="731520" cy="731520"/>
            </a:xfrm>
            <a:prstGeom prst="rect">
              <a:avLst/>
            </a:prstGeom>
          </p:spPr>
        </p:pic>
      </p:grpSp>
      <p:grpSp>
        <p:nvGrpSpPr>
          <p:cNvPr id="99" name="Group 98">
            <a:extLst>
              <a:ext uri="{FF2B5EF4-FFF2-40B4-BE49-F238E27FC236}">
                <a16:creationId xmlns="" xmlns:a16="http://schemas.microsoft.com/office/drawing/2014/main" id="{21301A4A-C7FF-480A-A414-41B79B14808F}"/>
              </a:ext>
            </a:extLst>
          </p:cNvPr>
          <p:cNvGrpSpPr/>
          <p:nvPr/>
        </p:nvGrpSpPr>
        <p:grpSpPr>
          <a:xfrm>
            <a:off x="4130525" y="2589720"/>
            <a:ext cx="3204637" cy="3901706"/>
            <a:chOff x="3504882" y="2190230"/>
            <a:chExt cx="3204637" cy="3901706"/>
          </a:xfrm>
        </p:grpSpPr>
        <p:sp>
          <p:nvSpPr>
            <p:cNvPr id="100" name="Rectangle 99">
              <a:extLst>
                <a:ext uri="{FF2B5EF4-FFF2-40B4-BE49-F238E27FC236}">
                  <a16:creationId xmlns="" xmlns:a16="http://schemas.microsoft.com/office/drawing/2014/main" id="{71831043-FFE8-4CFF-9A5B-5A780CD4A458}"/>
                </a:ext>
              </a:extLst>
            </p:cNvPr>
            <p:cNvSpPr/>
            <p:nvPr/>
          </p:nvSpPr>
          <p:spPr>
            <a:xfrm>
              <a:off x="3516345" y="2190230"/>
              <a:ext cx="3193174" cy="1211608"/>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1" name="Rectangle 100">
              <a:extLst>
                <a:ext uri="{FF2B5EF4-FFF2-40B4-BE49-F238E27FC236}">
                  <a16:creationId xmlns="" xmlns:a16="http://schemas.microsoft.com/office/drawing/2014/main" id="{6A71E118-9F96-472F-B50F-DD4FD1EEA3EB}"/>
                </a:ext>
              </a:extLst>
            </p:cNvPr>
            <p:cNvSpPr/>
            <p:nvPr/>
          </p:nvSpPr>
          <p:spPr>
            <a:xfrm>
              <a:off x="3504882" y="4615778"/>
              <a:ext cx="3193174" cy="1211608"/>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2" name="TextBox 101">
              <a:extLst>
                <a:ext uri="{FF2B5EF4-FFF2-40B4-BE49-F238E27FC236}">
                  <a16:creationId xmlns="" xmlns:a16="http://schemas.microsoft.com/office/drawing/2014/main" id="{69ABD751-6EC7-4BAC-9962-9AE602EBF9AD}"/>
                </a:ext>
              </a:extLst>
            </p:cNvPr>
            <p:cNvSpPr txBox="1"/>
            <p:nvPr/>
          </p:nvSpPr>
          <p:spPr>
            <a:xfrm>
              <a:off x="4550228" y="5845715"/>
              <a:ext cx="110248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Transferred </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grpSp>
      <p:grpSp>
        <p:nvGrpSpPr>
          <p:cNvPr id="103" name="Group 102">
            <a:extLst>
              <a:ext uri="{FF2B5EF4-FFF2-40B4-BE49-F238E27FC236}">
                <a16:creationId xmlns="" xmlns:a16="http://schemas.microsoft.com/office/drawing/2014/main" id="{BAC25F5D-0D55-4014-A400-18380BAA547F}"/>
              </a:ext>
            </a:extLst>
          </p:cNvPr>
          <p:cNvGrpSpPr/>
          <p:nvPr/>
        </p:nvGrpSpPr>
        <p:grpSpPr>
          <a:xfrm>
            <a:off x="7377975" y="4930697"/>
            <a:ext cx="1176621" cy="1758319"/>
            <a:chOff x="6752332" y="4115314"/>
            <a:chExt cx="1176621" cy="1758319"/>
          </a:xfrm>
        </p:grpSpPr>
        <p:sp>
          <p:nvSpPr>
            <p:cNvPr id="104" name="Rectangle 103">
              <a:extLst>
                <a:ext uri="{FF2B5EF4-FFF2-40B4-BE49-F238E27FC236}">
                  <a16:creationId xmlns="" xmlns:a16="http://schemas.microsoft.com/office/drawing/2014/main" id="{31DA9EAB-8E16-4D76-B5B4-11B3E68DBA23}"/>
                </a:ext>
              </a:extLst>
            </p:cNvPr>
            <p:cNvSpPr/>
            <p:nvPr/>
          </p:nvSpPr>
          <p:spPr>
            <a:xfrm>
              <a:off x="6752332" y="4115314"/>
              <a:ext cx="833204" cy="1517420"/>
            </a:xfrm>
            <a:prstGeom prst="rect">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5" name="TextBox 104">
              <a:extLst>
                <a:ext uri="{FF2B5EF4-FFF2-40B4-BE49-F238E27FC236}">
                  <a16:creationId xmlns="" xmlns:a16="http://schemas.microsoft.com/office/drawing/2014/main" id="{CF3DD893-EF87-4BEC-B25D-2AE270F024FC}"/>
                </a:ext>
              </a:extLst>
            </p:cNvPr>
            <p:cNvSpPr txBox="1"/>
            <p:nvPr/>
          </p:nvSpPr>
          <p:spPr>
            <a:xfrm>
              <a:off x="6776393" y="5627412"/>
              <a:ext cx="1152560"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2 New layers</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grpSp>
      <p:grpSp>
        <p:nvGrpSpPr>
          <p:cNvPr id="106" name="Group 105">
            <a:extLst>
              <a:ext uri="{FF2B5EF4-FFF2-40B4-BE49-F238E27FC236}">
                <a16:creationId xmlns="" xmlns:a16="http://schemas.microsoft.com/office/drawing/2014/main" id="{75CA1C91-C9D0-482E-9862-971E1C5957B2}"/>
              </a:ext>
            </a:extLst>
          </p:cNvPr>
          <p:cNvGrpSpPr/>
          <p:nvPr/>
        </p:nvGrpSpPr>
        <p:grpSpPr>
          <a:xfrm>
            <a:off x="8285419" y="4930696"/>
            <a:ext cx="2158155" cy="1517420"/>
            <a:chOff x="7666671" y="4115314"/>
            <a:chExt cx="2158155" cy="1517420"/>
          </a:xfrm>
        </p:grpSpPr>
        <p:sp>
          <p:nvSpPr>
            <p:cNvPr id="107" name="TextBox 106">
              <a:extLst>
                <a:ext uri="{FF2B5EF4-FFF2-40B4-BE49-F238E27FC236}">
                  <a16:creationId xmlns="" xmlns:a16="http://schemas.microsoft.com/office/drawing/2014/main" id="{751D32BE-C4FE-4560-B120-9F87A19806E5}"/>
                </a:ext>
              </a:extLst>
            </p:cNvPr>
            <p:cNvSpPr txBox="1"/>
            <p:nvPr/>
          </p:nvSpPr>
          <p:spPr>
            <a:xfrm>
              <a:off x="7666671" y="5386513"/>
              <a:ext cx="215815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Compare w/ vs w/o GAP</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108" name="Rectangle 107">
              <a:extLst>
                <a:ext uri="{FF2B5EF4-FFF2-40B4-BE49-F238E27FC236}">
                  <a16:creationId xmlns="" xmlns:a16="http://schemas.microsoft.com/office/drawing/2014/main" id="{253B60AE-23E2-4AD6-9188-3A00663E427F}"/>
                </a:ext>
              </a:extLst>
            </p:cNvPr>
            <p:cNvSpPr/>
            <p:nvPr/>
          </p:nvSpPr>
          <p:spPr>
            <a:xfrm>
              <a:off x="7666813" y="4115314"/>
              <a:ext cx="419966" cy="1271970"/>
            </a:xfrm>
            <a:prstGeom prst="rect">
              <a:avLst/>
            </a:prstGeom>
            <a:solidFill>
              <a:schemeClr val="accent5">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 Inspira Sans"/>
                <a:ea typeface="+mn-ea"/>
                <a:cs typeface="+mn-cs"/>
              </a:endParaRPr>
            </a:p>
          </p:txBody>
        </p:sp>
      </p:grpSp>
    </p:spTree>
    <p:extLst>
      <p:ext uri="{BB962C8B-B14F-4D97-AF65-F5344CB8AC3E}">
        <p14:creationId xmlns:p14="http://schemas.microsoft.com/office/powerpoint/2010/main" val="16942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About me</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19315" y="2330226"/>
            <a:ext cx="10524188" cy="2569934"/>
          </a:xfrm>
          <a:prstGeom prst="rect">
            <a:avLst/>
          </a:prstGeom>
        </p:spPr>
        <p:txBody>
          <a:bodyPr wrap="square">
            <a:spAutoFit/>
          </a:bodyPr>
          <a:lstStyle/>
          <a:p>
            <a:pPr marL="185738" indent="-185738">
              <a:lnSpc>
                <a:spcPct val="90000"/>
              </a:lnSpc>
              <a:spcAft>
                <a:spcPts val="1200"/>
              </a:spcAft>
              <a:buFont typeface="Arial" charset="0"/>
              <a:buChar char="•"/>
            </a:pPr>
            <a:r>
              <a:rPr lang="en-US" sz="2000" b="1" dirty="0" smtClean="0">
                <a:solidFill>
                  <a:srgbClr val="000000"/>
                </a:solidFill>
                <a:latin typeface="HelveticaNeue-Light" charset="0"/>
              </a:rPr>
              <a:t>2013: </a:t>
            </a:r>
            <a:r>
              <a:rPr lang="en-US" sz="2000" b="1" dirty="0">
                <a:solidFill>
                  <a:srgbClr val="000000"/>
                </a:solidFill>
                <a:latin typeface="HelveticaNeue-Light" charset="0"/>
              </a:rPr>
              <a:t>MSc &amp; Engineering degrees in applied </a:t>
            </a:r>
            <a:r>
              <a:rPr lang="en-US" sz="2000" b="1" dirty="0" err="1">
                <a:solidFill>
                  <a:srgbClr val="000000"/>
                </a:solidFill>
                <a:latin typeface="HelveticaNeue-Light" charset="0"/>
              </a:rPr>
              <a:t>maths</a:t>
            </a:r>
            <a:r>
              <a:rPr lang="en-US" sz="2000" b="1" dirty="0">
                <a:solidFill>
                  <a:srgbClr val="000000"/>
                </a:solidFill>
                <a:latin typeface="HelveticaNeue-Light" charset="0"/>
              </a:rPr>
              <a:t> </a:t>
            </a:r>
            <a:r>
              <a:rPr lang="mr-IN" sz="2000" b="1" dirty="0">
                <a:solidFill>
                  <a:srgbClr val="000000"/>
                </a:solidFill>
                <a:latin typeface="HelveticaNeue-Light" charset="0"/>
              </a:rPr>
              <a:t>–</a:t>
            </a:r>
            <a:r>
              <a:rPr lang="en-US" sz="2000" b="1" dirty="0">
                <a:solidFill>
                  <a:srgbClr val="000000"/>
                </a:solidFill>
                <a:latin typeface="HelveticaNeue-Light" charset="0"/>
              </a:rPr>
              <a:t> </a:t>
            </a:r>
            <a:r>
              <a:rPr lang="en-US" sz="2000" b="1" dirty="0" err="1" smtClean="0">
                <a:solidFill>
                  <a:srgbClr val="000000"/>
                </a:solidFill>
                <a:latin typeface="HelveticaNeue-Light" charset="0"/>
              </a:rPr>
              <a:t>Supélec</a:t>
            </a:r>
            <a:endParaRPr lang="en-US" sz="2000" b="1" dirty="0" smtClean="0">
              <a:solidFill>
                <a:srgbClr val="000000"/>
              </a:solidFill>
              <a:latin typeface="HelveticaNeue-Light" charset="0"/>
            </a:endParaRPr>
          </a:p>
          <a:p>
            <a:pPr marL="185738" indent="-185738">
              <a:lnSpc>
                <a:spcPct val="90000"/>
              </a:lnSpc>
              <a:spcAft>
                <a:spcPts val="1200"/>
              </a:spcAft>
              <a:buFont typeface="Arial" charset="0"/>
              <a:buChar char="•"/>
            </a:pPr>
            <a:r>
              <a:rPr lang="en-US" sz="2000" b="1" dirty="0" smtClean="0">
                <a:solidFill>
                  <a:srgbClr val="000000"/>
                </a:solidFill>
                <a:latin typeface="HelveticaNeue-Light" charset="0"/>
              </a:rPr>
              <a:t>2017: </a:t>
            </a:r>
            <a:r>
              <a:rPr lang="en-US" sz="2000" b="1" dirty="0">
                <a:solidFill>
                  <a:srgbClr val="000000"/>
                </a:solidFill>
                <a:latin typeface="HelveticaNeue-Light" charset="0"/>
              </a:rPr>
              <a:t>PhD in applied </a:t>
            </a:r>
            <a:r>
              <a:rPr lang="en-US" sz="2000" b="1" dirty="0" err="1">
                <a:solidFill>
                  <a:srgbClr val="000000"/>
                </a:solidFill>
                <a:latin typeface="HelveticaNeue-Light" charset="0"/>
              </a:rPr>
              <a:t>maths</a:t>
            </a:r>
            <a:r>
              <a:rPr lang="en-US" sz="2000" b="1" dirty="0">
                <a:solidFill>
                  <a:srgbClr val="000000"/>
                </a:solidFill>
                <a:latin typeface="HelveticaNeue-Light" charset="0"/>
              </a:rPr>
              <a:t> &amp; medical imaging - </a:t>
            </a:r>
            <a:r>
              <a:rPr lang="en-US" sz="2000" b="1" dirty="0" err="1">
                <a:solidFill>
                  <a:srgbClr val="000000"/>
                </a:solidFill>
                <a:latin typeface="HelveticaNeue-Light" charset="0"/>
              </a:rPr>
              <a:t>Ecole</a:t>
            </a:r>
            <a:r>
              <a:rPr lang="en-US" sz="2000" b="1" dirty="0">
                <a:solidFill>
                  <a:srgbClr val="000000"/>
                </a:solidFill>
                <a:latin typeface="HelveticaNeue-Light" charset="0"/>
              </a:rPr>
              <a:t> </a:t>
            </a:r>
            <a:r>
              <a:rPr lang="en-US" sz="2000" b="1" dirty="0" err="1">
                <a:solidFill>
                  <a:srgbClr val="000000"/>
                </a:solidFill>
                <a:latin typeface="HelveticaNeue-Light" charset="0"/>
              </a:rPr>
              <a:t>Normale</a:t>
            </a:r>
            <a:r>
              <a:rPr lang="en-US" sz="2000" b="1" dirty="0">
                <a:solidFill>
                  <a:srgbClr val="000000"/>
                </a:solidFill>
                <a:latin typeface="HelveticaNeue-Light" charset="0"/>
              </a:rPr>
              <a:t> </a:t>
            </a:r>
            <a:r>
              <a:rPr lang="en-US" sz="2000" b="1" dirty="0" err="1">
                <a:solidFill>
                  <a:srgbClr val="000000"/>
                </a:solidFill>
                <a:latin typeface="HelveticaNeue-Light" charset="0"/>
              </a:rPr>
              <a:t>Supérieure</a:t>
            </a:r>
            <a:r>
              <a:rPr lang="en-US" sz="2000" b="1" dirty="0">
                <a:solidFill>
                  <a:srgbClr val="000000"/>
                </a:solidFill>
                <a:latin typeface="HelveticaNeue-Light" charset="0"/>
              </a:rPr>
              <a:t> </a:t>
            </a:r>
            <a:r>
              <a:rPr lang="en-US" sz="2000" b="1" dirty="0" smtClean="0">
                <a:solidFill>
                  <a:srgbClr val="000000"/>
                </a:solidFill>
                <a:latin typeface="HelveticaNeue-Light" charset="0"/>
              </a:rPr>
              <a:t>Paris-</a:t>
            </a:r>
            <a:r>
              <a:rPr lang="en-US" sz="2000" b="1" dirty="0" err="1" smtClean="0">
                <a:solidFill>
                  <a:srgbClr val="000000"/>
                </a:solidFill>
                <a:latin typeface="HelveticaNeue-Light" charset="0"/>
              </a:rPr>
              <a:t>Saclay</a:t>
            </a:r>
            <a:endParaRPr lang="en-US" sz="2000" b="1" dirty="0" smtClean="0">
              <a:solidFill>
                <a:srgbClr val="000000"/>
              </a:solidFill>
              <a:latin typeface="HelveticaNeue-Light" charset="0"/>
            </a:endParaRPr>
          </a:p>
          <a:p>
            <a:pPr marL="185738" indent="-185738">
              <a:lnSpc>
                <a:spcPct val="90000"/>
              </a:lnSpc>
              <a:spcAft>
                <a:spcPts val="600"/>
              </a:spcAft>
              <a:buFont typeface="Arial" charset="0"/>
              <a:buChar char="•"/>
            </a:pPr>
            <a:r>
              <a:rPr lang="en-US" sz="2000" b="1" dirty="0" smtClean="0">
                <a:solidFill>
                  <a:srgbClr val="000000"/>
                </a:solidFill>
                <a:latin typeface="HelveticaNeue-Light" charset="0"/>
              </a:rPr>
              <a:t>Currently: Research </a:t>
            </a:r>
            <a:r>
              <a:rPr lang="en-US" sz="2000" b="1" dirty="0">
                <a:solidFill>
                  <a:srgbClr val="000000"/>
                </a:solidFill>
                <a:latin typeface="HelveticaNeue-Light" charset="0"/>
              </a:rPr>
              <a:t>Scientist - Women’s Health Applied Research - GE </a:t>
            </a:r>
            <a:r>
              <a:rPr lang="en-US" sz="2000" b="1" dirty="0" smtClean="0">
                <a:solidFill>
                  <a:srgbClr val="000000"/>
                </a:solidFill>
                <a:latin typeface="HelveticaNeue-Light" charset="0"/>
              </a:rPr>
              <a:t>Healthcare</a:t>
            </a:r>
          </a:p>
          <a:p>
            <a:pPr marL="361950" indent="-180975">
              <a:lnSpc>
                <a:spcPct val="90000"/>
              </a:lnSpc>
              <a:spcAft>
                <a:spcPts val="600"/>
              </a:spcAft>
              <a:buFont typeface="Arial" charset="0"/>
              <a:buChar char="•"/>
            </a:pPr>
            <a:r>
              <a:rPr lang="en-US" sz="2000" dirty="0" smtClean="0">
                <a:solidFill>
                  <a:srgbClr val="000000"/>
                </a:solidFill>
                <a:latin typeface="HelveticaNeue-Light" charset="0"/>
              </a:rPr>
              <a:t>Advanced clinical applications for 2D &amp; 3D mammography</a:t>
            </a:r>
            <a:endParaRPr lang="en-US" sz="2000" dirty="0" smtClean="0">
              <a:solidFill>
                <a:srgbClr val="000000"/>
              </a:solidFill>
              <a:latin typeface="HelveticaNeue-Light" charset="0"/>
            </a:endParaRPr>
          </a:p>
          <a:p>
            <a:pPr marL="361950" indent="-180975">
              <a:lnSpc>
                <a:spcPct val="90000"/>
              </a:lnSpc>
              <a:spcAft>
                <a:spcPts val="600"/>
              </a:spcAft>
              <a:buFont typeface="Arial" charset="0"/>
              <a:buChar char="•"/>
            </a:pPr>
            <a:r>
              <a:rPr lang="en-US" sz="2000" dirty="0" smtClean="0">
                <a:solidFill>
                  <a:srgbClr val="000000"/>
                </a:solidFill>
                <a:latin typeface="HelveticaNeue-Light" charset="0"/>
              </a:rPr>
              <a:t>Design </a:t>
            </a:r>
            <a:r>
              <a:rPr lang="en-US" sz="2000" dirty="0" smtClean="0">
                <a:solidFill>
                  <a:srgbClr val="000000"/>
                </a:solidFill>
                <a:latin typeface="HelveticaNeue-Light" charset="0"/>
              </a:rPr>
              <a:t>&amp; implementation of simulation components for virtualized clinical trials</a:t>
            </a:r>
          </a:p>
          <a:p>
            <a:pPr marL="361950" indent="-180975">
              <a:lnSpc>
                <a:spcPct val="90000"/>
              </a:lnSpc>
              <a:spcAft>
                <a:spcPts val="1200"/>
              </a:spcAft>
              <a:buFont typeface="Arial" charset="0"/>
              <a:buChar char="•"/>
            </a:pPr>
            <a:r>
              <a:rPr lang="en-US" sz="2000" dirty="0" smtClean="0">
                <a:solidFill>
                  <a:srgbClr val="000000"/>
                </a:solidFill>
                <a:latin typeface="HelveticaNeue-Light" charset="0"/>
              </a:rPr>
              <a:t>Research </a:t>
            </a:r>
            <a:r>
              <a:rPr lang="en-US" sz="2000" dirty="0">
                <a:solidFill>
                  <a:srgbClr val="000000"/>
                </a:solidFill>
                <a:latin typeface="HelveticaNeue-Light" charset="0"/>
              </a:rPr>
              <a:t>&amp; implementation of supervised &amp; unsupervised Deep Learning for x-ray breast imaging</a:t>
            </a:r>
          </a:p>
        </p:txBody>
      </p:sp>
    </p:spTree>
    <p:extLst>
      <p:ext uri="{BB962C8B-B14F-4D97-AF65-F5344CB8AC3E}">
        <p14:creationId xmlns:p14="http://schemas.microsoft.com/office/powerpoint/2010/main" val="777868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5485476" cy="369332"/>
          </a:xfrm>
          <a:prstGeom prst="rect">
            <a:avLst/>
          </a:prstGeom>
          <a:noFill/>
        </p:spPr>
        <p:txBody>
          <a:bodyPr wrap="none" rtlCol="0">
            <a:spAutoFit/>
          </a:bodyPr>
          <a:lstStyle/>
          <a:p>
            <a:r>
              <a:rPr lang="en-US" b="1" u="sng" dirty="0">
                <a:solidFill>
                  <a:srgbClr val="000000"/>
                </a:solidFill>
                <a:latin typeface="HelveticaNeue-Light" charset="0"/>
              </a:rPr>
              <a:t>Proportion of finding </a:t>
            </a:r>
            <a:r>
              <a:rPr lang="en-US" b="1" u="sng" dirty="0" smtClean="0">
                <a:solidFill>
                  <a:srgbClr val="000000"/>
                </a:solidFill>
                <a:latin typeface="HelveticaNeue-Light" charset="0"/>
              </a:rPr>
              <a:t>region: visualization of </a:t>
            </a:r>
            <a:r>
              <a:rPr lang="en-US" b="1" u="sng" dirty="0" err="1" smtClean="0">
                <a:solidFill>
                  <a:srgbClr val="000000"/>
                </a:solidFill>
                <a:latin typeface="HelveticaNeue-Light" charset="0"/>
              </a:rPr>
              <a:t>heatmaps</a:t>
            </a:r>
            <a:endParaRPr lang="en-US" b="1" u="sng" dirty="0">
              <a:solidFill>
                <a:srgbClr val="000000"/>
              </a:solidFill>
              <a:latin typeface="HelveticaNeue-Light" charset="0"/>
            </a:endParaRPr>
          </a:p>
        </p:txBody>
      </p:sp>
      <p:grpSp>
        <p:nvGrpSpPr>
          <p:cNvPr id="5" name="Group 4">
            <a:extLst>
              <a:ext uri="{FF2B5EF4-FFF2-40B4-BE49-F238E27FC236}">
                <a16:creationId xmlns="" xmlns:a16="http://schemas.microsoft.com/office/drawing/2014/main" id="{EFDA727B-A807-4BED-9D98-839CDE6B2125}"/>
              </a:ext>
            </a:extLst>
          </p:cNvPr>
          <p:cNvGrpSpPr/>
          <p:nvPr/>
        </p:nvGrpSpPr>
        <p:grpSpPr>
          <a:xfrm>
            <a:off x="1364708" y="4249526"/>
            <a:ext cx="9416234" cy="1975053"/>
            <a:chOff x="739065" y="3850036"/>
            <a:chExt cx="9416234" cy="1975053"/>
          </a:xfrm>
        </p:grpSpPr>
        <p:sp>
          <p:nvSpPr>
            <p:cNvPr id="8" name="TextBox 7">
              <a:extLst>
                <a:ext uri="{FF2B5EF4-FFF2-40B4-BE49-F238E27FC236}">
                  <a16:creationId xmlns="" xmlns:a16="http://schemas.microsoft.com/office/drawing/2014/main" id="{222D820D-776E-474A-8D95-8C6D53B150AB}"/>
                </a:ext>
              </a:extLst>
            </p:cNvPr>
            <p:cNvSpPr txBox="1"/>
            <p:nvPr/>
          </p:nvSpPr>
          <p:spPr>
            <a:xfrm>
              <a:off x="739065" y="3850036"/>
              <a:ext cx="2249527" cy="5309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600" b="1" i="0" u="sng" strike="noStrike" kern="1200" cap="none" spc="0" normalizeH="0" baseline="0" noProof="0" dirty="0">
                  <a:ln>
                    <a:noFill/>
                  </a:ln>
                  <a:solidFill>
                    <a:srgbClr val="00B050"/>
                  </a:solidFill>
                  <a:effectLst/>
                  <a:uLnTx/>
                  <a:uFillTx/>
                  <a:latin typeface="GE Inspira" panose="020F0603030400020203" pitchFamily="34" charset="0"/>
                  <a:ea typeface="+mn-ea"/>
                  <a:cs typeface="+mn-cs"/>
                </a:rPr>
                <a:t>DREAM fine-tuning stage</a:t>
              </a:r>
            </a:p>
            <a:p>
              <a:pPr marL="177800" marR="0" lvl="0" indent="-1778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Binary classification</a:t>
              </a:r>
              <a:endPar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9" name="TextBox 8">
              <a:extLst>
                <a:ext uri="{FF2B5EF4-FFF2-40B4-BE49-F238E27FC236}">
                  <a16:creationId xmlns="" xmlns:a16="http://schemas.microsoft.com/office/drawing/2014/main" id="{9A0D20AF-149B-408E-8FFD-083AB6F0FB5A}"/>
                </a:ext>
              </a:extLst>
            </p:cNvPr>
            <p:cNvSpPr txBox="1"/>
            <p:nvPr/>
          </p:nvSpPr>
          <p:spPr>
            <a:xfrm>
              <a:off x="3617059" y="3896363"/>
              <a:ext cx="316952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Flattening</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feature maps </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sym typeface="Wingdings" panose="05000000000000000000" pitchFamily="2" charset="2"/>
                </a:rPr>
                <a:t></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1 vector</a:t>
              </a:r>
            </a:p>
          </p:txBody>
        </p:sp>
        <p:grpSp>
          <p:nvGrpSpPr>
            <p:cNvPr id="10" name="Group 9">
              <a:extLst>
                <a:ext uri="{FF2B5EF4-FFF2-40B4-BE49-F238E27FC236}">
                  <a16:creationId xmlns="" xmlns:a16="http://schemas.microsoft.com/office/drawing/2014/main" id="{DD8CB9F3-4538-4401-901F-FFE5B94A89BE}"/>
                </a:ext>
              </a:extLst>
            </p:cNvPr>
            <p:cNvGrpSpPr/>
            <p:nvPr/>
          </p:nvGrpSpPr>
          <p:grpSpPr>
            <a:xfrm>
              <a:off x="3167217" y="3866518"/>
              <a:ext cx="427928" cy="319921"/>
              <a:chOff x="2594546" y="3637913"/>
              <a:chExt cx="427928" cy="319921"/>
            </a:xfrm>
          </p:grpSpPr>
          <p:sp>
            <p:nvSpPr>
              <p:cNvPr id="52" name="Rectangle 51">
                <a:extLst>
                  <a:ext uri="{FF2B5EF4-FFF2-40B4-BE49-F238E27FC236}">
                    <a16:creationId xmlns="" xmlns:a16="http://schemas.microsoft.com/office/drawing/2014/main" id="{8114A5B7-1B5E-4A0B-80CD-A2AA7A8B4EE9}"/>
                  </a:ext>
                </a:extLst>
              </p:cNvPr>
              <p:cNvSpPr/>
              <p:nvPr/>
            </p:nvSpPr>
            <p:spPr>
              <a:xfrm>
                <a:off x="2602166" y="3671293"/>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sp>
            <p:nvSpPr>
              <p:cNvPr id="53" name="Oval 52">
                <a:extLst>
                  <a:ext uri="{FF2B5EF4-FFF2-40B4-BE49-F238E27FC236}">
                    <a16:creationId xmlns="" xmlns:a16="http://schemas.microsoft.com/office/drawing/2014/main" id="{0DFE3ACF-49B4-4908-BB47-C2D89FE0CCA2}"/>
                  </a:ext>
                </a:extLst>
              </p:cNvPr>
              <p:cNvSpPr/>
              <p:nvPr/>
            </p:nvSpPr>
            <p:spPr>
              <a:xfrm>
                <a:off x="2641941" y="3637913"/>
                <a:ext cx="326680" cy="319921"/>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54" name="Rectangle 53">
                <a:extLst>
                  <a:ext uri="{FF2B5EF4-FFF2-40B4-BE49-F238E27FC236}">
                    <a16:creationId xmlns="" xmlns:a16="http://schemas.microsoft.com/office/drawing/2014/main" id="{EEC17E9A-80A9-4E13-A61C-EB3D3BDCD48E}"/>
                  </a:ext>
                </a:extLst>
              </p:cNvPr>
              <p:cNvSpPr/>
              <p:nvPr/>
            </p:nvSpPr>
            <p:spPr>
              <a:xfrm>
                <a:off x="2594546" y="3675046"/>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grpSp>
        <p:sp>
          <p:nvSpPr>
            <p:cNvPr id="11" name="Left Brace 10">
              <a:extLst>
                <a:ext uri="{FF2B5EF4-FFF2-40B4-BE49-F238E27FC236}">
                  <a16:creationId xmlns="" xmlns:a16="http://schemas.microsoft.com/office/drawing/2014/main" id="{B177701C-878E-4C72-8D84-12DAB2ECDBF8}"/>
                </a:ext>
              </a:extLst>
            </p:cNvPr>
            <p:cNvSpPr/>
            <p:nvPr/>
          </p:nvSpPr>
          <p:spPr>
            <a:xfrm rot="5400000">
              <a:off x="7704234" y="3653690"/>
              <a:ext cx="121718" cy="17197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13" name="Straight Arrow Connector 12">
              <a:extLst>
                <a:ext uri="{FF2B5EF4-FFF2-40B4-BE49-F238E27FC236}">
                  <a16:creationId xmlns="" xmlns:a16="http://schemas.microsoft.com/office/drawing/2014/main" id="{56AF1FF9-F96B-4859-99D8-596DDED30341}"/>
                </a:ext>
              </a:extLst>
            </p:cNvPr>
            <p:cNvCxnSpPr>
              <a:cxnSpLocks/>
            </p:cNvCxnSpPr>
            <p:nvPr/>
          </p:nvCxnSpPr>
          <p:spPr>
            <a:xfrm>
              <a:off x="3337963" y="5209715"/>
              <a:ext cx="333838" cy="108"/>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ket 13">
              <a:extLst>
                <a:ext uri="{FF2B5EF4-FFF2-40B4-BE49-F238E27FC236}">
                  <a16:creationId xmlns="" xmlns:a16="http://schemas.microsoft.com/office/drawing/2014/main" id="{0897D0B1-8707-4E23-A9F4-8542B1E1C078}"/>
                </a:ext>
              </a:extLst>
            </p:cNvPr>
            <p:cNvSpPr/>
            <p:nvPr/>
          </p:nvSpPr>
          <p:spPr>
            <a:xfrm rot="16200000">
              <a:off x="4457152" y="5085096"/>
              <a:ext cx="405913" cy="642938"/>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15" name="Left Bracket 14">
              <a:extLst>
                <a:ext uri="{FF2B5EF4-FFF2-40B4-BE49-F238E27FC236}">
                  <a16:creationId xmlns="" xmlns:a16="http://schemas.microsoft.com/office/drawing/2014/main" id="{FE3EF7B0-5F77-4172-8F46-471619F214C2}"/>
                </a:ext>
              </a:extLst>
            </p:cNvPr>
            <p:cNvSpPr/>
            <p:nvPr/>
          </p:nvSpPr>
          <p:spPr>
            <a:xfrm rot="16200000">
              <a:off x="5081041" y="5104145"/>
              <a:ext cx="405913" cy="604840"/>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16" name="Left Bracket 15">
              <a:extLst>
                <a:ext uri="{FF2B5EF4-FFF2-40B4-BE49-F238E27FC236}">
                  <a16:creationId xmlns="" xmlns:a16="http://schemas.microsoft.com/office/drawing/2014/main" id="{70E48B83-60F0-47FD-B48B-BC8A0AEBF296}"/>
                </a:ext>
              </a:extLst>
            </p:cNvPr>
            <p:cNvSpPr/>
            <p:nvPr/>
          </p:nvSpPr>
          <p:spPr>
            <a:xfrm rot="16200000">
              <a:off x="6164147" y="5079737"/>
              <a:ext cx="405913" cy="653653"/>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17" name="Straight Arrow Connector 16">
              <a:extLst>
                <a:ext uri="{FF2B5EF4-FFF2-40B4-BE49-F238E27FC236}">
                  <a16:creationId xmlns="" xmlns:a16="http://schemas.microsoft.com/office/drawing/2014/main" id="{69EC04F0-9ED7-44BE-B9F0-BC48A149F441}"/>
                </a:ext>
              </a:extLst>
            </p:cNvPr>
            <p:cNvCxnSpPr>
              <a:cxnSpLocks/>
            </p:cNvCxnSpPr>
            <p:nvPr/>
          </p:nvCxnSpPr>
          <p:spPr>
            <a:xfrm flipV="1">
              <a:off x="8046386" y="5209821"/>
              <a:ext cx="397200"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43">
              <a:extLst>
                <a:ext uri="{FF2B5EF4-FFF2-40B4-BE49-F238E27FC236}">
                  <a16:creationId xmlns="" xmlns:a16="http://schemas.microsoft.com/office/drawing/2014/main" id="{CFB9F79A-ED15-452C-8563-5C19C797EC23}"/>
                </a:ext>
              </a:extLst>
            </p:cNvPr>
            <p:cNvSpPr/>
            <p:nvPr/>
          </p:nvSpPr>
          <p:spPr>
            <a:xfrm>
              <a:off x="3671801" y="4616467"/>
              <a:ext cx="181357" cy="118671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19" name="Rectangle: Rounded Corners 144">
              <a:extLst>
                <a:ext uri="{FF2B5EF4-FFF2-40B4-BE49-F238E27FC236}">
                  <a16:creationId xmlns="" xmlns:a16="http://schemas.microsoft.com/office/drawing/2014/main" id="{501B9DBE-62D1-4AD3-B7ED-C783E17FFE4A}"/>
                </a:ext>
              </a:extLst>
            </p:cNvPr>
            <p:cNvSpPr/>
            <p:nvPr/>
          </p:nvSpPr>
          <p:spPr>
            <a:xfrm>
              <a:off x="4052974" y="4616465"/>
              <a:ext cx="181357" cy="118671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Pooling</a:t>
              </a:r>
            </a:p>
          </p:txBody>
        </p:sp>
        <p:sp>
          <p:nvSpPr>
            <p:cNvPr id="20" name="Rectangle: Rounded Corners 145">
              <a:extLst>
                <a:ext uri="{FF2B5EF4-FFF2-40B4-BE49-F238E27FC236}">
                  <a16:creationId xmlns="" xmlns:a16="http://schemas.microsoft.com/office/drawing/2014/main" id="{793EF1EF-A876-475C-A8AC-0B1BF4ACD988}"/>
                </a:ext>
              </a:extLst>
            </p:cNvPr>
            <p:cNvSpPr/>
            <p:nvPr/>
          </p:nvSpPr>
          <p:spPr>
            <a:xfrm>
              <a:off x="4442146" y="490558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21" name="Rectangle: Rounded Corners 146">
              <a:extLst>
                <a:ext uri="{FF2B5EF4-FFF2-40B4-BE49-F238E27FC236}">
                  <a16:creationId xmlns="" xmlns:a16="http://schemas.microsoft.com/office/drawing/2014/main" id="{4CB89303-344D-49ED-9DA7-6E97B07073FB}"/>
                </a:ext>
              </a:extLst>
            </p:cNvPr>
            <p:cNvSpPr/>
            <p:nvPr/>
          </p:nvSpPr>
          <p:spPr>
            <a:xfrm>
              <a:off x="5101520" y="490558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22" name="Rectangle: Rounded Corners 147">
              <a:extLst>
                <a:ext uri="{FF2B5EF4-FFF2-40B4-BE49-F238E27FC236}">
                  <a16:creationId xmlns="" xmlns:a16="http://schemas.microsoft.com/office/drawing/2014/main" id="{5E789B8D-CF13-4B23-BF24-F0D2FEF16673}"/>
                </a:ext>
              </a:extLst>
            </p:cNvPr>
            <p:cNvSpPr/>
            <p:nvPr/>
          </p:nvSpPr>
          <p:spPr>
            <a:xfrm>
              <a:off x="6151724" y="4905582"/>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cxnSp>
          <p:nvCxnSpPr>
            <p:cNvPr id="23" name="Straight Arrow Connector 22">
              <a:extLst>
                <a:ext uri="{FF2B5EF4-FFF2-40B4-BE49-F238E27FC236}">
                  <a16:creationId xmlns="" xmlns:a16="http://schemas.microsoft.com/office/drawing/2014/main" id="{934E6EF5-0B85-4D3C-ADB7-51A8E7A3080A}"/>
                </a:ext>
              </a:extLst>
            </p:cNvPr>
            <p:cNvCxnSpPr>
              <a:cxnSpLocks/>
            </p:cNvCxnSpPr>
            <p:nvPr/>
          </p:nvCxnSpPr>
          <p:spPr>
            <a:xfrm flipV="1">
              <a:off x="3853158" y="5209821"/>
              <a:ext cx="199816" cy="2"/>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AAAAC30C-CDC7-47D6-BE73-83C7144D1CB8}"/>
                </a:ext>
              </a:extLst>
            </p:cNvPr>
            <p:cNvCxnSpPr>
              <a:cxnSpLocks/>
            </p:cNvCxnSpPr>
            <p:nvPr/>
          </p:nvCxnSpPr>
          <p:spPr>
            <a:xfrm>
              <a:off x="4234331" y="5209821"/>
              <a:ext cx="207815"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44F9C0AD-C560-4038-B9D5-4AB4B6B97399}"/>
                </a:ext>
              </a:extLst>
            </p:cNvPr>
            <p:cNvCxnSpPr>
              <a:cxnSpLocks/>
            </p:cNvCxnSpPr>
            <p:nvPr/>
          </p:nvCxnSpPr>
          <p:spPr>
            <a:xfrm>
              <a:off x="4876774" y="5209822"/>
              <a:ext cx="22474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4A6F6462-711C-47D2-965C-A4A9FD7900C1}"/>
                </a:ext>
              </a:extLst>
            </p:cNvPr>
            <p:cNvCxnSpPr>
              <a:cxnSpLocks/>
            </p:cNvCxnSpPr>
            <p:nvPr/>
          </p:nvCxnSpPr>
          <p:spPr>
            <a:xfrm>
              <a:off x="5536148" y="5209822"/>
              <a:ext cx="17250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73AC4D1D-06BB-4412-A866-40CDF47E54D2}"/>
                </a:ext>
              </a:extLst>
            </p:cNvPr>
            <p:cNvCxnSpPr>
              <a:cxnSpLocks/>
            </p:cNvCxnSpPr>
            <p:nvPr/>
          </p:nvCxnSpPr>
          <p:spPr>
            <a:xfrm>
              <a:off x="5986463" y="5209821"/>
              <a:ext cx="16526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754EF879-F6A8-4665-93B2-F8F49208D176}"/>
                </a:ext>
              </a:extLst>
            </p:cNvPr>
            <p:cNvSpPr txBox="1"/>
            <p:nvPr/>
          </p:nvSpPr>
          <p:spPr>
            <a:xfrm>
              <a:off x="5773683" y="4997618"/>
              <a:ext cx="13465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a:t>
              </a:r>
            </a:p>
          </p:txBody>
        </p:sp>
        <p:cxnSp>
          <p:nvCxnSpPr>
            <p:cNvPr id="29" name="Straight Arrow Connector 28">
              <a:extLst>
                <a:ext uri="{FF2B5EF4-FFF2-40B4-BE49-F238E27FC236}">
                  <a16:creationId xmlns="" xmlns:a16="http://schemas.microsoft.com/office/drawing/2014/main" id="{DA2ADE13-C9F3-46BF-9430-D1198D17622E}"/>
                </a:ext>
              </a:extLst>
            </p:cNvPr>
            <p:cNvCxnSpPr>
              <a:cxnSpLocks/>
              <a:endCxn id="107" idx="1"/>
            </p:cNvCxnSpPr>
            <p:nvPr/>
          </p:nvCxnSpPr>
          <p:spPr>
            <a:xfrm>
              <a:off x="7211995" y="5609311"/>
              <a:ext cx="31889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160">
              <a:extLst>
                <a:ext uri="{FF2B5EF4-FFF2-40B4-BE49-F238E27FC236}">
                  <a16:creationId xmlns="" xmlns:a16="http://schemas.microsoft.com/office/drawing/2014/main" id="{80842C6B-FF94-42CE-B245-2B927E68DDF0}"/>
                </a:ext>
              </a:extLst>
            </p:cNvPr>
            <p:cNvSpPr/>
            <p:nvPr/>
          </p:nvSpPr>
          <p:spPr>
            <a:xfrm>
              <a:off x="8443586" y="4616465"/>
              <a:ext cx="181357" cy="11867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Fully connected</a:t>
              </a:r>
            </a:p>
          </p:txBody>
        </p:sp>
        <p:sp>
          <p:nvSpPr>
            <p:cNvPr id="31" name="Oval 30">
              <a:extLst>
                <a:ext uri="{FF2B5EF4-FFF2-40B4-BE49-F238E27FC236}">
                  <a16:creationId xmlns="" xmlns:a16="http://schemas.microsoft.com/office/drawing/2014/main" id="{3843BFC4-D324-4692-AB38-A61183938D32}"/>
                </a:ext>
              </a:extLst>
            </p:cNvPr>
            <p:cNvSpPr/>
            <p:nvPr/>
          </p:nvSpPr>
          <p:spPr>
            <a:xfrm>
              <a:off x="9148686" y="4931226"/>
              <a:ext cx="213324" cy="221981"/>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32" name="Oval 31">
              <a:extLst>
                <a:ext uri="{FF2B5EF4-FFF2-40B4-BE49-F238E27FC236}">
                  <a16:creationId xmlns="" xmlns:a16="http://schemas.microsoft.com/office/drawing/2014/main" id="{7FA4ED7D-173A-4DFD-BFD3-1B5947189EBD}"/>
                </a:ext>
              </a:extLst>
            </p:cNvPr>
            <p:cNvSpPr/>
            <p:nvPr/>
          </p:nvSpPr>
          <p:spPr>
            <a:xfrm>
              <a:off x="9148686" y="5229635"/>
              <a:ext cx="213324" cy="221981"/>
            </a:xfrm>
            <a:prstGeom prst="ellipse">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33" name="TextBox 32">
              <a:extLst>
                <a:ext uri="{FF2B5EF4-FFF2-40B4-BE49-F238E27FC236}">
                  <a16:creationId xmlns="" xmlns:a16="http://schemas.microsoft.com/office/drawing/2014/main" id="{E8BD3DB0-9561-469E-B733-398B3D592222}"/>
                </a:ext>
              </a:extLst>
            </p:cNvPr>
            <p:cNvSpPr txBox="1"/>
            <p:nvPr/>
          </p:nvSpPr>
          <p:spPr>
            <a:xfrm>
              <a:off x="9482038" y="4926389"/>
              <a:ext cx="63799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Cancer</a:t>
              </a:r>
            </a:p>
          </p:txBody>
        </p:sp>
        <p:sp>
          <p:nvSpPr>
            <p:cNvPr id="34" name="TextBox 33">
              <a:extLst>
                <a:ext uri="{FF2B5EF4-FFF2-40B4-BE49-F238E27FC236}">
                  <a16:creationId xmlns="" xmlns:a16="http://schemas.microsoft.com/office/drawing/2014/main" id="{6E5FBD93-D193-45BE-9649-5D0A3A03DF6B}"/>
                </a:ext>
              </a:extLst>
            </p:cNvPr>
            <p:cNvSpPr txBox="1"/>
            <p:nvPr/>
          </p:nvSpPr>
          <p:spPr>
            <a:xfrm>
              <a:off x="9482038" y="5232496"/>
              <a:ext cx="67326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Normal</a:t>
              </a:r>
            </a:p>
          </p:txBody>
        </p:sp>
        <p:grpSp>
          <p:nvGrpSpPr>
            <p:cNvPr id="35" name="Group 34">
              <a:extLst>
                <a:ext uri="{FF2B5EF4-FFF2-40B4-BE49-F238E27FC236}">
                  <a16:creationId xmlns="" xmlns:a16="http://schemas.microsoft.com/office/drawing/2014/main" id="{C9AD5485-FD46-418B-8678-247C3CDFA098}"/>
                </a:ext>
              </a:extLst>
            </p:cNvPr>
            <p:cNvGrpSpPr/>
            <p:nvPr/>
          </p:nvGrpSpPr>
          <p:grpSpPr>
            <a:xfrm>
              <a:off x="7649157" y="5318756"/>
              <a:ext cx="439544" cy="319921"/>
              <a:chOff x="6813026" y="2000287"/>
              <a:chExt cx="439544" cy="319921"/>
            </a:xfrm>
          </p:grpSpPr>
          <p:sp>
            <p:nvSpPr>
              <p:cNvPr id="50" name="Oval 49">
                <a:extLst>
                  <a:ext uri="{FF2B5EF4-FFF2-40B4-BE49-F238E27FC236}">
                    <a16:creationId xmlns="" xmlns:a16="http://schemas.microsoft.com/office/drawing/2014/main" id="{9DFC7F68-CEAC-403A-9018-514EA3AE44B4}"/>
                  </a:ext>
                </a:extLst>
              </p:cNvPr>
              <p:cNvSpPr/>
              <p:nvPr/>
            </p:nvSpPr>
            <p:spPr>
              <a:xfrm>
                <a:off x="6869458" y="2000287"/>
                <a:ext cx="326680" cy="319921"/>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51" name="Rectangle 50">
                <a:extLst>
                  <a:ext uri="{FF2B5EF4-FFF2-40B4-BE49-F238E27FC236}">
                    <a16:creationId xmlns="" xmlns:a16="http://schemas.microsoft.com/office/drawing/2014/main" id="{B502E787-E7AF-4A95-89D1-AE4814FDA4D8}"/>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sp>
          <p:nvSpPr>
            <p:cNvPr id="36" name="Rectangle 35">
              <a:extLst>
                <a:ext uri="{FF2B5EF4-FFF2-40B4-BE49-F238E27FC236}">
                  <a16:creationId xmlns="" xmlns:a16="http://schemas.microsoft.com/office/drawing/2014/main" id="{6B252B2F-8D79-4CE2-B97D-62C6AEAEE3ED}"/>
                </a:ext>
              </a:extLst>
            </p:cNvPr>
            <p:cNvSpPr/>
            <p:nvPr/>
          </p:nvSpPr>
          <p:spPr>
            <a:xfrm>
              <a:off x="7674697" y="5018287"/>
              <a:ext cx="40588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vs</a:t>
              </a:r>
              <a:endParaRPr kumimoji="0" lang="en-US" sz="1800" b="0" i="0" u="none" strike="noStrike" kern="1200" cap="none" spc="0" normalizeH="0" baseline="0" noProof="0" dirty="0">
                <a:ln>
                  <a:noFill/>
                </a:ln>
                <a:solidFill>
                  <a:srgbClr val="F0F0F0">
                    <a:lumMod val="10000"/>
                  </a:srgbClr>
                </a:solidFill>
                <a:effectLst/>
                <a:uLnTx/>
                <a:uFillTx/>
                <a:latin typeface="GE Inspira Sans"/>
                <a:ea typeface="+mn-ea"/>
                <a:cs typeface="+mn-cs"/>
              </a:endParaRPr>
            </a:p>
          </p:txBody>
        </p:sp>
        <p:sp>
          <p:nvSpPr>
            <p:cNvPr id="37" name="Rectangle: Rounded Corners 100">
              <a:extLst>
                <a:ext uri="{FF2B5EF4-FFF2-40B4-BE49-F238E27FC236}">
                  <a16:creationId xmlns="" xmlns:a16="http://schemas.microsoft.com/office/drawing/2014/main" id="{3429775B-277A-45CB-B0D3-3B11EF8D61B3}"/>
                </a:ext>
              </a:extLst>
            </p:cNvPr>
            <p:cNvSpPr/>
            <p:nvPr/>
          </p:nvSpPr>
          <p:spPr>
            <a:xfrm>
              <a:off x="6905244" y="4616465"/>
              <a:ext cx="181357" cy="11867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cxnSp>
          <p:nvCxnSpPr>
            <p:cNvPr id="38" name="Straight Arrow Connector 37">
              <a:extLst>
                <a:ext uri="{FF2B5EF4-FFF2-40B4-BE49-F238E27FC236}">
                  <a16:creationId xmlns="" xmlns:a16="http://schemas.microsoft.com/office/drawing/2014/main" id="{543995C5-F4E0-4D37-B829-1BE2AA28277C}"/>
                </a:ext>
              </a:extLst>
            </p:cNvPr>
            <p:cNvCxnSpPr>
              <a:cxnSpLocks/>
            </p:cNvCxnSpPr>
            <p:nvPr/>
          </p:nvCxnSpPr>
          <p:spPr>
            <a:xfrm>
              <a:off x="7086601" y="5209821"/>
              <a:ext cx="20634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106">
              <a:extLst>
                <a:ext uri="{FF2B5EF4-FFF2-40B4-BE49-F238E27FC236}">
                  <a16:creationId xmlns="" xmlns:a16="http://schemas.microsoft.com/office/drawing/2014/main" id="{7AB9A031-A7D3-45FD-9301-F395203E3712}"/>
                </a:ext>
              </a:extLst>
            </p:cNvPr>
            <p:cNvSpPr/>
            <p:nvPr/>
          </p:nvSpPr>
          <p:spPr>
            <a:xfrm>
              <a:off x="7292943" y="4616465"/>
              <a:ext cx="181357" cy="11867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cxnSp>
          <p:nvCxnSpPr>
            <p:cNvPr id="40" name="Straight Arrow Connector 39">
              <a:extLst>
                <a:ext uri="{FF2B5EF4-FFF2-40B4-BE49-F238E27FC236}">
                  <a16:creationId xmlns="" xmlns:a16="http://schemas.microsoft.com/office/drawing/2014/main" id="{9ABF58B6-F865-48D9-AC93-B18727581625}"/>
                </a:ext>
              </a:extLst>
            </p:cNvPr>
            <p:cNvCxnSpPr>
              <a:cxnSpLocks/>
            </p:cNvCxnSpPr>
            <p:nvPr/>
          </p:nvCxnSpPr>
          <p:spPr>
            <a:xfrm flipV="1">
              <a:off x="7474300" y="5209715"/>
              <a:ext cx="201163" cy="106"/>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9E0CD281-BC03-4F80-A044-326C4D210C16}"/>
                </a:ext>
              </a:extLst>
            </p:cNvPr>
            <p:cNvCxnSpPr>
              <a:cxnSpLocks/>
            </p:cNvCxnSpPr>
            <p:nvPr/>
          </p:nvCxnSpPr>
          <p:spPr>
            <a:xfrm>
              <a:off x="8624943" y="5209821"/>
              <a:ext cx="428570"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 xmlns:a16="http://schemas.microsoft.com/office/drawing/2014/main" id="{B91C5990-8914-4B64-B471-A39E0C957854}"/>
                </a:ext>
              </a:extLst>
            </p:cNvPr>
            <p:cNvSpPr/>
            <p:nvPr/>
          </p:nvSpPr>
          <p:spPr>
            <a:xfrm rot="5400000">
              <a:off x="5068217" y="3056264"/>
              <a:ext cx="121718" cy="2914551"/>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43" name="TextBox 42">
              <a:extLst>
                <a:ext uri="{FF2B5EF4-FFF2-40B4-BE49-F238E27FC236}">
                  <a16:creationId xmlns="" xmlns:a16="http://schemas.microsoft.com/office/drawing/2014/main" id="{B280E51C-2009-407F-9F99-9EFF71BE8B57}"/>
                </a:ext>
              </a:extLst>
            </p:cNvPr>
            <p:cNvSpPr txBox="1"/>
            <p:nvPr/>
          </p:nvSpPr>
          <p:spPr>
            <a:xfrm>
              <a:off x="4835889" y="4221988"/>
              <a:ext cx="613181"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C00000"/>
                  </a:solidFill>
                  <a:effectLst/>
                  <a:uLnTx/>
                  <a:uFillTx/>
                  <a:latin typeface="GE Inspira" panose="020F0603030400020203" pitchFamily="34" charset="0"/>
                  <a:ea typeface="+mn-ea"/>
                  <a:cs typeface="+mn-cs"/>
                </a:rPr>
                <a:t>Freezed</a:t>
              </a:r>
              <a:endParaRPr kumimoji="0" lang="en-US" sz="1400" b="1" i="0" u="none" strike="noStrike" kern="1200" cap="none" spc="0" normalizeH="0" baseline="0" noProof="0" dirty="0">
                <a:ln>
                  <a:noFill/>
                </a:ln>
                <a:solidFill>
                  <a:srgbClr val="C00000"/>
                </a:solidFill>
                <a:effectLst/>
                <a:uLnTx/>
                <a:uFillTx/>
                <a:latin typeface="GE Inspira" panose="020F0603030400020203" pitchFamily="34" charset="0"/>
                <a:ea typeface="+mn-ea"/>
                <a:cs typeface="+mn-cs"/>
              </a:endParaRPr>
            </a:p>
          </p:txBody>
        </p:sp>
        <p:sp>
          <p:nvSpPr>
            <p:cNvPr id="44" name="TextBox 43">
              <a:extLst>
                <a:ext uri="{FF2B5EF4-FFF2-40B4-BE49-F238E27FC236}">
                  <a16:creationId xmlns="" xmlns:a16="http://schemas.microsoft.com/office/drawing/2014/main" id="{4F279856-5184-43ED-8A90-ECE041D73CCF}"/>
                </a:ext>
              </a:extLst>
            </p:cNvPr>
            <p:cNvSpPr txBox="1"/>
            <p:nvPr/>
          </p:nvSpPr>
          <p:spPr>
            <a:xfrm>
              <a:off x="7386703" y="4221988"/>
              <a:ext cx="741806"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00BF6F">
                      <a:lumMod val="75000"/>
                    </a:srgbClr>
                  </a:solidFill>
                  <a:effectLst/>
                  <a:uLnTx/>
                  <a:uFillTx/>
                  <a:latin typeface="GE Inspira" panose="020F0603030400020203" pitchFamily="34" charset="0"/>
                  <a:ea typeface="+mn-ea"/>
                  <a:cs typeface="+mn-cs"/>
                </a:rPr>
                <a:t>Trainable</a:t>
              </a:r>
              <a:endParaRPr kumimoji="0" lang="en-US" sz="1400" b="1" i="0" u="none" strike="noStrike" kern="1200" cap="none" spc="0" normalizeH="0" baseline="0" noProof="0" dirty="0">
                <a:ln>
                  <a:noFill/>
                </a:ln>
                <a:solidFill>
                  <a:srgbClr val="00BF6F">
                    <a:lumMod val="75000"/>
                  </a:srgbClr>
                </a:solidFill>
                <a:effectLst/>
                <a:uLnTx/>
                <a:uFillTx/>
                <a:latin typeface="GE Inspira" panose="020F0603030400020203" pitchFamily="34" charset="0"/>
                <a:ea typeface="+mn-ea"/>
                <a:cs typeface="+mn-cs"/>
              </a:endParaRPr>
            </a:p>
          </p:txBody>
        </p:sp>
        <p:grpSp>
          <p:nvGrpSpPr>
            <p:cNvPr id="45" name="Group 44">
              <a:extLst>
                <a:ext uri="{FF2B5EF4-FFF2-40B4-BE49-F238E27FC236}">
                  <a16:creationId xmlns="" xmlns:a16="http://schemas.microsoft.com/office/drawing/2014/main" id="{7E5A8E4F-55AB-4E16-8B92-A9C0C3BBE7CE}"/>
                </a:ext>
              </a:extLst>
            </p:cNvPr>
            <p:cNvGrpSpPr/>
            <p:nvPr/>
          </p:nvGrpSpPr>
          <p:grpSpPr>
            <a:xfrm>
              <a:off x="7659776" y="4788539"/>
              <a:ext cx="420308" cy="319921"/>
              <a:chOff x="7659776" y="4554074"/>
              <a:chExt cx="420308" cy="319921"/>
            </a:xfrm>
          </p:grpSpPr>
          <p:sp>
            <p:nvSpPr>
              <p:cNvPr id="48" name="Oval 47">
                <a:extLst>
                  <a:ext uri="{FF2B5EF4-FFF2-40B4-BE49-F238E27FC236}">
                    <a16:creationId xmlns="" xmlns:a16="http://schemas.microsoft.com/office/drawing/2014/main" id="{2C849DE0-6853-48D5-84ED-B82D6EBD2872}"/>
                  </a:ext>
                </a:extLst>
              </p:cNvPr>
              <p:cNvSpPr/>
              <p:nvPr/>
            </p:nvSpPr>
            <p:spPr>
              <a:xfrm>
                <a:off x="7707171" y="4554074"/>
                <a:ext cx="326680" cy="319921"/>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49" name="Rectangle 48">
                <a:extLst>
                  <a:ext uri="{FF2B5EF4-FFF2-40B4-BE49-F238E27FC236}">
                    <a16:creationId xmlns="" xmlns:a16="http://schemas.microsoft.com/office/drawing/2014/main" id="{C7094994-491D-41EC-AE8F-C5C4FE83C9F8}"/>
                  </a:ext>
                </a:extLst>
              </p:cNvPr>
              <p:cNvSpPr/>
              <p:nvPr/>
            </p:nvSpPr>
            <p:spPr>
              <a:xfrm>
                <a:off x="7659776" y="4591207"/>
                <a:ext cx="420308"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Flat</a:t>
                </a:r>
              </a:p>
            </p:txBody>
          </p:sp>
        </p:grpSp>
        <p:pic>
          <p:nvPicPr>
            <p:cNvPr id="46" name="Picture 4" descr="https://s3.amazonaws.com/proddata.sagebase.org/3329874/e5f38027-acab-4a05-ba49-92a7734a4a81/CC_MLO_L_R.jpg?response-content-disposition=attachment%3B%20filename%3DCC_MLO_L_R.jpg&amp;response-content-type=image%2Fjpeg&amp;X-Amz-Algorithm=AWS4-HMAC-SHA256&amp;X-Amz-Date=20180118T225007Z&amp;X-Amz-SignedHeaders=host&amp;X-Amz-Expires=30&amp;X-Amz-Credential=AKIAIV5XCDRXPWB67YRQ%2F20180118%2Fus-east-1%2Fs3%2Faws4_request&amp;X-Amz-Signature=e5db77c8c9668f16f258bbdde9d2727dd80abe875a92848c06f5e435b4076209">
              <a:extLst>
                <a:ext uri="{FF2B5EF4-FFF2-40B4-BE49-F238E27FC236}">
                  <a16:creationId xmlns="" xmlns:a16="http://schemas.microsoft.com/office/drawing/2014/main" id="{9F33D6C3-B429-40BC-BA26-F7186011A5CC}"/>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20310"/>
            <a:stretch/>
          </p:blipFill>
          <p:spPr bwMode="auto">
            <a:xfrm>
              <a:off x="2279312" y="4613480"/>
              <a:ext cx="1065336" cy="121160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 xmlns:a16="http://schemas.microsoft.com/office/drawing/2014/main" id="{D5811D23-A44E-4AC3-A82F-2A2E18749B8E}"/>
                </a:ext>
              </a:extLst>
            </p:cNvPr>
            <p:cNvSpPr txBox="1"/>
            <p:nvPr/>
          </p:nvSpPr>
          <p:spPr>
            <a:xfrm>
              <a:off x="1413369" y="4975360"/>
              <a:ext cx="817323"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DREAM FFDM</a:t>
              </a:r>
            </a:p>
          </p:txBody>
        </p:sp>
      </p:grpSp>
      <p:grpSp>
        <p:nvGrpSpPr>
          <p:cNvPr id="55" name="Group 54">
            <a:extLst>
              <a:ext uri="{FF2B5EF4-FFF2-40B4-BE49-F238E27FC236}">
                <a16:creationId xmlns="" xmlns:a16="http://schemas.microsoft.com/office/drawing/2014/main" id="{863B48B9-F5A7-4FCC-8C52-A737CF7207E4}"/>
              </a:ext>
            </a:extLst>
          </p:cNvPr>
          <p:cNvGrpSpPr/>
          <p:nvPr/>
        </p:nvGrpSpPr>
        <p:grpSpPr>
          <a:xfrm>
            <a:off x="1364708" y="1770951"/>
            <a:ext cx="9356983" cy="2024755"/>
            <a:chOff x="739065" y="1371461"/>
            <a:chExt cx="9356983" cy="2024755"/>
          </a:xfrm>
        </p:grpSpPr>
        <p:sp>
          <p:nvSpPr>
            <p:cNvPr id="56" name="TextBox 55">
              <a:extLst>
                <a:ext uri="{FF2B5EF4-FFF2-40B4-BE49-F238E27FC236}">
                  <a16:creationId xmlns="" xmlns:a16="http://schemas.microsoft.com/office/drawing/2014/main" id="{DE025E2B-2C2D-4238-A43E-094BA8F7DF25}"/>
                </a:ext>
              </a:extLst>
            </p:cNvPr>
            <p:cNvSpPr txBox="1"/>
            <p:nvPr/>
          </p:nvSpPr>
          <p:spPr>
            <a:xfrm>
              <a:off x="739065" y="1371461"/>
              <a:ext cx="2227085" cy="5309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600" b="1" i="0" u="sng" strike="noStrike" kern="1200" cap="none" spc="0" normalizeH="0" baseline="0" noProof="0" dirty="0">
                  <a:ln>
                    <a:noFill/>
                  </a:ln>
                  <a:solidFill>
                    <a:srgbClr val="FFC000"/>
                  </a:solidFill>
                  <a:effectLst/>
                  <a:uLnTx/>
                  <a:uFillTx/>
                  <a:latin typeface="GE Inspira" panose="020F0603030400020203" pitchFamily="34" charset="0"/>
                  <a:ea typeface="+mn-ea"/>
                  <a:cs typeface="+mn-cs"/>
                </a:rPr>
                <a:t>DDSM pre-training stage</a:t>
              </a:r>
            </a:p>
            <a:p>
              <a:pPr marL="177800" marR="0" lvl="0" indent="-1778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5-class classification</a:t>
              </a:r>
            </a:p>
          </p:txBody>
        </p:sp>
        <p:sp>
          <p:nvSpPr>
            <p:cNvPr id="57" name="Left Bracket 56">
              <a:extLst>
                <a:ext uri="{FF2B5EF4-FFF2-40B4-BE49-F238E27FC236}">
                  <a16:creationId xmlns="" xmlns:a16="http://schemas.microsoft.com/office/drawing/2014/main" id="{AECD9160-9326-47CB-912F-E0D5AF0FB099}"/>
                </a:ext>
              </a:extLst>
            </p:cNvPr>
            <p:cNvSpPr/>
            <p:nvPr/>
          </p:nvSpPr>
          <p:spPr>
            <a:xfrm rot="16200000">
              <a:off x="3292763" y="1408642"/>
              <a:ext cx="165221" cy="207680"/>
            </a:xfrm>
            <a:prstGeom prst="leftBracket">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58" name="TextBox 57">
              <a:extLst>
                <a:ext uri="{FF2B5EF4-FFF2-40B4-BE49-F238E27FC236}">
                  <a16:creationId xmlns="" xmlns:a16="http://schemas.microsoft.com/office/drawing/2014/main" id="{D283E564-320F-46D0-ABAB-75CFB52A3D33}"/>
                </a:ext>
              </a:extLst>
            </p:cNvPr>
            <p:cNvSpPr txBox="1"/>
            <p:nvPr/>
          </p:nvSpPr>
          <p:spPr>
            <a:xfrm>
              <a:off x="3617059" y="1402956"/>
              <a:ext cx="364837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Skip connection</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addition of feature maps</a:t>
              </a:r>
            </a:p>
          </p:txBody>
        </p:sp>
        <p:grpSp>
          <p:nvGrpSpPr>
            <p:cNvPr id="59" name="Group 58">
              <a:extLst>
                <a:ext uri="{FF2B5EF4-FFF2-40B4-BE49-F238E27FC236}">
                  <a16:creationId xmlns="" xmlns:a16="http://schemas.microsoft.com/office/drawing/2014/main" id="{4B8748FD-4698-47D0-8CD0-071F56788A4D}"/>
                </a:ext>
              </a:extLst>
            </p:cNvPr>
            <p:cNvGrpSpPr/>
            <p:nvPr/>
          </p:nvGrpSpPr>
          <p:grpSpPr>
            <a:xfrm>
              <a:off x="3155601" y="1668768"/>
              <a:ext cx="439544" cy="319921"/>
              <a:chOff x="6813026" y="2000287"/>
              <a:chExt cx="439544" cy="319921"/>
            </a:xfrm>
          </p:grpSpPr>
          <p:sp>
            <p:nvSpPr>
              <p:cNvPr id="97" name="Oval 96">
                <a:extLst>
                  <a:ext uri="{FF2B5EF4-FFF2-40B4-BE49-F238E27FC236}">
                    <a16:creationId xmlns="" xmlns:a16="http://schemas.microsoft.com/office/drawing/2014/main" id="{A1EC5F66-23A7-4BC9-8DD4-57A9B86E8893}"/>
                  </a:ext>
                </a:extLst>
              </p:cNvPr>
              <p:cNvSpPr/>
              <p:nvPr/>
            </p:nvSpPr>
            <p:spPr>
              <a:xfrm>
                <a:off x="6869458" y="2000287"/>
                <a:ext cx="326680" cy="319921"/>
              </a:xfrm>
              <a:prstGeom prst="ellipse">
                <a:avLst/>
              </a:prstGeom>
              <a:solidFill>
                <a:schemeClr val="accent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98" name="Rectangle 97">
                <a:extLst>
                  <a:ext uri="{FF2B5EF4-FFF2-40B4-BE49-F238E27FC236}">
                    <a16:creationId xmlns="" xmlns:a16="http://schemas.microsoft.com/office/drawing/2014/main" id="{724668EB-63DE-40BE-8E83-D6B0237AC256}"/>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sp>
          <p:nvSpPr>
            <p:cNvPr id="60" name="TextBox 59">
              <a:extLst>
                <a:ext uri="{FF2B5EF4-FFF2-40B4-BE49-F238E27FC236}">
                  <a16:creationId xmlns="" xmlns:a16="http://schemas.microsoft.com/office/drawing/2014/main" id="{DBDF0AC6-D952-4C24-B5A1-E58C86484250}"/>
                </a:ext>
              </a:extLst>
            </p:cNvPr>
            <p:cNvSpPr txBox="1"/>
            <p:nvPr/>
          </p:nvSpPr>
          <p:spPr>
            <a:xfrm>
              <a:off x="3617059" y="1694388"/>
              <a:ext cx="469045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Global average pool</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each feature map </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sym typeface="Wingdings" panose="05000000000000000000" pitchFamily="2" charset="2"/>
                </a:rPr>
                <a:t></a:t>
              </a:r>
              <a:r>
                <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its average</a:t>
              </a:r>
            </a:p>
          </p:txBody>
        </p:sp>
        <p:cxnSp>
          <p:nvCxnSpPr>
            <p:cNvPr id="61" name="Straight Arrow Connector 60">
              <a:extLst>
                <a:ext uri="{FF2B5EF4-FFF2-40B4-BE49-F238E27FC236}">
                  <a16:creationId xmlns="" xmlns:a16="http://schemas.microsoft.com/office/drawing/2014/main" id="{8AD9C60E-AB18-40B5-BDEB-AA004FB14092}"/>
                </a:ext>
              </a:extLst>
            </p:cNvPr>
            <p:cNvCxnSpPr>
              <a:cxnSpLocks/>
              <a:endCxn id="70" idx="1"/>
            </p:cNvCxnSpPr>
            <p:nvPr/>
          </p:nvCxnSpPr>
          <p:spPr>
            <a:xfrm>
              <a:off x="3343380" y="2787503"/>
              <a:ext cx="32842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3">
              <a:extLst>
                <a:ext uri="{FF2B5EF4-FFF2-40B4-BE49-F238E27FC236}">
                  <a16:creationId xmlns="" xmlns:a16="http://schemas.microsoft.com/office/drawing/2014/main" id="{95BB2718-5E13-4678-A7E5-00511FCA85F9}"/>
                </a:ext>
              </a:extLst>
            </p:cNvPr>
            <p:cNvSpPr/>
            <p:nvPr/>
          </p:nvSpPr>
          <p:spPr>
            <a:xfrm>
              <a:off x="3671801" y="2194147"/>
              <a:ext cx="181357" cy="118671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 BN+ </a:t>
              </a:r>
              <a:r>
                <a:rPr kumimoji="0" lang="en-US" sz="1100" b="1" i="0" u="none" strike="noStrike" kern="1200" cap="none" spc="0" normalizeH="0" baseline="0" noProof="0" dirty="0" err="1">
                  <a:ln>
                    <a:noFill/>
                  </a:ln>
                  <a:solidFill>
                    <a:prstClr val="white"/>
                  </a:solidFill>
                  <a:effectLst/>
                  <a:uLnTx/>
                  <a:uFillTx/>
                  <a:latin typeface="GE Inspira" panose="020F0603030400020203" pitchFamily="34" charset="0"/>
                  <a:ea typeface="+mn-ea"/>
                  <a:cs typeface="+mn-cs"/>
                </a:rPr>
                <a:t>Relu</a:t>
              </a: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63" name="Rectangle: Rounded Corners 64">
              <a:extLst>
                <a:ext uri="{FF2B5EF4-FFF2-40B4-BE49-F238E27FC236}">
                  <a16:creationId xmlns="" xmlns:a16="http://schemas.microsoft.com/office/drawing/2014/main" id="{D9F79EC2-5C48-4B26-95A1-14EFA76849B9}"/>
                </a:ext>
              </a:extLst>
            </p:cNvPr>
            <p:cNvSpPr/>
            <p:nvPr/>
          </p:nvSpPr>
          <p:spPr>
            <a:xfrm>
              <a:off x="4052974" y="2194145"/>
              <a:ext cx="181357" cy="118671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Pooling</a:t>
              </a:r>
            </a:p>
          </p:txBody>
        </p:sp>
        <p:sp>
          <p:nvSpPr>
            <p:cNvPr id="64" name="Rectangle: Rounded Corners 68">
              <a:extLst>
                <a:ext uri="{FF2B5EF4-FFF2-40B4-BE49-F238E27FC236}">
                  <a16:creationId xmlns="" xmlns:a16="http://schemas.microsoft.com/office/drawing/2014/main" id="{32F5F9D4-E40C-4F49-8191-4CA3A113745B}"/>
                </a:ext>
              </a:extLst>
            </p:cNvPr>
            <p:cNvSpPr/>
            <p:nvPr/>
          </p:nvSpPr>
          <p:spPr>
            <a:xfrm>
              <a:off x="4442146" y="248326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65" name="Rectangle: Rounded Corners 69">
              <a:extLst>
                <a:ext uri="{FF2B5EF4-FFF2-40B4-BE49-F238E27FC236}">
                  <a16:creationId xmlns="" xmlns:a16="http://schemas.microsoft.com/office/drawing/2014/main" id="{C49549E4-A488-4A68-8B1D-D758D02D6974}"/>
                </a:ext>
              </a:extLst>
            </p:cNvPr>
            <p:cNvSpPr/>
            <p:nvPr/>
          </p:nvSpPr>
          <p:spPr>
            <a:xfrm>
              <a:off x="5101520" y="2483263"/>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sp>
          <p:nvSpPr>
            <p:cNvPr id="66" name="Rectangle: Rounded Corners 70">
              <a:extLst>
                <a:ext uri="{FF2B5EF4-FFF2-40B4-BE49-F238E27FC236}">
                  <a16:creationId xmlns="" xmlns:a16="http://schemas.microsoft.com/office/drawing/2014/main" id="{CDFCCF1C-AA60-4568-8808-1329B5392394}"/>
                </a:ext>
              </a:extLst>
            </p:cNvPr>
            <p:cNvSpPr/>
            <p:nvPr/>
          </p:nvSpPr>
          <p:spPr>
            <a:xfrm>
              <a:off x="6151724" y="2483262"/>
              <a:ext cx="434628" cy="6084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Conv Block</a:t>
              </a:r>
            </a:p>
          </p:txBody>
        </p:sp>
        <p:cxnSp>
          <p:nvCxnSpPr>
            <p:cNvPr id="67" name="Straight Arrow Connector 66">
              <a:extLst>
                <a:ext uri="{FF2B5EF4-FFF2-40B4-BE49-F238E27FC236}">
                  <a16:creationId xmlns="" xmlns:a16="http://schemas.microsoft.com/office/drawing/2014/main" id="{878BCB34-6A80-4002-832F-64FE8215C047}"/>
                </a:ext>
              </a:extLst>
            </p:cNvPr>
            <p:cNvCxnSpPr>
              <a:cxnSpLocks/>
              <a:stCxn id="70" idx="3"/>
              <a:endCxn id="71" idx="1"/>
            </p:cNvCxnSpPr>
            <p:nvPr/>
          </p:nvCxnSpPr>
          <p:spPr>
            <a:xfrm flipV="1">
              <a:off x="3853158" y="2787501"/>
              <a:ext cx="199816" cy="2"/>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7C8C35E-70C1-40FB-AAEC-13C81C556202}"/>
                </a:ext>
              </a:extLst>
            </p:cNvPr>
            <p:cNvCxnSpPr>
              <a:cxnSpLocks/>
              <a:stCxn id="71" idx="3"/>
              <a:endCxn id="75" idx="1"/>
            </p:cNvCxnSpPr>
            <p:nvPr/>
          </p:nvCxnSpPr>
          <p:spPr>
            <a:xfrm>
              <a:off x="4234331" y="2787501"/>
              <a:ext cx="207815"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 xmlns:a16="http://schemas.microsoft.com/office/drawing/2014/main" id="{3B770FFE-2B33-4BD3-AC99-20AFD1400D2F}"/>
                </a:ext>
              </a:extLst>
            </p:cNvPr>
            <p:cNvCxnSpPr>
              <a:cxnSpLocks/>
              <a:stCxn id="75" idx="3"/>
              <a:endCxn id="76" idx="1"/>
            </p:cNvCxnSpPr>
            <p:nvPr/>
          </p:nvCxnSpPr>
          <p:spPr>
            <a:xfrm>
              <a:off x="4876774" y="2787502"/>
              <a:ext cx="22474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Left Bracket 69">
              <a:extLst>
                <a:ext uri="{FF2B5EF4-FFF2-40B4-BE49-F238E27FC236}">
                  <a16:creationId xmlns="" xmlns:a16="http://schemas.microsoft.com/office/drawing/2014/main" id="{28325072-D5BA-41E2-ACB5-83296A630E57}"/>
                </a:ext>
              </a:extLst>
            </p:cNvPr>
            <p:cNvSpPr/>
            <p:nvPr/>
          </p:nvSpPr>
          <p:spPr>
            <a:xfrm rot="16200000">
              <a:off x="4457151" y="2668987"/>
              <a:ext cx="405913" cy="642940"/>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71" name="Straight Arrow Connector 70">
              <a:extLst>
                <a:ext uri="{FF2B5EF4-FFF2-40B4-BE49-F238E27FC236}">
                  <a16:creationId xmlns="" xmlns:a16="http://schemas.microsoft.com/office/drawing/2014/main" id="{FB87A1A4-79DF-45CE-8D99-092A8E4FFA14}"/>
                </a:ext>
              </a:extLst>
            </p:cNvPr>
            <p:cNvCxnSpPr>
              <a:cxnSpLocks/>
              <a:stCxn id="76" idx="3"/>
            </p:cNvCxnSpPr>
            <p:nvPr/>
          </p:nvCxnSpPr>
          <p:spPr>
            <a:xfrm>
              <a:off x="5536148" y="2787502"/>
              <a:ext cx="17250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Left Bracket 71">
              <a:extLst>
                <a:ext uri="{FF2B5EF4-FFF2-40B4-BE49-F238E27FC236}">
                  <a16:creationId xmlns="" xmlns:a16="http://schemas.microsoft.com/office/drawing/2014/main" id="{3BC14B0E-253A-427C-BF8C-0D46F2ED6184}"/>
                </a:ext>
              </a:extLst>
            </p:cNvPr>
            <p:cNvSpPr/>
            <p:nvPr/>
          </p:nvSpPr>
          <p:spPr>
            <a:xfrm rot="16200000">
              <a:off x="5081042" y="2688037"/>
              <a:ext cx="405913" cy="604839"/>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3666A"/>
                </a:solidFill>
                <a:effectLst/>
                <a:uLnTx/>
                <a:uFillTx/>
                <a:latin typeface="GE Inspira Sans"/>
                <a:ea typeface="+mn-ea"/>
                <a:cs typeface="+mn-cs"/>
              </a:endParaRPr>
            </a:p>
          </p:txBody>
        </p:sp>
        <p:cxnSp>
          <p:nvCxnSpPr>
            <p:cNvPr id="73" name="Straight Arrow Connector 72">
              <a:extLst>
                <a:ext uri="{FF2B5EF4-FFF2-40B4-BE49-F238E27FC236}">
                  <a16:creationId xmlns="" xmlns:a16="http://schemas.microsoft.com/office/drawing/2014/main" id="{5B517FD4-52BC-468F-9940-8D4BE1EE128E}"/>
                </a:ext>
              </a:extLst>
            </p:cNvPr>
            <p:cNvCxnSpPr>
              <a:cxnSpLocks/>
              <a:endCxn id="77" idx="1"/>
            </p:cNvCxnSpPr>
            <p:nvPr/>
          </p:nvCxnSpPr>
          <p:spPr>
            <a:xfrm>
              <a:off x="5986463" y="2787501"/>
              <a:ext cx="165261"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CED52067-38A9-4A5A-9B10-169F5E6614F5}"/>
                </a:ext>
              </a:extLst>
            </p:cNvPr>
            <p:cNvSpPr txBox="1"/>
            <p:nvPr/>
          </p:nvSpPr>
          <p:spPr>
            <a:xfrm>
              <a:off x="5773683" y="2575298"/>
              <a:ext cx="13465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a:t>
              </a:r>
            </a:p>
          </p:txBody>
        </p:sp>
        <p:sp>
          <p:nvSpPr>
            <p:cNvPr id="75" name="Left Bracket 74">
              <a:extLst>
                <a:ext uri="{FF2B5EF4-FFF2-40B4-BE49-F238E27FC236}">
                  <a16:creationId xmlns="" xmlns:a16="http://schemas.microsoft.com/office/drawing/2014/main" id="{DB292838-4BD7-4DA9-B638-90C84DF82CCA}"/>
                </a:ext>
              </a:extLst>
            </p:cNvPr>
            <p:cNvSpPr/>
            <p:nvPr/>
          </p:nvSpPr>
          <p:spPr>
            <a:xfrm rot="16200000">
              <a:off x="6164147" y="2663629"/>
              <a:ext cx="405913" cy="653653"/>
            </a:xfrm>
            <a:prstGeom prst="leftBracket">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GE Inspira Sans"/>
                <a:ea typeface="+mn-ea"/>
                <a:cs typeface="+mn-cs"/>
              </a:endParaRPr>
            </a:p>
          </p:txBody>
        </p:sp>
        <p:cxnSp>
          <p:nvCxnSpPr>
            <p:cNvPr id="76" name="Straight Arrow Connector 75">
              <a:extLst>
                <a:ext uri="{FF2B5EF4-FFF2-40B4-BE49-F238E27FC236}">
                  <a16:creationId xmlns="" xmlns:a16="http://schemas.microsoft.com/office/drawing/2014/main" id="{CA778C8F-90EC-465E-A670-396B3F5088A6}"/>
                </a:ext>
              </a:extLst>
            </p:cNvPr>
            <p:cNvCxnSpPr>
              <a:cxnSpLocks/>
              <a:stCxn id="77" idx="3"/>
            </p:cNvCxnSpPr>
            <p:nvPr/>
          </p:nvCxnSpPr>
          <p:spPr>
            <a:xfrm>
              <a:off x="6586352" y="2787501"/>
              <a:ext cx="330468"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DB28584C-3AAD-44C8-A94B-CA320DECE997}"/>
                </a:ext>
              </a:extLst>
            </p:cNvPr>
            <p:cNvCxnSpPr>
              <a:cxnSpLocks/>
            </p:cNvCxnSpPr>
            <p:nvPr/>
          </p:nvCxnSpPr>
          <p:spPr>
            <a:xfrm flipV="1">
              <a:off x="7243500" y="2787501"/>
              <a:ext cx="397200" cy="1"/>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104">
              <a:extLst>
                <a:ext uri="{FF2B5EF4-FFF2-40B4-BE49-F238E27FC236}">
                  <a16:creationId xmlns="" xmlns:a16="http://schemas.microsoft.com/office/drawing/2014/main" id="{B0B39984-E4EE-4B76-AEAD-E11F04D6B38F}"/>
                </a:ext>
              </a:extLst>
            </p:cNvPr>
            <p:cNvSpPr/>
            <p:nvPr/>
          </p:nvSpPr>
          <p:spPr>
            <a:xfrm>
              <a:off x="7640700" y="2194145"/>
              <a:ext cx="181357" cy="11867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Fully connected</a:t>
              </a:r>
            </a:p>
          </p:txBody>
        </p:sp>
        <p:cxnSp>
          <p:nvCxnSpPr>
            <p:cNvPr id="79" name="Straight Arrow Connector 78">
              <a:extLst>
                <a:ext uri="{FF2B5EF4-FFF2-40B4-BE49-F238E27FC236}">
                  <a16:creationId xmlns="" xmlns:a16="http://schemas.microsoft.com/office/drawing/2014/main" id="{D838C19C-23A6-41B8-82BC-47FC1A1D31AD}"/>
                </a:ext>
              </a:extLst>
            </p:cNvPr>
            <p:cNvCxnSpPr>
              <a:cxnSpLocks/>
            </p:cNvCxnSpPr>
            <p:nvPr/>
          </p:nvCxnSpPr>
          <p:spPr>
            <a:xfrm>
              <a:off x="7822057" y="2787501"/>
              <a:ext cx="393256"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 xmlns:a16="http://schemas.microsoft.com/office/drawing/2014/main" id="{17E16A69-56FC-4806-9248-F588678A7DFE}"/>
                </a:ext>
              </a:extLst>
            </p:cNvPr>
            <p:cNvSpPr/>
            <p:nvPr/>
          </p:nvSpPr>
          <p:spPr>
            <a:xfrm>
              <a:off x="8308293" y="2207664"/>
              <a:ext cx="213324" cy="22198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1" name="Oval 80">
              <a:extLst>
                <a:ext uri="{FF2B5EF4-FFF2-40B4-BE49-F238E27FC236}">
                  <a16:creationId xmlns="" xmlns:a16="http://schemas.microsoft.com/office/drawing/2014/main" id="{1B99ACE0-155F-447A-B1A5-345585998F9C}"/>
                </a:ext>
              </a:extLst>
            </p:cNvPr>
            <p:cNvSpPr/>
            <p:nvPr/>
          </p:nvSpPr>
          <p:spPr>
            <a:xfrm>
              <a:off x="8308293" y="2443177"/>
              <a:ext cx="213324" cy="22198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2" name="Oval 81">
              <a:extLst>
                <a:ext uri="{FF2B5EF4-FFF2-40B4-BE49-F238E27FC236}">
                  <a16:creationId xmlns="" xmlns:a16="http://schemas.microsoft.com/office/drawing/2014/main" id="{F0538FBA-79DC-4EB7-9EE1-E25D18553AED}"/>
                </a:ext>
              </a:extLst>
            </p:cNvPr>
            <p:cNvSpPr/>
            <p:nvPr/>
          </p:nvSpPr>
          <p:spPr>
            <a:xfrm>
              <a:off x="8308293" y="2678690"/>
              <a:ext cx="213324" cy="22198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3" name="Oval 82">
              <a:extLst>
                <a:ext uri="{FF2B5EF4-FFF2-40B4-BE49-F238E27FC236}">
                  <a16:creationId xmlns="" xmlns:a16="http://schemas.microsoft.com/office/drawing/2014/main" id="{22D2BE6D-7400-4F9B-AECD-A22515A75BB0}"/>
                </a:ext>
              </a:extLst>
            </p:cNvPr>
            <p:cNvSpPr/>
            <p:nvPr/>
          </p:nvSpPr>
          <p:spPr>
            <a:xfrm>
              <a:off x="8308293" y="2914203"/>
              <a:ext cx="213324" cy="221981"/>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4" name="Oval 83">
              <a:extLst>
                <a:ext uri="{FF2B5EF4-FFF2-40B4-BE49-F238E27FC236}">
                  <a16:creationId xmlns="" xmlns:a16="http://schemas.microsoft.com/office/drawing/2014/main" id="{D84C8C71-2DF9-4916-9EB9-B81F62771DBF}"/>
                </a:ext>
              </a:extLst>
            </p:cNvPr>
            <p:cNvSpPr/>
            <p:nvPr/>
          </p:nvSpPr>
          <p:spPr>
            <a:xfrm>
              <a:off x="8308293" y="3149717"/>
              <a:ext cx="213324" cy="221981"/>
            </a:xfrm>
            <a:prstGeom prst="ellipse">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prstClr val="white"/>
                </a:solidFill>
                <a:effectLst/>
                <a:uLnTx/>
                <a:uFillTx/>
                <a:latin typeface="GE Inspira Sans"/>
                <a:ea typeface="+mn-ea"/>
                <a:cs typeface="+mn-cs"/>
              </a:endParaRPr>
            </a:p>
          </p:txBody>
        </p:sp>
        <p:sp>
          <p:nvSpPr>
            <p:cNvPr id="85" name="TextBox 84">
              <a:extLst>
                <a:ext uri="{FF2B5EF4-FFF2-40B4-BE49-F238E27FC236}">
                  <a16:creationId xmlns="" xmlns:a16="http://schemas.microsoft.com/office/drawing/2014/main" id="{2FB90517-F2BF-41B2-8171-6F7D4A767855}"/>
                </a:ext>
              </a:extLst>
            </p:cNvPr>
            <p:cNvSpPr txBox="1"/>
            <p:nvPr/>
          </p:nvSpPr>
          <p:spPr>
            <a:xfrm>
              <a:off x="8659757" y="2196684"/>
              <a:ext cx="108093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Background</a:t>
              </a:r>
            </a:p>
          </p:txBody>
        </p:sp>
        <p:sp>
          <p:nvSpPr>
            <p:cNvPr id="86" name="TextBox 85">
              <a:extLst>
                <a:ext uri="{FF2B5EF4-FFF2-40B4-BE49-F238E27FC236}">
                  <a16:creationId xmlns="" xmlns:a16="http://schemas.microsoft.com/office/drawing/2014/main" id="{672482B2-C0DC-4F1D-BC93-436938EA880F}"/>
                </a:ext>
              </a:extLst>
            </p:cNvPr>
            <p:cNvSpPr txBox="1"/>
            <p:nvPr/>
          </p:nvSpPr>
          <p:spPr>
            <a:xfrm>
              <a:off x="8659757" y="2428882"/>
              <a:ext cx="103233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Benign</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calc</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87" name="TextBox 86">
              <a:extLst>
                <a:ext uri="{FF2B5EF4-FFF2-40B4-BE49-F238E27FC236}">
                  <a16:creationId xmlns="" xmlns:a16="http://schemas.microsoft.com/office/drawing/2014/main" id="{34F04981-01F5-410C-AF62-62A14C0E8AEC}"/>
                </a:ext>
              </a:extLst>
            </p:cNvPr>
            <p:cNvSpPr txBox="1"/>
            <p:nvPr/>
          </p:nvSpPr>
          <p:spPr>
            <a:xfrm>
              <a:off x="8659757" y="2661080"/>
              <a:ext cx="132247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Malignant</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calc</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88" name="TextBox 87">
              <a:extLst>
                <a:ext uri="{FF2B5EF4-FFF2-40B4-BE49-F238E27FC236}">
                  <a16:creationId xmlns="" xmlns:a16="http://schemas.microsoft.com/office/drawing/2014/main" id="{1CEC7804-AE2B-434D-A9E6-2E857DB1D5B9}"/>
                </a:ext>
              </a:extLst>
            </p:cNvPr>
            <p:cNvSpPr txBox="1"/>
            <p:nvPr/>
          </p:nvSpPr>
          <p:spPr>
            <a:xfrm>
              <a:off x="8659757" y="2893278"/>
              <a:ext cx="114614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Benign</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mass</a:t>
              </a:r>
            </a:p>
          </p:txBody>
        </p:sp>
        <p:sp>
          <p:nvSpPr>
            <p:cNvPr id="89" name="TextBox 88">
              <a:extLst>
                <a:ext uri="{FF2B5EF4-FFF2-40B4-BE49-F238E27FC236}">
                  <a16:creationId xmlns="" xmlns:a16="http://schemas.microsoft.com/office/drawing/2014/main" id="{4789D470-168E-4D4E-9763-33A058A5616C}"/>
                </a:ext>
              </a:extLst>
            </p:cNvPr>
            <p:cNvSpPr txBox="1"/>
            <p:nvPr/>
          </p:nvSpPr>
          <p:spPr>
            <a:xfrm>
              <a:off x="8659757" y="3125477"/>
              <a:ext cx="143629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Malignant</a:t>
              </a: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 mass</a:t>
              </a:r>
            </a:p>
          </p:txBody>
        </p:sp>
        <p:grpSp>
          <p:nvGrpSpPr>
            <p:cNvPr id="90" name="Group 89">
              <a:extLst>
                <a:ext uri="{FF2B5EF4-FFF2-40B4-BE49-F238E27FC236}">
                  <a16:creationId xmlns="" xmlns:a16="http://schemas.microsoft.com/office/drawing/2014/main" id="{71C82AA1-C863-4CCC-B692-3A37F5A2AEB4}"/>
                </a:ext>
              </a:extLst>
            </p:cNvPr>
            <p:cNvGrpSpPr/>
            <p:nvPr/>
          </p:nvGrpSpPr>
          <p:grpSpPr>
            <a:xfrm>
              <a:off x="6860388" y="2627541"/>
              <a:ext cx="439544" cy="319921"/>
              <a:chOff x="6813026" y="2000287"/>
              <a:chExt cx="439544" cy="319921"/>
            </a:xfrm>
          </p:grpSpPr>
          <p:sp>
            <p:nvSpPr>
              <p:cNvPr id="95" name="Oval 94">
                <a:extLst>
                  <a:ext uri="{FF2B5EF4-FFF2-40B4-BE49-F238E27FC236}">
                    <a16:creationId xmlns="" xmlns:a16="http://schemas.microsoft.com/office/drawing/2014/main" id="{94469C5E-C882-42B6-8C46-76BFB18208AF}"/>
                  </a:ext>
                </a:extLst>
              </p:cNvPr>
              <p:cNvSpPr/>
              <p:nvPr/>
            </p:nvSpPr>
            <p:spPr>
              <a:xfrm>
                <a:off x="6869458" y="2000287"/>
                <a:ext cx="326680" cy="319921"/>
              </a:xfrm>
              <a:prstGeom prst="ellipse">
                <a:avLst/>
              </a:prstGeom>
              <a:solidFill>
                <a:schemeClr val="accent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endParaRPr>
              </a:p>
            </p:txBody>
          </p:sp>
          <p:sp>
            <p:nvSpPr>
              <p:cNvPr id="96" name="Rectangle 95">
                <a:extLst>
                  <a:ext uri="{FF2B5EF4-FFF2-40B4-BE49-F238E27FC236}">
                    <a16:creationId xmlns="" xmlns:a16="http://schemas.microsoft.com/office/drawing/2014/main" id="{0FF8E1B9-4387-4B01-977F-7947D0F3EC19}"/>
                  </a:ext>
                </a:extLst>
              </p:cNvPr>
              <p:cNvSpPr/>
              <p:nvPr/>
            </p:nvSpPr>
            <p:spPr>
              <a:xfrm>
                <a:off x="6813026" y="2029442"/>
                <a:ext cx="439544" cy="2616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GE Inspira" panose="020F0603030400020203" pitchFamily="34" charset="0"/>
                    <a:ea typeface="+mn-ea"/>
                    <a:cs typeface="+mn-cs"/>
                  </a:rPr>
                  <a:t>GAP</a:t>
                </a:r>
              </a:p>
            </p:txBody>
          </p:sp>
        </p:grpSp>
        <p:pic>
          <p:nvPicPr>
            <p:cNvPr id="91" name="Picture 90">
              <a:extLst>
                <a:ext uri="{FF2B5EF4-FFF2-40B4-BE49-F238E27FC236}">
                  <a16:creationId xmlns="" xmlns:a16="http://schemas.microsoft.com/office/drawing/2014/main" id="{62132D60-3685-4584-B80D-026229FEC4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73152" y="2664696"/>
              <a:ext cx="731520" cy="731520"/>
            </a:xfrm>
            <a:prstGeom prst="rect">
              <a:avLst/>
            </a:prstGeom>
          </p:spPr>
        </p:pic>
        <p:pic>
          <p:nvPicPr>
            <p:cNvPr id="92" name="Picture 91">
              <a:extLst>
                <a:ext uri="{FF2B5EF4-FFF2-40B4-BE49-F238E27FC236}">
                  <a16:creationId xmlns="" xmlns:a16="http://schemas.microsoft.com/office/drawing/2014/main" id="{80703663-7B81-4FA9-AA57-F6442B86B74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79312" y="2472314"/>
              <a:ext cx="731520" cy="731520"/>
            </a:xfrm>
            <a:prstGeom prst="rect">
              <a:avLst/>
            </a:prstGeom>
          </p:spPr>
        </p:pic>
        <p:sp>
          <p:nvSpPr>
            <p:cNvPr id="93" name="TextBox 92">
              <a:extLst>
                <a:ext uri="{FF2B5EF4-FFF2-40B4-BE49-F238E27FC236}">
                  <a16:creationId xmlns="" xmlns:a16="http://schemas.microsoft.com/office/drawing/2014/main" id="{D1805782-E571-43F8-B905-4EAAEEC5E65C}"/>
                </a:ext>
              </a:extLst>
            </p:cNvPr>
            <p:cNvSpPr txBox="1"/>
            <p:nvPr/>
          </p:nvSpPr>
          <p:spPr>
            <a:xfrm>
              <a:off x="1413369" y="2559050"/>
              <a:ext cx="817323"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DDSM </a:t>
              </a:r>
              <a:r>
                <a:rPr kumimoji="0" lang="fr-FR" sz="1600" b="1" i="0" u="none" strike="noStrike" kern="1200" cap="none" spc="0" normalizeH="0" baseline="0" noProof="0" dirty="0" err="1">
                  <a:ln>
                    <a:noFill/>
                  </a:ln>
                  <a:solidFill>
                    <a:srgbClr val="F0F0F0">
                      <a:lumMod val="10000"/>
                    </a:srgbClr>
                  </a:solidFill>
                  <a:effectLst/>
                  <a:uLnTx/>
                  <a:uFillTx/>
                  <a:latin typeface="GE Inspira" panose="020F0603030400020203" pitchFamily="34" charset="0"/>
                  <a:ea typeface="+mn-ea"/>
                  <a:cs typeface="+mn-cs"/>
                </a:rPr>
                <a:t>ROIs</a:t>
              </a:r>
              <a:endParaRPr kumimoji="0" lang="fr-FR"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pic>
          <p:nvPicPr>
            <p:cNvPr id="94" name="Picture 93">
              <a:extLst>
                <a:ext uri="{FF2B5EF4-FFF2-40B4-BE49-F238E27FC236}">
                  <a16:creationId xmlns="" xmlns:a16="http://schemas.microsoft.com/office/drawing/2014/main" id="{176813EB-1E7C-419E-B297-89BBA58EE33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3128" y="2223427"/>
              <a:ext cx="731520" cy="731520"/>
            </a:xfrm>
            <a:prstGeom prst="rect">
              <a:avLst/>
            </a:prstGeom>
          </p:spPr>
        </p:pic>
      </p:grpSp>
      <p:grpSp>
        <p:nvGrpSpPr>
          <p:cNvPr id="99" name="Group 98">
            <a:extLst>
              <a:ext uri="{FF2B5EF4-FFF2-40B4-BE49-F238E27FC236}">
                <a16:creationId xmlns="" xmlns:a16="http://schemas.microsoft.com/office/drawing/2014/main" id="{21301A4A-C7FF-480A-A414-41B79B14808F}"/>
              </a:ext>
            </a:extLst>
          </p:cNvPr>
          <p:cNvGrpSpPr/>
          <p:nvPr/>
        </p:nvGrpSpPr>
        <p:grpSpPr>
          <a:xfrm>
            <a:off x="4130525" y="2589720"/>
            <a:ext cx="3204637" cy="3901706"/>
            <a:chOff x="3504882" y="2190230"/>
            <a:chExt cx="3204637" cy="3901706"/>
          </a:xfrm>
        </p:grpSpPr>
        <p:sp>
          <p:nvSpPr>
            <p:cNvPr id="100" name="Rectangle 99">
              <a:extLst>
                <a:ext uri="{FF2B5EF4-FFF2-40B4-BE49-F238E27FC236}">
                  <a16:creationId xmlns="" xmlns:a16="http://schemas.microsoft.com/office/drawing/2014/main" id="{71831043-FFE8-4CFF-9A5B-5A780CD4A458}"/>
                </a:ext>
              </a:extLst>
            </p:cNvPr>
            <p:cNvSpPr/>
            <p:nvPr/>
          </p:nvSpPr>
          <p:spPr>
            <a:xfrm>
              <a:off x="3516345" y="2190230"/>
              <a:ext cx="3193174" cy="1211608"/>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1" name="Rectangle 100">
              <a:extLst>
                <a:ext uri="{FF2B5EF4-FFF2-40B4-BE49-F238E27FC236}">
                  <a16:creationId xmlns="" xmlns:a16="http://schemas.microsoft.com/office/drawing/2014/main" id="{6A71E118-9F96-472F-B50F-DD4FD1EEA3EB}"/>
                </a:ext>
              </a:extLst>
            </p:cNvPr>
            <p:cNvSpPr/>
            <p:nvPr/>
          </p:nvSpPr>
          <p:spPr>
            <a:xfrm>
              <a:off x="3504882" y="4615778"/>
              <a:ext cx="3193174" cy="1211608"/>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2" name="TextBox 101">
              <a:extLst>
                <a:ext uri="{FF2B5EF4-FFF2-40B4-BE49-F238E27FC236}">
                  <a16:creationId xmlns="" xmlns:a16="http://schemas.microsoft.com/office/drawing/2014/main" id="{69ABD751-6EC7-4BAC-9962-9AE602EBF9AD}"/>
                </a:ext>
              </a:extLst>
            </p:cNvPr>
            <p:cNvSpPr txBox="1"/>
            <p:nvPr/>
          </p:nvSpPr>
          <p:spPr>
            <a:xfrm>
              <a:off x="4550228" y="5845715"/>
              <a:ext cx="110248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Transferred </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grpSp>
      <p:grpSp>
        <p:nvGrpSpPr>
          <p:cNvPr id="103" name="Group 102">
            <a:extLst>
              <a:ext uri="{FF2B5EF4-FFF2-40B4-BE49-F238E27FC236}">
                <a16:creationId xmlns="" xmlns:a16="http://schemas.microsoft.com/office/drawing/2014/main" id="{BAC25F5D-0D55-4014-A400-18380BAA547F}"/>
              </a:ext>
            </a:extLst>
          </p:cNvPr>
          <p:cNvGrpSpPr/>
          <p:nvPr/>
        </p:nvGrpSpPr>
        <p:grpSpPr>
          <a:xfrm>
            <a:off x="7377975" y="4930697"/>
            <a:ext cx="1176621" cy="1758319"/>
            <a:chOff x="6752332" y="4115314"/>
            <a:chExt cx="1176621" cy="1758319"/>
          </a:xfrm>
        </p:grpSpPr>
        <p:sp>
          <p:nvSpPr>
            <p:cNvPr id="104" name="Rectangle 103">
              <a:extLst>
                <a:ext uri="{FF2B5EF4-FFF2-40B4-BE49-F238E27FC236}">
                  <a16:creationId xmlns="" xmlns:a16="http://schemas.microsoft.com/office/drawing/2014/main" id="{31DA9EAB-8E16-4D76-B5B4-11B3E68DBA23}"/>
                </a:ext>
              </a:extLst>
            </p:cNvPr>
            <p:cNvSpPr/>
            <p:nvPr/>
          </p:nvSpPr>
          <p:spPr>
            <a:xfrm>
              <a:off x="6752332" y="4115314"/>
              <a:ext cx="833204" cy="1517420"/>
            </a:xfrm>
            <a:prstGeom prst="rect">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05" name="TextBox 104">
              <a:extLst>
                <a:ext uri="{FF2B5EF4-FFF2-40B4-BE49-F238E27FC236}">
                  <a16:creationId xmlns="" xmlns:a16="http://schemas.microsoft.com/office/drawing/2014/main" id="{CF3DD893-EF87-4BEC-B25D-2AE270F024FC}"/>
                </a:ext>
              </a:extLst>
            </p:cNvPr>
            <p:cNvSpPr txBox="1"/>
            <p:nvPr/>
          </p:nvSpPr>
          <p:spPr>
            <a:xfrm>
              <a:off x="6776393" y="5627412"/>
              <a:ext cx="1152560"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2 New layers</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grpSp>
      <p:grpSp>
        <p:nvGrpSpPr>
          <p:cNvPr id="106" name="Group 105">
            <a:extLst>
              <a:ext uri="{FF2B5EF4-FFF2-40B4-BE49-F238E27FC236}">
                <a16:creationId xmlns="" xmlns:a16="http://schemas.microsoft.com/office/drawing/2014/main" id="{75CA1C91-C9D0-482E-9862-971E1C5957B2}"/>
              </a:ext>
            </a:extLst>
          </p:cNvPr>
          <p:cNvGrpSpPr/>
          <p:nvPr/>
        </p:nvGrpSpPr>
        <p:grpSpPr>
          <a:xfrm>
            <a:off x="8285419" y="4930696"/>
            <a:ext cx="2158155" cy="1517420"/>
            <a:chOff x="7666671" y="4115314"/>
            <a:chExt cx="2158155" cy="1517420"/>
          </a:xfrm>
        </p:grpSpPr>
        <p:sp>
          <p:nvSpPr>
            <p:cNvPr id="107" name="TextBox 106">
              <a:extLst>
                <a:ext uri="{FF2B5EF4-FFF2-40B4-BE49-F238E27FC236}">
                  <a16:creationId xmlns="" xmlns:a16="http://schemas.microsoft.com/office/drawing/2014/main" id="{751D32BE-C4FE-4560-B120-9F87A19806E5}"/>
                </a:ext>
              </a:extLst>
            </p:cNvPr>
            <p:cNvSpPr txBox="1"/>
            <p:nvPr/>
          </p:nvSpPr>
          <p:spPr>
            <a:xfrm>
              <a:off x="7666671" y="5386513"/>
              <a:ext cx="215815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rPr>
                <a:t>Compare w/ vs w/o GAP</a:t>
              </a:r>
              <a:endParaRPr kumimoji="0" lang="en-US" sz="1600" b="0" i="0" u="none" strike="noStrike" kern="1200" cap="none" spc="0" normalizeH="0" baseline="0" noProof="0" dirty="0">
                <a:ln>
                  <a:noFill/>
                </a:ln>
                <a:solidFill>
                  <a:srgbClr val="F0F0F0">
                    <a:lumMod val="10000"/>
                  </a:srgbClr>
                </a:solidFill>
                <a:effectLst/>
                <a:uLnTx/>
                <a:uFillTx/>
                <a:latin typeface="GE Inspira" panose="020F0603030400020203" pitchFamily="34" charset="0"/>
                <a:ea typeface="+mn-ea"/>
                <a:cs typeface="+mn-cs"/>
              </a:endParaRPr>
            </a:p>
          </p:txBody>
        </p:sp>
        <p:sp>
          <p:nvSpPr>
            <p:cNvPr id="108" name="Rectangle 107">
              <a:extLst>
                <a:ext uri="{FF2B5EF4-FFF2-40B4-BE49-F238E27FC236}">
                  <a16:creationId xmlns="" xmlns:a16="http://schemas.microsoft.com/office/drawing/2014/main" id="{253B60AE-23E2-4AD6-9188-3A00663E427F}"/>
                </a:ext>
              </a:extLst>
            </p:cNvPr>
            <p:cNvSpPr/>
            <p:nvPr/>
          </p:nvSpPr>
          <p:spPr>
            <a:xfrm>
              <a:off x="7666813" y="4115314"/>
              <a:ext cx="419966" cy="1271970"/>
            </a:xfrm>
            <a:prstGeom prst="rect">
              <a:avLst/>
            </a:prstGeom>
            <a:solidFill>
              <a:schemeClr val="accent5">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 Inspira Sans"/>
                <a:ea typeface="+mn-ea"/>
                <a:cs typeface="+mn-cs"/>
              </a:endParaRPr>
            </a:p>
          </p:txBody>
        </p:sp>
      </p:grpSp>
    </p:spTree>
    <p:extLst>
      <p:ext uri="{BB962C8B-B14F-4D97-AF65-F5344CB8AC3E}">
        <p14:creationId xmlns:p14="http://schemas.microsoft.com/office/powerpoint/2010/main" val="15657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7312579" cy="369332"/>
          </a:xfrm>
          <a:prstGeom prst="rect">
            <a:avLst/>
          </a:prstGeom>
          <a:noFill/>
        </p:spPr>
        <p:txBody>
          <a:bodyPr wrap="none" rtlCol="0">
            <a:spAutoFit/>
          </a:bodyPr>
          <a:lstStyle/>
          <a:p>
            <a:r>
              <a:rPr lang="en-US" b="1" u="sng" dirty="0">
                <a:solidFill>
                  <a:srgbClr val="000000"/>
                </a:solidFill>
                <a:latin typeface="HelveticaNeue-Light" charset="0"/>
              </a:rPr>
              <a:t>Insufficiency &amp; heterogeneity of </a:t>
            </a:r>
            <a:r>
              <a:rPr lang="en-US" b="1" u="sng" dirty="0" smtClean="0">
                <a:solidFill>
                  <a:srgbClr val="000000"/>
                </a:solidFill>
                <a:latin typeface="HelveticaNeue-Light" charset="0"/>
              </a:rPr>
              <a:t>datasets: fine-tuning on different dataset</a:t>
            </a:r>
            <a:endParaRPr lang="en-US" b="1" u="sng" dirty="0">
              <a:solidFill>
                <a:srgbClr val="000000"/>
              </a:solidFill>
              <a:latin typeface="HelveticaNeue-Light" charset="0"/>
            </a:endParaRPr>
          </a:p>
        </p:txBody>
      </p:sp>
    </p:spTree>
    <p:extLst>
      <p:ext uri="{BB962C8B-B14F-4D97-AF65-F5344CB8AC3E}">
        <p14:creationId xmlns:p14="http://schemas.microsoft.com/office/powerpoint/2010/main" val="1195726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6157135" cy="369332"/>
          </a:xfrm>
          <a:prstGeom prst="rect">
            <a:avLst/>
          </a:prstGeom>
          <a:noFill/>
        </p:spPr>
        <p:txBody>
          <a:bodyPr wrap="none" rtlCol="0">
            <a:spAutoFit/>
          </a:bodyPr>
          <a:lstStyle/>
          <a:p>
            <a:r>
              <a:rPr lang="en-US" b="1" u="sng" dirty="0">
                <a:solidFill>
                  <a:srgbClr val="000000"/>
                </a:solidFill>
                <a:latin typeface="HelveticaNeue-Light" charset="0"/>
              </a:rPr>
              <a:t>Insufficiency &amp; heterogeneity of </a:t>
            </a:r>
            <a:r>
              <a:rPr lang="en-US" b="1" u="sng" dirty="0" smtClean="0">
                <a:solidFill>
                  <a:srgbClr val="000000"/>
                </a:solidFill>
                <a:latin typeface="HelveticaNeue-Light" charset="0"/>
              </a:rPr>
              <a:t>datasets: domain adaptation</a:t>
            </a:r>
            <a:endParaRPr lang="en-US" b="1" u="sng" dirty="0">
              <a:solidFill>
                <a:srgbClr val="000000"/>
              </a:solidFill>
              <a:latin typeface="HelveticaNeue-Light" charset="0"/>
            </a:endParaRPr>
          </a:p>
        </p:txBody>
      </p:sp>
    </p:spTree>
    <p:extLst>
      <p:ext uri="{BB962C8B-B14F-4D97-AF65-F5344CB8AC3E}">
        <p14:creationId xmlns:p14="http://schemas.microsoft.com/office/powerpoint/2010/main" val="1183101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Deep Learning for mammography </a:t>
            </a:r>
            <a:r>
              <a:rPr lang="en-US" sz="2800" b="1" dirty="0" smtClean="0">
                <a:solidFill>
                  <a:srgbClr val="000000"/>
                </a:solidFill>
                <a:latin typeface="HelveticaNeue-Light" charset="0"/>
              </a:rPr>
              <a:t>classification</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657" y="1297734"/>
            <a:ext cx="7119257" cy="369332"/>
          </a:xfrm>
          <a:prstGeom prst="rect">
            <a:avLst/>
          </a:prstGeom>
          <a:noFill/>
        </p:spPr>
        <p:txBody>
          <a:bodyPr wrap="none" rtlCol="0">
            <a:spAutoFit/>
          </a:bodyPr>
          <a:lstStyle/>
          <a:p>
            <a:r>
              <a:rPr lang="en-US" b="1" u="sng" dirty="0">
                <a:solidFill>
                  <a:srgbClr val="000000"/>
                </a:solidFill>
                <a:latin typeface="HelveticaNeue-Light" charset="0"/>
              </a:rPr>
              <a:t>Imbalance of training </a:t>
            </a:r>
            <a:r>
              <a:rPr lang="en-US" b="1" u="sng" dirty="0" smtClean="0">
                <a:solidFill>
                  <a:srgbClr val="000000"/>
                </a:solidFill>
                <a:latin typeface="HelveticaNeue-Light" charset="0"/>
              </a:rPr>
              <a:t>datasets: artificial data balancing / augmentation</a:t>
            </a:r>
            <a:endParaRPr lang="en-US" b="1" u="sng" dirty="0">
              <a:solidFill>
                <a:srgbClr val="000000"/>
              </a:solidFill>
              <a:latin typeface="HelveticaNeue-Light" charset="0"/>
            </a:endParaRPr>
          </a:p>
        </p:txBody>
      </p:sp>
      <p:sp>
        <p:nvSpPr>
          <p:cNvPr id="2" name="TextBox 1"/>
          <p:cNvSpPr txBox="1"/>
          <p:nvPr/>
        </p:nvSpPr>
        <p:spPr>
          <a:xfrm>
            <a:off x="833657" y="2249906"/>
            <a:ext cx="5711628" cy="646331"/>
          </a:xfrm>
          <a:prstGeom prst="rect">
            <a:avLst/>
          </a:prstGeom>
          <a:noFill/>
        </p:spPr>
        <p:txBody>
          <a:bodyPr wrap="none" rtlCol="0">
            <a:spAutoFit/>
          </a:bodyPr>
          <a:lstStyle/>
          <a:p>
            <a:r>
              <a:rPr lang="en-US" dirty="0" smtClean="0"/>
              <a:t>Augmentation: cannot resize</a:t>
            </a:r>
          </a:p>
          <a:p>
            <a:r>
              <a:rPr lang="en-US" dirty="0" err="1" smtClean="0"/>
              <a:t>Microcalcs</a:t>
            </a:r>
            <a:r>
              <a:rPr lang="en-US" dirty="0" smtClean="0"/>
              <a:t> &amp; masses: quite invariant to rotations &amp; flipping</a:t>
            </a:r>
            <a:endParaRPr lang="en-US" dirty="0"/>
          </a:p>
        </p:txBody>
      </p:sp>
    </p:spTree>
    <p:extLst>
      <p:ext uri="{BB962C8B-B14F-4D97-AF65-F5344CB8AC3E}">
        <p14:creationId xmlns:p14="http://schemas.microsoft.com/office/powerpoint/2010/main" val="857894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Agenda</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19315" y="2330226"/>
            <a:ext cx="10524188" cy="3142399"/>
          </a:xfrm>
          <a:prstGeom prst="rect">
            <a:avLst/>
          </a:prstGeom>
        </p:spPr>
        <p:txBody>
          <a:bodyPr wrap="square">
            <a:spAutoFit/>
          </a:bodyPr>
          <a:lstStyle/>
          <a:p>
            <a:pPr marL="185738" indent="-185738">
              <a:lnSpc>
                <a:spcPct val="90000"/>
              </a:lnSpc>
              <a:spcAft>
                <a:spcPts val="1200"/>
              </a:spcAft>
              <a:buFont typeface="Arial" charset="0"/>
              <a:buChar char="•"/>
            </a:pPr>
            <a:r>
              <a:rPr lang="en-US" sz="2000" b="1" dirty="0" smtClean="0">
                <a:solidFill>
                  <a:srgbClr val="000000"/>
                </a:solidFill>
                <a:latin typeface="HelveticaNeue-Light" charset="0"/>
              </a:rPr>
              <a:t>Introduction to x-ray breast imaging</a:t>
            </a:r>
          </a:p>
          <a:p>
            <a:pPr marL="185738" indent="-185738">
              <a:lnSpc>
                <a:spcPct val="90000"/>
              </a:lnSpc>
              <a:spcAft>
                <a:spcPts val="600"/>
              </a:spcAft>
              <a:buFont typeface="Arial" charset="0"/>
              <a:buChar char="•"/>
            </a:pPr>
            <a:r>
              <a:rPr lang="en-US" sz="2000" b="1" dirty="0" smtClean="0">
                <a:solidFill>
                  <a:srgbClr val="000000"/>
                </a:solidFill>
                <a:latin typeface="HelveticaNeue-Light" charset="0"/>
              </a:rPr>
              <a:t>Numerical simulations for virtual clinical trials</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Virtual clinical trials</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Stochastic solid breast texture model</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Modeling clinical task &amp; decision-making through model observers</a:t>
            </a:r>
          </a:p>
          <a:p>
            <a:pPr marL="185738" indent="-185738">
              <a:spcAft>
                <a:spcPts val="600"/>
              </a:spcAft>
              <a:buFont typeface="Arial" charset="0"/>
              <a:buChar char="•"/>
            </a:pPr>
            <a:r>
              <a:rPr lang="en-US" sz="2000" b="1" dirty="0" smtClean="0">
                <a:solidFill>
                  <a:srgbClr val="000000"/>
                </a:solidFill>
                <a:latin typeface="HelveticaNeue-Light" charset="0"/>
              </a:rPr>
              <a:t>Deep Learning for mammography classification</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Clinical context</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Challenges &amp; approaches</a:t>
            </a:r>
          </a:p>
          <a:p>
            <a:pPr marL="361950" lvl="1" indent="-180975">
              <a:lnSpc>
                <a:spcPct val="90000"/>
              </a:lnSpc>
              <a:spcAft>
                <a:spcPts val="600"/>
              </a:spcAft>
              <a:buFont typeface="Arial" charset="0"/>
              <a:buChar char="•"/>
            </a:pPr>
            <a:r>
              <a:rPr lang="en-US" dirty="0" smtClean="0">
                <a:solidFill>
                  <a:srgbClr val="000000"/>
                </a:solidFill>
                <a:latin typeface="HelveticaNeue-Light" charset="0"/>
              </a:rPr>
              <a:t>Towards 3D mammography classification</a:t>
            </a:r>
            <a:endParaRPr lang="en-US" dirty="0">
              <a:solidFill>
                <a:srgbClr val="000000"/>
              </a:solidFill>
              <a:latin typeface="HelveticaNeue-Light" charset="0"/>
            </a:endParaRPr>
          </a:p>
        </p:txBody>
      </p:sp>
    </p:spTree>
    <p:extLst>
      <p:ext uri="{BB962C8B-B14F-4D97-AF65-F5344CB8AC3E}">
        <p14:creationId xmlns:p14="http://schemas.microsoft.com/office/powerpoint/2010/main" val="16338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X-ray breast imaging</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9315" y="1366572"/>
            <a:ext cx="11018192" cy="475579"/>
          </a:xfrm>
          <a:prstGeom prst="rect">
            <a:avLst/>
          </a:prstGeom>
          <a:noFill/>
          <a:ln w="38100">
            <a:noFill/>
            <a:prstDash val="sysDot"/>
          </a:ln>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rgbClr val="000000"/>
                </a:solidFill>
                <a:latin typeface="HelveticaNeue-Light" charset="0"/>
              </a:rPr>
              <a:t>Worldwide breast cancer accounts for 25.2% of all female cancers and 16% of cancer deaths in adult </a:t>
            </a:r>
            <a:r>
              <a:rPr lang="en-US" sz="1600" dirty="0" smtClean="0">
                <a:solidFill>
                  <a:srgbClr val="000000"/>
                </a:solidFill>
                <a:latin typeface="HelveticaNeue-Light" charset="0"/>
              </a:rPr>
              <a:t>women *</a:t>
            </a:r>
            <a:endParaRPr lang="en-US" sz="1600" dirty="0">
              <a:solidFill>
                <a:srgbClr val="000000"/>
              </a:solidFill>
              <a:latin typeface="HelveticaNeue-Light" charset="0"/>
            </a:endParaRPr>
          </a:p>
        </p:txBody>
      </p:sp>
      <p:sp>
        <p:nvSpPr>
          <p:cNvPr id="22" name="Rectangle 21"/>
          <p:cNvSpPr/>
          <p:nvPr/>
        </p:nvSpPr>
        <p:spPr>
          <a:xfrm>
            <a:off x="846557" y="2073565"/>
            <a:ext cx="9306436" cy="338554"/>
          </a:xfrm>
          <a:prstGeom prst="rect">
            <a:avLst/>
          </a:prstGeom>
        </p:spPr>
        <p:txBody>
          <a:bodyPr wrap="square">
            <a:spAutoFit/>
          </a:bodyPr>
          <a:lstStyle/>
          <a:p>
            <a:r>
              <a:rPr lang="en-US" sz="1600" b="1" dirty="0">
                <a:solidFill>
                  <a:srgbClr val="000000"/>
                </a:solidFill>
                <a:latin typeface="HelveticaNeue-Light" charset="0"/>
              </a:rPr>
              <a:t>2D </a:t>
            </a:r>
            <a:r>
              <a:rPr lang="en-US" sz="1600" b="1" dirty="0" smtClean="0">
                <a:solidFill>
                  <a:srgbClr val="000000"/>
                </a:solidFill>
                <a:latin typeface="HelveticaNeue-Light" charset="0"/>
              </a:rPr>
              <a:t>full </a:t>
            </a:r>
            <a:r>
              <a:rPr lang="en-US" sz="1600" b="1" smtClean="0">
                <a:solidFill>
                  <a:srgbClr val="000000"/>
                </a:solidFill>
                <a:latin typeface="HelveticaNeue-Light" charset="0"/>
              </a:rPr>
              <a:t>field digital mammography (FFDM)</a:t>
            </a:r>
            <a:r>
              <a:rPr lang="en-US" sz="1600" smtClean="0">
                <a:solidFill>
                  <a:srgbClr val="000000"/>
                </a:solidFill>
                <a:latin typeface="HelveticaNeue-Light" charset="0"/>
              </a:rPr>
              <a:t>: </a:t>
            </a:r>
            <a:r>
              <a:rPr lang="en-US" sz="1600" dirty="0">
                <a:solidFill>
                  <a:srgbClr val="000000"/>
                </a:solidFill>
                <a:latin typeface="HelveticaNeue-Light" charset="0"/>
              </a:rPr>
              <a:t>the standard for population-based breast cancer screening</a:t>
            </a:r>
          </a:p>
        </p:txBody>
      </p:sp>
      <p:pic>
        <p:nvPicPr>
          <p:cNvPr id="23" name="Picture 22">
            <a:extLst>
              <a:ext uri="{FF2B5EF4-FFF2-40B4-BE49-F238E27FC236}">
                <a16:creationId xmlns:a16="http://schemas.microsoft.com/office/drawing/2014/main" xmlns="" id="{E48A8C26-A6F4-4A44-B3B8-D566FD61528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712" b="97966" l="26958" r="71988">
                        <a14:foregroundMark x1="46536" y1="14237" x2="46536" y2="14237"/>
                        <a14:foregroundMark x1="53464" y1="13729" x2="53464" y2="13729"/>
                        <a14:foregroundMark x1="60392" y1="15424" x2="60392" y2="15424"/>
                        <a14:foregroundMark x1="57380" y1="9153" x2="57380" y2="9153"/>
                        <a14:foregroundMark x1="53916" y1="87458" x2="53916" y2="87458"/>
                        <a14:foregroundMark x1="56476" y1="91525" x2="56476" y2="91525"/>
                        <a14:foregroundMark x1="46084" y1="88644" x2="46084" y2="88644"/>
                        <a14:foregroundMark x1="69277" y1="69322" x2="69277" y2="69322"/>
                        <a14:foregroundMark x1="68675" y1="47797" x2="68675" y2="47797"/>
                        <a14:foregroundMark x1="71687" y1="27458" x2="71687" y2="27458"/>
                        <a14:foregroundMark x1="70030" y1="39492" x2="70030" y2="39492"/>
                        <a14:foregroundMark x1="70030" y1="39831" x2="70030" y2="39831"/>
                        <a14:foregroundMark x1="68976" y1="51186" x2="68976" y2="51186"/>
                        <a14:foregroundMark x1="69880" y1="57966" x2="69880" y2="57966"/>
                        <a14:foregroundMark x1="69880" y1="68644" x2="69880" y2="68644"/>
                        <a14:foregroundMark x1="68825" y1="77458" x2="68825" y2="77458"/>
                        <a14:foregroundMark x1="53313" y1="89492" x2="53313" y2="89492"/>
                        <a14:foregroundMark x1="51054" y1="51356" x2="51054" y2="51356"/>
                        <a14:foregroundMark x1="56627" y1="44576" x2="56627" y2="44576"/>
                        <a14:foregroundMark x1="56325" y1="36441" x2="56325" y2="36441"/>
                        <a14:foregroundMark x1="56777" y1="31356" x2="56777" y2="31356"/>
                        <a14:foregroundMark x1="55873" y1="53559" x2="55873" y2="53559"/>
                        <a14:foregroundMark x1="58584" y1="48305" x2="58584" y2="48305"/>
                        <a14:foregroundMark x1="43976" y1="45085" x2="43976" y2="45085"/>
                        <a14:foregroundMark x1="39608" y1="45254" x2="39608" y2="45254"/>
                        <a14:foregroundMark x1="35241" y1="45085" x2="35241" y2="45085"/>
                        <a14:foregroundMark x1="53464" y1="45254" x2="53464" y2="45254"/>
                        <a14:foregroundMark x1="51657" y1="48644" x2="51657" y2="48644"/>
                        <a14:foregroundMark x1="48494" y1="55254" x2="48494" y2="55254"/>
                        <a14:foregroundMark x1="45633" y1="55763" x2="45633" y2="55763"/>
                        <a14:foregroundMark x1="45331" y1="51695" x2="45331" y2="51695"/>
                        <a14:foregroundMark x1="54367" y1="57288" x2="54367" y2="57288"/>
                        <a14:foregroundMark x1="56024" y1="51525" x2="56024" y2="51525"/>
                        <a14:foregroundMark x1="56777" y1="48305" x2="57229" y2="48136"/>
                        <a14:foregroundMark x1="57831" y1="46102" x2="57982" y2="44746"/>
                        <a14:foregroundMark x1="58735" y1="41356" x2="58735" y2="40000"/>
                        <a14:foregroundMark x1="58735" y1="37797" x2="58735" y2="36271"/>
                        <a14:foregroundMark x1="58735" y1="33390" x2="58283" y2="31695"/>
                        <a14:foregroundMark x1="57380" y1="27966" x2="57229" y2="26780"/>
                        <a14:foregroundMark x1="56777" y1="25254" x2="56777" y2="25254"/>
                        <a14:foregroundMark x1="59639" y1="17288" x2="59639" y2="17288"/>
                        <a14:foregroundMark x1="54518" y1="12373" x2="54518" y2="12373"/>
                        <a14:foregroundMark x1="51205" y1="12881" x2="50753" y2="12881"/>
                        <a14:foregroundMark x1="41265" y1="12712" x2="40813" y2="12712"/>
                        <a14:foregroundMark x1="38253" y1="10678" x2="38102" y2="10169"/>
                        <a14:foregroundMark x1="36446" y1="8305" x2="39157" y2="6610"/>
                        <a14:foregroundMark x1="41416" y1="6102" x2="46837" y2="7119"/>
                        <a14:foregroundMark x1="48494" y1="7797" x2="49849" y2="11864"/>
                        <a14:foregroundMark x1="36898" y1="23898" x2="37801" y2="22881"/>
                        <a14:foregroundMark x1="33434" y1="26610" x2="33434" y2="26610"/>
                        <a14:foregroundMark x1="37349" y1="25932" x2="37349" y2="25932"/>
                        <a14:foregroundMark x1="37349" y1="25932" x2="37349" y2="25932"/>
                        <a14:foregroundMark x1="37349" y1="25932" x2="37349" y2="25932"/>
                        <a14:foregroundMark x1="31024" y1="26102" x2="31024" y2="26102"/>
                        <a14:foregroundMark x1="32229" y1="23390" x2="32229" y2="23390"/>
                        <a14:foregroundMark x1="33735" y1="23220" x2="34036" y2="23220"/>
                        <a14:foregroundMark x1="38705" y1="36949" x2="38705" y2="36949"/>
                        <a14:foregroundMark x1="38705" y1="36949" x2="38705" y2="36949"/>
                        <a14:foregroundMark x1="36747" y1="36441" x2="36747" y2="36441"/>
                        <a14:foregroundMark x1="36747" y1="36441" x2="36747" y2="36441"/>
                        <a14:foregroundMark x1="32681" y1="36949" x2="32681" y2="36949"/>
                        <a14:foregroundMark x1="32681" y1="36949" x2="32681" y2="36949"/>
                        <a14:foregroundMark x1="36446" y1="35085" x2="36446" y2="35085"/>
                        <a14:foregroundMark x1="36446" y1="35085" x2="36446" y2="35085"/>
                        <a14:foregroundMark x1="38855" y1="34746" x2="38855" y2="34746"/>
                        <a14:foregroundMark x1="38855" y1="34746" x2="38855" y2="34746"/>
                        <a14:foregroundMark x1="61898" y1="29322" x2="61898" y2="29322"/>
                        <a14:foregroundMark x1="61898" y1="29322" x2="61898" y2="29322"/>
                        <a14:foregroundMark x1="36446" y1="3898" x2="36446" y2="3898"/>
                        <a14:foregroundMark x1="36446" y1="3898" x2="36446" y2="3898"/>
                        <a14:foregroundMark x1="39006" y1="2712" x2="39006" y2="2712"/>
                        <a14:foregroundMark x1="39006" y1="2712" x2="39006" y2="2712"/>
                        <a14:foregroundMark x1="42169" y1="3051" x2="42169" y2="3051"/>
                        <a14:foregroundMark x1="42169" y1="3051" x2="42169" y2="3051"/>
                        <a14:foregroundMark x1="46084" y1="5763" x2="46084" y2="5763"/>
                        <a14:foregroundMark x1="46084" y1="5763" x2="46084" y2="5763"/>
                        <a14:foregroundMark x1="34187" y1="3220" x2="34187" y2="3220"/>
                        <a14:foregroundMark x1="34187" y1="3220" x2="34187" y2="3220"/>
                        <a14:foregroundMark x1="32229" y1="4068" x2="32229" y2="4068"/>
                        <a14:foregroundMark x1="32229" y1="4068" x2="32229" y2="4068"/>
                        <a14:foregroundMark x1="43223" y1="45763" x2="43223" y2="45763"/>
                        <a14:foregroundMark x1="43223" y1="45763" x2="43223" y2="45763"/>
                        <a14:foregroundMark x1="47590" y1="46102" x2="47590" y2="46102"/>
                        <a14:foregroundMark x1="47590" y1="46102" x2="47590" y2="46102"/>
                        <a14:foregroundMark x1="44428" y1="43729" x2="44428" y2="43729"/>
                        <a14:foregroundMark x1="44428" y1="43729" x2="44428" y2="43729"/>
                        <a14:foregroundMark x1="46988" y1="43898" x2="46988" y2="43898"/>
                        <a14:foregroundMark x1="46988" y1="43898" x2="46988" y2="43898"/>
                        <a14:foregroundMark x1="40211" y1="44576" x2="40211" y2="44576"/>
                        <a14:foregroundMark x1="40211" y1="44576" x2="40211" y2="44576"/>
                        <a14:foregroundMark x1="38404" y1="44237" x2="38404" y2="44237"/>
                        <a14:foregroundMark x1="38404" y1="44237" x2="38404" y2="44237"/>
                        <a14:foregroundMark x1="41265" y1="48983" x2="41265" y2="48983"/>
                        <a14:foregroundMark x1="41265" y1="48983" x2="41265" y2="48983"/>
                        <a14:foregroundMark x1="42620" y1="49322" x2="42620" y2="49322"/>
                        <a14:foregroundMark x1="42620" y1="49322" x2="42620" y2="49322"/>
                        <a14:foregroundMark x1="37651" y1="48305" x2="37651" y2="48305"/>
                        <a14:foregroundMark x1="37651" y1="48305" x2="37651" y2="48305"/>
                        <a14:foregroundMark x1="57229" y1="96102" x2="57229" y2="96102"/>
                        <a14:foregroundMark x1="57229" y1="96102" x2="57229" y2="96102"/>
                        <a14:foregroundMark x1="63253" y1="96441" x2="63253" y2="96441"/>
                        <a14:foregroundMark x1="63253" y1="96441" x2="63253" y2="96441"/>
                        <a14:foregroundMark x1="65964" y1="96949" x2="65964" y2="96949"/>
                        <a14:foregroundMark x1="65964" y1="96949" x2="65964" y2="96949"/>
                        <a14:foregroundMark x1="67169" y1="95763" x2="67169" y2="95763"/>
                        <a14:foregroundMark x1="67319" y1="95763" x2="67319" y2="95763"/>
                        <a14:foregroundMark x1="62199" y1="95593" x2="62199" y2="95593"/>
                        <a14:foregroundMark x1="62199" y1="95593" x2="62199" y2="95593"/>
                        <a14:foregroundMark x1="60693" y1="94237" x2="60693" y2="94237"/>
                        <a14:foregroundMark x1="60693" y1="94237" x2="60693" y2="94237"/>
                        <a14:foregroundMark x1="61596" y1="96102" x2="61596" y2="96102"/>
                        <a14:foregroundMark x1="61596" y1="96102" x2="61596" y2="96102"/>
                        <a14:foregroundMark x1="54518" y1="95763" x2="54518" y2="95763"/>
                        <a14:foregroundMark x1="54518" y1="95763" x2="54518" y2="95763"/>
                        <a14:foregroundMark x1="54970" y1="97119" x2="54970" y2="97119"/>
                        <a14:foregroundMark x1="54970" y1="96949" x2="67620" y2="95593"/>
                        <a14:foregroundMark x1="67620" y1="95593" x2="58133" y2="97966"/>
                        <a14:foregroundMark x1="67470" y1="97627" x2="67470" y2="97627"/>
                        <a14:foregroundMark x1="67470" y1="97627" x2="67470" y2="97627"/>
                        <a14:foregroundMark x1="67771" y1="96949" x2="67771" y2="96949"/>
                        <a14:foregroundMark x1="67771" y1="96949" x2="67771" y2="96949"/>
                        <a14:foregroundMark x1="68524" y1="96271" x2="65663" y2="95593"/>
                        <a14:foregroundMark x1="69578" y1="83898" x2="69578" y2="83898"/>
                        <a14:foregroundMark x1="69578" y1="83898" x2="69578" y2="83898"/>
                        <a14:foregroundMark x1="70030" y1="87627" x2="68223" y2="51695"/>
                        <a14:foregroundMark x1="68223" y1="51695" x2="70783" y2="80000"/>
                        <a14:foregroundMark x1="70783" y1="80000" x2="70030" y2="82712"/>
                      </a14:backgroundRemoval>
                    </a14:imgEffect>
                  </a14:imgLayer>
                </a14:imgProps>
              </a:ext>
              <a:ext uri="{28A0092B-C50C-407E-A947-70E740481C1C}">
                <a14:useLocalDpi xmlns:a14="http://schemas.microsoft.com/office/drawing/2010/main" val="0"/>
              </a:ext>
            </a:extLst>
          </a:blip>
          <a:srcRect l="21374" r="22352"/>
          <a:stretch/>
        </p:blipFill>
        <p:spPr>
          <a:xfrm>
            <a:off x="846557" y="2756906"/>
            <a:ext cx="2171691" cy="3429000"/>
          </a:xfrm>
          <a:prstGeom prst="rect">
            <a:avLst/>
          </a:prstGeom>
        </p:spPr>
      </p:pic>
      <p:grpSp>
        <p:nvGrpSpPr>
          <p:cNvPr id="24" name="Group 23">
            <a:extLst>
              <a:ext uri="{FF2B5EF4-FFF2-40B4-BE49-F238E27FC236}">
                <a16:creationId xmlns:a16="http://schemas.microsoft.com/office/drawing/2014/main" xmlns="" id="{19B4C2A3-B55B-4BE5-B991-33A7897676F6}"/>
              </a:ext>
            </a:extLst>
          </p:cNvPr>
          <p:cNvGrpSpPr/>
          <p:nvPr/>
        </p:nvGrpSpPr>
        <p:grpSpPr>
          <a:xfrm>
            <a:off x="4861816" y="5167498"/>
            <a:ext cx="1792984" cy="699902"/>
            <a:chOff x="2457449" y="5805451"/>
            <a:chExt cx="1869184" cy="699902"/>
          </a:xfrm>
        </p:grpSpPr>
        <p:pic>
          <p:nvPicPr>
            <p:cNvPr id="25" name="Picture 3" descr="C:\Users\212329445\Documents\Docs\reports\ISS\PROJ_OBLIQUE.png">
              <a:extLst>
                <a:ext uri="{FF2B5EF4-FFF2-40B4-BE49-F238E27FC236}">
                  <a16:creationId xmlns:a16="http://schemas.microsoft.com/office/drawing/2014/main" xmlns="" id="{FFB970F0-4B6D-4281-8D46-AA8426E78367}"/>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7565" r="1470" b="2675"/>
            <a:stretch/>
          </p:blipFill>
          <p:spPr bwMode="auto">
            <a:xfrm>
              <a:off x="2457449" y="5805452"/>
              <a:ext cx="1675319" cy="699901"/>
            </a:xfrm>
            <a:prstGeom prst="parallelogram">
              <a:avLst>
                <a:gd name="adj" fmla="val 58113"/>
              </a:avLst>
            </a:prstGeom>
            <a:noFill/>
            <a:extLst>
              <a:ext uri="{909E8E84-426E-40DD-AFC4-6F175D3DCCD1}">
                <a14:hiddenFill xmlns:a14="http://schemas.microsoft.com/office/drawing/2010/main">
                  <a:solidFill>
                    <a:srgbClr val="FFFFFF"/>
                  </a:solidFill>
                </a14:hiddenFill>
              </a:ext>
            </a:extLst>
          </p:spPr>
        </p:pic>
        <p:sp>
          <p:nvSpPr>
            <p:cNvPr id="26" name="Parallelogram 25">
              <a:extLst>
                <a:ext uri="{FF2B5EF4-FFF2-40B4-BE49-F238E27FC236}">
                  <a16:creationId xmlns:a16="http://schemas.microsoft.com/office/drawing/2014/main" xmlns="" id="{29394EAB-02BE-4A35-9126-B9D1C077CE17}"/>
                </a:ext>
              </a:extLst>
            </p:cNvPr>
            <p:cNvSpPr/>
            <p:nvPr/>
          </p:nvSpPr>
          <p:spPr>
            <a:xfrm>
              <a:off x="3657600" y="5805451"/>
              <a:ext cx="669033" cy="699901"/>
            </a:xfrm>
            <a:prstGeom prst="parallelogram">
              <a:avLst>
                <a:gd name="adj" fmla="val 56933"/>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 Inspira Pitch"/>
                <a:ea typeface="+mn-ea"/>
                <a:cs typeface="+mn-cs"/>
              </a:endParaRPr>
            </a:p>
          </p:txBody>
        </p:sp>
      </p:grpSp>
      <p:sp>
        <p:nvSpPr>
          <p:cNvPr id="27" name="TextBox 26">
            <a:extLst>
              <a:ext uri="{FF2B5EF4-FFF2-40B4-BE49-F238E27FC236}">
                <a16:creationId xmlns:a16="http://schemas.microsoft.com/office/drawing/2014/main" xmlns="" id="{BC26026C-3640-477E-9DCE-54736091AEA3}"/>
              </a:ext>
            </a:extLst>
          </p:cNvPr>
          <p:cNvSpPr txBox="1"/>
          <p:nvPr/>
        </p:nvSpPr>
        <p:spPr>
          <a:xfrm>
            <a:off x="6807200" y="4191000"/>
            <a:ext cx="2451953" cy="369332"/>
          </a:xfrm>
          <a:prstGeom prst="rect">
            <a:avLst/>
          </a:prstGeom>
          <a:noFill/>
        </p:spPr>
        <p:txBody>
          <a:bodyPr wrap="none" rtlCol="0">
            <a:spAutoFit/>
          </a:bodyPr>
          <a:lstStyle/>
          <a:p>
            <a:r>
              <a:rPr lang="fr-FR" dirty="0">
                <a:solidFill>
                  <a:srgbClr val="FF6600"/>
                </a:solidFill>
                <a:latin typeface="Helvetica Neue" charset="0"/>
                <a:ea typeface="Helvetica Neue" charset="0"/>
                <a:cs typeface="Helvetica Neue" charset="0"/>
              </a:rPr>
              <a:t>(</a:t>
            </a:r>
            <a:r>
              <a:rPr lang="fr-FR" dirty="0" err="1">
                <a:solidFill>
                  <a:srgbClr val="FF6600"/>
                </a:solidFill>
                <a:latin typeface="Helvetica Neue" charset="0"/>
                <a:ea typeface="Helvetica Neue" charset="0"/>
                <a:cs typeface="Helvetica Neue" charset="0"/>
              </a:rPr>
              <a:t>Fibro</a:t>
            </a:r>
            <a:r>
              <a:rPr lang="fr-FR" dirty="0">
                <a:solidFill>
                  <a:srgbClr val="FF6600"/>
                </a:solidFill>
                <a:latin typeface="Helvetica Neue" charset="0"/>
                <a:ea typeface="Helvetica Neue" charset="0"/>
                <a:cs typeface="Helvetica Neue" charset="0"/>
              </a:rPr>
              <a:t>)</a:t>
            </a:r>
            <a:r>
              <a:rPr lang="fr-FR" dirty="0" err="1">
                <a:solidFill>
                  <a:srgbClr val="FF6600"/>
                </a:solidFill>
                <a:latin typeface="Helvetica Neue" charset="0"/>
                <a:ea typeface="Helvetica Neue" charset="0"/>
                <a:cs typeface="Helvetica Neue" charset="0"/>
              </a:rPr>
              <a:t>glandular</a:t>
            </a:r>
            <a:r>
              <a:rPr lang="fr-FR" dirty="0">
                <a:solidFill>
                  <a:srgbClr val="FF6600"/>
                </a:solidFill>
                <a:latin typeface="Helvetica Neue" charset="0"/>
                <a:ea typeface="Helvetica Neue" charset="0"/>
                <a:cs typeface="Helvetica Neue" charset="0"/>
              </a:rPr>
              <a:t> tissue</a:t>
            </a:r>
            <a:endParaRPr lang="en-US" dirty="0">
              <a:solidFill>
                <a:srgbClr val="FF6600"/>
              </a:solidFill>
              <a:latin typeface="Helvetica Neue" charset="0"/>
              <a:ea typeface="Helvetica Neue" charset="0"/>
              <a:cs typeface="Helvetica Neue" charset="0"/>
            </a:endParaRPr>
          </a:p>
        </p:txBody>
      </p:sp>
      <p:sp>
        <p:nvSpPr>
          <p:cNvPr id="28" name="TextBox 27">
            <a:extLst>
              <a:ext uri="{FF2B5EF4-FFF2-40B4-BE49-F238E27FC236}">
                <a16:creationId xmlns:a16="http://schemas.microsoft.com/office/drawing/2014/main" xmlns="" id="{B72247F5-4E1D-44AB-9295-470B38C005D4}"/>
              </a:ext>
            </a:extLst>
          </p:cNvPr>
          <p:cNvSpPr txBox="1"/>
          <p:nvPr/>
        </p:nvSpPr>
        <p:spPr>
          <a:xfrm>
            <a:off x="6807200" y="4607522"/>
            <a:ext cx="1699504" cy="369332"/>
          </a:xfrm>
          <a:prstGeom prst="rect">
            <a:avLst/>
          </a:prstGeom>
          <a:noFill/>
        </p:spPr>
        <p:txBody>
          <a:bodyPr wrap="none" rtlCol="0">
            <a:spAutoFit/>
          </a:bodyPr>
          <a:lstStyle/>
          <a:p>
            <a:r>
              <a:rPr lang="fr-FR" dirty="0">
                <a:solidFill>
                  <a:srgbClr val="EBD70A">
                    <a:lumMod val="50000"/>
                  </a:srgbClr>
                </a:solidFill>
                <a:latin typeface="Helvetica Neue" charset="0"/>
                <a:ea typeface="Helvetica Neue" charset="0"/>
                <a:cs typeface="Helvetica Neue" charset="0"/>
              </a:rPr>
              <a:t>Adipose tissue</a:t>
            </a:r>
            <a:endParaRPr lang="en-US" dirty="0">
              <a:solidFill>
                <a:srgbClr val="EBD70A">
                  <a:lumMod val="50000"/>
                </a:srgbClr>
              </a:solidFill>
              <a:latin typeface="Helvetica Neue" charset="0"/>
              <a:ea typeface="Helvetica Neue" charset="0"/>
              <a:cs typeface="Helvetica Neue" charset="0"/>
            </a:endParaRPr>
          </a:p>
        </p:txBody>
      </p:sp>
      <p:grpSp>
        <p:nvGrpSpPr>
          <p:cNvPr id="29" name="Group 28">
            <a:extLst>
              <a:ext uri="{FF2B5EF4-FFF2-40B4-BE49-F238E27FC236}">
                <a16:creationId xmlns:a16="http://schemas.microsoft.com/office/drawing/2014/main" xmlns="" id="{368ED298-847B-482C-9030-7D7BEAE8771F}"/>
              </a:ext>
            </a:extLst>
          </p:cNvPr>
          <p:cNvGrpSpPr/>
          <p:nvPr/>
        </p:nvGrpSpPr>
        <p:grpSpPr>
          <a:xfrm>
            <a:off x="4864096" y="2514600"/>
            <a:ext cx="1790704" cy="3352800"/>
            <a:chOff x="3467096" y="2514600"/>
            <a:chExt cx="1790704" cy="3352800"/>
          </a:xfrm>
        </p:grpSpPr>
        <p:grpSp>
          <p:nvGrpSpPr>
            <p:cNvPr id="30" name="Group 29">
              <a:extLst>
                <a:ext uri="{FF2B5EF4-FFF2-40B4-BE49-F238E27FC236}">
                  <a16:creationId xmlns:a16="http://schemas.microsoft.com/office/drawing/2014/main" xmlns="" id="{E42B0CDC-9271-4C59-A525-E65DCAE13272}"/>
                </a:ext>
              </a:extLst>
            </p:cNvPr>
            <p:cNvGrpSpPr/>
            <p:nvPr/>
          </p:nvGrpSpPr>
          <p:grpSpPr>
            <a:xfrm>
              <a:off x="3467096" y="2819708"/>
              <a:ext cx="1790704" cy="3047692"/>
              <a:chOff x="3314696" y="3162708"/>
              <a:chExt cx="1790704" cy="3047692"/>
            </a:xfrm>
          </p:grpSpPr>
          <p:sp>
            <p:nvSpPr>
              <p:cNvPr id="32" name="Parallelogram 31">
                <a:extLst>
                  <a:ext uri="{FF2B5EF4-FFF2-40B4-BE49-F238E27FC236}">
                    <a16:creationId xmlns:a16="http://schemas.microsoft.com/office/drawing/2014/main" xmlns="" id="{9AD75F09-1C5E-4B24-ACCF-712822EF1D5B}"/>
                  </a:ext>
                </a:extLst>
              </p:cNvPr>
              <p:cNvSpPr/>
              <p:nvPr/>
            </p:nvSpPr>
            <p:spPr>
              <a:xfrm>
                <a:off x="3314696" y="4967512"/>
                <a:ext cx="1779262" cy="468199"/>
              </a:xfrm>
              <a:prstGeom prst="parallelogram">
                <a:avLst>
                  <a:gd name="adj" fmla="val 76801"/>
                </a:avLst>
              </a:prstGeom>
              <a:solidFill>
                <a:srgbClr val="FFFFFF">
                  <a:lumMod val="50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3" name="Chord 32">
                <a:extLst>
                  <a:ext uri="{FF2B5EF4-FFF2-40B4-BE49-F238E27FC236}">
                    <a16:creationId xmlns:a16="http://schemas.microsoft.com/office/drawing/2014/main" xmlns="" id="{969402FA-1602-42AC-92CA-343EC260DA9B}"/>
                  </a:ext>
                </a:extLst>
              </p:cNvPr>
              <p:cNvSpPr/>
              <p:nvPr/>
            </p:nvSpPr>
            <p:spPr>
              <a:xfrm rot="7458066">
                <a:off x="3589511" y="4506012"/>
                <a:ext cx="1095753" cy="967539"/>
              </a:xfrm>
              <a:prstGeom prst="chord">
                <a:avLst>
                  <a:gd name="adj1" fmla="val 1247789"/>
                  <a:gd name="adj2" fmla="val 14404925"/>
                </a:avLst>
              </a:prstGeom>
              <a:solidFill>
                <a:srgbClr val="EE3324">
                  <a:lumMod val="20000"/>
                  <a:lumOff val="80000"/>
                </a:srgbClr>
              </a:solidFill>
              <a:ln w="25400" cap="flat" cmpd="sng" algn="ctr">
                <a:noFill/>
                <a:prstDash val="solid"/>
              </a:ln>
              <a:effectLst/>
              <a:scene3d>
                <a:camera prst="isometricLeftDown">
                  <a:rot lat="2700001" lon="2700000" rev="0"/>
                </a:camera>
                <a:lightRig rig="sunset" dir="t"/>
              </a:scene3d>
              <a:sp3d>
                <a:bevelT w="0" h="406400"/>
                <a:bevelB w="0" h="0" prst="hardEdg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4" name="Freeform 51">
                <a:extLst>
                  <a:ext uri="{FF2B5EF4-FFF2-40B4-BE49-F238E27FC236}">
                    <a16:creationId xmlns:a16="http://schemas.microsoft.com/office/drawing/2014/main" xmlns="" id="{590B938A-003F-4C03-9EC9-DB5A1CB6B637}"/>
                  </a:ext>
                </a:extLst>
              </p:cNvPr>
              <p:cNvSpPr/>
              <p:nvPr/>
            </p:nvSpPr>
            <p:spPr>
              <a:xfrm rot="19793217">
                <a:off x="4202007" y="4916078"/>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5" name="Freeform 52">
                <a:extLst>
                  <a:ext uri="{FF2B5EF4-FFF2-40B4-BE49-F238E27FC236}">
                    <a16:creationId xmlns:a16="http://schemas.microsoft.com/office/drawing/2014/main" xmlns="" id="{6FF1D78A-8AB9-4836-9F37-4F1038144C54}"/>
                  </a:ext>
                </a:extLst>
              </p:cNvPr>
              <p:cNvSpPr/>
              <p:nvPr/>
            </p:nvSpPr>
            <p:spPr>
              <a:xfrm rot="19486409">
                <a:off x="4017408" y="5013355"/>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6" name="Freeform 53">
                <a:extLst>
                  <a:ext uri="{FF2B5EF4-FFF2-40B4-BE49-F238E27FC236}">
                    <a16:creationId xmlns:a16="http://schemas.microsoft.com/office/drawing/2014/main" xmlns="" id="{CE7FF5CC-8FF3-4EB8-9F07-A24EB0614755}"/>
                  </a:ext>
                </a:extLst>
              </p:cNvPr>
              <p:cNvSpPr/>
              <p:nvPr/>
            </p:nvSpPr>
            <p:spPr>
              <a:xfrm rot="7448476">
                <a:off x="4092248" y="4905879"/>
                <a:ext cx="135564" cy="49222"/>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7" name="Freeform 54">
                <a:extLst>
                  <a:ext uri="{FF2B5EF4-FFF2-40B4-BE49-F238E27FC236}">
                    <a16:creationId xmlns:a16="http://schemas.microsoft.com/office/drawing/2014/main" xmlns="" id="{1457C45B-507E-4CA9-9B08-1A1DB5B07545}"/>
                  </a:ext>
                </a:extLst>
              </p:cNvPr>
              <p:cNvSpPr/>
              <p:nvPr/>
            </p:nvSpPr>
            <p:spPr>
              <a:xfrm rot="19486409">
                <a:off x="4122174" y="5140164"/>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8" name="Freeform 55">
                <a:extLst>
                  <a:ext uri="{FF2B5EF4-FFF2-40B4-BE49-F238E27FC236}">
                    <a16:creationId xmlns:a16="http://schemas.microsoft.com/office/drawing/2014/main" xmlns="" id="{D3A56BFA-9B4E-4DC3-8E8E-03DC795980D7}"/>
                  </a:ext>
                </a:extLst>
              </p:cNvPr>
              <p:cNvSpPr/>
              <p:nvPr/>
            </p:nvSpPr>
            <p:spPr>
              <a:xfrm rot="19486409">
                <a:off x="4049817" y="4907598"/>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39" name="Freeform 56">
                <a:extLst>
                  <a:ext uri="{FF2B5EF4-FFF2-40B4-BE49-F238E27FC236}">
                    <a16:creationId xmlns:a16="http://schemas.microsoft.com/office/drawing/2014/main" xmlns="" id="{F6693B01-0A7C-4CCC-8B5E-25DEEEE07D85}"/>
                  </a:ext>
                </a:extLst>
              </p:cNvPr>
              <p:cNvSpPr/>
              <p:nvPr/>
            </p:nvSpPr>
            <p:spPr>
              <a:xfrm rot="19486409">
                <a:off x="4176460" y="5216701"/>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0" name="Freeform 57">
                <a:extLst>
                  <a:ext uri="{FF2B5EF4-FFF2-40B4-BE49-F238E27FC236}">
                    <a16:creationId xmlns:a16="http://schemas.microsoft.com/office/drawing/2014/main" xmlns="" id="{F70F6C03-6644-4519-A71A-5E25F3EBE00D}"/>
                  </a:ext>
                </a:extLst>
              </p:cNvPr>
              <p:cNvSpPr/>
              <p:nvPr/>
            </p:nvSpPr>
            <p:spPr>
              <a:xfrm rot="19486409">
                <a:off x="3896621" y="5104065"/>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1" name="Freeform 58">
                <a:extLst>
                  <a:ext uri="{FF2B5EF4-FFF2-40B4-BE49-F238E27FC236}">
                    <a16:creationId xmlns:a16="http://schemas.microsoft.com/office/drawing/2014/main" xmlns="" id="{19C0543A-2FB1-448F-9FCA-8AE107B72F84}"/>
                  </a:ext>
                </a:extLst>
              </p:cNvPr>
              <p:cNvSpPr/>
              <p:nvPr/>
            </p:nvSpPr>
            <p:spPr>
              <a:xfrm rot="19486409">
                <a:off x="4014281" y="5206806"/>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2" name="Freeform 59">
                <a:extLst>
                  <a:ext uri="{FF2B5EF4-FFF2-40B4-BE49-F238E27FC236}">
                    <a16:creationId xmlns:a16="http://schemas.microsoft.com/office/drawing/2014/main" xmlns="" id="{B6A1C61C-D83A-461D-B0F3-E5254756956A}"/>
                  </a:ext>
                </a:extLst>
              </p:cNvPr>
              <p:cNvSpPr/>
              <p:nvPr/>
            </p:nvSpPr>
            <p:spPr>
              <a:xfrm rot="19486409">
                <a:off x="3739415" y="5206806"/>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3" name="Freeform 60">
                <a:extLst>
                  <a:ext uri="{FF2B5EF4-FFF2-40B4-BE49-F238E27FC236}">
                    <a16:creationId xmlns:a16="http://schemas.microsoft.com/office/drawing/2014/main" xmlns="" id="{CF6D646D-913E-4108-914C-AF4F43450441}"/>
                  </a:ext>
                </a:extLst>
              </p:cNvPr>
              <p:cNvSpPr/>
              <p:nvPr/>
            </p:nvSpPr>
            <p:spPr>
              <a:xfrm rot="19486409">
                <a:off x="3827969" y="4967234"/>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4" name="Parallelogram 43">
                <a:extLst>
                  <a:ext uri="{FF2B5EF4-FFF2-40B4-BE49-F238E27FC236}">
                    <a16:creationId xmlns:a16="http://schemas.microsoft.com/office/drawing/2014/main" xmlns="" id="{EDD150B3-1179-4F65-B896-86DEE1D13C10}"/>
                  </a:ext>
                </a:extLst>
              </p:cNvPr>
              <p:cNvSpPr/>
              <p:nvPr/>
            </p:nvSpPr>
            <p:spPr>
              <a:xfrm>
                <a:off x="3395465" y="4614888"/>
                <a:ext cx="1709935" cy="455629"/>
              </a:xfrm>
              <a:prstGeom prst="parallelogram">
                <a:avLst>
                  <a:gd name="adj" fmla="val 76681"/>
                </a:avLst>
              </a:prstGeom>
              <a:solidFill>
                <a:srgbClr val="1E4191">
                  <a:lumMod val="40000"/>
                  <a:lumOff val="60000"/>
                  <a:alpha val="64000"/>
                </a:srgbClr>
              </a:solidFill>
              <a:ln w="25400" cap="flat" cmpd="sng" algn="ctr">
                <a:solidFill>
                  <a:srgbClr val="FFFFFF"/>
                </a:solidFill>
                <a:prstDash val="solid"/>
              </a:ln>
              <a:effectLst/>
              <a:scene3d>
                <a:camera prst="orthographicFront"/>
                <a:lightRig rig="threePt" dir="t"/>
              </a:scene3d>
              <a:sp3d contourW="12700">
                <a:bevelT w="0"/>
                <a:bevelB w="2540000" prst="riblet"/>
                <a:contourClr>
                  <a:srgbClr val="1E4191"/>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cxnSp>
            <p:nvCxnSpPr>
              <p:cNvPr id="45" name="Straight Connector 44">
                <a:extLst>
                  <a:ext uri="{FF2B5EF4-FFF2-40B4-BE49-F238E27FC236}">
                    <a16:creationId xmlns:a16="http://schemas.microsoft.com/office/drawing/2014/main" xmlns="" id="{2242C16A-2E9F-4E58-938D-BBF2DEA45132}"/>
                  </a:ext>
                </a:extLst>
              </p:cNvPr>
              <p:cNvCxnSpPr/>
              <p:nvPr/>
            </p:nvCxnSpPr>
            <p:spPr>
              <a:xfrm>
                <a:off x="4202107" y="3162708"/>
                <a:ext cx="495864" cy="2273003"/>
              </a:xfrm>
              <a:prstGeom prst="line">
                <a:avLst/>
              </a:prstGeom>
              <a:noFill/>
              <a:ln w="9525" cap="flat" cmpd="sng" algn="ctr">
                <a:solidFill>
                  <a:srgbClr val="333333"/>
                </a:solidFill>
                <a:prstDash val="solid"/>
              </a:ln>
              <a:effectLst/>
            </p:spPr>
          </p:cxnSp>
          <p:cxnSp>
            <p:nvCxnSpPr>
              <p:cNvPr id="46" name="Straight Connector 45">
                <a:extLst>
                  <a:ext uri="{FF2B5EF4-FFF2-40B4-BE49-F238E27FC236}">
                    <a16:creationId xmlns:a16="http://schemas.microsoft.com/office/drawing/2014/main" xmlns="" id="{1218FEB4-6347-4BBC-B123-87A68DC54462}"/>
                  </a:ext>
                </a:extLst>
              </p:cNvPr>
              <p:cNvCxnSpPr/>
              <p:nvPr/>
            </p:nvCxnSpPr>
            <p:spPr>
              <a:xfrm flipH="1">
                <a:off x="3317178" y="3162708"/>
                <a:ext cx="884929" cy="2273003"/>
              </a:xfrm>
              <a:prstGeom prst="line">
                <a:avLst/>
              </a:prstGeom>
              <a:noFill/>
              <a:ln w="9525" cap="flat" cmpd="sng" algn="ctr">
                <a:solidFill>
                  <a:srgbClr val="333333"/>
                </a:solidFill>
                <a:prstDash val="solid"/>
              </a:ln>
              <a:effectLst/>
            </p:spPr>
          </p:cxnSp>
          <p:cxnSp>
            <p:nvCxnSpPr>
              <p:cNvPr id="47" name="Straight Connector 46">
                <a:extLst>
                  <a:ext uri="{FF2B5EF4-FFF2-40B4-BE49-F238E27FC236}">
                    <a16:creationId xmlns:a16="http://schemas.microsoft.com/office/drawing/2014/main" xmlns="" id="{2F3C5D7B-EA48-46B6-87CB-2EC8CDF42719}"/>
                  </a:ext>
                </a:extLst>
              </p:cNvPr>
              <p:cNvCxnSpPr/>
              <p:nvPr/>
            </p:nvCxnSpPr>
            <p:spPr>
              <a:xfrm>
                <a:off x="4202107" y="3162708"/>
                <a:ext cx="903293" cy="1812076"/>
              </a:xfrm>
              <a:prstGeom prst="line">
                <a:avLst/>
              </a:prstGeom>
              <a:noFill/>
              <a:ln w="9525" cap="flat" cmpd="sng" algn="ctr">
                <a:solidFill>
                  <a:srgbClr val="333333"/>
                </a:solidFill>
                <a:prstDash val="solid"/>
              </a:ln>
              <a:effectLst/>
            </p:spPr>
          </p:cxnSp>
          <p:cxnSp>
            <p:nvCxnSpPr>
              <p:cNvPr id="48" name="Straight Connector 47">
                <a:extLst>
                  <a:ext uri="{FF2B5EF4-FFF2-40B4-BE49-F238E27FC236}">
                    <a16:creationId xmlns:a16="http://schemas.microsoft.com/office/drawing/2014/main" xmlns="" id="{4019EA5E-3C06-4529-9532-178651F23E7C}"/>
                  </a:ext>
                </a:extLst>
              </p:cNvPr>
              <p:cNvCxnSpPr/>
              <p:nvPr/>
            </p:nvCxnSpPr>
            <p:spPr>
              <a:xfrm flipH="1">
                <a:off x="3759642" y="3162708"/>
                <a:ext cx="442465" cy="1452180"/>
              </a:xfrm>
              <a:prstGeom prst="line">
                <a:avLst/>
              </a:prstGeom>
              <a:noFill/>
              <a:ln w="9525" cap="flat" cmpd="sng" algn="ctr">
                <a:solidFill>
                  <a:srgbClr val="333333"/>
                </a:solidFill>
                <a:prstDash val="dash"/>
              </a:ln>
              <a:effectLst/>
            </p:spPr>
          </p:cxnSp>
          <p:cxnSp>
            <p:nvCxnSpPr>
              <p:cNvPr id="49" name="Straight Connector 48">
                <a:extLst>
                  <a:ext uri="{FF2B5EF4-FFF2-40B4-BE49-F238E27FC236}">
                    <a16:creationId xmlns:a16="http://schemas.microsoft.com/office/drawing/2014/main" xmlns="" id="{C6983BA1-0D14-4AB6-9E32-4F4E8E6994C8}"/>
                  </a:ext>
                </a:extLst>
              </p:cNvPr>
              <p:cNvCxnSpPr/>
              <p:nvPr/>
            </p:nvCxnSpPr>
            <p:spPr>
              <a:xfrm>
                <a:off x="5105400" y="4974784"/>
                <a:ext cx="0" cy="535715"/>
              </a:xfrm>
              <a:prstGeom prst="line">
                <a:avLst/>
              </a:prstGeom>
              <a:noFill/>
              <a:ln w="19050" cap="flat" cmpd="sng" algn="ctr">
                <a:solidFill>
                  <a:srgbClr val="FFFFFF">
                    <a:lumMod val="75000"/>
                  </a:srgbClr>
                </a:solidFill>
                <a:prstDash val="sysDash"/>
              </a:ln>
              <a:effectLst/>
            </p:spPr>
          </p:cxnSp>
          <p:cxnSp>
            <p:nvCxnSpPr>
              <p:cNvPr id="50" name="Straight Connector 49">
                <a:extLst>
                  <a:ext uri="{FF2B5EF4-FFF2-40B4-BE49-F238E27FC236}">
                    <a16:creationId xmlns:a16="http://schemas.microsoft.com/office/drawing/2014/main" xmlns="" id="{7083D6D9-3D03-4090-9B41-88426444321D}"/>
                  </a:ext>
                </a:extLst>
              </p:cNvPr>
              <p:cNvCxnSpPr/>
              <p:nvPr/>
            </p:nvCxnSpPr>
            <p:spPr>
              <a:xfrm>
                <a:off x="4697971" y="5461258"/>
                <a:ext cx="3" cy="749142"/>
              </a:xfrm>
              <a:prstGeom prst="line">
                <a:avLst/>
              </a:prstGeom>
              <a:noFill/>
              <a:ln w="19050" cap="flat" cmpd="sng" algn="ctr">
                <a:solidFill>
                  <a:srgbClr val="FFFFFF">
                    <a:lumMod val="75000"/>
                  </a:srgbClr>
                </a:solidFill>
                <a:prstDash val="sysDash"/>
              </a:ln>
              <a:effectLst/>
            </p:spPr>
          </p:cxnSp>
          <p:cxnSp>
            <p:nvCxnSpPr>
              <p:cNvPr id="51" name="Straight Connector 50">
                <a:extLst>
                  <a:ext uri="{FF2B5EF4-FFF2-40B4-BE49-F238E27FC236}">
                    <a16:creationId xmlns:a16="http://schemas.microsoft.com/office/drawing/2014/main" xmlns="" id="{1B5545C3-F197-4933-B4E5-3B2B496D947C}"/>
                  </a:ext>
                </a:extLst>
              </p:cNvPr>
              <p:cNvCxnSpPr/>
              <p:nvPr/>
            </p:nvCxnSpPr>
            <p:spPr>
              <a:xfrm>
                <a:off x="3326138" y="5413155"/>
                <a:ext cx="0" cy="797245"/>
              </a:xfrm>
              <a:prstGeom prst="line">
                <a:avLst/>
              </a:prstGeom>
              <a:noFill/>
              <a:ln w="19050" cap="flat" cmpd="sng" algn="ctr">
                <a:solidFill>
                  <a:srgbClr val="FFFFFF">
                    <a:lumMod val="75000"/>
                  </a:srgbClr>
                </a:solidFill>
                <a:prstDash val="sysDash"/>
              </a:ln>
              <a:effectLst/>
            </p:spPr>
          </p:cxnSp>
        </p:grpSp>
        <p:pic>
          <p:nvPicPr>
            <p:cNvPr id="31" name="Picture 4" descr="C:\Users\212329445\Documents\Docs\reports\ISS\x-ray.PNG">
              <a:extLst>
                <a:ext uri="{FF2B5EF4-FFF2-40B4-BE49-F238E27FC236}">
                  <a16:creationId xmlns:a16="http://schemas.microsoft.com/office/drawing/2014/main" xmlns="" id="{E88276EF-6A1C-4FD3-84C2-9E4E5E27A97B}"/>
                </a:ext>
              </a:extLst>
            </p:cNvPr>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10000" b="90000" l="10000" r="90000">
                          <a14:foregroundMark x1="23256" y1="75000" x2="23256" y2="75000"/>
                        </a14:backgroundRemoval>
                      </a14:imgEffect>
                    </a14:imgLayer>
                  </a14:imgProps>
                </a:ext>
                <a:ext uri="{28A0092B-C50C-407E-A947-70E740481C1C}">
                  <a14:useLocalDpi xmlns:a14="http://schemas.microsoft.com/office/drawing/2010/main"/>
                </a:ext>
              </a:extLst>
            </a:blip>
            <a:srcRect/>
            <a:stretch>
              <a:fillRect/>
            </a:stretch>
          </p:blipFill>
          <p:spPr bwMode="auto">
            <a:xfrm>
              <a:off x="4149124" y="2514600"/>
              <a:ext cx="410766" cy="305108"/>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angle 51"/>
          <p:cNvSpPr/>
          <p:nvPr/>
        </p:nvSpPr>
        <p:spPr>
          <a:xfrm>
            <a:off x="7671740" y="6529441"/>
            <a:ext cx="4165767" cy="242266"/>
          </a:xfrm>
          <a:prstGeom prst="rect">
            <a:avLst/>
          </a:prstGeom>
          <a:noFill/>
          <a:ln w="38100">
            <a:noFill/>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smtClean="0">
                <a:solidFill>
                  <a:srgbClr val="000000"/>
                </a:solidFill>
                <a:latin typeface="HelveticaNeue-Light" charset="0"/>
              </a:rPr>
              <a:t>* Estimated </a:t>
            </a:r>
            <a:r>
              <a:rPr lang="en-US" sz="1200" dirty="0" smtClean="0">
                <a:solidFill>
                  <a:srgbClr val="000000"/>
                </a:solidFill>
                <a:latin typeface="HelveticaNeue-Light" charset="0"/>
              </a:rPr>
              <a:t>world-wide </a:t>
            </a:r>
            <a:r>
              <a:rPr lang="en-US" sz="1200" smtClean="0">
                <a:solidFill>
                  <a:srgbClr val="000000"/>
                </a:solidFill>
                <a:latin typeface="HelveticaNeue-Light" charset="0"/>
              </a:rPr>
              <a:t>cancer statistics, WHO 2012</a:t>
            </a:r>
            <a:endParaRPr lang="en-US" sz="1200" dirty="0">
              <a:solidFill>
                <a:srgbClr val="000000"/>
              </a:solidFill>
              <a:latin typeface="HelveticaNeue-Light" charset="0"/>
            </a:endParaRPr>
          </a:p>
        </p:txBody>
      </p:sp>
    </p:spTree>
    <p:extLst>
      <p:ext uri="{BB962C8B-B14F-4D97-AF65-F5344CB8AC3E}">
        <p14:creationId xmlns:p14="http://schemas.microsoft.com/office/powerpoint/2010/main" val="674225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X-ray breast imaging</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9315" y="1366572"/>
            <a:ext cx="11018192" cy="475579"/>
          </a:xfrm>
          <a:prstGeom prst="rect">
            <a:avLst/>
          </a:prstGeom>
          <a:noFill/>
          <a:ln w="38100">
            <a:noFill/>
            <a:prstDash val="sysDot"/>
          </a:ln>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rgbClr val="000000"/>
                </a:solidFill>
                <a:latin typeface="HelveticaNeue-Light" charset="0"/>
              </a:rPr>
              <a:t>Worldwide breast cancer accounts for 25.2% of all female cancers and 16% of cancer deaths in adult </a:t>
            </a:r>
            <a:r>
              <a:rPr lang="en-US" sz="1600" dirty="0" smtClean="0">
                <a:solidFill>
                  <a:srgbClr val="000000"/>
                </a:solidFill>
                <a:latin typeface="HelveticaNeue-Light" charset="0"/>
              </a:rPr>
              <a:t>women *</a:t>
            </a:r>
            <a:endParaRPr lang="en-US" sz="1600" dirty="0">
              <a:solidFill>
                <a:srgbClr val="000000"/>
              </a:solidFill>
              <a:latin typeface="HelveticaNeue-Light" charset="0"/>
            </a:endParaRPr>
          </a:p>
        </p:txBody>
      </p:sp>
      <p:sp>
        <p:nvSpPr>
          <p:cNvPr id="52" name="Rectangle 51"/>
          <p:cNvSpPr/>
          <p:nvPr/>
        </p:nvSpPr>
        <p:spPr>
          <a:xfrm>
            <a:off x="7671740" y="6529441"/>
            <a:ext cx="4165767" cy="242266"/>
          </a:xfrm>
          <a:prstGeom prst="rect">
            <a:avLst/>
          </a:prstGeom>
          <a:noFill/>
          <a:ln w="38100">
            <a:noFill/>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smtClean="0">
                <a:solidFill>
                  <a:srgbClr val="000000"/>
                </a:solidFill>
                <a:latin typeface="HelveticaNeue-Light" charset="0"/>
              </a:rPr>
              <a:t>* Estimated </a:t>
            </a:r>
            <a:r>
              <a:rPr lang="en-US" sz="1200" dirty="0" smtClean="0">
                <a:solidFill>
                  <a:srgbClr val="000000"/>
                </a:solidFill>
                <a:latin typeface="HelveticaNeue-Light" charset="0"/>
              </a:rPr>
              <a:t>world-wide </a:t>
            </a:r>
            <a:r>
              <a:rPr lang="en-US" sz="1200" smtClean="0">
                <a:solidFill>
                  <a:srgbClr val="000000"/>
                </a:solidFill>
                <a:latin typeface="HelveticaNeue-Light" charset="0"/>
              </a:rPr>
              <a:t>cancer statistics, WHO 2012</a:t>
            </a:r>
            <a:endParaRPr lang="en-US" sz="1200" dirty="0">
              <a:solidFill>
                <a:srgbClr val="000000"/>
              </a:solidFill>
              <a:latin typeface="HelveticaNeue-Light" charset="0"/>
            </a:endParaRPr>
          </a:p>
        </p:txBody>
      </p:sp>
      <p:sp>
        <p:nvSpPr>
          <p:cNvPr id="53" name="TextBox 52"/>
          <p:cNvSpPr txBox="1"/>
          <p:nvPr/>
        </p:nvSpPr>
        <p:spPr>
          <a:xfrm>
            <a:off x="846557" y="1779739"/>
            <a:ext cx="1402820" cy="338554"/>
          </a:xfrm>
          <a:prstGeom prst="rect">
            <a:avLst/>
          </a:prstGeom>
          <a:noFill/>
        </p:spPr>
        <p:txBody>
          <a:bodyPr wrap="none" rtlCol="0">
            <a:spAutoFit/>
          </a:bodyPr>
          <a:lstStyle/>
          <a:p>
            <a:r>
              <a:rPr lang="fr-FR" sz="1600" i="1" dirty="0">
                <a:latin typeface="Helvetica Neue" charset="0"/>
                <a:ea typeface="Helvetica Neue" charset="0"/>
                <a:cs typeface="Helvetica Neue" charset="0"/>
              </a:rPr>
              <a:t>TOWARDS…</a:t>
            </a:r>
            <a:endParaRPr lang="en-US" sz="1600" i="1" dirty="0">
              <a:latin typeface="Helvetica Neue" charset="0"/>
              <a:ea typeface="Helvetica Neue" charset="0"/>
              <a:cs typeface="Helvetica Neue" charset="0"/>
            </a:endParaRPr>
          </a:p>
        </p:txBody>
      </p:sp>
      <p:sp>
        <p:nvSpPr>
          <p:cNvPr id="55" name="Rectangle 54"/>
          <p:cNvSpPr/>
          <p:nvPr/>
        </p:nvSpPr>
        <p:spPr>
          <a:xfrm>
            <a:off x="846557" y="2073565"/>
            <a:ext cx="8382000" cy="338554"/>
          </a:xfrm>
          <a:prstGeom prst="rect">
            <a:avLst/>
          </a:prstGeom>
        </p:spPr>
        <p:txBody>
          <a:bodyPr wrap="square">
            <a:spAutoFit/>
          </a:bodyPr>
          <a:lstStyle/>
          <a:p>
            <a:r>
              <a:rPr lang="en-US" sz="1600" b="1" dirty="0">
                <a:solidFill>
                  <a:srgbClr val="000000"/>
                </a:solidFill>
                <a:latin typeface="HelveticaNeue-Light" charset="0"/>
              </a:rPr>
              <a:t>3D Digital breast </a:t>
            </a:r>
            <a:r>
              <a:rPr lang="en-US" sz="1600" b="1" dirty="0" err="1" smtClean="0">
                <a:solidFill>
                  <a:srgbClr val="000000"/>
                </a:solidFill>
                <a:latin typeface="HelveticaNeue-Light" charset="0"/>
              </a:rPr>
              <a:t>tomosynthesis</a:t>
            </a:r>
            <a:r>
              <a:rPr lang="en-US" sz="1600" b="1" dirty="0" smtClean="0">
                <a:solidFill>
                  <a:srgbClr val="000000"/>
                </a:solidFill>
                <a:latin typeface="HelveticaNeue-Light" charset="0"/>
              </a:rPr>
              <a:t> (DBT)</a:t>
            </a:r>
            <a:r>
              <a:rPr lang="en-US" sz="1600" dirty="0" smtClean="0">
                <a:solidFill>
                  <a:srgbClr val="000000"/>
                </a:solidFill>
                <a:latin typeface="HelveticaNeue-Light" charset="0"/>
              </a:rPr>
              <a:t>: </a:t>
            </a:r>
            <a:r>
              <a:rPr lang="en-US" sz="1600" dirty="0">
                <a:solidFill>
                  <a:srgbClr val="000000"/>
                </a:solidFill>
                <a:latin typeface="HelveticaNeue-Light" charset="0"/>
              </a:rPr>
              <a:t>Today investigational for screening</a:t>
            </a:r>
          </a:p>
        </p:txBody>
      </p:sp>
      <p:grpSp>
        <p:nvGrpSpPr>
          <p:cNvPr id="56" name="Group 55"/>
          <p:cNvGrpSpPr/>
          <p:nvPr/>
        </p:nvGrpSpPr>
        <p:grpSpPr>
          <a:xfrm>
            <a:off x="4863691" y="5167498"/>
            <a:ext cx="1792984" cy="699902"/>
            <a:chOff x="2457449" y="5805451"/>
            <a:chExt cx="1869184" cy="699902"/>
          </a:xfrm>
        </p:grpSpPr>
        <p:pic>
          <p:nvPicPr>
            <p:cNvPr id="57" name="Picture 3" descr="C:\Users\212329445\Documents\Docs\reports\ISS\PROJ_OBLIQUE.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7565" r="1470" b="2675"/>
            <a:stretch/>
          </p:blipFill>
          <p:spPr bwMode="auto">
            <a:xfrm>
              <a:off x="2457449" y="5805452"/>
              <a:ext cx="1675319" cy="699901"/>
            </a:xfrm>
            <a:prstGeom prst="parallelogram">
              <a:avLst>
                <a:gd name="adj" fmla="val 58113"/>
              </a:avLst>
            </a:prstGeom>
            <a:noFill/>
            <a:extLst>
              <a:ext uri="{909E8E84-426E-40DD-AFC4-6F175D3DCCD1}">
                <a14:hiddenFill xmlns:a14="http://schemas.microsoft.com/office/drawing/2010/main">
                  <a:solidFill>
                    <a:srgbClr val="FFFFFF"/>
                  </a:solidFill>
                </a14:hiddenFill>
              </a:ext>
            </a:extLst>
          </p:spPr>
        </p:pic>
        <p:sp>
          <p:nvSpPr>
            <p:cNvPr id="58" name="Parallelogram 57"/>
            <p:cNvSpPr/>
            <p:nvPr/>
          </p:nvSpPr>
          <p:spPr>
            <a:xfrm>
              <a:off x="3657600" y="5805451"/>
              <a:ext cx="669033" cy="699901"/>
            </a:xfrm>
            <a:prstGeom prst="parallelogram">
              <a:avLst>
                <a:gd name="adj" fmla="val 56933"/>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E Inspira Pitch"/>
              </a:endParaRPr>
            </a:p>
          </p:txBody>
        </p:sp>
      </p:grpSp>
      <p:pic>
        <p:nvPicPr>
          <p:cNvPr id="59" name="Picture 3" descr="C:\Users\212329445\Documents\Docs\reports\ISS\PROJ_OBLIQUE.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2306" r="1470" b="2675"/>
          <a:stretch/>
        </p:blipFill>
        <p:spPr bwMode="auto">
          <a:xfrm>
            <a:off x="3055699" y="5167500"/>
            <a:ext cx="1772176" cy="699901"/>
          </a:xfrm>
          <a:prstGeom prst="parallelogram">
            <a:avLst>
              <a:gd name="adj" fmla="val 58113"/>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6559627" y="5167500"/>
            <a:ext cx="1820153" cy="699901"/>
            <a:chOff x="4486275" y="5776452"/>
            <a:chExt cx="1820153" cy="699901"/>
          </a:xfrm>
        </p:grpSpPr>
        <p:pic>
          <p:nvPicPr>
            <p:cNvPr id="61" name="Picture 3" descr="C:\Users\212329445\Documents\Docs\reports\ISS\PROJ_OBLIQUE.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9932" r="1471" b="2675"/>
            <a:stretch/>
          </p:blipFill>
          <p:spPr bwMode="auto">
            <a:xfrm>
              <a:off x="4486275" y="5776452"/>
              <a:ext cx="1631718" cy="699901"/>
            </a:xfrm>
            <a:prstGeom prst="parallelogram">
              <a:avLst>
                <a:gd name="adj" fmla="val 58113"/>
              </a:avLst>
            </a:prstGeom>
            <a:noFill/>
            <a:extLst>
              <a:ext uri="{909E8E84-426E-40DD-AFC4-6F175D3DCCD1}">
                <a14:hiddenFill xmlns:a14="http://schemas.microsoft.com/office/drawing/2010/main">
                  <a:solidFill>
                    <a:srgbClr val="FFFFFF"/>
                  </a:solidFill>
                </a14:hiddenFill>
              </a:ext>
            </a:extLst>
          </p:spPr>
        </p:pic>
        <p:sp>
          <p:nvSpPr>
            <p:cNvPr id="62" name="Parallelogram 61"/>
            <p:cNvSpPr/>
            <p:nvPr/>
          </p:nvSpPr>
          <p:spPr>
            <a:xfrm>
              <a:off x="5637395" y="5776452"/>
              <a:ext cx="669033" cy="699901"/>
            </a:xfrm>
            <a:prstGeom prst="parallelogram">
              <a:avLst>
                <a:gd name="adj" fmla="val 56933"/>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E Inspira Pitch"/>
              </a:endParaRPr>
            </a:p>
          </p:txBody>
        </p:sp>
      </p:grpSp>
      <p:cxnSp>
        <p:nvCxnSpPr>
          <p:cNvPr id="63" name="Straight Connector 62"/>
          <p:cNvCxnSpPr/>
          <p:nvPr/>
        </p:nvCxnSpPr>
        <p:spPr>
          <a:xfrm flipH="1">
            <a:off x="5801709" y="3455852"/>
            <a:ext cx="1056343" cy="81603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645233" y="3455853"/>
            <a:ext cx="212818" cy="11668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4877415" y="3455853"/>
            <a:ext cx="1980637" cy="16368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44660" y="3377803"/>
            <a:ext cx="91440" cy="91440"/>
          </a:xfrm>
          <a:prstGeom prst="ellipse">
            <a:avLst/>
          </a:prstGeom>
          <a:solidFill>
            <a:srgbClr val="333333"/>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E Inspira Pitch"/>
            </a:endParaRPr>
          </a:p>
        </p:txBody>
      </p:sp>
      <p:sp>
        <p:nvSpPr>
          <p:cNvPr id="86" name="Rectangle 85"/>
          <p:cNvSpPr/>
          <p:nvPr/>
        </p:nvSpPr>
        <p:spPr>
          <a:xfrm>
            <a:off x="6645964" y="6031468"/>
            <a:ext cx="1521570" cy="338554"/>
          </a:xfrm>
          <a:prstGeom prst="rect">
            <a:avLst/>
          </a:prstGeom>
        </p:spPr>
        <p:txBody>
          <a:bodyPr wrap="none">
            <a:spAutoFit/>
          </a:bodyPr>
          <a:lstStyle/>
          <a:p>
            <a:pPr algn="ctr"/>
            <a:r>
              <a:rPr lang="fr-FR" sz="1600" b="1" dirty="0">
                <a:solidFill>
                  <a:srgbClr val="000000"/>
                </a:solidFill>
                <a:latin typeface="HelveticaNeue-Light" charset="0"/>
              </a:rPr>
              <a:t>Reconstruction</a:t>
            </a:r>
            <a:endParaRPr lang="en-US" sz="1600" b="1" dirty="0">
              <a:solidFill>
                <a:srgbClr val="000000"/>
              </a:solidFill>
              <a:latin typeface="HelveticaNeue-Light" charset="0"/>
            </a:endParaRPr>
          </a:p>
        </p:txBody>
      </p:sp>
      <p:sp>
        <p:nvSpPr>
          <p:cNvPr id="88" name="TextBox 87"/>
          <p:cNvSpPr txBox="1"/>
          <p:nvPr/>
        </p:nvSpPr>
        <p:spPr>
          <a:xfrm>
            <a:off x="6470521" y="5269468"/>
            <a:ext cx="338554" cy="369332"/>
          </a:xfrm>
          <a:prstGeom prst="rect">
            <a:avLst/>
          </a:prstGeom>
          <a:noFill/>
        </p:spPr>
        <p:txBody>
          <a:bodyPr wrap="none" rtlCol="0">
            <a:spAutoFit/>
          </a:bodyPr>
          <a:lstStyle/>
          <a:p>
            <a:r>
              <a:rPr lang="en-US" dirty="0">
                <a:latin typeface="GE Inspira Pitch"/>
              </a:rPr>
              <a:t>…</a:t>
            </a:r>
          </a:p>
        </p:txBody>
      </p:sp>
      <p:sp>
        <p:nvSpPr>
          <p:cNvPr id="89" name="Right Brace 88"/>
          <p:cNvSpPr/>
          <p:nvPr/>
        </p:nvSpPr>
        <p:spPr>
          <a:xfrm rot="5400000">
            <a:off x="5454487" y="3322873"/>
            <a:ext cx="299465" cy="5426599"/>
          </a:xfrm>
          <a:prstGeom prst="rightBrac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E Inspira Pitch"/>
            </a:endParaRPr>
          </a:p>
        </p:txBody>
      </p:sp>
      <p:sp>
        <p:nvSpPr>
          <p:cNvPr id="90" name="U-Turn Arrow 89"/>
          <p:cNvSpPr/>
          <p:nvPr/>
        </p:nvSpPr>
        <p:spPr>
          <a:xfrm rot="10800000" flipH="1">
            <a:off x="5563643" y="6021943"/>
            <a:ext cx="3817182" cy="445532"/>
          </a:xfrm>
          <a:prstGeom prst="uturnArrow">
            <a:avLst>
              <a:gd name="adj1" fmla="val 25000"/>
              <a:gd name="adj2" fmla="val 25000"/>
              <a:gd name="adj3" fmla="val 34375"/>
              <a:gd name="adj4" fmla="val 43750"/>
              <a:gd name="adj5" fmla="val 75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E Inspira Pitch"/>
            </a:endParaRPr>
          </a:p>
        </p:txBody>
      </p:sp>
      <p:pic>
        <p:nvPicPr>
          <p:cNvPr id="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7875" y="5133814"/>
            <a:ext cx="1285875" cy="706277"/>
          </a:xfrm>
          <a:prstGeom prst="parallelogram">
            <a:avLst>
              <a:gd name="adj" fmla="val 36413"/>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7875" y="4923938"/>
            <a:ext cx="1285875" cy="706277"/>
          </a:xfrm>
          <a:prstGeom prst="parallelogram">
            <a:avLst>
              <a:gd name="adj" fmla="val 36413"/>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7875" y="4714062"/>
            <a:ext cx="1285875" cy="706277"/>
          </a:xfrm>
          <a:prstGeom prst="parallelogram">
            <a:avLst>
              <a:gd name="adj" fmla="val 36413"/>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7875" y="4504185"/>
            <a:ext cx="1285875" cy="706277"/>
          </a:xfrm>
          <a:prstGeom prst="parallelogram">
            <a:avLst>
              <a:gd name="adj" fmla="val 36413"/>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7875" y="4294308"/>
            <a:ext cx="1285875" cy="706277"/>
          </a:xfrm>
          <a:prstGeom prst="parallelogram">
            <a:avLst>
              <a:gd name="adj" fmla="val 36413"/>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9" name="Straight Arrow Connector 98"/>
          <p:cNvCxnSpPr/>
          <p:nvPr/>
        </p:nvCxnSpPr>
        <p:spPr>
          <a:xfrm flipV="1">
            <a:off x="10125362" y="4244655"/>
            <a:ext cx="0" cy="8381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071156" y="4409235"/>
            <a:ext cx="332142" cy="461665"/>
          </a:xfrm>
          <a:prstGeom prst="rect">
            <a:avLst/>
          </a:prstGeom>
          <a:noFill/>
        </p:spPr>
        <p:txBody>
          <a:bodyPr wrap="none" rtlCol="0">
            <a:spAutoFit/>
          </a:bodyPr>
          <a:lstStyle/>
          <a:p>
            <a:r>
              <a:rPr lang="fr-FR" sz="2400" dirty="0">
                <a:effectLst>
                  <a:outerShdw blurRad="38100" dist="38100" dir="2700000" algn="tl">
                    <a:srgbClr val="000000">
                      <a:alpha val="43137"/>
                    </a:srgbClr>
                  </a:outerShdw>
                </a:effectLst>
                <a:latin typeface="Helvetica Neue" charset="0"/>
                <a:ea typeface="Helvetica Neue" charset="0"/>
                <a:cs typeface="Helvetica Neue" charset="0"/>
              </a:rPr>
              <a:t>z</a:t>
            </a:r>
            <a:endParaRPr lang="en-US" sz="2400" dirty="0">
              <a:effectLst>
                <a:outerShdw blurRad="38100" dist="38100" dir="2700000" algn="tl">
                  <a:srgbClr val="000000">
                    <a:alpha val="43137"/>
                  </a:srgbClr>
                </a:outerShdw>
              </a:effectLst>
              <a:latin typeface="Helvetica Neue" charset="0"/>
              <a:ea typeface="Helvetica Neue" charset="0"/>
              <a:cs typeface="Helvetica Neue" charset="0"/>
            </a:endParaRPr>
          </a:p>
        </p:txBody>
      </p:sp>
      <p:cxnSp>
        <p:nvCxnSpPr>
          <p:cNvPr id="101" name="Straight Arrow Connector 100"/>
          <p:cNvCxnSpPr/>
          <p:nvPr/>
        </p:nvCxnSpPr>
        <p:spPr>
          <a:xfrm flipV="1">
            <a:off x="6830624" y="4121170"/>
            <a:ext cx="0" cy="8381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776418" y="4285750"/>
            <a:ext cx="332142" cy="461665"/>
          </a:xfrm>
          <a:prstGeom prst="rect">
            <a:avLst/>
          </a:prstGeom>
          <a:noFill/>
        </p:spPr>
        <p:txBody>
          <a:bodyPr wrap="none" rtlCol="0">
            <a:spAutoFit/>
          </a:bodyPr>
          <a:lstStyle/>
          <a:p>
            <a:r>
              <a:rPr lang="fr-FR" sz="2400" dirty="0">
                <a:effectLst>
                  <a:outerShdw blurRad="38100" dist="38100" dir="2700000" algn="tl">
                    <a:srgbClr val="000000">
                      <a:alpha val="43137"/>
                    </a:srgbClr>
                  </a:outerShdw>
                </a:effectLst>
                <a:latin typeface="Helvetica Neue" charset="0"/>
                <a:ea typeface="Helvetica Neue" charset="0"/>
                <a:cs typeface="Helvetica Neue" charset="0"/>
              </a:rPr>
              <a:t>z</a:t>
            </a:r>
            <a:endParaRPr lang="en-US" sz="2400" dirty="0">
              <a:effectLst>
                <a:outerShdw blurRad="38100" dist="38100" dir="2700000" algn="tl">
                  <a:srgbClr val="000000">
                    <a:alpha val="43137"/>
                  </a:srgbClr>
                </a:outerShdw>
              </a:effectLst>
              <a:latin typeface="Helvetica Neue" charset="0"/>
              <a:ea typeface="Helvetica Neue" charset="0"/>
              <a:cs typeface="Helvetica Neue" charset="0"/>
            </a:endParaRPr>
          </a:p>
        </p:txBody>
      </p:sp>
      <p:pic>
        <p:nvPicPr>
          <p:cNvPr id="103" name="Picture 102">
            <a:extLst>
              <a:ext uri="{FF2B5EF4-FFF2-40B4-BE49-F238E27FC236}">
                <a16:creationId xmlns:a16="http://schemas.microsoft.com/office/drawing/2014/main" xmlns="" id="{95135694-2099-4633-B797-FCDDD85B366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712" b="97966" l="26958" r="71988">
                        <a14:foregroundMark x1="46536" y1="14237" x2="46536" y2="14237"/>
                        <a14:foregroundMark x1="53464" y1="13729" x2="53464" y2="13729"/>
                        <a14:foregroundMark x1="60392" y1="15424" x2="60392" y2="15424"/>
                        <a14:foregroundMark x1="57380" y1="9153" x2="57380" y2="9153"/>
                        <a14:foregroundMark x1="53916" y1="87458" x2="53916" y2="87458"/>
                        <a14:foregroundMark x1="56476" y1="91525" x2="56476" y2="91525"/>
                        <a14:foregroundMark x1="46084" y1="88644" x2="46084" y2="88644"/>
                        <a14:foregroundMark x1="69277" y1="69322" x2="69277" y2="69322"/>
                        <a14:foregroundMark x1="68675" y1="47797" x2="68675" y2="47797"/>
                        <a14:foregroundMark x1="71687" y1="27458" x2="71687" y2="27458"/>
                        <a14:foregroundMark x1="70030" y1="39492" x2="70030" y2="39492"/>
                        <a14:foregroundMark x1="70030" y1="39831" x2="70030" y2="39831"/>
                        <a14:foregroundMark x1="68976" y1="51186" x2="68976" y2="51186"/>
                        <a14:foregroundMark x1="69880" y1="57966" x2="69880" y2="57966"/>
                        <a14:foregroundMark x1="69880" y1="68644" x2="69880" y2="68644"/>
                        <a14:foregroundMark x1="68825" y1="77458" x2="68825" y2="77458"/>
                        <a14:foregroundMark x1="53313" y1="89492" x2="53313" y2="89492"/>
                        <a14:foregroundMark x1="51054" y1="51356" x2="51054" y2="51356"/>
                        <a14:foregroundMark x1="56627" y1="44576" x2="56627" y2="44576"/>
                        <a14:foregroundMark x1="56325" y1="36441" x2="56325" y2="36441"/>
                        <a14:foregroundMark x1="56777" y1="31356" x2="56777" y2="31356"/>
                        <a14:foregroundMark x1="55873" y1="53559" x2="55873" y2="53559"/>
                        <a14:foregroundMark x1="58584" y1="48305" x2="58584" y2="48305"/>
                        <a14:foregroundMark x1="43976" y1="45085" x2="43976" y2="45085"/>
                        <a14:foregroundMark x1="39608" y1="45254" x2="39608" y2="45254"/>
                        <a14:foregroundMark x1="35241" y1="45085" x2="35241" y2="45085"/>
                        <a14:foregroundMark x1="53464" y1="45254" x2="53464" y2="45254"/>
                        <a14:foregroundMark x1="51657" y1="48644" x2="51657" y2="48644"/>
                        <a14:foregroundMark x1="48494" y1="55254" x2="48494" y2="55254"/>
                        <a14:foregroundMark x1="45633" y1="55763" x2="45633" y2="55763"/>
                        <a14:foregroundMark x1="45331" y1="51695" x2="45331" y2="51695"/>
                        <a14:foregroundMark x1="54367" y1="57288" x2="54367" y2="57288"/>
                        <a14:foregroundMark x1="56024" y1="51525" x2="56024" y2="51525"/>
                        <a14:foregroundMark x1="56777" y1="48305" x2="57229" y2="48136"/>
                        <a14:foregroundMark x1="57831" y1="46102" x2="57982" y2="44746"/>
                        <a14:foregroundMark x1="58735" y1="41356" x2="58735" y2="40000"/>
                        <a14:foregroundMark x1="58735" y1="37797" x2="58735" y2="36271"/>
                        <a14:foregroundMark x1="58735" y1="33390" x2="58283" y2="31695"/>
                        <a14:foregroundMark x1="57380" y1="27966" x2="57229" y2="26780"/>
                        <a14:foregroundMark x1="56777" y1="25254" x2="56777" y2="25254"/>
                        <a14:foregroundMark x1="59639" y1="17288" x2="59639" y2="17288"/>
                        <a14:foregroundMark x1="54518" y1="12373" x2="54518" y2="12373"/>
                        <a14:foregroundMark x1="51205" y1="12881" x2="50753" y2="12881"/>
                        <a14:foregroundMark x1="41265" y1="12712" x2="40813" y2="12712"/>
                        <a14:foregroundMark x1="38253" y1="10678" x2="38102" y2="10169"/>
                        <a14:foregroundMark x1="36446" y1="8305" x2="39157" y2="6610"/>
                        <a14:foregroundMark x1="41416" y1="6102" x2="46837" y2="7119"/>
                        <a14:foregroundMark x1="48494" y1="7797" x2="49849" y2="11864"/>
                        <a14:foregroundMark x1="36898" y1="23898" x2="37801" y2="22881"/>
                        <a14:foregroundMark x1="33434" y1="26610" x2="33434" y2="26610"/>
                        <a14:foregroundMark x1="37349" y1="25932" x2="37349" y2="25932"/>
                        <a14:foregroundMark x1="37349" y1="25932" x2="37349" y2="25932"/>
                        <a14:foregroundMark x1="37349" y1="25932" x2="37349" y2="25932"/>
                        <a14:foregroundMark x1="31024" y1="26102" x2="31024" y2="26102"/>
                        <a14:foregroundMark x1="32229" y1="23390" x2="32229" y2="23390"/>
                        <a14:foregroundMark x1="33735" y1="23220" x2="34036" y2="23220"/>
                        <a14:foregroundMark x1="38705" y1="36949" x2="38705" y2="36949"/>
                        <a14:foregroundMark x1="38705" y1="36949" x2="38705" y2="36949"/>
                        <a14:foregroundMark x1="36747" y1="36441" x2="36747" y2="36441"/>
                        <a14:foregroundMark x1="36747" y1="36441" x2="36747" y2="36441"/>
                        <a14:foregroundMark x1="32681" y1="36949" x2="32681" y2="36949"/>
                        <a14:foregroundMark x1="32681" y1="36949" x2="32681" y2="36949"/>
                        <a14:foregroundMark x1="36446" y1="35085" x2="36446" y2="35085"/>
                        <a14:foregroundMark x1="36446" y1="35085" x2="36446" y2="35085"/>
                        <a14:foregroundMark x1="38855" y1="34746" x2="38855" y2="34746"/>
                        <a14:foregroundMark x1="38855" y1="34746" x2="38855" y2="34746"/>
                        <a14:foregroundMark x1="61898" y1="29322" x2="61898" y2="29322"/>
                        <a14:foregroundMark x1="61898" y1="29322" x2="61898" y2="29322"/>
                        <a14:foregroundMark x1="36446" y1="3898" x2="36446" y2="3898"/>
                        <a14:foregroundMark x1="36446" y1="3898" x2="36446" y2="3898"/>
                        <a14:foregroundMark x1="39006" y1="2712" x2="39006" y2="2712"/>
                        <a14:foregroundMark x1="39006" y1="2712" x2="39006" y2="2712"/>
                        <a14:foregroundMark x1="42169" y1="3051" x2="42169" y2="3051"/>
                        <a14:foregroundMark x1="42169" y1="3051" x2="42169" y2="3051"/>
                        <a14:foregroundMark x1="46084" y1="5763" x2="46084" y2="5763"/>
                        <a14:foregroundMark x1="46084" y1="5763" x2="46084" y2="5763"/>
                        <a14:foregroundMark x1="34187" y1="3220" x2="34187" y2="3220"/>
                        <a14:foregroundMark x1="34187" y1="3220" x2="34187" y2="3220"/>
                        <a14:foregroundMark x1="32229" y1="4068" x2="32229" y2="4068"/>
                        <a14:foregroundMark x1="32229" y1="4068" x2="32229" y2="4068"/>
                        <a14:foregroundMark x1="43223" y1="45763" x2="43223" y2="45763"/>
                        <a14:foregroundMark x1="43223" y1="45763" x2="43223" y2="45763"/>
                        <a14:foregroundMark x1="47590" y1="46102" x2="47590" y2="46102"/>
                        <a14:foregroundMark x1="47590" y1="46102" x2="47590" y2="46102"/>
                        <a14:foregroundMark x1="44428" y1="43729" x2="44428" y2="43729"/>
                        <a14:foregroundMark x1="44428" y1="43729" x2="44428" y2="43729"/>
                        <a14:foregroundMark x1="46988" y1="43898" x2="46988" y2="43898"/>
                        <a14:foregroundMark x1="46988" y1="43898" x2="46988" y2="43898"/>
                        <a14:foregroundMark x1="40211" y1="44576" x2="40211" y2="44576"/>
                        <a14:foregroundMark x1="40211" y1="44576" x2="40211" y2="44576"/>
                        <a14:foregroundMark x1="38404" y1="44237" x2="38404" y2="44237"/>
                        <a14:foregroundMark x1="38404" y1="44237" x2="38404" y2="44237"/>
                        <a14:foregroundMark x1="41265" y1="48983" x2="41265" y2="48983"/>
                        <a14:foregroundMark x1="41265" y1="48983" x2="41265" y2="48983"/>
                        <a14:foregroundMark x1="42620" y1="49322" x2="42620" y2="49322"/>
                        <a14:foregroundMark x1="42620" y1="49322" x2="42620" y2="49322"/>
                        <a14:foregroundMark x1="37651" y1="48305" x2="37651" y2="48305"/>
                        <a14:foregroundMark x1="37651" y1="48305" x2="37651" y2="48305"/>
                        <a14:foregroundMark x1="57229" y1="96102" x2="57229" y2="96102"/>
                        <a14:foregroundMark x1="57229" y1="96102" x2="57229" y2="96102"/>
                        <a14:foregroundMark x1="63253" y1="96441" x2="63253" y2="96441"/>
                        <a14:foregroundMark x1="63253" y1="96441" x2="63253" y2="96441"/>
                        <a14:foregroundMark x1="65964" y1="96949" x2="65964" y2="96949"/>
                        <a14:foregroundMark x1="65964" y1="96949" x2="65964" y2="96949"/>
                        <a14:foregroundMark x1="67169" y1="95763" x2="67169" y2="95763"/>
                        <a14:foregroundMark x1="67319" y1="95763" x2="67319" y2="95763"/>
                        <a14:foregroundMark x1="62199" y1="95593" x2="62199" y2="95593"/>
                        <a14:foregroundMark x1="62199" y1="95593" x2="62199" y2="95593"/>
                        <a14:foregroundMark x1="60693" y1="94237" x2="60693" y2="94237"/>
                        <a14:foregroundMark x1="60693" y1="94237" x2="60693" y2="94237"/>
                        <a14:foregroundMark x1="61596" y1="96102" x2="61596" y2="96102"/>
                        <a14:foregroundMark x1="61596" y1="96102" x2="61596" y2="96102"/>
                        <a14:foregroundMark x1="54518" y1="95763" x2="54518" y2="95763"/>
                        <a14:foregroundMark x1="54518" y1="95763" x2="54518" y2="95763"/>
                        <a14:foregroundMark x1="54970" y1="97119" x2="54970" y2="97119"/>
                        <a14:foregroundMark x1="54970" y1="96949" x2="67620" y2="95593"/>
                        <a14:foregroundMark x1="67620" y1="95593" x2="58133" y2="97966"/>
                        <a14:foregroundMark x1="67470" y1="97627" x2="67470" y2="97627"/>
                        <a14:foregroundMark x1="67470" y1="97627" x2="67470" y2="97627"/>
                        <a14:foregroundMark x1="67771" y1="96949" x2="67771" y2="96949"/>
                        <a14:foregroundMark x1="67771" y1="96949" x2="67771" y2="96949"/>
                        <a14:foregroundMark x1="68524" y1="96271" x2="65663" y2="95593"/>
                        <a14:foregroundMark x1="69578" y1="83898" x2="69578" y2="83898"/>
                        <a14:foregroundMark x1="69578" y1="83898" x2="69578" y2="83898"/>
                        <a14:foregroundMark x1="70030" y1="87627" x2="68223" y2="51695"/>
                        <a14:foregroundMark x1="68223" y1="51695" x2="70783" y2="80000"/>
                        <a14:foregroundMark x1="70783" y1="80000" x2="70030" y2="82712"/>
                      </a14:backgroundRemoval>
                    </a14:imgEffect>
                  </a14:imgLayer>
                </a14:imgProps>
              </a:ext>
              <a:ext uri="{28A0092B-C50C-407E-A947-70E740481C1C}">
                <a14:useLocalDpi xmlns:a14="http://schemas.microsoft.com/office/drawing/2010/main" val="0"/>
              </a:ext>
            </a:extLst>
          </a:blip>
          <a:srcRect l="21374" r="22352"/>
          <a:stretch/>
        </p:blipFill>
        <p:spPr>
          <a:xfrm>
            <a:off x="846557" y="2756906"/>
            <a:ext cx="2171691" cy="3429000"/>
          </a:xfrm>
          <a:prstGeom prst="rect">
            <a:avLst/>
          </a:prstGeom>
        </p:spPr>
      </p:pic>
      <p:sp>
        <p:nvSpPr>
          <p:cNvPr id="104" name="Arc 103"/>
          <p:cNvSpPr/>
          <p:nvPr/>
        </p:nvSpPr>
        <p:spPr>
          <a:xfrm rot="18710954">
            <a:off x="933992" y="2526659"/>
            <a:ext cx="1905000" cy="2133600"/>
          </a:xfrm>
          <a:prstGeom prst="arc">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E Inspira Pitch"/>
            </a:endParaRPr>
          </a:p>
        </p:txBody>
      </p:sp>
      <p:grpSp>
        <p:nvGrpSpPr>
          <p:cNvPr id="128" name="Group 127">
            <a:extLst>
              <a:ext uri="{FF2B5EF4-FFF2-40B4-BE49-F238E27FC236}">
                <a16:creationId xmlns:a16="http://schemas.microsoft.com/office/drawing/2014/main" xmlns="" id="{368ED298-847B-482C-9030-7D7BEAE8771F}"/>
              </a:ext>
            </a:extLst>
          </p:cNvPr>
          <p:cNvGrpSpPr/>
          <p:nvPr/>
        </p:nvGrpSpPr>
        <p:grpSpPr>
          <a:xfrm>
            <a:off x="4864096" y="2514600"/>
            <a:ext cx="1790704" cy="3352800"/>
            <a:chOff x="3467096" y="2514600"/>
            <a:chExt cx="1790704" cy="3352800"/>
          </a:xfrm>
        </p:grpSpPr>
        <p:grpSp>
          <p:nvGrpSpPr>
            <p:cNvPr id="129" name="Group 128">
              <a:extLst>
                <a:ext uri="{FF2B5EF4-FFF2-40B4-BE49-F238E27FC236}">
                  <a16:creationId xmlns:a16="http://schemas.microsoft.com/office/drawing/2014/main" xmlns="" id="{E42B0CDC-9271-4C59-A525-E65DCAE13272}"/>
                </a:ext>
              </a:extLst>
            </p:cNvPr>
            <p:cNvGrpSpPr/>
            <p:nvPr/>
          </p:nvGrpSpPr>
          <p:grpSpPr>
            <a:xfrm>
              <a:off x="3467096" y="2819708"/>
              <a:ext cx="1790704" cy="3047692"/>
              <a:chOff x="3314696" y="3162708"/>
              <a:chExt cx="1790704" cy="3047692"/>
            </a:xfrm>
          </p:grpSpPr>
          <p:sp>
            <p:nvSpPr>
              <p:cNvPr id="131" name="Parallelogram 130">
                <a:extLst>
                  <a:ext uri="{FF2B5EF4-FFF2-40B4-BE49-F238E27FC236}">
                    <a16:creationId xmlns:a16="http://schemas.microsoft.com/office/drawing/2014/main" xmlns="" id="{9AD75F09-1C5E-4B24-ACCF-712822EF1D5B}"/>
                  </a:ext>
                </a:extLst>
              </p:cNvPr>
              <p:cNvSpPr/>
              <p:nvPr/>
            </p:nvSpPr>
            <p:spPr>
              <a:xfrm>
                <a:off x="3314696" y="4967512"/>
                <a:ext cx="1779262" cy="468199"/>
              </a:xfrm>
              <a:prstGeom prst="parallelogram">
                <a:avLst>
                  <a:gd name="adj" fmla="val 76801"/>
                </a:avLst>
              </a:prstGeom>
              <a:solidFill>
                <a:srgbClr val="FFFFFF">
                  <a:lumMod val="50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2" name="Chord 131">
                <a:extLst>
                  <a:ext uri="{FF2B5EF4-FFF2-40B4-BE49-F238E27FC236}">
                    <a16:creationId xmlns:a16="http://schemas.microsoft.com/office/drawing/2014/main" xmlns="" id="{969402FA-1602-42AC-92CA-343EC260DA9B}"/>
                  </a:ext>
                </a:extLst>
              </p:cNvPr>
              <p:cNvSpPr/>
              <p:nvPr/>
            </p:nvSpPr>
            <p:spPr>
              <a:xfrm rot="7458066">
                <a:off x="3589511" y="4506012"/>
                <a:ext cx="1095753" cy="967539"/>
              </a:xfrm>
              <a:prstGeom prst="chord">
                <a:avLst>
                  <a:gd name="adj1" fmla="val 1247789"/>
                  <a:gd name="adj2" fmla="val 14404925"/>
                </a:avLst>
              </a:prstGeom>
              <a:solidFill>
                <a:srgbClr val="EE3324">
                  <a:lumMod val="20000"/>
                  <a:lumOff val="80000"/>
                </a:srgbClr>
              </a:solidFill>
              <a:ln w="25400" cap="flat" cmpd="sng" algn="ctr">
                <a:noFill/>
                <a:prstDash val="solid"/>
              </a:ln>
              <a:effectLst/>
              <a:scene3d>
                <a:camera prst="isometricLeftDown">
                  <a:rot lat="2700001" lon="2700000" rev="0"/>
                </a:camera>
                <a:lightRig rig="sunset" dir="t"/>
              </a:scene3d>
              <a:sp3d>
                <a:bevelT w="0" h="406400"/>
                <a:bevelB w="0" h="0" prst="hardEdg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3" name="Freeform 51">
                <a:extLst>
                  <a:ext uri="{FF2B5EF4-FFF2-40B4-BE49-F238E27FC236}">
                    <a16:creationId xmlns:a16="http://schemas.microsoft.com/office/drawing/2014/main" xmlns="" id="{590B938A-003F-4C03-9EC9-DB5A1CB6B637}"/>
                  </a:ext>
                </a:extLst>
              </p:cNvPr>
              <p:cNvSpPr/>
              <p:nvPr/>
            </p:nvSpPr>
            <p:spPr>
              <a:xfrm rot="19793217">
                <a:off x="4202007" y="4916078"/>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4" name="Freeform 52">
                <a:extLst>
                  <a:ext uri="{FF2B5EF4-FFF2-40B4-BE49-F238E27FC236}">
                    <a16:creationId xmlns:a16="http://schemas.microsoft.com/office/drawing/2014/main" xmlns="" id="{6FF1D78A-8AB9-4836-9F37-4F1038144C54}"/>
                  </a:ext>
                </a:extLst>
              </p:cNvPr>
              <p:cNvSpPr/>
              <p:nvPr/>
            </p:nvSpPr>
            <p:spPr>
              <a:xfrm rot="19486409">
                <a:off x="4017408" y="5013355"/>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5" name="Freeform 53">
                <a:extLst>
                  <a:ext uri="{FF2B5EF4-FFF2-40B4-BE49-F238E27FC236}">
                    <a16:creationId xmlns:a16="http://schemas.microsoft.com/office/drawing/2014/main" xmlns="" id="{CE7FF5CC-8FF3-4EB8-9F07-A24EB0614755}"/>
                  </a:ext>
                </a:extLst>
              </p:cNvPr>
              <p:cNvSpPr/>
              <p:nvPr/>
            </p:nvSpPr>
            <p:spPr>
              <a:xfrm rot="7448476">
                <a:off x="4092248" y="4905879"/>
                <a:ext cx="135564" cy="49222"/>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6" name="Freeform 54">
                <a:extLst>
                  <a:ext uri="{FF2B5EF4-FFF2-40B4-BE49-F238E27FC236}">
                    <a16:creationId xmlns:a16="http://schemas.microsoft.com/office/drawing/2014/main" xmlns="" id="{1457C45B-507E-4CA9-9B08-1A1DB5B07545}"/>
                  </a:ext>
                </a:extLst>
              </p:cNvPr>
              <p:cNvSpPr/>
              <p:nvPr/>
            </p:nvSpPr>
            <p:spPr>
              <a:xfrm rot="19486409">
                <a:off x="4122174" y="5140164"/>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7" name="Freeform 55">
                <a:extLst>
                  <a:ext uri="{FF2B5EF4-FFF2-40B4-BE49-F238E27FC236}">
                    <a16:creationId xmlns:a16="http://schemas.microsoft.com/office/drawing/2014/main" xmlns="" id="{D3A56BFA-9B4E-4DC3-8E8E-03DC795980D7}"/>
                  </a:ext>
                </a:extLst>
              </p:cNvPr>
              <p:cNvSpPr/>
              <p:nvPr/>
            </p:nvSpPr>
            <p:spPr>
              <a:xfrm rot="19486409">
                <a:off x="4049817" y="4907598"/>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8" name="Freeform 56">
                <a:extLst>
                  <a:ext uri="{FF2B5EF4-FFF2-40B4-BE49-F238E27FC236}">
                    <a16:creationId xmlns:a16="http://schemas.microsoft.com/office/drawing/2014/main" xmlns="" id="{F6693B01-0A7C-4CCC-8B5E-25DEEEE07D85}"/>
                  </a:ext>
                </a:extLst>
              </p:cNvPr>
              <p:cNvSpPr/>
              <p:nvPr/>
            </p:nvSpPr>
            <p:spPr>
              <a:xfrm rot="19486409">
                <a:off x="4176460" y="5216701"/>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39" name="Freeform 57">
                <a:extLst>
                  <a:ext uri="{FF2B5EF4-FFF2-40B4-BE49-F238E27FC236}">
                    <a16:creationId xmlns:a16="http://schemas.microsoft.com/office/drawing/2014/main" xmlns="" id="{F70F6C03-6644-4519-A71A-5E25F3EBE00D}"/>
                  </a:ext>
                </a:extLst>
              </p:cNvPr>
              <p:cNvSpPr/>
              <p:nvPr/>
            </p:nvSpPr>
            <p:spPr>
              <a:xfrm rot="19486409">
                <a:off x="3896621" y="5104065"/>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40" name="Freeform 58">
                <a:extLst>
                  <a:ext uri="{FF2B5EF4-FFF2-40B4-BE49-F238E27FC236}">
                    <a16:creationId xmlns:a16="http://schemas.microsoft.com/office/drawing/2014/main" xmlns="" id="{19C0543A-2FB1-448F-9FCA-8AE107B72F84}"/>
                  </a:ext>
                </a:extLst>
              </p:cNvPr>
              <p:cNvSpPr/>
              <p:nvPr/>
            </p:nvSpPr>
            <p:spPr>
              <a:xfrm rot="19486409">
                <a:off x="4014281" y="5206806"/>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41" name="Freeform 59">
                <a:extLst>
                  <a:ext uri="{FF2B5EF4-FFF2-40B4-BE49-F238E27FC236}">
                    <a16:creationId xmlns:a16="http://schemas.microsoft.com/office/drawing/2014/main" xmlns="" id="{B6A1C61C-D83A-461D-B0F3-E5254756956A}"/>
                  </a:ext>
                </a:extLst>
              </p:cNvPr>
              <p:cNvSpPr/>
              <p:nvPr/>
            </p:nvSpPr>
            <p:spPr>
              <a:xfrm rot="19486409">
                <a:off x="3739415" y="5206806"/>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42" name="Freeform 60">
                <a:extLst>
                  <a:ext uri="{FF2B5EF4-FFF2-40B4-BE49-F238E27FC236}">
                    <a16:creationId xmlns:a16="http://schemas.microsoft.com/office/drawing/2014/main" xmlns="" id="{CF6D646D-913E-4108-914C-AF4F43450441}"/>
                  </a:ext>
                </a:extLst>
              </p:cNvPr>
              <p:cNvSpPr/>
              <p:nvPr/>
            </p:nvSpPr>
            <p:spPr>
              <a:xfrm rot="19486409">
                <a:off x="3827969" y="4967234"/>
                <a:ext cx="304800" cy="116235"/>
              </a:xfrm>
              <a:custGeom>
                <a:avLst/>
                <a:gdLst>
                  <a:gd name="connsiteX0" fmla="*/ 684139 w 2390182"/>
                  <a:gd name="connsiteY0" fmla="*/ 343852 h 2986481"/>
                  <a:gd name="connsiteX1" fmla="*/ 751872 w 2390182"/>
                  <a:gd name="connsiteY1" fmla="*/ 767185 h 2986481"/>
                  <a:gd name="connsiteX2" fmla="*/ 480939 w 2390182"/>
                  <a:gd name="connsiteY2" fmla="*/ 1071985 h 2986481"/>
                  <a:gd name="connsiteX3" fmla="*/ 57606 w 2390182"/>
                  <a:gd name="connsiteY3" fmla="*/ 1190518 h 2986481"/>
                  <a:gd name="connsiteX4" fmla="*/ 40672 w 2390182"/>
                  <a:gd name="connsiteY4" fmla="*/ 1241318 h 2986481"/>
                  <a:gd name="connsiteX5" fmla="*/ 210006 w 2390182"/>
                  <a:gd name="connsiteY5" fmla="*/ 1410652 h 2986481"/>
                  <a:gd name="connsiteX6" fmla="*/ 243872 w 2390182"/>
                  <a:gd name="connsiteY6" fmla="*/ 1732385 h 2986481"/>
                  <a:gd name="connsiteX7" fmla="*/ 23739 w 2390182"/>
                  <a:gd name="connsiteY7" fmla="*/ 2037185 h 2986481"/>
                  <a:gd name="connsiteX8" fmla="*/ 57606 w 2390182"/>
                  <a:gd name="connsiteY8" fmla="*/ 2003318 h 2986481"/>
                  <a:gd name="connsiteX9" fmla="*/ 480939 w 2390182"/>
                  <a:gd name="connsiteY9" fmla="*/ 2003318 h 2986481"/>
                  <a:gd name="connsiteX10" fmla="*/ 768806 w 2390182"/>
                  <a:gd name="connsiteY10" fmla="*/ 2341985 h 2986481"/>
                  <a:gd name="connsiteX11" fmla="*/ 718006 w 2390182"/>
                  <a:gd name="connsiteY11" fmla="*/ 2545185 h 2986481"/>
                  <a:gd name="connsiteX12" fmla="*/ 684139 w 2390182"/>
                  <a:gd name="connsiteY12" fmla="*/ 2833052 h 2986481"/>
                  <a:gd name="connsiteX13" fmla="*/ 718006 w 2390182"/>
                  <a:gd name="connsiteY13" fmla="*/ 2816118 h 2986481"/>
                  <a:gd name="connsiteX14" fmla="*/ 1090539 w 2390182"/>
                  <a:gd name="connsiteY14" fmla="*/ 2697585 h 2986481"/>
                  <a:gd name="connsiteX15" fmla="*/ 1513872 w 2390182"/>
                  <a:gd name="connsiteY15" fmla="*/ 2900785 h 2986481"/>
                  <a:gd name="connsiteX16" fmla="*/ 1649339 w 2390182"/>
                  <a:gd name="connsiteY16" fmla="*/ 2985452 h 2986481"/>
                  <a:gd name="connsiteX17" fmla="*/ 1683206 w 2390182"/>
                  <a:gd name="connsiteY17" fmla="*/ 2849985 h 2986481"/>
                  <a:gd name="connsiteX18" fmla="*/ 1717072 w 2390182"/>
                  <a:gd name="connsiteY18" fmla="*/ 2799185 h 2986481"/>
                  <a:gd name="connsiteX19" fmla="*/ 1784806 w 2390182"/>
                  <a:gd name="connsiteY19" fmla="*/ 2731452 h 2986481"/>
                  <a:gd name="connsiteX20" fmla="*/ 2021872 w 2390182"/>
                  <a:gd name="connsiteY20" fmla="*/ 2646785 h 2986481"/>
                  <a:gd name="connsiteX21" fmla="*/ 1988006 w 2390182"/>
                  <a:gd name="connsiteY21" fmla="*/ 2612918 h 2986481"/>
                  <a:gd name="connsiteX22" fmla="*/ 1666272 w 2390182"/>
                  <a:gd name="connsiteY22" fmla="*/ 2392785 h 2986481"/>
                  <a:gd name="connsiteX23" fmla="*/ 1683206 w 2390182"/>
                  <a:gd name="connsiteY23" fmla="*/ 1986385 h 2986481"/>
                  <a:gd name="connsiteX24" fmla="*/ 1988006 w 2390182"/>
                  <a:gd name="connsiteY24" fmla="*/ 1495318 h 2986481"/>
                  <a:gd name="connsiteX25" fmla="*/ 2360539 w 2390182"/>
                  <a:gd name="connsiteY25" fmla="*/ 1207452 h 2986481"/>
                  <a:gd name="connsiteX26" fmla="*/ 2343606 w 2390182"/>
                  <a:gd name="connsiteY26" fmla="*/ 1224385 h 2986481"/>
                  <a:gd name="connsiteX27" fmla="*/ 2157339 w 2390182"/>
                  <a:gd name="connsiteY27" fmla="*/ 1241318 h 2986481"/>
                  <a:gd name="connsiteX28" fmla="*/ 1632406 w 2390182"/>
                  <a:gd name="connsiteY28" fmla="*/ 1071985 h 2986481"/>
                  <a:gd name="connsiteX29" fmla="*/ 1513872 w 2390182"/>
                  <a:gd name="connsiteY29" fmla="*/ 631718 h 2986481"/>
                  <a:gd name="connsiteX30" fmla="*/ 1429206 w 2390182"/>
                  <a:gd name="connsiteY30" fmla="*/ 22118 h 2986481"/>
                  <a:gd name="connsiteX31" fmla="*/ 1429206 w 2390182"/>
                  <a:gd name="connsiteY31" fmla="*/ 22118 h 2986481"/>
                  <a:gd name="connsiteX32" fmla="*/ 1412272 w 2390182"/>
                  <a:gd name="connsiteY32" fmla="*/ 208385 h 2986481"/>
                  <a:gd name="connsiteX33" fmla="*/ 1226006 w 2390182"/>
                  <a:gd name="connsiteY33" fmla="*/ 496252 h 2986481"/>
                  <a:gd name="connsiteX34" fmla="*/ 836539 w 2390182"/>
                  <a:gd name="connsiteY34" fmla="*/ 259185 h 2986481"/>
                  <a:gd name="connsiteX35" fmla="*/ 768806 w 2390182"/>
                  <a:gd name="connsiteY35" fmla="*/ 5185 h 2986481"/>
                  <a:gd name="connsiteX36" fmla="*/ 768806 w 2390182"/>
                  <a:gd name="connsiteY36" fmla="*/ 106785 h 2986481"/>
                  <a:gd name="connsiteX37" fmla="*/ 684139 w 2390182"/>
                  <a:gd name="connsiteY37" fmla="*/ 343852 h 298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90182" h="2986481">
                    <a:moveTo>
                      <a:pt x="684139" y="343852"/>
                    </a:moveTo>
                    <a:cubicBezTo>
                      <a:pt x="681317" y="453919"/>
                      <a:pt x="785739" y="645829"/>
                      <a:pt x="751872" y="767185"/>
                    </a:cubicBezTo>
                    <a:cubicBezTo>
                      <a:pt x="718005" y="888541"/>
                      <a:pt x="596650" y="1001430"/>
                      <a:pt x="480939" y="1071985"/>
                    </a:cubicBezTo>
                    <a:cubicBezTo>
                      <a:pt x="365228" y="1142540"/>
                      <a:pt x="130984" y="1162296"/>
                      <a:pt x="57606" y="1190518"/>
                    </a:cubicBezTo>
                    <a:cubicBezTo>
                      <a:pt x="-15772" y="1218740"/>
                      <a:pt x="15272" y="1204629"/>
                      <a:pt x="40672" y="1241318"/>
                    </a:cubicBezTo>
                    <a:cubicBezTo>
                      <a:pt x="66072" y="1278007"/>
                      <a:pt x="176139" y="1328808"/>
                      <a:pt x="210006" y="1410652"/>
                    </a:cubicBezTo>
                    <a:cubicBezTo>
                      <a:pt x="243873" y="1492496"/>
                      <a:pt x="274916" y="1627963"/>
                      <a:pt x="243872" y="1732385"/>
                    </a:cubicBezTo>
                    <a:cubicBezTo>
                      <a:pt x="212827" y="1836807"/>
                      <a:pt x="54783" y="1992030"/>
                      <a:pt x="23739" y="2037185"/>
                    </a:cubicBezTo>
                    <a:cubicBezTo>
                      <a:pt x="-7305" y="2082340"/>
                      <a:pt x="-18594" y="2008962"/>
                      <a:pt x="57606" y="2003318"/>
                    </a:cubicBezTo>
                    <a:cubicBezTo>
                      <a:pt x="133806" y="1997674"/>
                      <a:pt x="362406" y="1946874"/>
                      <a:pt x="480939" y="2003318"/>
                    </a:cubicBezTo>
                    <a:cubicBezTo>
                      <a:pt x="599472" y="2059763"/>
                      <a:pt x="729295" y="2251674"/>
                      <a:pt x="768806" y="2341985"/>
                    </a:cubicBezTo>
                    <a:cubicBezTo>
                      <a:pt x="808317" y="2432296"/>
                      <a:pt x="732117" y="2463341"/>
                      <a:pt x="718006" y="2545185"/>
                    </a:cubicBezTo>
                    <a:cubicBezTo>
                      <a:pt x="703895" y="2627029"/>
                      <a:pt x="684139" y="2787897"/>
                      <a:pt x="684139" y="2833052"/>
                    </a:cubicBezTo>
                    <a:cubicBezTo>
                      <a:pt x="684139" y="2878207"/>
                      <a:pt x="650273" y="2838696"/>
                      <a:pt x="718006" y="2816118"/>
                    </a:cubicBezTo>
                    <a:cubicBezTo>
                      <a:pt x="785739" y="2793540"/>
                      <a:pt x="957895" y="2683474"/>
                      <a:pt x="1090539" y="2697585"/>
                    </a:cubicBezTo>
                    <a:cubicBezTo>
                      <a:pt x="1223183" y="2711696"/>
                      <a:pt x="1420739" y="2852807"/>
                      <a:pt x="1513872" y="2900785"/>
                    </a:cubicBezTo>
                    <a:cubicBezTo>
                      <a:pt x="1607005" y="2948763"/>
                      <a:pt x="1621117" y="2993919"/>
                      <a:pt x="1649339" y="2985452"/>
                    </a:cubicBezTo>
                    <a:cubicBezTo>
                      <a:pt x="1677561" y="2976985"/>
                      <a:pt x="1671917" y="2881029"/>
                      <a:pt x="1683206" y="2849985"/>
                    </a:cubicBezTo>
                    <a:cubicBezTo>
                      <a:pt x="1694495" y="2818941"/>
                      <a:pt x="1700139" y="2818940"/>
                      <a:pt x="1717072" y="2799185"/>
                    </a:cubicBezTo>
                    <a:cubicBezTo>
                      <a:pt x="1734005" y="2779430"/>
                      <a:pt x="1734006" y="2756852"/>
                      <a:pt x="1784806" y="2731452"/>
                    </a:cubicBezTo>
                    <a:cubicBezTo>
                      <a:pt x="1835606" y="2706052"/>
                      <a:pt x="1988005" y="2666541"/>
                      <a:pt x="2021872" y="2646785"/>
                    </a:cubicBezTo>
                    <a:cubicBezTo>
                      <a:pt x="2055739" y="2627029"/>
                      <a:pt x="2047273" y="2655251"/>
                      <a:pt x="1988006" y="2612918"/>
                    </a:cubicBezTo>
                    <a:cubicBezTo>
                      <a:pt x="1928739" y="2570585"/>
                      <a:pt x="1717072" y="2497207"/>
                      <a:pt x="1666272" y="2392785"/>
                    </a:cubicBezTo>
                    <a:cubicBezTo>
                      <a:pt x="1615472" y="2288363"/>
                      <a:pt x="1629584" y="2135963"/>
                      <a:pt x="1683206" y="1986385"/>
                    </a:cubicBezTo>
                    <a:cubicBezTo>
                      <a:pt x="1736828" y="1836807"/>
                      <a:pt x="1875117" y="1625140"/>
                      <a:pt x="1988006" y="1495318"/>
                    </a:cubicBezTo>
                    <a:cubicBezTo>
                      <a:pt x="2100895" y="1365496"/>
                      <a:pt x="2301272" y="1252608"/>
                      <a:pt x="2360539" y="1207452"/>
                    </a:cubicBezTo>
                    <a:cubicBezTo>
                      <a:pt x="2419806" y="1162296"/>
                      <a:pt x="2377473" y="1218741"/>
                      <a:pt x="2343606" y="1224385"/>
                    </a:cubicBezTo>
                    <a:cubicBezTo>
                      <a:pt x="2309739" y="1230029"/>
                      <a:pt x="2275872" y="1266718"/>
                      <a:pt x="2157339" y="1241318"/>
                    </a:cubicBezTo>
                    <a:cubicBezTo>
                      <a:pt x="2038806" y="1215918"/>
                      <a:pt x="1739650" y="1173585"/>
                      <a:pt x="1632406" y="1071985"/>
                    </a:cubicBezTo>
                    <a:cubicBezTo>
                      <a:pt x="1525162" y="970385"/>
                      <a:pt x="1547739" y="806696"/>
                      <a:pt x="1513872" y="631718"/>
                    </a:cubicBezTo>
                    <a:cubicBezTo>
                      <a:pt x="1480005" y="456740"/>
                      <a:pt x="1429206" y="22118"/>
                      <a:pt x="1429206" y="22118"/>
                    </a:cubicBezTo>
                    <a:lnTo>
                      <a:pt x="1429206" y="22118"/>
                    </a:lnTo>
                    <a:cubicBezTo>
                      <a:pt x="1426384" y="53162"/>
                      <a:pt x="1446139" y="129363"/>
                      <a:pt x="1412272" y="208385"/>
                    </a:cubicBezTo>
                    <a:cubicBezTo>
                      <a:pt x="1378405" y="287407"/>
                      <a:pt x="1321961" y="487785"/>
                      <a:pt x="1226006" y="496252"/>
                    </a:cubicBezTo>
                    <a:cubicBezTo>
                      <a:pt x="1130051" y="504719"/>
                      <a:pt x="912739" y="341029"/>
                      <a:pt x="836539" y="259185"/>
                    </a:cubicBezTo>
                    <a:cubicBezTo>
                      <a:pt x="760339" y="177341"/>
                      <a:pt x="780095" y="30585"/>
                      <a:pt x="768806" y="5185"/>
                    </a:cubicBezTo>
                    <a:cubicBezTo>
                      <a:pt x="757517" y="-20215"/>
                      <a:pt x="780095" y="53163"/>
                      <a:pt x="768806" y="106785"/>
                    </a:cubicBezTo>
                    <a:cubicBezTo>
                      <a:pt x="757517" y="160407"/>
                      <a:pt x="686961" y="233785"/>
                      <a:pt x="684139" y="343852"/>
                    </a:cubicBezTo>
                    <a:close/>
                  </a:path>
                </a:pathLst>
              </a:custGeom>
              <a:solidFill>
                <a:srgbClr val="FF6600">
                  <a:alpha val="72000"/>
                </a:srgbClr>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43" name="Parallelogram 142">
                <a:extLst>
                  <a:ext uri="{FF2B5EF4-FFF2-40B4-BE49-F238E27FC236}">
                    <a16:creationId xmlns:a16="http://schemas.microsoft.com/office/drawing/2014/main" xmlns="" id="{EDD150B3-1179-4F65-B896-86DEE1D13C10}"/>
                  </a:ext>
                </a:extLst>
              </p:cNvPr>
              <p:cNvSpPr/>
              <p:nvPr/>
            </p:nvSpPr>
            <p:spPr>
              <a:xfrm>
                <a:off x="3395465" y="4614888"/>
                <a:ext cx="1709935" cy="455629"/>
              </a:xfrm>
              <a:prstGeom prst="parallelogram">
                <a:avLst>
                  <a:gd name="adj" fmla="val 76681"/>
                </a:avLst>
              </a:prstGeom>
              <a:solidFill>
                <a:srgbClr val="1E4191">
                  <a:lumMod val="40000"/>
                  <a:lumOff val="60000"/>
                  <a:alpha val="64000"/>
                </a:srgbClr>
              </a:solidFill>
              <a:ln w="25400" cap="flat" cmpd="sng" algn="ctr">
                <a:solidFill>
                  <a:srgbClr val="FFFFFF"/>
                </a:solidFill>
                <a:prstDash val="solid"/>
              </a:ln>
              <a:effectLst/>
              <a:scene3d>
                <a:camera prst="orthographicFront"/>
                <a:lightRig rig="threePt" dir="t"/>
              </a:scene3d>
              <a:sp3d contourW="12700">
                <a:bevelT w="0"/>
                <a:bevelB w="2540000" prst="riblet"/>
                <a:contourClr>
                  <a:srgbClr val="1E4191"/>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cxnSp>
            <p:nvCxnSpPr>
              <p:cNvPr id="144" name="Straight Connector 143">
                <a:extLst>
                  <a:ext uri="{FF2B5EF4-FFF2-40B4-BE49-F238E27FC236}">
                    <a16:creationId xmlns:a16="http://schemas.microsoft.com/office/drawing/2014/main" xmlns="" id="{2242C16A-2E9F-4E58-938D-BBF2DEA45132}"/>
                  </a:ext>
                </a:extLst>
              </p:cNvPr>
              <p:cNvCxnSpPr/>
              <p:nvPr/>
            </p:nvCxnSpPr>
            <p:spPr>
              <a:xfrm>
                <a:off x="4202107" y="3162708"/>
                <a:ext cx="495864" cy="2273003"/>
              </a:xfrm>
              <a:prstGeom prst="line">
                <a:avLst/>
              </a:prstGeom>
              <a:noFill/>
              <a:ln w="9525" cap="flat" cmpd="sng" algn="ctr">
                <a:solidFill>
                  <a:srgbClr val="333333"/>
                </a:solidFill>
                <a:prstDash val="solid"/>
              </a:ln>
              <a:effectLst/>
            </p:spPr>
          </p:cxnSp>
          <p:cxnSp>
            <p:nvCxnSpPr>
              <p:cNvPr id="145" name="Straight Connector 144">
                <a:extLst>
                  <a:ext uri="{FF2B5EF4-FFF2-40B4-BE49-F238E27FC236}">
                    <a16:creationId xmlns:a16="http://schemas.microsoft.com/office/drawing/2014/main" xmlns="" id="{1218FEB4-6347-4BBC-B123-87A68DC54462}"/>
                  </a:ext>
                </a:extLst>
              </p:cNvPr>
              <p:cNvCxnSpPr/>
              <p:nvPr/>
            </p:nvCxnSpPr>
            <p:spPr>
              <a:xfrm flipH="1">
                <a:off x="3317178" y="3162708"/>
                <a:ext cx="884929" cy="2273003"/>
              </a:xfrm>
              <a:prstGeom prst="line">
                <a:avLst/>
              </a:prstGeom>
              <a:noFill/>
              <a:ln w="9525" cap="flat" cmpd="sng" algn="ctr">
                <a:solidFill>
                  <a:srgbClr val="333333"/>
                </a:solidFill>
                <a:prstDash val="solid"/>
              </a:ln>
              <a:effectLst/>
            </p:spPr>
          </p:cxnSp>
          <p:cxnSp>
            <p:nvCxnSpPr>
              <p:cNvPr id="146" name="Straight Connector 145">
                <a:extLst>
                  <a:ext uri="{FF2B5EF4-FFF2-40B4-BE49-F238E27FC236}">
                    <a16:creationId xmlns:a16="http://schemas.microsoft.com/office/drawing/2014/main" xmlns="" id="{2F3C5D7B-EA48-46B6-87CB-2EC8CDF42719}"/>
                  </a:ext>
                </a:extLst>
              </p:cNvPr>
              <p:cNvCxnSpPr/>
              <p:nvPr/>
            </p:nvCxnSpPr>
            <p:spPr>
              <a:xfrm>
                <a:off x="4202107" y="3162708"/>
                <a:ext cx="903293" cy="1812076"/>
              </a:xfrm>
              <a:prstGeom prst="line">
                <a:avLst/>
              </a:prstGeom>
              <a:noFill/>
              <a:ln w="9525" cap="flat" cmpd="sng" algn="ctr">
                <a:solidFill>
                  <a:srgbClr val="333333"/>
                </a:solidFill>
                <a:prstDash val="solid"/>
              </a:ln>
              <a:effectLst/>
            </p:spPr>
          </p:cxnSp>
          <p:cxnSp>
            <p:nvCxnSpPr>
              <p:cNvPr id="147" name="Straight Connector 146">
                <a:extLst>
                  <a:ext uri="{FF2B5EF4-FFF2-40B4-BE49-F238E27FC236}">
                    <a16:creationId xmlns:a16="http://schemas.microsoft.com/office/drawing/2014/main" xmlns="" id="{4019EA5E-3C06-4529-9532-178651F23E7C}"/>
                  </a:ext>
                </a:extLst>
              </p:cNvPr>
              <p:cNvCxnSpPr/>
              <p:nvPr/>
            </p:nvCxnSpPr>
            <p:spPr>
              <a:xfrm flipH="1">
                <a:off x="3759642" y="3162708"/>
                <a:ext cx="442465" cy="1452180"/>
              </a:xfrm>
              <a:prstGeom prst="line">
                <a:avLst/>
              </a:prstGeom>
              <a:noFill/>
              <a:ln w="9525" cap="flat" cmpd="sng" algn="ctr">
                <a:solidFill>
                  <a:srgbClr val="333333"/>
                </a:solidFill>
                <a:prstDash val="dash"/>
              </a:ln>
              <a:effectLst/>
            </p:spPr>
          </p:cxnSp>
          <p:cxnSp>
            <p:nvCxnSpPr>
              <p:cNvPr id="148" name="Straight Connector 147">
                <a:extLst>
                  <a:ext uri="{FF2B5EF4-FFF2-40B4-BE49-F238E27FC236}">
                    <a16:creationId xmlns:a16="http://schemas.microsoft.com/office/drawing/2014/main" xmlns="" id="{C6983BA1-0D14-4AB6-9E32-4F4E8E6994C8}"/>
                  </a:ext>
                </a:extLst>
              </p:cNvPr>
              <p:cNvCxnSpPr/>
              <p:nvPr/>
            </p:nvCxnSpPr>
            <p:spPr>
              <a:xfrm>
                <a:off x="5105400" y="4974784"/>
                <a:ext cx="0" cy="535715"/>
              </a:xfrm>
              <a:prstGeom prst="line">
                <a:avLst/>
              </a:prstGeom>
              <a:noFill/>
              <a:ln w="19050" cap="flat" cmpd="sng" algn="ctr">
                <a:solidFill>
                  <a:srgbClr val="FFFFFF">
                    <a:lumMod val="75000"/>
                  </a:srgbClr>
                </a:solidFill>
                <a:prstDash val="sysDash"/>
              </a:ln>
              <a:effectLst/>
            </p:spPr>
          </p:cxnSp>
          <p:cxnSp>
            <p:nvCxnSpPr>
              <p:cNvPr id="149" name="Straight Connector 148">
                <a:extLst>
                  <a:ext uri="{FF2B5EF4-FFF2-40B4-BE49-F238E27FC236}">
                    <a16:creationId xmlns:a16="http://schemas.microsoft.com/office/drawing/2014/main" xmlns="" id="{7083D6D9-3D03-4090-9B41-88426444321D}"/>
                  </a:ext>
                </a:extLst>
              </p:cNvPr>
              <p:cNvCxnSpPr/>
              <p:nvPr/>
            </p:nvCxnSpPr>
            <p:spPr>
              <a:xfrm>
                <a:off x="4697971" y="5461258"/>
                <a:ext cx="3" cy="749142"/>
              </a:xfrm>
              <a:prstGeom prst="line">
                <a:avLst/>
              </a:prstGeom>
              <a:noFill/>
              <a:ln w="19050" cap="flat" cmpd="sng" algn="ctr">
                <a:solidFill>
                  <a:srgbClr val="FFFFFF">
                    <a:lumMod val="75000"/>
                  </a:srgbClr>
                </a:solidFill>
                <a:prstDash val="sysDash"/>
              </a:ln>
              <a:effectLst/>
            </p:spPr>
          </p:cxnSp>
          <p:cxnSp>
            <p:nvCxnSpPr>
              <p:cNvPr id="150" name="Straight Connector 149">
                <a:extLst>
                  <a:ext uri="{FF2B5EF4-FFF2-40B4-BE49-F238E27FC236}">
                    <a16:creationId xmlns:a16="http://schemas.microsoft.com/office/drawing/2014/main" xmlns="" id="{1B5545C3-F197-4933-B4E5-3B2B496D947C}"/>
                  </a:ext>
                </a:extLst>
              </p:cNvPr>
              <p:cNvCxnSpPr/>
              <p:nvPr/>
            </p:nvCxnSpPr>
            <p:spPr>
              <a:xfrm>
                <a:off x="3326138" y="5413155"/>
                <a:ext cx="0" cy="797245"/>
              </a:xfrm>
              <a:prstGeom prst="line">
                <a:avLst/>
              </a:prstGeom>
              <a:noFill/>
              <a:ln w="19050" cap="flat" cmpd="sng" algn="ctr">
                <a:solidFill>
                  <a:srgbClr val="FFFFFF">
                    <a:lumMod val="75000"/>
                  </a:srgbClr>
                </a:solidFill>
                <a:prstDash val="sysDash"/>
              </a:ln>
              <a:effectLst/>
            </p:spPr>
          </p:cxnSp>
        </p:grpSp>
        <p:pic>
          <p:nvPicPr>
            <p:cNvPr id="130" name="Picture 4" descr="C:\Users\212329445\Documents\Docs\reports\ISS\x-ray.PNG">
              <a:extLst>
                <a:ext uri="{FF2B5EF4-FFF2-40B4-BE49-F238E27FC236}">
                  <a16:creationId xmlns:a16="http://schemas.microsoft.com/office/drawing/2014/main" xmlns="" id="{E88276EF-6A1C-4FD3-84C2-9E4E5E27A97B}"/>
                </a:ext>
              </a:extLst>
            </p:cNvPr>
            <p:cNvPicPr>
              <a:picLocks noChangeAspect="1" noChangeArrowheads="1"/>
            </p:cNvPicPr>
            <p:nvPr/>
          </p:nvPicPr>
          <p:blipFill>
            <a:blip r:embed="rId6" cstate="screen">
              <a:extLst>
                <a:ext uri="{BEBA8EAE-BF5A-486C-A8C5-ECC9F3942E4B}">
                  <a14:imgProps xmlns:a14="http://schemas.microsoft.com/office/drawing/2010/main">
                    <a14:imgLayer r:embed="rId7">
                      <a14:imgEffect>
                        <a14:backgroundRemoval t="10000" b="90000" l="10000" r="90000">
                          <a14:foregroundMark x1="23256" y1="75000" x2="23256" y2="75000"/>
                        </a14:backgroundRemoval>
                      </a14:imgEffect>
                    </a14:imgLayer>
                  </a14:imgProps>
                </a:ext>
                <a:ext uri="{28A0092B-C50C-407E-A947-70E740481C1C}">
                  <a14:useLocalDpi xmlns:a14="http://schemas.microsoft.com/office/drawing/2010/main"/>
                </a:ext>
              </a:extLst>
            </a:blip>
            <a:srcRect/>
            <a:stretch>
              <a:fillRect/>
            </a:stretch>
          </p:blipFill>
          <p:spPr bwMode="auto">
            <a:xfrm>
              <a:off x="4149124" y="2514600"/>
              <a:ext cx="410766" cy="3051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2" name="Straight Connector 81"/>
          <p:cNvCxnSpPr/>
          <p:nvPr/>
        </p:nvCxnSpPr>
        <p:spPr>
          <a:xfrm flipH="1">
            <a:off x="6275675" y="3455853"/>
            <a:ext cx="582376" cy="16368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06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b="1" dirty="0">
                <a:solidFill>
                  <a:srgbClr val="000000"/>
                </a:solidFill>
                <a:latin typeface="HelveticaNeue-Light" charset="0"/>
              </a:rPr>
              <a:t>Numerical simulations for virtual clinical </a:t>
            </a:r>
            <a:r>
              <a:rPr lang="en-US" sz="2800" b="1" dirty="0" smtClean="0">
                <a:solidFill>
                  <a:srgbClr val="000000"/>
                </a:solidFill>
                <a:latin typeface="HelveticaNeue-Light" charset="0"/>
              </a:rPr>
              <a:t>trials</a:t>
            </a:r>
            <a:endParaRPr lang="en-US" sz="2800" b="1" dirty="0">
              <a:solidFill>
                <a:srgbClr val="000000"/>
              </a:solidFill>
              <a:latin typeface="HelveticaNeue-Light"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19315" y="2979931"/>
            <a:ext cx="10524188" cy="1231106"/>
          </a:xfrm>
          <a:prstGeom prst="rect">
            <a:avLst/>
          </a:prstGeom>
        </p:spPr>
        <p:txBody>
          <a:bodyPr wrap="square">
            <a:spAutoFit/>
          </a:bodyPr>
          <a:lstStyle/>
          <a:p>
            <a:pPr marL="361950" lvl="1" indent="-180975">
              <a:lnSpc>
                <a:spcPct val="90000"/>
              </a:lnSpc>
              <a:spcAft>
                <a:spcPts val="1200"/>
              </a:spcAft>
              <a:buFont typeface="Arial" charset="0"/>
              <a:buChar char="•"/>
            </a:pPr>
            <a:r>
              <a:rPr lang="en-US" sz="2000" dirty="0" smtClean="0">
                <a:solidFill>
                  <a:srgbClr val="000000"/>
                </a:solidFill>
                <a:latin typeface="HelveticaNeue-Light" charset="0"/>
              </a:rPr>
              <a:t>Virtual clinical trials</a:t>
            </a:r>
          </a:p>
          <a:p>
            <a:pPr marL="361950" lvl="1" indent="-180975">
              <a:lnSpc>
                <a:spcPct val="90000"/>
              </a:lnSpc>
              <a:spcAft>
                <a:spcPts val="1200"/>
              </a:spcAft>
              <a:buFont typeface="Arial" charset="0"/>
              <a:buChar char="•"/>
            </a:pPr>
            <a:r>
              <a:rPr lang="en-US" sz="2000" dirty="0" smtClean="0">
                <a:solidFill>
                  <a:srgbClr val="000000"/>
                </a:solidFill>
                <a:latin typeface="HelveticaNeue-Light" charset="0"/>
              </a:rPr>
              <a:t>Stochastic 3D breast tissue model</a:t>
            </a:r>
          </a:p>
          <a:p>
            <a:pPr marL="361950" lvl="1" indent="-180975">
              <a:lnSpc>
                <a:spcPct val="90000"/>
              </a:lnSpc>
              <a:spcAft>
                <a:spcPts val="1200"/>
              </a:spcAft>
              <a:buFont typeface="Arial" charset="0"/>
              <a:buChar char="•"/>
            </a:pPr>
            <a:r>
              <a:rPr lang="en-US" sz="2000" dirty="0" smtClean="0">
                <a:solidFill>
                  <a:srgbClr val="000000"/>
                </a:solidFill>
                <a:latin typeface="HelveticaNeue-Light" charset="0"/>
              </a:rPr>
              <a:t>Modeling clinical task &amp; decision-making through model observers</a:t>
            </a:r>
          </a:p>
        </p:txBody>
      </p:sp>
    </p:spTree>
    <p:extLst>
      <p:ext uri="{BB962C8B-B14F-4D97-AF65-F5344CB8AC3E}">
        <p14:creationId xmlns:p14="http://schemas.microsoft.com/office/powerpoint/2010/main" val="106059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Virtual clinical trials</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712" y="2532995"/>
            <a:ext cx="715299" cy="72521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8" b="13334"/>
          <a:stretch/>
        </p:blipFill>
        <p:spPr>
          <a:xfrm>
            <a:off x="1985215" y="2532995"/>
            <a:ext cx="775880" cy="72521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656" y="2532995"/>
            <a:ext cx="725214" cy="725214"/>
          </a:xfrm>
          <a:prstGeom prst="rect">
            <a:avLst/>
          </a:prstGeom>
        </p:spPr>
      </p:pic>
      <p:sp>
        <p:nvSpPr>
          <p:cNvPr id="8" name="Rectangle 7"/>
          <p:cNvSpPr/>
          <p:nvPr/>
        </p:nvSpPr>
        <p:spPr>
          <a:xfrm>
            <a:off x="819315" y="1382716"/>
            <a:ext cx="10524188" cy="1015663"/>
          </a:xfrm>
          <a:prstGeom prst="rect">
            <a:avLst/>
          </a:prstGeom>
        </p:spPr>
        <p:txBody>
          <a:bodyPr wrap="square">
            <a:spAutoFit/>
          </a:bodyPr>
          <a:lstStyle/>
          <a:p>
            <a:pPr>
              <a:lnSpc>
                <a:spcPct val="90000"/>
              </a:lnSpc>
              <a:spcAft>
                <a:spcPts val="1200"/>
              </a:spcAft>
            </a:pPr>
            <a:r>
              <a:rPr lang="en-US" b="1" u="sng" dirty="0" smtClean="0">
                <a:solidFill>
                  <a:srgbClr val="000000"/>
                </a:solidFill>
                <a:latin typeface="HelveticaNeue-Light" charset="0"/>
              </a:rPr>
              <a:t>Clinical trials</a:t>
            </a:r>
          </a:p>
          <a:p>
            <a:pPr marL="185738" indent="-185738">
              <a:lnSpc>
                <a:spcPct val="90000"/>
              </a:lnSpc>
              <a:spcAft>
                <a:spcPts val="600"/>
              </a:spcAft>
              <a:buFont typeface="Arial" charset="0"/>
              <a:buChar char="•"/>
            </a:pPr>
            <a:r>
              <a:rPr lang="en-US" sz="1600" dirty="0" smtClean="0">
                <a:solidFill>
                  <a:srgbClr val="000000"/>
                </a:solidFill>
                <a:latin typeface="HelveticaNeue-Light" charset="0"/>
              </a:rPr>
              <a:t>Golden-standard to obtain clinical claims for imaging technology from regulatory agencies</a:t>
            </a:r>
          </a:p>
          <a:p>
            <a:pPr marL="185738" indent="-185738">
              <a:lnSpc>
                <a:spcPct val="90000"/>
              </a:lnSpc>
              <a:spcAft>
                <a:spcPts val="1200"/>
              </a:spcAft>
              <a:buFont typeface="Arial" charset="0"/>
              <a:buChar char="•"/>
            </a:pPr>
            <a:r>
              <a:rPr lang="en-US" sz="1600" dirty="0" smtClean="0">
                <a:solidFill>
                  <a:srgbClr val="000000"/>
                </a:solidFill>
                <a:latin typeface="HelveticaNeue-Light" charset="0"/>
              </a:rPr>
              <a:t>Typically costly &amp; long processes. Can incur extra x-ray dose to patients.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1256" y="2532995"/>
            <a:ext cx="725214" cy="725214"/>
          </a:xfrm>
          <a:prstGeom prst="rect">
            <a:avLst/>
          </a:prstGeom>
        </p:spPr>
      </p:pic>
      <p:sp>
        <p:nvSpPr>
          <p:cNvPr id="9" name="Rectangle 8"/>
          <p:cNvSpPr/>
          <p:nvPr/>
        </p:nvSpPr>
        <p:spPr>
          <a:xfrm>
            <a:off x="1924955" y="3360080"/>
            <a:ext cx="896399" cy="338554"/>
          </a:xfrm>
          <a:prstGeom prst="rect">
            <a:avLst/>
          </a:prstGeom>
        </p:spPr>
        <p:txBody>
          <a:bodyPr wrap="none">
            <a:spAutoFit/>
          </a:bodyPr>
          <a:lstStyle/>
          <a:p>
            <a:r>
              <a:rPr lang="en-US" sz="1600" smtClean="0">
                <a:solidFill>
                  <a:srgbClr val="000000"/>
                </a:solidFill>
                <a:latin typeface="HelveticaNeue-Light" charset="0"/>
              </a:rPr>
              <a:t>Patients</a:t>
            </a:r>
            <a:endParaRPr lang="en-US" sz="1600"/>
          </a:p>
        </p:txBody>
      </p:sp>
      <p:sp>
        <p:nvSpPr>
          <p:cNvPr id="11" name="Rectangle 10"/>
          <p:cNvSpPr/>
          <p:nvPr/>
        </p:nvSpPr>
        <p:spPr>
          <a:xfrm>
            <a:off x="3859928" y="3348561"/>
            <a:ext cx="1572866" cy="338554"/>
          </a:xfrm>
          <a:prstGeom prst="rect">
            <a:avLst/>
          </a:prstGeom>
        </p:spPr>
        <p:txBody>
          <a:bodyPr wrap="none">
            <a:spAutoFit/>
          </a:bodyPr>
          <a:lstStyle/>
          <a:p>
            <a:r>
              <a:rPr lang="en-US" sz="1600" smtClean="0">
                <a:solidFill>
                  <a:srgbClr val="000000"/>
                </a:solidFill>
                <a:latin typeface="HelveticaNeue-Light" charset="0"/>
              </a:rPr>
              <a:t>Imaging system</a:t>
            </a:r>
            <a:endParaRPr lang="en-US" sz="1600" dirty="0"/>
          </a:p>
        </p:txBody>
      </p:sp>
      <p:sp>
        <p:nvSpPr>
          <p:cNvPr id="13" name="Rectangle 12"/>
          <p:cNvSpPr/>
          <p:nvPr/>
        </p:nvSpPr>
        <p:spPr>
          <a:xfrm>
            <a:off x="5589368" y="3348561"/>
            <a:ext cx="2551789" cy="338554"/>
          </a:xfrm>
          <a:prstGeom prst="rect">
            <a:avLst/>
          </a:prstGeom>
        </p:spPr>
        <p:txBody>
          <a:bodyPr wrap="none">
            <a:spAutoFit/>
          </a:bodyPr>
          <a:lstStyle/>
          <a:p>
            <a:r>
              <a:rPr lang="en-US" sz="1600" smtClean="0">
                <a:solidFill>
                  <a:srgbClr val="000000"/>
                </a:solidFill>
                <a:latin typeface="HelveticaNeue-Light" charset="0"/>
              </a:rPr>
              <a:t>Radiologist &amp; image review</a:t>
            </a:r>
            <a:endParaRPr lang="en-US" sz="1600"/>
          </a:p>
        </p:txBody>
      </p:sp>
      <p:sp>
        <p:nvSpPr>
          <p:cNvPr id="14" name="Rectangle 13"/>
          <p:cNvSpPr/>
          <p:nvPr/>
        </p:nvSpPr>
        <p:spPr>
          <a:xfrm>
            <a:off x="8204036" y="3360080"/>
            <a:ext cx="1779654" cy="338554"/>
          </a:xfrm>
          <a:prstGeom prst="rect">
            <a:avLst/>
          </a:prstGeom>
        </p:spPr>
        <p:txBody>
          <a:bodyPr wrap="none">
            <a:spAutoFit/>
          </a:bodyPr>
          <a:lstStyle/>
          <a:p>
            <a:r>
              <a:rPr lang="en-US" sz="1600" smtClean="0">
                <a:solidFill>
                  <a:srgbClr val="000000"/>
                </a:solidFill>
                <a:latin typeface="HelveticaNeue-Light" charset="0"/>
              </a:rPr>
              <a:t>Statistical analysis</a:t>
            </a:r>
            <a:endParaRPr lang="en-US" sz="1600" dirty="0"/>
          </a:p>
        </p:txBody>
      </p:sp>
      <p:sp>
        <p:nvSpPr>
          <p:cNvPr id="15" name="Rectangle 14"/>
          <p:cNvSpPr/>
          <p:nvPr/>
        </p:nvSpPr>
        <p:spPr>
          <a:xfrm>
            <a:off x="819315" y="3912697"/>
            <a:ext cx="6789265" cy="1015663"/>
          </a:xfrm>
          <a:prstGeom prst="rect">
            <a:avLst/>
          </a:prstGeom>
        </p:spPr>
        <p:txBody>
          <a:bodyPr wrap="square">
            <a:spAutoFit/>
          </a:bodyPr>
          <a:lstStyle/>
          <a:p>
            <a:pPr>
              <a:lnSpc>
                <a:spcPct val="90000"/>
              </a:lnSpc>
              <a:spcAft>
                <a:spcPts val="1200"/>
              </a:spcAft>
            </a:pPr>
            <a:r>
              <a:rPr lang="en-US" b="1" u="sng" dirty="0" smtClean="0">
                <a:solidFill>
                  <a:srgbClr val="000000"/>
                </a:solidFill>
                <a:latin typeface="HelveticaNeue-Light" charset="0"/>
              </a:rPr>
              <a:t>Virtual clinical trials (VCT)</a:t>
            </a:r>
          </a:p>
          <a:p>
            <a:pPr marL="185738" indent="-185738">
              <a:lnSpc>
                <a:spcPct val="90000"/>
              </a:lnSpc>
              <a:spcAft>
                <a:spcPts val="600"/>
              </a:spcAft>
              <a:buFont typeface="Arial" charset="0"/>
              <a:buChar char="•"/>
            </a:pPr>
            <a:r>
              <a:rPr lang="en-US" sz="1600" dirty="0" smtClean="0">
                <a:solidFill>
                  <a:srgbClr val="000000"/>
                </a:solidFill>
                <a:latin typeface="HelveticaNeue-Light" charset="0"/>
              </a:rPr>
              <a:t>Replace clinical trial components in-part with numerical simulations</a:t>
            </a:r>
          </a:p>
          <a:p>
            <a:pPr marL="185738" indent="-185738">
              <a:lnSpc>
                <a:spcPct val="90000"/>
              </a:lnSpc>
              <a:spcAft>
                <a:spcPts val="1200"/>
              </a:spcAft>
              <a:buFont typeface="Arial" charset="0"/>
              <a:buChar char="•"/>
            </a:pPr>
            <a:r>
              <a:rPr lang="en-US" sz="1600" dirty="0" smtClean="0">
                <a:solidFill>
                  <a:srgbClr val="000000"/>
                </a:solidFill>
                <a:latin typeface="HelveticaNeue-Light" charset="0"/>
              </a:rPr>
              <a:t>More cost-effective alternative</a:t>
            </a:r>
          </a:p>
        </p:txBody>
      </p:sp>
      <p:sp>
        <p:nvSpPr>
          <p:cNvPr id="5" name="Chord 4"/>
          <p:cNvSpPr/>
          <p:nvPr/>
        </p:nvSpPr>
        <p:spPr>
          <a:xfrm rot="10800000">
            <a:off x="1525455" y="5212952"/>
            <a:ext cx="1235640" cy="683172"/>
          </a:xfrm>
          <a:prstGeom prst="chord">
            <a:avLst>
              <a:gd name="adj1" fmla="val 4016167"/>
              <a:gd name="adj2" fmla="val 17490654"/>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161" y="5142423"/>
            <a:ext cx="813826" cy="870604"/>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6242078" y="5369872"/>
                <a:ext cx="1246367" cy="369332"/>
              </a:xfrm>
              <a:prstGeom prst="rect">
                <a:avLst/>
              </a:prstGeom>
            </p:spPr>
            <p:txBody>
              <a:bodyPr wrap="none">
                <a:spAutoFit/>
              </a:bodyPr>
              <a:lstStyle/>
              <a:p>
                <a:pPr marL="130969" indent="-130969"/>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ea typeface="Cambria Math" panose="02040503050406030204" pitchFamily="18" charset="0"/>
                        </a:rPr>
                        <m:t>𝜆</m:t>
                      </m:r>
                      <m:r>
                        <a:rPr lang="fr-FR" i="1">
                          <a:latin typeface="Cambria Math" panose="02040503050406030204" pitchFamily="18" charset="0"/>
                          <a:ea typeface="Cambria Math" panose="02040503050406030204" pitchFamily="18" charset="0"/>
                        </a:rPr>
                        <m:t>=</m:t>
                      </m:r>
                      <m:sSup>
                        <m:sSupPr>
                          <m:ctrlPr>
                            <a:rPr lang="fr-FR" i="1">
                              <a:latin typeface="Cambria Math" charset="0"/>
                              <a:ea typeface="Cambria Math" panose="02040503050406030204" pitchFamily="18" charset="0"/>
                            </a:rPr>
                          </m:ctrlPr>
                        </m:sSupPr>
                        <m:e>
                          <m:r>
                            <a:rPr lang="fr-FR" b="1">
                              <a:latin typeface="Cambria Math" panose="02040503050406030204" pitchFamily="18" charset="0"/>
                              <a:ea typeface="Cambria Math" panose="02040503050406030204" pitchFamily="18" charset="0"/>
                            </a:rPr>
                            <m:t>𝐰</m:t>
                          </m:r>
                        </m:e>
                        <m:sup>
                          <m:r>
                            <a:rPr lang="fr-FR" i="1">
                              <a:latin typeface="Cambria Math" panose="02040503050406030204" pitchFamily="18" charset="0"/>
                              <a:ea typeface="Cambria Math" panose="02040503050406030204" pitchFamily="18" charset="0"/>
                            </a:rPr>
                            <m:t>𝑇</m:t>
                          </m:r>
                        </m:sup>
                      </m:sSup>
                      <m:r>
                        <a:rPr lang="fr-FR" b="1">
                          <a:latin typeface="Cambria Math" panose="02040503050406030204" pitchFamily="18" charset="0"/>
                          <a:ea typeface="Cambria Math" panose="02040503050406030204" pitchFamily="18" charset="0"/>
                        </a:rPr>
                        <m:t>𝐠</m:t>
                      </m:r>
                    </m:oMath>
                  </m:oMathPara>
                </a14:m>
                <a:endParaRPr lang="fr-FR" b="1" dirty="0">
                  <a:latin typeface="GE Inspira" panose="020F0603030400020203"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6242078" y="5369872"/>
                <a:ext cx="1246367" cy="369332"/>
              </a:xfrm>
              <a:prstGeom prst="rect">
                <a:avLst/>
              </a:prstGeom>
              <a:blipFill rotWithShape="0">
                <a:blip r:embed="rId8"/>
                <a:stretch>
                  <a:fillRect b="-8333"/>
                </a:stretch>
              </a:blipFill>
            </p:spPr>
            <p:txBody>
              <a:bodyPr/>
              <a:lstStyle/>
              <a:p>
                <a:r>
                  <a:rPr lang="en-US">
                    <a:noFill/>
                  </a:rPr>
                  <a:t> </a:t>
                </a:r>
              </a:p>
            </p:txBody>
          </p:sp>
        </mc:Fallback>
      </mc:AlternateContent>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1256" y="5170910"/>
            <a:ext cx="725214" cy="725214"/>
          </a:xfrm>
          <a:prstGeom prst="rect">
            <a:avLst/>
          </a:prstGeom>
        </p:spPr>
      </p:pic>
      <p:sp>
        <p:nvSpPr>
          <p:cNvPr id="20" name="Rectangle 19"/>
          <p:cNvSpPr/>
          <p:nvPr/>
        </p:nvSpPr>
        <p:spPr>
          <a:xfrm>
            <a:off x="1211698" y="6026581"/>
            <a:ext cx="2280882" cy="338554"/>
          </a:xfrm>
          <a:prstGeom prst="rect">
            <a:avLst/>
          </a:prstGeom>
        </p:spPr>
        <p:txBody>
          <a:bodyPr wrap="none">
            <a:spAutoFit/>
          </a:bodyPr>
          <a:lstStyle/>
          <a:p>
            <a:pPr algn="ctr"/>
            <a:r>
              <a:rPr lang="en-US" sz="1600" dirty="0" smtClean="0">
                <a:solidFill>
                  <a:srgbClr val="000000"/>
                </a:solidFill>
                <a:latin typeface="HelveticaNeue-Light" charset="0"/>
              </a:rPr>
              <a:t>Numerical breast model</a:t>
            </a:r>
            <a:endParaRPr lang="en-US" sz="1600" dirty="0"/>
          </a:p>
        </p:txBody>
      </p:sp>
      <p:sp>
        <p:nvSpPr>
          <p:cNvPr id="21" name="Rectangle 20"/>
          <p:cNvSpPr/>
          <p:nvPr/>
        </p:nvSpPr>
        <p:spPr>
          <a:xfrm>
            <a:off x="3507471" y="6026581"/>
            <a:ext cx="2255746" cy="338554"/>
          </a:xfrm>
          <a:prstGeom prst="rect">
            <a:avLst/>
          </a:prstGeom>
        </p:spPr>
        <p:txBody>
          <a:bodyPr wrap="none">
            <a:spAutoFit/>
          </a:bodyPr>
          <a:lstStyle/>
          <a:p>
            <a:r>
              <a:rPr lang="en-US" sz="1600" dirty="0" smtClean="0">
                <a:solidFill>
                  <a:srgbClr val="000000"/>
                </a:solidFill>
                <a:latin typeface="HelveticaNeue-Light" charset="0"/>
              </a:rPr>
              <a:t>Numerical x-ray system</a:t>
            </a:r>
            <a:endParaRPr lang="en-US" sz="1600" dirty="0"/>
          </a:p>
        </p:txBody>
      </p:sp>
      <p:sp>
        <p:nvSpPr>
          <p:cNvPr id="22" name="Rectangle 21"/>
          <p:cNvSpPr/>
          <p:nvPr/>
        </p:nvSpPr>
        <p:spPr>
          <a:xfrm>
            <a:off x="6058156" y="6011439"/>
            <a:ext cx="1550424" cy="338554"/>
          </a:xfrm>
          <a:prstGeom prst="rect">
            <a:avLst/>
          </a:prstGeom>
        </p:spPr>
        <p:txBody>
          <a:bodyPr wrap="none">
            <a:spAutoFit/>
          </a:bodyPr>
          <a:lstStyle/>
          <a:p>
            <a:r>
              <a:rPr lang="en-US" sz="1600" smtClean="0">
                <a:solidFill>
                  <a:srgbClr val="000000"/>
                </a:solidFill>
                <a:latin typeface="HelveticaNeue-Light" charset="0"/>
              </a:rPr>
              <a:t>Model observer</a:t>
            </a:r>
            <a:endParaRPr lang="en-US" sz="1600" dirty="0"/>
          </a:p>
        </p:txBody>
      </p:sp>
      <p:sp>
        <p:nvSpPr>
          <p:cNvPr id="23" name="Rectangle 22"/>
          <p:cNvSpPr/>
          <p:nvPr/>
        </p:nvSpPr>
        <p:spPr>
          <a:xfrm>
            <a:off x="8183015" y="6026581"/>
            <a:ext cx="1779654" cy="338554"/>
          </a:xfrm>
          <a:prstGeom prst="rect">
            <a:avLst/>
          </a:prstGeom>
        </p:spPr>
        <p:txBody>
          <a:bodyPr wrap="none">
            <a:spAutoFit/>
          </a:bodyPr>
          <a:lstStyle/>
          <a:p>
            <a:r>
              <a:rPr lang="en-US" sz="1600" smtClean="0">
                <a:solidFill>
                  <a:srgbClr val="000000"/>
                </a:solidFill>
                <a:latin typeface="HelveticaNeue-Light" charset="0"/>
              </a:rPr>
              <a:t>Statistical analysis</a:t>
            </a:r>
            <a:endParaRPr lang="en-US" sz="1600" dirty="0"/>
          </a:p>
        </p:txBody>
      </p:sp>
      <p:sp>
        <p:nvSpPr>
          <p:cNvPr id="24" name="Rounded Rectangle 23"/>
          <p:cNvSpPr/>
          <p:nvPr/>
        </p:nvSpPr>
        <p:spPr>
          <a:xfrm>
            <a:off x="998483" y="5013436"/>
            <a:ext cx="2508988" cy="1429407"/>
          </a:xfrm>
          <a:prstGeom prst="round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778108" y="4935728"/>
            <a:ext cx="2251795" cy="1429407"/>
          </a:xfrm>
          <a:prstGeom prst="round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Stochastic 3D breast tissue model</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64733"/>
          <a:stretch/>
        </p:blipFill>
        <p:spPr>
          <a:xfrm>
            <a:off x="819315" y="1914973"/>
            <a:ext cx="1408906" cy="2350814"/>
          </a:xfrm>
          <a:prstGeom prst="rect">
            <a:avLst/>
          </a:prstGeom>
        </p:spPr>
      </p:pic>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3194" b="1291"/>
          <a:stretch/>
        </p:blipFill>
        <p:spPr>
          <a:xfrm>
            <a:off x="4847312" y="2637429"/>
            <a:ext cx="1228263" cy="1185303"/>
          </a:xfrm>
          <a:prstGeom prst="rect">
            <a:avLst/>
          </a:prstGeom>
        </p:spPr>
      </p:pic>
      <p:grpSp>
        <p:nvGrpSpPr>
          <p:cNvPr id="28" name="Group 27"/>
          <p:cNvGrpSpPr/>
          <p:nvPr/>
        </p:nvGrpSpPr>
        <p:grpSpPr>
          <a:xfrm>
            <a:off x="4782485" y="2655072"/>
            <a:ext cx="1279632" cy="1186710"/>
            <a:chOff x="4396851" y="2900560"/>
            <a:chExt cx="1406703" cy="1298427"/>
          </a:xfrm>
        </p:grpSpPr>
        <p:sp>
          <p:nvSpPr>
            <p:cNvPr id="29" name="Oval 28"/>
            <p:cNvSpPr/>
            <p:nvPr/>
          </p:nvSpPr>
          <p:spPr>
            <a:xfrm rot="495897">
              <a:off x="4835004" y="3298362"/>
              <a:ext cx="311240" cy="117216"/>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p:cNvSpPr/>
            <p:nvPr/>
          </p:nvSpPr>
          <p:spPr>
            <a:xfrm rot="990560">
              <a:off x="4936744" y="3362935"/>
              <a:ext cx="313669" cy="1349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p:cNvSpPr/>
            <p:nvPr/>
          </p:nvSpPr>
          <p:spPr>
            <a:xfrm rot="187505">
              <a:off x="4478390" y="3481707"/>
              <a:ext cx="313668" cy="1349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p:cNvSpPr/>
            <p:nvPr/>
          </p:nvSpPr>
          <p:spPr>
            <a:xfrm rot="187505">
              <a:off x="4502993" y="3630333"/>
              <a:ext cx="247635" cy="4571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p:cNvSpPr/>
            <p:nvPr/>
          </p:nvSpPr>
          <p:spPr>
            <a:xfrm rot="979777">
              <a:off x="5218421" y="3643704"/>
              <a:ext cx="247635" cy="12716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p:cNvSpPr/>
            <p:nvPr/>
          </p:nvSpPr>
          <p:spPr>
            <a:xfrm rot="979777">
              <a:off x="4941180" y="3488231"/>
              <a:ext cx="247635" cy="12716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p:cNvSpPr/>
            <p:nvPr/>
          </p:nvSpPr>
          <p:spPr>
            <a:xfrm rot="437142">
              <a:off x="4641975" y="3717339"/>
              <a:ext cx="247635" cy="8526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p:cNvSpPr/>
            <p:nvPr/>
          </p:nvSpPr>
          <p:spPr>
            <a:xfrm rot="1123880">
              <a:off x="4623172" y="3803794"/>
              <a:ext cx="156169" cy="5561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Oval 36"/>
            <p:cNvSpPr/>
            <p:nvPr/>
          </p:nvSpPr>
          <p:spPr>
            <a:xfrm rot="20448668">
              <a:off x="4764409" y="3786326"/>
              <a:ext cx="156169" cy="5561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p:cNvSpPr/>
            <p:nvPr/>
          </p:nvSpPr>
          <p:spPr>
            <a:xfrm rot="19897373">
              <a:off x="4566351" y="3399000"/>
              <a:ext cx="205275" cy="8829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val 38"/>
            <p:cNvSpPr/>
            <p:nvPr/>
          </p:nvSpPr>
          <p:spPr>
            <a:xfrm rot="21123200">
              <a:off x="4704081" y="3515859"/>
              <a:ext cx="205275" cy="8829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val 39"/>
            <p:cNvSpPr/>
            <p:nvPr/>
          </p:nvSpPr>
          <p:spPr>
            <a:xfrm rot="940312">
              <a:off x="4851518" y="3532341"/>
              <a:ext cx="205275" cy="6475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val 40"/>
            <p:cNvSpPr/>
            <p:nvPr/>
          </p:nvSpPr>
          <p:spPr>
            <a:xfrm rot="940312">
              <a:off x="4668799" y="3424781"/>
              <a:ext cx="238180" cy="12220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p:cNvSpPr/>
            <p:nvPr/>
          </p:nvSpPr>
          <p:spPr>
            <a:xfrm>
              <a:off x="4870360" y="3239977"/>
              <a:ext cx="151719" cy="7084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42"/>
            <p:cNvSpPr/>
            <p:nvPr/>
          </p:nvSpPr>
          <p:spPr>
            <a:xfrm>
              <a:off x="4848762" y="3661134"/>
              <a:ext cx="292827" cy="156954"/>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p:cNvSpPr/>
            <p:nvPr/>
          </p:nvSpPr>
          <p:spPr>
            <a:xfrm rot="619354">
              <a:off x="5142398" y="3827742"/>
              <a:ext cx="212420" cy="12191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p:cNvSpPr/>
            <p:nvPr/>
          </p:nvSpPr>
          <p:spPr>
            <a:xfrm rot="619354">
              <a:off x="5062382" y="3729143"/>
              <a:ext cx="212420" cy="12191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p:cNvSpPr/>
            <p:nvPr/>
          </p:nvSpPr>
          <p:spPr>
            <a:xfrm rot="1481169">
              <a:off x="5005837" y="3549746"/>
              <a:ext cx="319793" cy="167126"/>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val 46"/>
            <p:cNvSpPr/>
            <p:nvPr/>
          </p:nvSpPr>
          <p:spPr>
            <a:xfrm rot="1481169">
              <a:off x="5147307" y="3752093"/>
              <a:ext cx="209559" cy="9066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p:cNvSpPr/>
            <p:nvPr/>
          </p:nvSpPr>
          <p:spPr>
            <a:xfrm>
              <a:off x="5248608" y="3896869"/>
              <a:ext cx="209559" cy="9066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Oval 48"/>
            <p:cNvSpPr/>
            <p:nvPr/>
          </p:nvSpPr>
          <p:spPr>
            <a:xfrm>
              <a:off x="5325054" y="3839401"/>
              <a:ext cx="142537" cy="9066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val 49"/>
            <p:cNvSpPr/>
            <p:nvPr/>
          </p:nvSpPr>
          <p:spPr>
            <a:xfrm>
              <a:off x="5050980" y="3985077"/>
              <a:ext cx="274074" cy="9066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p:cNvSpPr/>
            <p:nvPr/>
          </p:nvSpPr>
          <p:spPr>
            <a:xfrm rot="650664">
              <a:off x="5234877" y="4038057"/>
              <a:ext cx="274074" cy="9066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p:cNvSpPr/>
            <p:nvPr/>
          </p:nvSpPr>
          <p:spPr>
            <a:xfrm rot="311605">
              <a:off x="4576493" y="3975518"/>
              <a:ext cx="274074" cy="13645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p:cNvSpPr/>
            <p:nvPr/>
          </p:nvSpPr>
          <p:spPr>
            <a:xfrm rot="311605">
              <a:off x="4915358" y="4118091"/>
              <a:ext cx="274074" cy="6214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p:cNvSpPr/>
            <p:nvPr/>
          </p:nvSpPr>
          <p:spPr>
            <a:xfrm rot="311605">
              <a:off x="4396851" y="3848732"/>
              <a:ext cx="274074" cy="6214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rot="311605">
              <a:off x="4401884" y="3920065"/>
              <a:ext cx="274074" cy="11847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p:cNvSpPr/>
            <p:nvPr/>
          </p:nvSpPr>
          <p:spPr>
            <a:xfrm rot="311605">
              <a:off x="4430348" y="4021205"/>
              <a:ext cx="274074" cy="118475"/>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val 56"/>
            <p:cNvSpPr/>
            <p:nvPr/>
          </p:nvSpPr>
          <p:spPr>
            <a:xfrm>
              <a:off x="4559772" y="4110611"/>
              <a:ext cx="355827" cy="88376"/>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Oval 57"/>
            <p:cNvSpPr/>
            <p:nvPr/>
          </p:nvSpPr>
          <p:spPr>
            <a:xfrm rot="1137669">
              <a:off x="5359622" y="3447017"/>
              <a:ext cx="146262" cy="88376"/>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Oval 58"/>
            <p:cNvSpPr/>
            <p:nvPr/>
          </p:nvSpPr>
          <p:spPr>
            <a:xfrm rot="1137669">
              <a:off x="5376933" y="3229320"/>
              <a:ext cx="111220" cy="9077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Oval 59"/>
            <p:cNvSpPr/>
            <p:nvPr/>
          </p:nvSpPr>
          <p:spPr>
            <a:xfrm rot="1137669">
              <a:off x="5370547" y="3375542"/>
              <a:ext cx="111220" cy="6536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Oval 60"/>
            <p:cNvSpPr/>
            <p:nvPr/>
          </p:nvSpPr>
          <p:spPr>
            <a:xfrm>
              <a:off x="5576122" y="3355268"/>
              <a:ext cx="91996" cy="33732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Oval 61"/>
            <p:cNvSpPr/>
            <p:nvPr/>
          </p:nvSpPr>
          <p:spPr>
            <a:xfrm>
              <a:off x="5655877" y="3272771"/>
              <a:ext cx="64081" cy="15978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Oval 62"/>
            <p:cNvSpPr/>
            <p:nvPr/>
          </p:nvSpPr>
          <p:spPr>
            <a:xfrm rot="544826">
              <a:off x="5528086" y="3427161"/>
              <a:ext cx="45719" cy="14682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Oval 63"/>
            <p:cNvSpPr/>
            <p:nvPr/>
          </p:nvSpPr>
          <p:spPr>
            <a:xfrm rot="1137669">
              <a:off x="5631373" y="3421780"/>
              <a:ext cx="81084" cy="211034"/>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p:cNvSpPr/>
            <p:nvPr/>
          </p:nvSpPr>
          <p:spPr>
            <a:xfrm>
              <a:off x="5660555" y="3047263"/>
              <a:ext cx="54003" cy="13697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p:cNvSpPr/>
            <p:nvPr/>
          </p:nvSpPr>
          <p:spPr>
            <a:xfrm rot="544826">
              <a:off x="5514817" y="3848348"/>
              <a:ext cx="45719" cy="14682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p:cNvSpPr/>
            <p:nvPr/>
          </p:nvSpPr>
          <p:spPr>
            <a:xfrm>
              <a:off x="5571291" y="3801407"/>
              <a:ext cx="45719" cy="14682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Oval 67"/>
            <p:cNvSpPr/>
            <p:nvPr/>
          </p:nvSpPr>
          <p:spPr>
            <a:xfrm>
              <a:off x="5666502" y="3556757"/>
              <a:ext cx="45719" cy="9904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p:cNvSpPr/>
            <p:nvPr/>
          </p:nvSpPr>
          <p:spPr>
            <a:xfrm rot="1712119">
              <a:off x="5608400" y="3872260"/>
              <a:ext cx="45719" cy="16099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Oval 69"/>
            <p:cNvSpPr/>
            <p:nvPr/>
          </p:nvSpPr>
          <p:spPr>
            <a:xfrm rot="332588">
              <a:off x="5662200" y="3722694"/>
              <a:ext cx="74721" cy="16099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p:cNvSpPr/>
            <p:nvPr/>
          </p:nvSpPr>
          <p:spPr>
            <a:xfrm rot="332588">
              <a:off x="5730353" y="3560894"/>
              <a:ext cx="72684" cy="16099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Oval 71"/>
            <p:cNvSpPr/>
            <p:nvPr/>
          </p:nvSpPr>
          <p:spPr>
            <a:xfrm rot="332588">
              <a:off x="5749346" y="3151993"/>
              <a:ext cx="54208" cy="10250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Oval 72"/>
            <p:cNvSpPr/>
            <p:nvPr/>
          </p:nvSpPr>
          <p:spPr>
            <a:xfrm rot="332588">
              <a:off x="5726686" y="2979818"/>
              <a:ext cx="54208" cy="10250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p:cNvSpPr/>
            <p:nvPr/>
          </p:nvSpPr>
          <p:spPr>
            <a:xfrm rot="332588">
              <a:off x="5602930" y="3101314"/>
              <a:ext cx="45719" cy="11990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Oval 74"/>
            <p:cNvSpPr/>
            <p:nvPr/>
          </p:nvSpPr>
          <p:spPr>
            <a:xfrm rot="21159235">
              <a:off x="5573482" y="3134523"/>
              <a:ext cx="45719" cy="9989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Oval 75"/>
            <p:cNvSpPr/>
            <p:nvPr/>
          </p:nvSpPr>
          <p:spPr>
            <a:xfrm rot="16368453">
              <a:off x="5380453" y="2872752"/>
              <a:ext cx="68863" cy="38590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Oval 76"/>
            <p:cNvSpPr/>
            <p:nvPr/>
          </p:nvSpPr>
          <p:spPr>
            <a:xfrm rot="16368453">
              <a:off x="5182179" y="2893877"/>
              <a:ext cx="68863" cy="385903"/>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Oval 77"/>
            <p:cNvSpPr/>
            <p:nvPr/>
          </p:nvSpPr>
          <p:spPr>
            <a:xfrm rot="16368453">
              <a:off x="5217866" y="2856390"/>
              <a:ext cx="68863" cy="34141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Oval 78"/>
            <p:cNvSpPr/>
            <p:nvPr/>
          </p:nvSpPr>
          <p:spPr>
            <a:xfrm rot="16368453">
              <a:off x="5548776" y="2770226"/>
              <a:ext cx="68863" cy="34141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Oval 79"/>
            <p:cNvSpPr/>
            <p:nvPr/>
          </p:nvSpPr>
          <p:spPr>
            <a:xfrm rot="16368453">
              <a:off x="5298178" y="2764283"/>
              <a:ext cx="68863" cy="34141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val 80"/>
            <p:cNvSpPr/>
            <p:nvPr/>
          </p:nvSpPr>
          <p:spPr>
            <a:xfrm rot="16368453">
              <a:off x="5057240" y="3015493"/>
              <a:ext cx="45719" cy="25623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Oval 81"/>
            <p:cNvSpPr/>
            <p:nvPr/>
          </p:nvSpPr>
          <p:spPr>
            <a:xfrm rot="16368453">
              <a:off x="4840296" y="3013241"/>
              <a:ext cx="45719" cy="25623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Oval 82"/>
            <p:cNvSpPr/>
            <p:nvPr/>
          </p:nvSpPr>
          <p:spPr>
            <a:xfrm rot="16368453">
              <a:off x="4923733" y="2775527"/>
              <a:ext cx="78754" cy="45800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Oval 83"/>
            <p:cNvSpPr/>
            <p:nvPr/>
          </p:nvSpPr>
          <p:spPr>
            <a:xfrm rot="16368453">
              <a:off x="4905178" y="2917014"/>
              <a:ext cx="47490" cy="352562"/>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85" name="Picture 84"/>
          <p:cNvPicPr>
            <a:picLocks noChangeAspect="1"/>
          </p:cNvPicPr>
          <p:nvPr/>
        </p:nvPicPr>
        <p:blipFill rotWithShape="1">
          <a:blip r:embed="rId2">
            <a:extLst>
              <a:ext uri="{28A0092B-C50C-407E-A947-70E740481C1C}">
                <a14:useLocalDpi xmlns:a14="http://schemas.microsoft.com/office/drawing/2010/main" val="0"/>
              </a:ext>
            </a:extLst>
          </a:blip>
          <a:srcRect l="12449" r="38353"/>
          <a:stretch/>
        </p:blipFill>
        <p:spPr>
          <a:xfrm>
            <a:off x="2312274" y="1914973"/>
            <a:ext cx="1965435" cy="2350814"/>
          </a:xfrm>
          <a:prstGeom prst="rect">
            <a:avLst/>
          </a:prstGeom>
        </p:spPr>
      </p:pic>
      <p:grpSp>
        <p:nvGrpSpPr>
          <p:cNvPr id="87" name="Group 86"/>
          <p:cNvGrpSpPr/>
          <p:nvPr/>
        </p:nvGrpSpPr>
        <p:grpSpPr>
          <a:xfrm>
            <a:off x="833657" y="1914973"/>
            <a:ext cx="3444051" cy="2350814"/>
            <a:chOff x="833657" y="1641709"/>
            <a:chExt cx="3444051" cy="2350814"/>
          </a:xfrm>
        </p:grpSpPr>
        <p:pic>
          <p:nvPicPr>
            <p:cNvPr id="86" name="Picture 85"/>
            <p:cNvPicPr>
              <a:picLocks noChangeAspect="1"/>
            </p:cNvPicPr>
            <p:nvPr/>
          </p:nvPicPr>
          <p:blipFill rotWithShape="1">
            <a:blip r:embed="rId4">
              <a:extLst>
                <a:ext uri="{28A0092B-C50C-407E-A947-70E740481C1C}">
                  <a14:useLocalDpi xmlns:a14="http://schemas.microsoft.com/office/drawing/2010/main" val="0"/>
                </a:ext>
              </a:extLst>
            </a:blip>
            <a:srcRect l="64865"/>
            <a:stretch/>
          </p:blipFill>
          <p:spPr>
            <a:xfrm>
              <a:off x="833657" y="1641709"/>
              <a:ext cx="1398568" cy="2350814"/>
            </a:xfrm>
            <a:prstGeom prst="rect">
              <a:avLst/>
            </a:prstGeom>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1557" r="39067"/>
            <a:stretch/>
          </p:blipFill>
          <p:spPr>
            <a:xfrm>
              <a:off x="2312273" y="1641709"/>
              <a:ext cx="1965435" cy="2350814"/>
            </a:xfrm>
            <a:prstGeom prst="rect">
              <a:avLst/>
            </a:prstGeom>
          </p:spPr>
        </p:pic>
      </p:grpSp>
      <p:sp>
        <p:nvSpPr>
          <p:cNvPr id="88" name="Rectangle 87"/>
          <p:cNvSpPr/>
          <p:nvPr/>
        </p:nvSpPr>
        <p:spPr>
          <a:xfrm>
            <a:off x="732739" y="4342361"/>
            <a:ext cx="3744667" cy="584775"/>
          </a:xfrm>
          <a:prstGeom prst="rect">
            <a:avLst/>
          </a:prstGeom>
        </p:spPr>
        <p:txBody>
          <a:bodyPr wrap="square">
            <a:spAutoFit/>
          </a:bodyPr>
          <a:lstStyle/>
          <a:p>
            <a:pPr algn="ctr"/>
            <a:r>
              <a:rPr lang="en-US" sz="1600" dirty="0" smtClean="0">
                <a:solidFill>
                  <a:srgbClr val="000000"/>
                </a:solidFill>
                <a:latin typeface="HelveticaNeue-Light" charset="0"/>
              </a:rPr>
              <a:t>Clinical breast CT data </a:t>
            </a:r>
          </a:p>
          <a:p>
            <a:pPr algn="ctr"/>
            <a:r>
              <a:rPr lang="en-US" sz="1600" dirty="0" smtClean="0">
                <a:solidFill>
                  <a:srgbClr val="000000"/>
                </a:solidFill>
                <a:latin typeface="HelveticaNeue-Light" charset="0"/>
              </a:rPr>
              <a:t>(courtesy of Prof. John Boone UCDMC)</a:t>
            </a:r>
            <a:endParaRPr lang="en-US" sz="1600" dirty="0"/>
          </a:p>
        </p:txBody>
      </p:sp>
      <p:sp>
        <p:nvSpPr>
          <p:cNvPr id="89" name="Rounded Rectangle 88"/>
          <p:cNvSpPr/>
          <p:nvPr/>
        </p:nvSpPr>
        <p:spPr>
          <a:xfrm>
            <a:off x="853948" y="2681593"/>
            <a:ext cx="838218" cy="825330"/>
          </a:xfrm>
          <a:prstGeom prst="roundRect">
            <a:avLst/>
          </a:prstGeom>
          <a:solidFill>
            <a:schemeClr val="accent1">
              <a:alpha val="37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3020382" y="2656990"/>
            <a:ext cx="838218" cy="825330"/>
          </a:xfrm>
          <a:prstGeom prst="roundRect">
            <a:avLst/>
          </a:prstGeom>
          <a:solidFill>
            <a:schemeClr val="accent1">
              <a:alpha val="37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315997" y="2970978"/>
            <a:ext cx="4777054" cy="640175"/>
          </a:xfrm>
          <a:prstGeom prst="rect">
            <a:avLst/>
          </a:prstGeom>
        </p:spPr>
        <p:txBody>
          <a:bodyPr wrap="square">
            <a:spAutoFit/>
          </a:bodyPr>
          <a:lstStyle/>
          <a:p>
            <a:pPr>
              <a:lnSpc>
                <a:spcPct val="90000"/>
              </a:lnSpc>
              <a:spcAft>
                <a:spcPts val="600"/>
              </a:spcAft>
            </a:pPr>
            <a:r>
              <a:rPr lang="en-US" b="1" u="sng" dirty="0" smtClean="0">
                <a:solidFill>
                  <a:srgbClr val="000000"/>
                </a:solidFill>
                <a:latin typeface="HelveticaNeue-Light" charset="0"/>
              </a:rPr>
              <a:t>Local adipose compartments</a:t>
            </a:r>
          </a:p>
          <a:p>
            <a:pPr marL="185738" indent="-185738">
              <a:lnSpc>
                <a:spcPct val="90000"/>
              </a:lnSpc>
              <a:spcAft>
                <a:spcPts val="600"/>
              </a:spcAft>
              <a:buFont typeface="Arial" charset="0"/>
              <a:buChar char="•"/>
            </a:pPr>
            <a:r>
              <a:rPr lang="en-US" sz="1600" dirty="0" smtClean="0">
                <a:solidFill>
                  <a:srgbClr val="000000"/>
                </a:solidFill>
                <a:latin typeface="HelveticaNeue-Light" charset="0"/>
              </a:rPr>
              <a:t>Can be modeled as a system of random ellipsoids</a:t>
            </a:r>
          </a:p>
        </p:txBody>
      </p:sp>
      <p:cxnSp>
        <p:nvCxnSpPr>
          <p:cNvPr id="93" name="Straight Connector 92"/>
          <p:cNvCxnSpPr/>
          <p:nvPr/>
        </p:nvCxnSpPr>
        <p:spPr>
          <a:xfrm flipV="1">
            <a:off x="5330911" y="2185508"/>
            <a:ext cx="562320" cy="55953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614815" y="2395690"/>
            <a:ext cx="562320" cy="55953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5871629" y="1941705"/>
            <a:ext cx="2250937" cy="338554"/>
          </a:xfrm>
          <a:prstGeom prst="rect">
            <a:avLst/>
          </a:prstGeom>
        </p:spPr>
        <p:txBody>
          <a:bodyPr wrap="none">
            <a:spAutoFit/>
          </a:bodyPr>
          <a:lstStyle/>
          <a:p>
            <a:r>
              <a:rPr lang="en-US" sz="1600" dirty="0" smtClean="0">
                <a:solidFill>
                  <a:srgbClr val="000000"/>
                </a:solidFill>
                <a:latin typeface="HelveticaNeue-Light" charset="0"/>
              </a:rPr>
              <a:t>Adipose compartments</a:t>
            </a:r>
            <a:endParaRPr lang="en-US" sz="1600" dirty="0"/>
          </a:p>
        </p:txBody>
      </p:sp>
      <p:sp>
        <p:nvSpPr>
          <p:cNvPr id="96" name="Rectangle 95"/>
          <p:cNvSpPr/>
          <p:nvPr/>
        </p:nvSpPr>
        <p:spPr>
          <a:xfrm>
            <a:off x="6177135" y="2236730"/>
            <a:ext cx="2077300" cy="338554"/>
          </a:xfrm>
          <a:prstGeom prst="rect">
            <a:avLst/>
          </a:prstGeom>
        </p:spPr>
        <p:txBody>
          <a:bodyPr wrap="none">
            <a:spAutoFit/>
          </a:bodyPr>
          <a:lstStyle/>
          <a:p>
            <a:r>
              <a:rPr lang="en-US" sz="1600" dirty="0" smtClean="0">
                <a:solidFill>
                  <a:srgbClr val="000000"/>
                </a:solidFill>
                <a:latin typeface="HelveticaNeue-Light" charset="0"/>
              </a:rPr>
              <a:t>Fibro-glandular tissue</a:t>
            </a:r>
            <a:endParaRPr lang="en-US" sz="1600" dirty="0"/>
          </a:p>
        </p:txBody>
      </p:sp>
      <mc:AlternateContent xmlns:mc="http://schemas.openxmlformats.org/markup-compatibility/2006" xmlns:a14="http://schemas.microsoft.com/office/drawing/2010/main">
        <mc:Choice Requires="a14">
          <p:sp>
            <p:nvSpPr>
              <p:cNvPr id="97" name="TextBox 96"/>
              <p:cNvSpPr txBox="1"/>
              <p:nvPr/>
            </p:nvSpPr>
            <p:spPr>
              <a:xfrm>
                <a:off x="2754320" y="5178548"/>
                <a:ext cx="6642510" cy="1249573"/>
              </a:xfrm>
              <a:prstGeom prst="rect">
                <a:avLst/>
              </a:prstGeom>
              <a:noFill/>
            </p:spPr>
            <p:txBody>
              <a:bodyPr wrap="square" rtlCol="0">
                <a:spAutoFit/>
              </a:bodyPr>
              <a:lstStyle/>
              <a:p>
                <a:pPr>
                  <a:lnSpc>
                    <a:spcPct val="90000"/>
                  </a:lnSpc>
                  <a:spcAft>
                    <a:spcPts val="600"/>
                  </a:spcAft>
                </a:pPr>
                <a:r>
                  <a:rPr lang="en-US" b="1" u="sng" dirty="0" smtClean="0">
                    <a:solidFill>
                      <a:srgbClr val="000000"/>
                    </a:solidFill>
                    <a:latin typeface="HelveticaNeue-Light" charset="0"/>
                  </a:rPr>
                  <a:t>System of random ellipsoids as </a:t>
                </a:r>
                <a:r>
                  <a:rPr lang="en-US" b="1" u="sng" dirty="0">
                    <a:solidFill>
                      <a:srgbClr val="000000"/>
                    </a:solidFill>
                    <a:latin typeface="HelveticaNeue-Light" charset="0"/>
                  </a:rPr>
                  <a:t>a </a:t>
                </a:r>
                <a:r>
                  <a:rPr lang="en-US" b="1" u="sng" dirty="0" smtClean="0">
                    <a:solidFill>
                      <a:srgbClr val="000000"/>
                    </a:solidFill>
                    <a:latin typeface="HelveticaNeue-Light" charset="0"/>
                  </a:rPr>
                  <a:t>marked </a:t>
                </a:r>
                <a:r>
                  <a:rPr lang="en-US" b="1" u="sng" dirty="0">
                    <a:solidFill>
                      <a:srgbClr val="000000"/>
                    </a:solidFill>
                    <a:latin typeface="HelveticaNeue-Light" charset="0"/>
                  </a:rPr>
                  <a:t>point process (MPP) </a:t>
                </a:r>
                <a:endParaRPr lang="fr-FR" b="1" u="sng" dirty="0">
                  <a:solidFill>
                    <a:srgbClr val="000000"/>
                  </a:solidFill>
                  <a:latin typeface="HelveticaNeue-Light" charset="0"/>
                </a:endParaRPr>
              </a:p>
              <a:p>
                <a:pPr/>
                <a14:m>
                  <m:oMathPara xmlns:m="http://schemas.openxmlformats.org/officeDocument/2006/math">
                    <m:oMathParaPr>
                      <m:jc m:val="centerGroup"/>
                    </m:oMathParaPr>
                    <m:oMath xmlns:m="http://schemas.openxmlformats.org/officeDocument/2006/math">
                      <m:r>
                        <a:rPr lang="fr-FR">
                          <a:solidFill>
                            <a:srgbClr val="000000"/>
                          </a:solidFill>
                          <a:latin typeface="Cambria Math" charset="0"/>
                        </a:rPr>
                        <m:t>𝒀</m:t>
                      </m:r>
                      <m:r>
                        <a:rPr lang="en-US">
                          <a:solidFill>
                            <a:srgbClr val="000000"/>
                          </a:solidFill>
                          <a:latin typeface="Cambria Math" charset="0"/>
                        </a:rPr>
                        <m:t>=</m:t>
                      </m:r>
                      <m:d>
                        <m:dPr>
                          <m:begChr m:val="{"/>
                          <m:endChr m:val="}"/>
                          <m:ctrlPr>
                            <a:rPr lang="en-US" i="1">
                              <a:solidFill>
                                <a:srgbClr val="000000"/>
                              </a:solidFill>
                              <a:latin typeface="Cambria Math" charset="0"/>
                            </a:rPr>
                          </m:ctrlPr>
                        </m:dPr>
                        <m:e>
                          <m:sSub>
                            <m:sSubPr>
                              <m:ctrlPr>
                                <a:rPr lang="en-US" i="1">
                                  <a:solidFill>
                                    <a:srgbClr val="000000"/>
                                  </a:solidFill>
                                  <a:latin typeface="Cambria Math" charset="0"/>
                                </a:rPr>
                              </m:ctrlPr>
                            </m:sSubPr>
                            <m:e>
                              <m:r>
                                <a:rPr lang="en-US">
                                  <a:solidFill>
                                    <a:srgbClr val="000000"/>
                                  </a:solidFill>
                                  <a:latin typeface="Cambria Math" charset="0"/>
                                </a:rPr>
                                <m:t>𝚽</m:t>
                              </m:r>
                            </m:e>
                            <m:sub>
                              <m:r>
                                <a:rPr lang="fr-FR">
                                  <a:solidFill>
                                    <a:srgbClr val="000000"/>
                                  </a:solidFill>
                                  <a:latin typeface="Cambria Math" charset="0"/>
                                </a:rPr>
                                <m:t>𝒔</m:t>
                              </m:r>
                            </m:sub>
                          </m:sSub>
                          <m:r>
                            <a:rPr lang="en-US">
                              <a:solidFill>
                                <a:srgbClr val="000000"/>
                              </a:solidFill>
                              <a:latin typeface="Cambria Math" charset="0"/>
                            </a:rPr>
                            <m:t>,</m:t>
                          </m:r>
                          <m:r>
                            <a:rPr lang="en-US">
                              <a:solidFill>
                                <a:srgbClr val="000000"/>
                              </a:solidFill>
                              <a:latin typeface="Cambria Math" charset="0"/>
                            </a:rPr>
                            <m:t>𝜽</m:t>
                          </m:r>
                        </m:e>
                      </m:d>
                    </m:oMath>
                  </m:oMathPara>
                </a14:m>
                <a:endParaRPr lang="en-US" dirty="0">
                  <a:solidFill>
                    <a:srgbClr val="000000"/>
                  </a:solidFill>
                  <a:latin typeface="HelveticaNeue-Light" charset="0"/>
                </a:endParaRPr>
              </a:p>
              <a:p>
                <a:pPr marL="129779" indent="-129779">
                  <a:buFont typeface="Arial" panose="020B0604020202020204" pitchFamily="34" charset="0"/>
                  <a:buChar char="•"/>
                </a:pPr>
                <a14:m>
                  <m:oMath xmlns:m="http://schemas.openxmlformats.org/officeDocument/2006/math">
                    <m:sSub>
                      <m:sSubPr>
                        <m:ctrlPr>
                          <a:rPr lang="en-US" i="1">
                            <a:solidFill>
                              <a:srgbClr val="000000"/>
                            </a:solidFill>
                            <a:latin typeface="Cambria Math" charset="0"/>
                          </a:rPr>
                        </m:ctrlPr>
                      </m:sSubPr>
                      <m:e>
                        <m:r>
                          <a:rPr lang="en-US">
                            <a:solidFill>
                              <a:srgbClr val="000000"/>
                            </a:solidFill>
                            <a:latin typeface="Cambria Math" charset="0"/>
                          </a:rPr>
                          <m:t>𝚽</m:t>
                        </m:r>
                      </m:e>
                      <m:sub>
                        <m:r>
                          <a:rPr lang="fr-FR">
                            <a:solidFill>
                              <a:srgbClr val="000000"/>
                            </a:solidFill>
                            <a:latin typeface="Cambria Math" charset="0"/>
                          </a:rPr>
                          <m:t>𝒔</m:t>
                        </m:r>
                      </m:sub>
                    </m:sSub>
                  </m:oMath>
                </a14:m>
                <a:r>
                  <a:rPr lang="en-US" dirty="0">
                    <a:solidFill>
                      <a:srgbClr val="000000"/>
                    </a:solidFill>
                    <a:latin typeface="HelveticaNeue-Light" charset="0"/>
                  </a:rPr>
                  <a:t>: ellipsoid centers point process </a:t>
                </a:r>
                <a14:m>
                  <m:oMath xmlns:m="http://schemas.openxmlformats.org/officeDocument/2006/math">
                    <m:r>
                      <a:rPr lang="en-US">
                        <a:solidFill>
                          <a:srgbClr val="000000"/>
                        </a:solidFill>
                        <a:latin typeface="Cambria Math" charset="0"/>
                      </a:rPr>
                      <m:t>~ </m:t>
                    </m:r>
                    <m:sSub>
                      <m:sSubPr>
                        <m:ctrlPr>
                          <a:rPr lang="en-US" i="1">
                            <a:solidFill>
                              <a:srgbClr val="000000"/>
                            </a:solidFill>
                            <a:latin typeface="Cambria Math" charset="0"/>
                          </a:rPr>
                        </m:ctrlPr>
                      </m:sSubPr>
                      <m:e>
                        <m:r>
                          <a:rPr lang="fr-FR">
                            <a:solidFill>
                              <a:srgbClr val="000000"/>
                            </a:solidFill>
                            <a:latin typeface="Cambria Math" charset="0"/>
                          </a:rPr>
                          <m:t>𝐏</m:t>
                        </m:r>
                      </m:e>
                      <m:sub>
                        <m:r>
                          <a:rPr lang="fr-FR">
                            <a:solidFill>
                              <a:srgbClr val="000000"/>
                            </a:solidFill>
                            <a:latin typeface="Cambria Math" charset="0"/>
                          </a:rPr>
                          <m:t>𝒔</m:t>
                        </m:r>
                      </m:sub>
                    </m:sSub>
                  </m:oMath>
                </a14:m>
                <a:r>
                  <a:rPr lang="en-US" dirty="0">
                    <a:solidFill>
                      <a:srgbClr val="000000"/>
                    </a:solidFill>
                    <a:latin typeface="HelveticaNeue-Light" charset="0"/>
                  </a:rPr>
                  <a:t>.</a:t>
                </a:r>
              </a:p>
              <a:p>
                <a:pPr marL="129779" indent="-129779">
                  <a:buFont typeface="Arial" panose="020B0604020202020204" pitchFamily="34" charset="0"/>
                  <a:buChar char="•"/>
                </a:pPr>
                <a14:m>
                  <m:oMath xmlns:m="http://schemas.openxmlformats.org/officeDocument/2006/math">
                    <m:r>
                      <a:rPr lang="en-US">
                        <a:solidFill>
                          <a:srgbClr val="000000"/>
                        </a:solidFill>
                        <a:latin typeface="Cambria Math" charset="0"/>
                      </a:rPr>
                      <m:t>𝜽</m:t>
                    </m:r>
                    <m:r>
                      <a:rPr lang="en-US">
                        <a:solidFill>
                          <a:srgbClr val="000000"/>
                        </a:solidFill>
                        <a:latin typeface="Cambria Math" charset="0"/>
                      </a:rPr>
                      <m:t> </m:t>
                    </m:r>
                  </m:oMath>
                </a14:m>
                <a:r>
                  <a:rPr lang="en-US" dirty="0">
                    <a:solidFill>
                      <a:srgbClr val="000000"/>
                    </a:solidFill>
                    <a:latin typeface="HelveticaNeue-Light" charset="0"/>
                  </a:rPr>
                  <a:t>: ellipsoid parameters (marks) </a:t>
                </a:r>
                <a14:m>
                  <m:oMath xmlns:m="http://schemas.openxmlformats.org/officeDocument/2006/math">
                    <m:r>
                      <a:rPr lang="en-US">
                        <a:solidFill>
                          <a:srgbClr val="000000"/>
                        </a:solidFill>
                        <a:latin typeface="Cambria Math" charset="0"/>
                      </a:rPr>
                      <m:t>~ </m:t>
                    </m:r>
                    <m:sSub>
                      <m:sSubPr>
                        <m:ctrlPr>
                          <a:rPr lang="en-US" i="1">
                            <a:solidFill>
                              <a:srgbClr val="000000"/>
                            </a:solidFill>
                            <a:latin typeface="Cambria Math" charset="0"/>
                          </a:rPr>
                        </m:ctrlPr>
                      </m:sSubPr>
                      <m:e>
                        <m:r>
                          <a:rPr lang="fr-FR">
                            <a:solidFill>
                              <a:srgbClr val="000000"/>
                            </a:solidFill>
                            <a:latin typeface="Cambria Math" charset="0"/>
                          </a:rPr>
                          <m:t>𝐏</m:t>
                        </m:r>
                      </m:e>
                      <m:sub>
                        <m:r>
                          <a:rPr lang="en-US">
                            <a:solidFill>
                              <a:srgbClr val="000000"/>
                            </a:solidFill>
                            <a:latin typeface="Cambria Math" charset="0"/>
                          </a:rPr>
                          <m:t>𝜽</m:t>
                        </m:r>
                      </m:sub>
                    </m:sSub>
                  </m:oMath>
                </a14:m>
                <a:r>
                  <a:rPr lang="en-US" dirty="0">
                    <a:solidFill>
                      <a:srgbClr val="000000"/>
                    </a:solidFill>
                    <a:latin typeface="HelveticaNeue-Light" charset="0"/>
                  </a:rPr>
                  <a:t>.</a:t>
                </a:r>
              </a:p>
            </p:txBody>
          </p:sp>
        </mc:Choice>
        <mc:Fallback xmlns="">
          <p:sp>
            <p:nvSpPr>
              <p:cNvPr id="97" name="TextBox 96"/>
              <p:cNvSpPr txBox="1">
                <a:spLocks noRot="1" noChangeAspect="1" noMove="1" noResize="1" noEditPoints="1" noAdjustHandles="1" noChangeArrowheads="1" noChangeShapeType="1" noTextEdit="1"/>
              </p:cNvSpPr>
              <p:nvPr/>
            </p:nvSpPr>
            <p:spPr>
              <a:xfrm>
                <a:off x="2754320" y="5178548"/>
                <a:ext cx="6642510" cy="1249573"/>
              </a:xfrm>
              <a:prstGeom prst="rect">
                <a:avLst/>
              </a:prstGeom>
              <a:blipFill rotWithShape="0">
                <a:blip r:embed="rId5"/>
                <a:stretch>
                  <a:fillRect l="-826" t="-4878" b="-36585"/>
                </a:stretch>
              </a:blipFill>
            </p:spPr>
            <p:txBody>
              <a:bodyPr/>
              <a:lstStyle/>
              <a:p>
                <a:r>
                  <a:rPr lang="en-US">
                    <a:noFill/>
                  </a:rPr>
                  <a:t> </a:t>
                </a:r>
              </a:p>
            </p:txBody>
          </p:sp>
        </mc:Fallback>
      </mc:AlternateContent>
      <p:sp>
        <p:nvSpPr>
          <p:cNvPr id="98" name="TextBox 97"/>
          <p:cNvSpPr txBox="1"/>
          <p:nvPr/>
        </p:nvSpPr>
        <p:spPr>
          <a:xfrm>
            <a:off x="833657" y="1297734"/>
            <a:ext cx="1098378" cy="369332"/>
          </a:xfrm>
          <a:prstGeom prst="rect">
            <a:avLst/>
          </a:prstGeom>
          <a:noFill/>
        </p:spPr>
        <p:txBody>
          <a:bodyPr wrap="none" rtlCol="0">
            <a:spAutoFit/>
          </a:bodyPr>
          <a:lstStyle/>
          <a:p>
            <a:r>
              <a:rPr lang="en-US" b="1" u="sng" dirty="0">
                <a:solidFill>
                  <a:srgbClr val="000000"/>
                </a:solidFill>
                <a:latin typeface="HelveticaNeue-Light" charset="0"/>
              </a:rPr>
              <a:t>Overview</a:t>
            </a:r>
          </a:p>
        </p:txBody>
      </p:sp>
    </p:spTree>
    <p:extLst>
      <p:ext uri="{BB962C8B-B14F-4D97-AF65-F5344CB8AC3E}">
        <p14:creationId xmlns:p14="http://schemas.microsoft.com/office/powerpoint/2010/main" val="8995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9315" y="624701"/>
            <a:ext cx="7953982" cy="523220"/>
          </a:xfrm>
          <a:prstGeom prst="rect">
            <a:avLst/>
          </a:prstGeom>
        </p:spPr>
        <p:txBody>
          <a:bodyPr wrap="square">
            <a:spAutoFit/>
          </a:bodyPr>
          <a:lstStyle/>
          <a:p>
            <a:r>
              <a:rPr lang="en-US" sz="2800" dirty="0" smtClean="0">
                <a:latin typeface="Helvetica Neue" charset="0"/>
                <a:ea typeface="Helvetica Neue" charset="0"/>
                <a:cs typeface="Helvetica Neue" charset="0"/>
              </a:rPr>
              <a:t>Stochastic 3D breast tissue model</a:t>
            </a:r>
            <a:endParaRPr lang="en-US" sz="2800" dirty="0">
              <a:latin typeface="Helvetica Neue" charset="0"/>
              <a:ea typeface="Helvetica Neue" charset="0"/>
              <a:cs typeface="Helvetica Neue" charset="0"/>
            </a:endParaRPr>
          </a:p>
        </p:txBody>
      </p:sp>
      <p:cxnSp>
        <p:nvCxnSpPr>
          <p:cNvPr id="12" name="Straight Connector 11"/>
          <p:cNvCxnSpPr/>
          <p:nvPr/>
        </p:nvCxnSpPr>
        <p:spPr>
          <a:xfrm>
            <a:off x="819315" y="1272746"/>
            <a:ext cx="10524188"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33657" y="1297734"/>
            <a:ext cx="6815327" cy="369332"/>
          </a:xfrm>
          <a:prstGeom prst="rect">
            <a:avLst/>
          </a:prstGeom>
          <a:noFill/>
        </p:spPr>
        <p:txBody>
          <a:bodyPr wrap="none" rtlCol="0">
            <a:spAutoFit/>
          </a:bodyPr>
          <a:lstStyle/>
          <a:p>
            <a:r>
              <a:rPr lang="en-US" b="1" u="sng" dirty="0" smtClean="0">
                <a:solidFill>
                  <a:srgbClr val="000000"/>
                </a:solidFill>
                <a:latin typeface="HelveticaNeue-Light" charset="0"/>
              </a:rPr>
              <a:t>Learning model parameters from segmented clinical breast CT data</a:t>
            </a:r>
            <a:endParaRPr lang="en-US" b="1" u="sng" dirty="0">
              <a:solidFill>
                <a:srgbClr val="000000"/>
              </a:solidFill>
              <a:latin typeface="HelveticaNeue-Light" charset="0"/>
            </a:endParaRPr>
          </a:p>
        </p:txBody>
      </p:sp>
      <mc:AlternateContent xmlns:mc="http://schemas.openxmlformats.org/markup-compatibility/2006" xmlns:a14="http://schemas.microsoft.com/office/drawing/2010/main">
        <mc:Choice Requires="a14">
          <p:sp>
            <p:nvSpPr>
              <p:cNvPr id="92" name="Rectangle 91"/>
              <p:cNvSpPr/>
              <p:nvPr/>
            </p:nvSpPr>
            <p:spPr>
              <a:xfrm>
                <a:off x="833657" y="4316853"/>
                <a:ext cx="3559309" cy="338554"/>
              </a:xfrm>
              <a:prstGeom prst="rect">
                <a:avLst/>
              </a:prstGeom>
            </p:spPr>
            <p:txBody>
              <a:bodyPr wrap="square">
                <a:spAutoFit/>
              </a:bodyPr>
              <a:lstStyle/>
              <a:p>
                <a:pPr marL="130969" indent="-130969">
                  <a:spcAft>
                    <a:spcPts val="450"/>
                  </a:spcAft>
                  <a:buFont typeface="+mj-lt"/>
                  <a:buAutoNum type="arabicPeriod" startAt="2"/>
                </a:pPr>
                <a:r>
                  <a:rPr lang="en-US" sz="1600" dirty="0" smtClean="0">
                    <a:solidFill>
                      <a:srgbClr val="000000"/>
                    </a:solidFill>
                    <a:latin typeface="HelveticaNeue-Light" charset="0"/>
                  </a:rPr>
                  <a:t>Inference: estimate </a:t>
                </a:r>
                <a14:m>
                  <m:oMath xmlns:m="http://schemas.openxmlformats.org/officeDocument/2006/math">
                    <m:sSub>
                      <m:sSubPr>
                        <m:ctrlPr>
                          <a:rPr lang="en-US" sz="1600" b="1" i="1">
                            <a:solidFill>
                              <a:srgbClr val="000000"/>
                            </a:solidFill>
                            <a:latin typeface="Cambria Math" charset="0"/>
                          </a:rPr>
                        </m:ctrlPr>
                      </m:sSubPr>
                      <m:e>
                        <m:r>
                          <a:rPr lang="fr-FR" sz="1600" b="1" i="0">
                            <a:solidFill>
                              <a:srgbClr val="000000"/>
                            </a:solidFill>
                            <a:latin typeface="Cambria Math" charset="0"/>
                          </a:rPr>
                          <m:t>𝐏</m:t>
                        </m:r>
                      </m:e>
                      <m:sub>
                        <m:r>
                          <a:rPr lang="fr-FR" sz="1600" b="1" i="1">
                            <a:solidFill>
                              <a:srgbClr val="000000"/>
                            </a:solidFill>
                            <a:latin typeface="Cambria Math" charset="0"/>
                          </a:rPr>
                          <m:t>𝒔</m:t>
                        </m:r>
                      </m:sub>
                    </m:sSub>
                  </m:oMath>
                </a14:m>
                <a:r>
                  <a:rPr lang="en-US" sz="1600" b="1" dirty="0" smtClean="0">
                    <a:solidFill>
                      <a:srgbClr val="000000"/>
                    </a:solidFill>
                    <a:latin typeface="HelveticaNeue-Light" charset="0"/>
                  </a:rPr>
                  <a:t>, </a:t>
                </a:r>
                <a14:m>
                  <m:oMath xmlns:m="http://schemas.openxmlformats.org/officeDocument/2006/math">
                    <m:sSub>
                      <m:sSubPr>
                        <m:ctrlPr>
                          <a:rPr lang="en-US" sz="1600" b="1" i="1">
                            <a:solidFill>
                              <a:srgbClr val="000000"/>
                            </a:solidFill>
                            <a:latin typeface="Cambria Math" charset="0"/>
                          </a:rPr>
                        </m:ctrlPr>
                      </m:sSubPr>
                      <m:e>
                        <m:r>
                          <a:rPr lang="fr-FR" sz="1600" b="1" i="0">
                            <a:solidFill>
                              <a:srgbClr val="000000"/>
                            </a:solidFill>
                            <a:latin typeface="Cambria Math" charset="0"/>
                          </a:rPr>
                          <m:t>𝐏</m:t>
                        </m:r>
                      </m:e>
                      <m:sub>
                        <m:r>
                          <a:rPr lang="en-US" sz="1600" b="1" i="1">
                            <a:solidFill>
                              <a:srgbClr val="000000"/>
                            </a:solidFill>
                            <a:latin typeface="Cambria Math" charset="0"/>
                          </a:rPr>
                          <m:t>𝜽</m:t>
                        </m:r>
                      </m:sub>
                    </m:sSub>
                  </m:oMath>
                </a14:m>
                <a:r>
                  <a:rPr lang="en-US" sz="1600" dirty="0" smtClean="0">
                    <a:solidFill>
                      <a:srgbClr val="000000"/>
                    </a:solidFill>
                    <a:latin typeface="HelveticaNeue-Light" charset="0"/>
                  </a:rPr>
                  <a:t> from </a:t>
                </a:r>
                <a14:m>
                  <m:oMath xmlns:m="http://schemas.openxmlformats.org/officeDocument/2006/math">
                    <m:r>
                      <m:rPr>
                        <m:sty m:val="p"/>
                      </m:rPr>
                      <a:rPr lang="fr-FR" sz="1600" b="0" i="0">
                        <a:solidFill>
                          <a:srgbClr val="000000"/>
                        </a:solidFill>
                        <a:latin typeface="Cambria Math" charset="0"/>
                      </a:rPr>
                      <m:t>u</m:t>
                    </m:r>
                  </m:oMath>
                </a14:m>
                <a:r>
                  <a:rPr lang="fr-FR" sz="1600" dirty="0">
                    <a:solidFill>
                      <a:srgbClr val="000000"/>
                    </a:solidFill>
                    <a:latin typeface="HelveticaNeue-Light" charset="0"/>
                  </a:rPr>
                  <a:t>*</a:t>
                </a:r>
                <a:endParaRPr lang="en-US" sz="1600" dirty="0">
                  <a:solidFill>
                    <a:srgbClr val="000000"/>
                  </a:solidFill>
                  <a:latin typeface="HelveticaNeue-Light" charset="0"/>
                </a:endParaRPr>
              </a:p>
            </p:txBody>
          </p:sp>
        </mc:Choice>
        <mc:Fallback xmlns="">
          <p:sp>
            <p:nvSpPr>
              <p:cNvPr id="92" name="Rectangle 91"/>
              <p:cNvSpPr>
                <a:spLocks noRot="1" noChangeAspect="1" noMove="1" noResize="1" noEditPoints="1" noAdjustHandles="1" noChangeArrowheads="1" noChangeShapeType="1" noTextEdit="1"/>
              </p:cNvSpPr>
              <p:nvPr/>
            </p:nvSpPr>
            <p:spPr>
              <a:xfrm>
                <a:off x="833657" y="4316853"/>
                <a:ext cx="3559309" cy="338554"/>
              </a:xfrm>
              <a:prstGeom prst="rect">
                <a:avLst/>
              </a:prstGeom>
              <a:blipFill rotWithShape="0">
                <a:blip r:embed="rId2"/>
                <a:stretch>
                  <a:fillRect l="-85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833657" y="1907139"/>
                <a:ext cx="4590245" cy="648896"/>
              </a:xfrm>
              <a:prstGeom prst="rect">
                <a:avLst/>
              </a:prstGeom>
            </p:spPr>
            <p:txBody>
              <a:bodyPr wrap="square">
                <a:spAutoFit/>
              </a:bodyPr>
              <a:lstStyle/>
              <a:p>
                <a:pPr>
                  <a:spcAft>
                    <a:spcPts val="450"/>
                  </a:spcAft>
                  <a:defRPr/>
                </a:pPr>
                <a:r>
                  <a:rPr lang="fr-FR" sz="1600" b="1" dirty="0" err="1">
                    <a:solidFill>
                      <a:srgbClr val="000000"/>
                    </a:solidFill>
                    <a:latin typeface="HelveticaNeue-Light" charset="0"/>
                  </a:rPr>
                  <a:t>Inference</a:t>
                </a:r>
                <a:r>
                  <a:rPr lang="fr-FR" sz="1600" b="1" dirty="0">
                    <a:solidFill>
                      <a:srgbClr val="000000"/>
                    </a:solidFill>
                    <a:latin typeface="HelveticaNeue-Light" charset="0"/>
                  </a:rPr>
                  <a:t> </a:t>
                </a:r>
                <a:r>
                  <a:rPr lang="fr-FR" sz="1600" b="1" dirty="0" err="1">
                    <a:solidFill>
                      <a:srgbClr val="000000"/>
                    </a:solidFill>
                    <a:latin typeface="HelveticaNeue-Light" charset="0"/>
                  </a:rPr>
                  <a:t>from</a:t>
                </a:r>
                <a:r>
                  <a:rPr lang="fr-FR" sz="1600" b="1" dirty="0">
                    <a:solidFill>
                      <a:srgbClr val="000000"/>
                    </a:solidFill>
                    <a:latin typeface="HelveticaNeue-Light" charset="0"/>
                  </a:rPr>
                  <a:t> </a:t>
                </a:r>
                <a:r>
                  <a:rPr lang="fr-FR" sz="1600" b="1" dirty="0" smtClean="0">
                    <a:solidFill>
                      <a:srgbClr val="000000"/>
                    </a:solidFill>
                    <a:latin typeface="HelveticaNeue-Light" charset="0"/>
                  </a:rPr>
                  <a:t>reconstruction</a:t>
                </a:r>
                <a:endParaRPr lang="en-US" sz="1600" b="1" dirty="0" smtClean="0">
                  <a:solidFill>
                    <a:srgbClr val="000000"/>
                  </a:solidFill>
                  <a:latin typeface="HelveticaNeue-Light" charset="0"/>
                </a:endParaRPr>
              </a:p>
              <a:p>
                <a:pPr marL="130969" indent="-130969">
                  <a:spcAft>
                    <a:spcPts val="450"/>
                  </a:spcAft>
                  <a:buFont typeface="+mj-lt"/>
                  <a:buAutoNum type="arabicPeriod"/>
                  <a:defRPr/>
                </a:pPr>
                <a:r>
                  <a:rPr lang="en-US" sz="1600" dirty="0" smtClean="0">
                    <a:solidFill>
                      <a:srgbClr val="000000"/>
                    </a:solidFill>
                    <a:latin typeface="HelveticaNeue-Light" charset="0"/>
                  </a:rPr>
                  <a:t>Reconstruction: find optimal ellipsoid system </a:t>
                </a:r>
                <a14:m>
                  <m:oMath xmlns:m="http://schemas.openxmlformats.org/officeDocument/2006/math">
                    <m:r>
                      <a:rPr lang="fr-FR" sz="1600" b="1" i="0">
                        <a:solidFill>
                          <a:srgbClr val="000000"/>
                        </a:solidFill>
                        <a:latin typeface="Cambria Math" charset="0"/>
                      </a:rPr>
                      <m:t>𝐮</m:t>
                    </m:r>
                  </m:oMath>
                </a14:m>
                <a:r>
                  <a:rPr lang="fr-FR" sz="1600" dirty="0">
                    <a:solidFill>
                      <a:srgbClr val="000000"/>
                    </a:solidFill>
                    <a:latin typeface="HelveticaNeue-Light" charset="0"/>
                  </a:rPr>
                  <a:t>*</a:t>
                </a:r>
                <a:endParaRPr lang="en-US" sz="1600" dirty="0">
                  <a:solidFill>
                    <a:srgbClr val="000000"/>
                  </a:solidFill>
                  <a:latin typeface="HelveticaNeue-Light" charset="0"/>
                </a:endParaRPr>
              </a:p>
            </p:txBody>
          </p:sp>
        </mc:Choice>
        <mc:Fallback xmlns="">
          <p:sp>
            <p:nvSpPr>
              <p:cNvPr id="101" name="Rectangle 100"/>
              <p:cNvSpPr>
                <a:spLocks noRot="1" noChangeAspect="1" noMove="1" noResize="1" noEditPoints="1" noAdjustHandles="1" noChangeArrowheads="1" noChangeShapeType="1" noTextEdit="1"/>
              </p:cNvSpPr>
              <p:nvPr/>
            </p:nvSpPr>
            <p:spPr>
              <a:xfrm>
                <a:off x="833657" y="1907139"/>
                <a:ext cx="4590245" cy="648896"/>
              </a:xfrm>
              <a:prstGeom prst="rect">
                <a:avLst/>
              </a:prstGeom>
              <a:blipFill rotWithShape="0">
                <a:blip r:embed="rId3"/>
                <a:stretch>
                  <a:fillRect l="-797" t="-2830" b="-11321"/>
                </a:stretch>
              </a:blipFill>
            </p:spPr>
            <p:txBody>
              <a:bodyPr/>
              <a:lstStyle/>
              <a:p>
                <a:r>
                  <a:rPr lang="en-US">
                    <a:noFill/>
                  </a:rPr>
                  <a:t> </a:t>
                </a:r>
              </a:p>
            </p:txBody>
          </p:sp>
        </mc:Fallback>
      </mc:AlternateContent>
      <p:grpSp>
        <p:nvGrpSpPr>
          <p:cNvPr id="102" name="Group 101"/>
          <p:cNvGrpSpPr/>
          <p:nvPr/>
        </p:nvGrpSpPr>
        <p:grpSpPr>
          <a:xfrm>
            <a:off x="1260444" y="2706031"/>
            <a:ext cx="1763613" cy="1460116"/>
            <a:chOff x="2955936" y="1942127"/>
            <a:chExt cx="1474547" cy="1406126"/>
          </a:xfrm>
        </p:grpSpPr>
        <p:pic>
          <p:nvPicPr>
            <p:cNvPr id="103" name="Picture 2" descr="C:\Users\212329445\Pictures\CIFRE_2015\sample_slic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127" y="1942127"/>
              <a:ext cx="1422393" cy="135497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p:cNvPicPr>
              <a:picLocks noChangeAspect="1"/>
            </p:cNvPicPr>
            <p:nvPr/>
          </p:nvPicPr>
          <p:blipFill>
            <a:blip r:embed="rId5"/>
            <a:stretch>
              <a:fillRect/>
            </a:stretch>
          </p:blipFill>
          <p:spPr>
            <a:xfrm>
              <a:off x="2955936" y="1986852"/>
              <a:ext cx="1474547" cy="1361401"/>
            </a:xfrm>
            <a:prstGeom prst="rect">
              <a:avLst/>
            </a:prstGeom>
          </p:spPr>
        </p:pic>
      </p:grpSp>
      <p:pic>
        <p:nvPicPr>
          <p:cNvPr id="105" name="Picture 104"/>
          <p:cNvPicPr>
            <a:picLocks noChangeAspect="1"/>
          </p:cNvPicPr>
          <p:nvPr/>
        </p:nvPicPr>
        <p:blipFill>
          <a:blip r:embed="rId6"/>
          <a:stretch>
            <a:fillRect/>
          </a:stretch>
        </p:blipFill>
        <p:spPr>
          <a:xfrm>
            <a:off x="1260444" y="4886588"/>
            <a:ext cx="1719404" cy="1404824"/>
          </a:xfrm>
          <a:prstGeom prst="rect">
            <a:avLst/>
          </a:prstGeom>
        </p:spPr>
      </p:pic>
      <mc:AlternateContent xmlns:mc="http://schemas.openxmlformats.org/markup-compatibility/2006" xmlns:a14="http://schemas.microsoft.com/office/drawing/2010/main">
        <mc:Choice Requires="a14">
          <p:sp>
            <p:nvSpPr>
              <p:cNvPr id="106" name="Rectangle 105"/>
              <p:cNvSpPr/>
              <p:nvPr/>
            </p:nvSpPr>
            <p:spPr>
              <a:xfrm>
                <a:off x="5947759" y="1943396"/>
                <a:ext cx="4204484" cy="610424"/>
              </a:xfrm>
              <a:prstGeom prst="rect">
                <a:avLst/>
              </a:prstGeom>
            </p:spPr>
            <p:txBody>
              <a:bodyPr wrap="none">
                <a:spAutoFit/>
              </a:bodyPr>
              <a:lstStyle/>
              <a:p>
                <a:pPr>
                  <a:spcAft>
                    <a:spcPts val="225"/>
                  </a:spcAft>
                </a:pPr>
                <a:r>
                  <a:rPr lang="fr-FR" sz="1600" b="1" dirty="0" err="1">
                    <a:solidFill>
                      <a:srgbClr val="000000"/>
                    </a:solidFill>
                    <a:latin typeface="HelveticaNeue-Light" charset="0"/>
                  </a:rPr>
                  <a:t>Hypothesis</a:t>
                </a:r>
                <a:endParaRPr lang="fr-FR" sz="1600" b="1" dirty="0">
                  <a:solidFill>
                    <a:srgbClr val="000000"/>
                  </a:solidFill>
                  <a:latin typeface="HelveticaNeue-Light" charset="0"/>
                </a:endParaRPr>
              </a:p>
              <a:p>
                <a:pPr>
                  <a:spcAft>
                    <a:spcPts val="225"/>
                  </a:spcAft>
                </a:pPr>
                <a14:m>
                  <m:oMath xmlns:m="http://schemas.openxmlformats.org/officeDocument/2006/math">
                    <m:r>
                      <a:rPr lang="fr-FR" sz="1600" b="1">
                        <a:solidFill>
                          <a:srgbClr val="000000"/>
                        </a:solidFill>
                        <a:latin typeface="Cambria Math" charset="0"/>
                      </a:rPr>
                      <m:t>𝒀</m:t>
                    </m:r>
                  </m:oMath>
                </a14:m>
                <a:r>
                  <a:rPr lang="en-US" sz="1600" b="1" dirty="0">
                    <a:solidFill>
                      <a:srgbClr val="000000"/>
                    </a:solidFill>
                    <a:latin typeface="HelveticaNeue-Light" charset="0"/>
                  </a:rPr>
                  <a:t>: a marked point process with Gibbs density</a:t>
                </a:r>
              </a:p>
            </p:txBody>
          </p:sp>
        </mc:Choice>
        <mc:Fallback xmlns="">
          <p:sp>
            <p:nvSpPr>
              <p:cNvPr id="106" name="Rectangle 105"/>
              <p:cNvSpPr>
                <a:spLocks noRot="1" noChangeAspect="1" noMove="1" noResize="1" noEditPoints="1" noAdjustHandles="1" noChangeArrowheads="1" noChangeShapeType="1" noTextEdit="1"/>
              </p:cNvSpPr>
              <p:nvPr/>
            </p:nvSpPr>
            <p:spPr>
              <a:xfrm>
                <a:off x="5947759" y="1943396"/>
                <a:ext cx="4204484" cy="610424"/>
              </a:xfrm>
              <a:prstGeom prst="rect">
                <a:avLst/>
              </a:prstGeom>
              <a:blipFill rotWithShape="0">
                <a:blip r:embed="rId7"/>
                <a:stretch>
                  <a:fillRect l="-871" t="-3000" b="-12000"/>
                </a:stretch>
              </a:blipFill>
            </p:spPr>
            <p:txBody>
              <a:bodyPr/>
              <a:lstStyle/>
              <a:p>
                <a:r>
                  <a:rPr lang="en-US">
                    <a:noFill/>
                  </a:rPr>
                  <a:t> </a:t>
                </a:r>
              </a:p>
            </p:txBody>
          </p:sp>
        </mc:Fallback>
      </mc:AlternateContent>
      <p:sp>
        <p:nvSpPr>
          <p:cNvPr id="107" name="TextBox 106"/>
          <p:cNvSpPr txBox="1"/>
          <p:nvPr/>
        </p:nvSpPr>
        <p:spPr>
          <a:xfrm>
            <a:off x="5161367" y="3854384"/>
            <a:ext cx="2391404" cy="1077218"/>
          </a:xfrm>
          <a:prstGeom prst="rect">
            <a:avLst/>
          </a:prstGeom>
          <a:noFill/>
        </p:spPr>
        <p:txBody>
          <a:bodyPr wrap="square" rtlCol="0">
            <a:spAutoFit/>
          </a:bodyPr>
          <a:lstStyle/>
          <a:p>
            <a:r>
              <a:rPr lang="fr-FR" sz="1600" b="1" dirty="0">
                <a:solidFill>
                  <a:srgbClr val="000000"/>
                </a:solidFill>
                <a:latin typeface="HelveticaNeue-Light" charset="0"/>
              </a:rPr>
              <a:t>The data </a:t>
            </a:r>
            <a:r>
              <a:rPr lang="fr-FR" sz="1600" b="1" dirty="0" err="1">
                <a:solidFill>
                  <a:srgbClr val="000000"/>
                </a:solidFill>
                <a:latin typeface="HelveticaNeue-Light" charset="0"/>
              </a:rPr>
              <a:t>term</a:t>
            </a:r>
            <a:endParaRPr lang="fr-FR" sz="1600" b="1" dirty="0">
              <a:solidFill>
                <a:srgbClr val="000000"/>
              </a:solidFill>
              <a:latin typeface="HelveticaNeue-Light" charset="0"/>
            </a:endParaRPr>
          </a:p>
          <a:p>
            <a:pPr marL="123825" indent="-123825">
              <a:buFont typeface="Arial" panose="020B0604020202020204" pitchFamily="34" charset="0"/>
              <a:buChar char="•"/>
            </a:pPr>
            <a:r>
              <a:rPr lang="en-US" sz="1600" b="1" dirty="0">
                <a:solidFill>
                  <a:srgbClr val="000000"/>
                </a:solidFill>
                <a:latin typeface="HelveticaNeue-Light" charset="0"/>
              </a:rPr>
              <a:t>How a configuration of ellipsoids deviates from input data</a:t>
            </a:r>
          </a:p>
        </p:txBody>
      </p:sp>
      <p:grpSp>
        <p:nvGrpSpPr>
          <p:cNvPr id="108" name="Group 107"/>
          <p:cNvGrpSpPr/>
          <p:nvPr/>
        </p:nvGrpSpPr>
        <p:grpSpPr>
          <a:xfrm>
            <a:off x="7449351" y="3831082"/>
            <a:ext cx="1082957" cy="1107996"/>
            <a:chOff x="5917238" y="3454815"/>
            <a:chExt cx="812071" cy="994654"/>
          </a:xfrm>
        </p:grpSpPr>
        <p:pic>
          <p:nvPicPr>
            <p:cNvPr id="109" name="Picture 2" descr="C:\Users\212329445\Pictures\CIFRE_2015\sample_slice.PNG"/>
            <p:cNvPicPr>
              <a:picLocks noChangeAspect="1" noChangeArrowheads="1"/>
            </p:cNvPicPr>
            <p:nvPr/>
          </p:nvPicPr>
          <p:blipFill rotWithShape="1">
            <a:blip r:embed="rId4">
              <a:extLst>
                <a:ext uri="{28A0092B-C50C-407E-A947-70E740481C1C}">
                  <a14:useLocalDpi xmlns:a14="http://schemas.microsoft.com/office/drawing/2010/main" val="0"/>
                </a:ext>
              </a:extLst>
            </a:blip>
            <a:srcRect l="66125" b="58634"/>
            <a:stretch/>
          </p:blipFill>
          <p:spPr bwMode="auto">
            <a:xfrm>
              <a:off x="5917238" y="3454815"/>
              <a:ext cx="804820" cy="936232"/>
            </a:xfrm>
            <a:prstGeom prst="rect">
              <a:avLst/>
            </a:prstGeom>
            <a:noFill/>
            <a:extLst>
              <a:ext uri="{909E8E84-426E-40DD-AFC4-6F175D3DCCD1}">
                <a14:hiddenFill xmlns:a14="http://schemas.microsoft.com/office/drawing/2010/main">
                  <a:solidFill>
                    <a:srgbClr val="FFFFFF"/>
                  </a:solidFill>
                </a14:hiddenFill>
              </a:ext>
            </a:extLst>
          </p:spPr>
        </p:pic>
        <p:sp>
          <p:nvSpPr>
            <p:cNvPr id="110" name="Oval 109"/>
            <p:cNvSpPr/>
            <p:nvPr/>
          </p:nvSpPr>
          <p:spPr>
            <a:xfrm rot="5639093">
              <a:off x="6081860" y="3657939"/>
              <a:ext cx="667276" cy="295525"/>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1" name="Freeform 41"/>
            <p:cNvSpPr/>
            <p:nvPr/>
          </p:nvSpPr>
          <p:spPr>
            <a:xfrm>
              <a:off x="6346866" y="3479480"/>
              <a:ext cx="216694" cy="231173"/>
            </a:xfrm>
            <a:custGeom>
              <a:avLst/>
              <a:gdLst>
                <a:gd name="connsiteX0" fmla="*/ 0 w 216694"/>
                <a:gd name="connsiteY0" fmla="*/ 73998 h 231173"/>
                <a:gd name="connsiteX1" fmla="*/ 0 w 216694"/>
                <a:gd name="connsiteY1" fmla="*/ 73998 h 231173"/>
                <a:gd name="connsiteX2" fmla="*/ 19050 w 216694"/>
                <a:gd name="connsiteY2" fmla="*/ 88285 h 231173"/>
                <a:gd name="connsiteX3" fmla="*/ 33337 w 216694"/>
                <a:gd name="connsiteY3" fmla="*/ 100191 h 231173"/>
                <a:gd name="connsiteX4" fmla="*/ 47625 w 216694"/>
                <a:gd name="connsiteY4" fmla="*/ 112098 h 231173"/>
                <a:gd name="connsiteX5" fmla="*/ 52387 w 216694"/>
                <a:gd name="connsiteY5" fmla="*/ 119241 h 231173"/>
                <a:gd name="connsiteX6" fmla="*/ 64294 w 216694"/>
                <a:gd name="connsiteY6" fmla="*/ 133529 h 231173"/>
                <a:gd name="connsiteX7" fmla="*/ 66675 w 216694"/>
                <a:gd name="connsiteY7" fmla="*/ 143054 h 231173"/>
                <a:gd name="connsiteX8" fmla="*/ 73819 w 216694"/>
                <a:gd name="connsiteY8" fmla="*/ 147816 h 231173"/>
                <a:gd name="connsiteX9" fmla="*/ 80962 w 216694"/>
                <a:gd name="connsiteY9" fmla="*/ 154960 h 231173"/>
                <a:gd name="connsiteX10" fmla="*/ 90487 w 216694"/>
                <a:gd name="connsiteY10" fmla="*/ 164485 h 231173"/>
                <a:gd name="connsiteX11" fmla="*/ 92869 w 216694"/>
                <a:gd name="connsiteY11" fmla="*/ 171629 h 231173"/>
                <a:gd name="connsiteX12" fmla="*/ 97631 w 216694"/>
                <a:gd name="connsiteY12" fmla="*/ 178773 h 231173"/>
                <a:gd name="connsiteX13" fmla="*/ 102394 w 216694"/>
                <a:gd name="connsiteY13" fmla="*/ 195441 h 231173"/>
                <a:gd name="connsiteX14" fmla="*/ 109537 w 216694"/>
                <a:gd name="connsiteY14" fmla="*/ 197823 h 231173"/>
                <a:gd name="connsiteX15" fmla="*/ 114300 w 216694"/>
                <a:gd name="connsiteY15" fmla="*/ 209729 h 231173"/>
                <a:gd name="connsiteX16" fmla="*/ 123825 w 216694"/>
                <a:gd name="connsiteY16" fmla="*/ 212110 h 231173"/>
                <a:gd name="connsiteX17" fmla="*/ 128587 w 216694"/>
                <a:gd name="connsiteY17" fmla="*/ 219254 h 231173"/>
                <a:gd name="connsiteX18" fmla="*/ 130969 w 216694"/>
                <a:gd name="connsiteY18" fmla="*/ 228779 h 231173"/>
                <a:gd name="connsiteX19" fmla="*/ 138112 w 216694"/>
                <a:gd name="connsiteY19" fmla="*/ 231160 h 231173"/>
                <a:gd name="connsiteX20" fmla="*/ 185737 w 216694"/>
                <a:gd name="connsiteY20" fmla="*/ 226398 h 231173"/>
                <a:gd name="connsiteX21" fmla="*/ 192881 w 216694"/>
                <a:gd name="connsiteY21" fmla="*/ 224016 h 231173"/>
                <a:gd name="connsiteX22" fmla="*/ 204787 w 216694"/>
                <a:gd name="connsiteY22" fmla="*/ 214491 h 231173"/>
                <a:gd name="connsiteX23" fmla="*/ 216694 w 216694"/>
                <a:gd name="connsiteY23" fmla="*/ 200204 h 231173"/>
                <a:gd name="connsiteX24" fmla="*/ 211931 w 216694"/>
                <a:gd name="connsiteY24" fmla="*/ 185916 h 231173"/>
                <a:gd name="connsiteX25" fmla="*/ 207169 w 216694"/>
                <a:gd name="connsiteY25" fmla="*/ 150198 h 231173"/>
                <a:gd name="connsiteX26" fmla="*/ 204787 w 216694"/>
                <a:gd name="connsiteY26" fmla="*/ 133529 h 231173"/>
                <a:gd name="connsiteX27" fmla="*/ 195262 w 216694"/>
                <a:gd name="connsiteY27" fmla="*/ 109716 h 231173"/>
                <a:gd name="connsiteX28" fmla="*/ 192881 w 216694"/>
                <a:gd name="connsiteY28" fmla="*/ 100191 h 231173"/>
                <a:gd name="connsiteX29" fmla="*/ 188119 w 216694"/>
                <a:gd name="connsiteY29" fmla="*/ 85904 h 231173"/>
                <a:gd name="connsiteX30" fmla="*/ 185737 w 216694"/>
                <a:gd name="connsiteY30" fmla="*/ 76379 h 231173"/>
                <a:gd name="connsiteX31" fmla="*/ 178594 w 216694"/>
                <a:gd name="connsiteY31" fmla="*/ 71616 h 231173"/>
                <a:gd name="connsiteX32" fmla="*/ 173831 w 216694"/>
                <a:gd name="connsiteY32" fmla="*/ 57329 h 231173"/>
                <a:gd name="connsiteX33" fmla="*/ 171450 w 216694"/>
                <a:gd name="connsiteY33" fmla="*/ 50185 h 231173"/>
                <a:gd name="connsiteX34" fmla="*/ 157162 w 216694"/>
                <a:gd name="connsiteY34" fmla="*/ 40660 h 231173"/>
                <a:gd name="connsiteX35" fmla="*/ 152400 w 216694"/>
                <a:gd name="connsiteY35" fmla="*/ 26373 h 231173"/>
                <a:gd name="connsiteX36" fmla="*/ 130969 w 216694"/>
                <a:gd name="connsiteY36" fmla="*/ 14466 h 231173"/>
                <a:gd name="connsiteX37" fmla="*/ 116681 w 216694"/>
                <a:gd name="connsiteY37" fmla="*/ 12085 h 231173"/>
                <a:gd name="connsiteX38" fmla="*/ 102394 w 216694"/>
                <a:gd name="connsiteY38" fmla="*/ 7323 h 231173"/>
                <a:gd name="connsiteX39" fmla="*/ 95250 w 216694"/>
                <a:gd name="connsiteY39" fmla="*/ 2560 h 231173"/>
                <a:gd name="connsiteX40" fmla="*/ 52387 w 216694"/>
                <a:gd name="connsiteY40" fmla="*/ 2560 h 231173"/>
                <a:gd name="connsiteX41" fmla="*/ 45244 w 216694"/>
                <a:gd name="connsiteY41" fmla="*/ 4941 h 231173"/>
                <a:gd name="connsiteX42" fmla="*/ 35719 w 216694"/>
                <a:gd name="connsiteY42" fmla="*/ 21610 h 231173"/>
                <a:gd name="connsiteX43" fmla="*/ 33337 w 216694"/>
                <a:gd name="connsiteY43" fmla="*/ 31135 h 231173"/>
                <a:gd name="connsiteX44" fmla="*/ 19050 w 216694"/>
                <a:gd name="connsiteY44" fmla="*/ 38279 h 231173"/>
                <a:gd name="connsiteX45" fmla="*/ 14287 w 216694"/>
                <a:gd name="connsiteY45" fmla="*/ 47804 h 231173"/>
                <a:gd name="connsiteX46" fmla="*/ 11906 w 216694"/>
                <a:gd name="connsiteY46" fmla="*/ 54948 h 231173"/>
                <a:gd name="connsiteX47" fmla="*/ 0 w 216694"/>
                <a:gd name="connsiteY47" fmla="*/ 73998 h 23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6694" h="231173">
                  <a:moveTo>
                    <a:pt x="0" y="73998"/>
                  </a:moveTo>
                  <a:lnTo>
                    <a:pt x="0" y="73998"/>
                  </a:lnTo>
                  <a:cubicBezTo>
                    <a:pt x="6350" y="78760"/>
                    <a:pt x="13177" y="82946"/>
                    <a:pt x="19050" y="88285"/>
                  </a:cubicBezTo>
                  <a:cubicBezTo>
                    <a:pt x="34074" y="101942"/>
                    <a:pt x="18398" y="95211"/>
                    <a:pt x="33337" y="100191"/>
                  </a:cubicBezTo>
                  <a:cubicBezTo>
                    <a:pt x="40361" y="104874"/>
                    <a:pt x="41895" y="105222"/>
                    <a:pt x="47625" y="112098"/>
                  </a:cubicBezTo>
                  <a:cubicBezTo>
                    <a:pt x="49457" y="114296"/>
                    <a:pt x="50555" y="117043"/>
                    <a:pt x="52387" y="119241"/>
                  </a:cubicBezTo>
                  <a:cubicBezTo>
                    <a:pt x="67668" y="137578"/>
                    <a:pt x="52468" y="115791"/>
                    <a:pt x="64294" y="133529"/>
                  </a:cubicBezTo>
                  <a:cubicBezTo>
                    <a:pt x="65088" y="136704"/>
                    <a:pt x="64860" y="140331"/>
                    <a:pt x="66675" y="143054"/>
                  </a:cubicBezTo>
                  <a:cubicBezTo>
                    <a:pt x="68263" y="145435"/>
                    <a:pt x="71620" y="145984"/>
                    <a:pt x="73819" y="147816"/>
                  </a:cubicBezTo>
                  <a:cubicBezTo>
                    <a:pt x="76406" y="149972"/>
                    <a:pt x="78581" y="152579"/>
                    <a:pt x="80962" y="154960"/>
                  </a:cubicBezTo>
                  <a:cubicBezTo>
                    <a:pt x="87315" y="174012"/>
                    <a:pt x="77786" y="151784"/>
                    <a:pt x="90487" y="164485"/>
                  </a:cubicBezTo>
                  <a:cubicBezTo>
                    <a:pt x="92262" y="166260"/>
                    <a:pt x="91746" y="169384"/>
                    <a:pt x="92869" y="171629"/>
                  </a:cubicBezTo>
                  <a:cubicBezTo>
                    <a:pt x="94149" y="174189"/>
                    <a:pt x="96044" y="176392"/>
                    <a:pt x="97631" y="178773"/>
                  </a:cubicBezTo>
                  <a:cubicBezTo>
                    <a:pt x="97652" y="178859"/>
                    <a:pt x="101253" y="194300"/>
                    <a:pt x="102394" y="195441"/>
                  </a:cubicBezTo>
                  <a:cubicBezTo>
                    <a:pt x="104169" y="197216"/>
                    <a:pt x="107156" y="197029"/>
                    <a:pt x="109537" y="197823"/>
                  </a:cubicBezTo>
                  <a:cubicBezTo>
                    <a:pt x="111125" y="201792"/>
                    <a:pt x="111277" y="206707"/>
                    <a:pt x="114300" y="209729"/>
                  </a:cubicBezTo>
                  <a:cubicBezTo>
                    <a:pt x="116614" y="212043"/>
                    <a:pt x="121102" y="210295"/>
                    <a:pt x="123825" y="212110"/>
                  </a:cubicBezTo>
                  <a:cubicBezTo>
                    <a:pt x="126206" y="213698"/>
                    <a:pt x="127000" y="216873"/>
                    <a:pt x="128587" y="219254"/>
                  </a:cubicBezTo>
                  <a:cubicBezTo>
                    <a:pt x="129381" y="222429"/>
                    <a:pt x="128924" y="226223"/>
                    <a:pt x="130969" y="228779"/>
                  </a:cubicBezTo>
                  <a:cubicBezTo>
                    <a:pt x="132537" y="230739"/>
                    <a:pt x="135605" y="231269"/>
                    <a:pt x="138112" y="231160"/>
                  </a:cubicBezTo>
                  <a:cubicBezTo>
                    <a:pt x="154051" y="230467"/>
                    <a:pt x="169862" y="227985"/>
                    <a:pt x="185737" y="226398"/>
                  </a:cubicBezTo>
                  <a:cubicBezTo>
                    <a:pt x="188118" y="225604"/>
                    <a:pt x="190921" y="225584"/>
                    <a:pt x="192881" y="224016"/>
                  </a:cubicBezTo>
                  <a:cubicBezTo>
                    <a:pt x="208270" y="211706"/>
                    <a:pt x="186831" y="220479"/>
                    <a:pt x="204787" y="214491"/>
                  </a:cubicBezTo>
                  <a:cubicBezTo>
                    <a:pt x="206153" y="213125"/>
                    <a:pt x="216694" y="203520"/>
                    <a:pt x="216694" y="200204"/>
                  </a:cubicBezTo>
                  <a:cubicBezTo>
                    <a:pt x="216694" y="195184"/>
                    <a:pt x="212756" y="190868"/>
                    <a:pt x="211931" y="185916"/>
                  </a:cubicBezTo>
                  <a:cubicBezTo>
                    <a:pt x="207387" y="158653"/>
                    <a:pt x="211544" y="185191"/>
                    <a:pt x="207169" y="150198"/>
                  </a:cubicBezTo>
                  <a:cubicBezTo>
                    <a:pt x="206473" y="144629"/>
                    <a:pt x="205483" y="139098"/>
                    <a:pt x="204787" y="133529"/>
                  </a:cubicBezTo>
                  <a:cubicBezTo>
                    <a:pt x="201781" y="109487"/>
                    <a:pt x="209346" y="114412"/>
                    <a:pt x="195262" y="109716"/>
                  </a:cubicBezTo>
                  <a:cubicBezTo>
                    <a:pt x="194468" y="106541"/>
                    <a:pt x="193821" y="103326"/>
                    <a:pt x="192881" y="100191"/>
                  </a:cubicBezTo>
                  <a:cubicBezTo>
                    <a:pt x="191439" y="95383"/>
                    <a:pt x="189337" y="90774"/>
                    <a:pt x="188119" y="85904"/>
                  </a:cubicBezTo>
                  <a:cubicBezTo>
                    <a:pt x="187325" y="82729"/>
                    <a:pt x="187552" y="79102"/>
                    <a:pt x="185737" y="76379"/>
                  </a:cubicBezTo>
                  <a:cubicBezTo>
                    <a:pt x="184150" y="73998"/>
                    <a:pt x="180975" y="73204"/>
                    <a:pt x="178594" y="71616"/>
                  </a:cubicBezTo>
                  <a:lnTo>
                    <a:pt x="173831" y="57329"/>
                  </a:lnTo>
                  <a:cubicBezTo>
                    <a:pt x="173037" y="54948"/>
                    <a:pt x="173539" y="51577"/>
                    <a:pt x="171450" y="50185"/>
                  </a:cubicBezTo>
                  <a:lnTo>
                    <a:pt x="157162" y="40660"/>
                  </a:lnTo>
                  <a:cubicBezTo>
                    <a:pt x="155575" y="35898"/>
                    <a:pt x="156577" y="29157"/>
                    <a:pt x="152400" y="26373"/>
                  </a:cubicBezTo>
                  <a:cubicBezTo>
                    <a:pt x="143200" y="20240"/>
                    <a:pt x="140395" y="16561"/>
                    <a:pt x="130969" y="14466"/>
                  </a:cubicBezTo>
                  <a:cubicBezTo>
                    <a:pt x="126256" y="13418"/>
                    <a:pt x="121365" y="13256"/>
                    <a:pt x="116681" y="12085"/>
                  </a:cubicBezTo>
                  <a:cubicBezTo>
                    <a:pt x="111811" y="10868"/>
                    <a:pt x="102394" y="7323"/>
                    <a:pt x="102394" y="7323"/>
                  </a:cubicBezTo>
                  <a:cubicBezTo>
                    <a:pt x="100013" y="5735"/>
                    <a:pt x="98039" y="3204"/>
                    <a:pt x="95250" y="2560"/>
                  </a:cubicBezTo>
                  <a:cubicBezTo>
                    <a:pt x="76164" y="-1844"/>
                    <a:pt x="70452" y="302"/>
                    <a:pt x="52387" y="2560"/>
                  </a:cubicBezTo>
                  <a:cubicBezTo>
                    <a:pt x="50006" y="3354"/>
                    <a:pt x="47204" y="3373"/>
                    <a:pt x="45244" y="4941"/>
                  </a:cubicBezTo>
                  <a:cubicBezTo>
                    <a:pt x="42775" y="6916"/>
                    <a:pt x="36473" y="19599"/>
                    <a:pt x="35719" y="21610"/>
                  </a:cubicBezTo>
                  <a:cubicBezTo>
                    <a:pt x="34570" y="24674"/>
                    <a:pt x="35152" y="28412"/>
                    <a:pt x="33337" y="31135"/>
                  </a:cubicBezTo>
                  <a:cubicBezTo>
                    <a:pt x="30698" y="35093"/>
                    <a:pt x="23127" y="36920"/>
                    <a:pt x="19050" y="38279"/>
                  </a:cubicBezTo>
                  <a:cubicBezTo>
                    <a:pt x="17462" y="41454"/>
                    <a:pt x="15685" y="44541"/>
                    <a:pt x="14287" y="47804"/>
                  </a:cubicBezTo>
                  <a:cubicBezTo>
                    <a:pt x="13298" y="50111"/>
                    <a:pt x="13028" y="52703"/>
                    <a:pt x="11906" y="54948"/>
                  </a:cubicBezTo>
                  <a:cubicBezTo>
                    <a:pt x="8903" y="60955"/>
                    <a:pt x="1984" y="70823"/>
                    <a:pt x="0" y="73998"/>
                  </a:cubicBezTo>
                  <a:close/>
                </a:path>
              </a:pathLst>
            </a:custGeom>
            <a:solidFill>
              <a:schemeClr val="bg2">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2" name="Oval 111"/>
            <p:cNvSpPr/>
            <p:nvPr/>
          </p:nvSpPr>
          <p:spPr>
            <a:xfrm rot="5639093">
              <a:off x="6238388" y="3877014"/>
              <a:ext cx="667276" cy="295525"/>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3" name="Oval 112"/>
            <p:cNvSpPr/>
            <p:nvPr/>
          </p:nvSpPr>
          <p:spPr>
            <a:xfrm rot="5639093">
              <a:off x="5917297" y="3738403"/>
              <a:ext cx="667276" cy="295525"/>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4" name="Oval 113"/>
            <p:cNvSpPr/>
            <p:nvPr/>
          </p:nvSpPr>
          <p:spPr>
            <a:xfrm rot="5968222">
              <a:off x="5878497" y="4012304"/>
              <a:ext cx="527802" cy="216780"/>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5" name="Oval 114"/>
            <p:cNvSpPr/>
            <p:nvPr/>
          </p:nvSpPr>
          <p:spPr>
            <a:xfrm rot="5968222">
              <a:off x="6194566" y="4079638"/>
              <a:ext cx="391273" cy="216780"/>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6" name="Oval 115"/>
            <p:cNvSpPr/>
            <p:nvPr/>
          </p:nvSpPr>
          <p:spPr>
            <a:xfrm rot="5968222">
              <a:off x="6305809" y="4110696"/>
              <a:ext cx="391273" cy="216780"/>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7" name="Oval 116"/>
            <p:cNvSpPr/>
            <p:nvPr/>
          </p:nvSpPr>
          <p:spPr>
            <a:xfrm rot="5968222">
              <a:off x="6425282" y="4145443"/>
              <a:ext cx="391273" cy="216780"/>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8" name="Freeform: Shape 20"/>
            <p:cNvSpPr/>
            <p:nvPr/>
          </p:nvSpPr>
          <p:spPr>
            <a:xfrm>
              <a:off x="5972175" y="3802856"/>
              <a:ext cx="140535" cy="369853"/>
            </a:xfrm>
            <a:custGeom>
              <a:avLst/>
              <a:gdLst>
                <a:gd name="connsiteX0" fmla="*/ 33338 w 140535"/>
                <a:gd name="connsiteY0" fmla="*/ 369094 h 369853"/>
                <a:gd name="connsiteX1" fmla="*/ 11906 w 140535"/>
                <a:gd name="connsiteY1" fmla="*/ 321469 h 369853"/>
                <a:gd name="connsiteX2" fmla="*/ 9525 w 140535"/>
                <a:gd name="connsiteY2" fmla="*/ 311944 h 369853"/>
                <a:gd name="connsiteX3" fmla="*/ 7144 w 140535"/>
                <a:gd name="connsiteY3" fmla="*/ 304800 h 369853"/>
                <a:gd name="connsiteX4" fmla="*/ 2381 w 140535"/>
                <a:gd name="connsiteY4" fmla="*/ 269082 h 369853"/>
                <a:gd name="connsiteX5" fmla="*/ 0 w 140535"/>
                <a:gd name="connsiteY5" fmla="*/ 259557 h 369853"/>
                <a:gd name="connsiteX6" fmla="*/ 2381 w 140535"/>
                <a:gd name="connsiteY6" fmla="*/ 183357 h 369853"/>
                <a:gd name="connsiteX7" fmla="*/ 4763 w 140535"/>
                <a:gd name="connsiteY7" fmla="*/ 173832 h 369853"/>
                <a:gd name="connsiteX8" fmla="*/ 7144 w 140535"/>
                <a:gd name="connsiteY8" fmla="*/ 161925 h 369853"/>
                <a:gd name="connsiteX9" fmla="*/ 9525 w 140535"/>
                <a:gd name="connsiteY9" fmla="*/ 154782 h 369853"/>
                <a:gd name="connsiteX10" fmla="*/ 16669 w 140535"/>
                <a:gd name="connsiteY10" fmla="*/ 133350 h 369853"/>
                <a:gd name="connsiteX11" fmla="*/ 26194 w 140535"/>
                <a:gd name="connsiteY11" fmla="*/ 107157 h 369853"/>
                <a:gd name="connsiteX12" fmla="*/ 33338 w 140535"/>
                <a:gd name="connsiteY12" fmla="*/ 90488 h 369853"/>
                <a:gd name="connsiteX13" fmla="*/ 38100 w 140535"/>
                <a:gd name="connsiteY13" fmla="*/ 76200 h 369853"/>
                <a:gd name="connsiteX14" fmla="*/ 52388 w 140535"/>
                <a:gd name="connsiteY14" fmla="*/ 64294 h 369853"/>
                <a:gd name="connsiteX15" fmla="*/ 59531 w 140535"/>
                <a:gd name="connsiteY15" fmla="*/ 50007 h 369853"/>
                <a:gd name="connsiteX16" fmla="*/ 61913 w 140535"/>
                <a:gd name="connsiteY16" fmla="*/ 42863 h 369853"/>
                <a:gd name="connsiteX17" fmla="*/ 69056 w 140535"/>
                <a:gd name="connsiteY17" fmla="*/ 35719 h 369853"/>
                <a:gd name="connsiteX18" fmla="*/ 73819 w 140535"/>
                <a:gd name="connsiteY18" fmla="*/ 28575 h 369853"/>
                <a:gd name="connsiteX19" fmla="*/ 88106 w 140535"/>
                <a:gd name="connsiteY19" fmla="*/ 21432 h 369853"/>
                <a:gd name="connsiteX20" fmla="*/ 102394 w 140535"/>
                <a:gd name="connsiteY20" fmla="*/ 14288 h 369853"/>
                <a:gd name="connsiteX21" fmla="*/ 109538 w 140535"/>
                <a:gd name="connsiteY21" fmla="*/ 9525 h 369853"/>
                <a:gd name="connsiteX22" fmla="*/ 123825 w 140535"/>
                <a:gd name="connsiteY22" fmla="*/ 4763 h 369853"/>
                <a:gd name="connsiteX23" fmla="*/ 130969 w 140535"/>
                <a:gd name="connsiteY23" fmla="*/ 2382 h 369853"/>
                <a:gd name="connsiteX24" fmla="*/ 138113 w 140535"/>
                <a:gd name="connsiteY24" fmla="*/ 0 h 369853"/>
                <a:gd name="connsiteX25" fmla="*/ 135731 w 140535"/>
                <a:gd name="connsiteY25" fmla="*/ 21432 h 369853"/>
                <a:gd name="connsiteX26" fmla="*/ 128588 w 140535"/>
                <a:gd name="connsiteY26" fmla="*/ 47625 h 369853"/>
                <a:gd name="connsiteX27" fmla="*/ 126206 w 140535"/>
                <a:gd name="connsiteY27" fmla="*/ 71438 h 369853"/>
                <a:gd name="connsiteX28" fmla="*/ 123825 w 140535"/>
                <a:gd name="connsiteY28" fmla="*/ 78582 h 369853"/>
                <a:gd name="connsiteX29" fmla="*/ 126206 w 140535"/>
                <a:gd name="connsiteY29" fmla="*/ 133350 h 369853"/>
                <a:gd name="connsiteX30" fmla="*/ 114300 w 140535"/>
                <a:gd name="connsiteY30" fmla="*/ 147638 h 369853"/>
                <a:gd name="connsiteX31" fmla="*/ 104775 w 140535"/>
                <a:gd name="connsiteY31" fmla="*/ 161925 h 369853"/>
                <a:gd name="connsiteX32" fmla="*/ 102394 w 140535"/>
                <a:gd name="connsiteY32" fmla="*/ 171450 h 369853"/>
                <a:gd name="connsiteX33" fmla="*/ 100013 w 140535"/>
                <a:gd name="connsiteY33" fmla="*/ 190500 h 369853"/>
                <a:gd name="connsiteX34" fmla="*/ 95250 w 140535"/>
                <a:gd name="connsiteY34" fmla="*/ 204788 h 369853"/>
                <a:gd name="connsiteX35" fmla="*/ 92869 w 140535"/>
                <a:gd name="connsiteY35" fmla="*/ 211932 h 369853"/>
                <a:gd name="connsiteX36" fmla="*/ 85725 w 140535"/>
                <a:gd name="connsiteY36" fmla="*/ 219075 h 369853"/>
                <a:gd name="connsiteX37" fmla="*/ 80963 w 140535"/>
                <a:gd name="connsiteY37" fmla="*/ 238125 h 369853"/>
                <a:gd name="connsiteX38" fmla="*/ 78581 w 140535"/>
                <a:gd name="connsiteY38" fmla="*/ 247650 h 369853"/>
                <a:gd name="connsiteX39" fmla="*/ 73819 w 140535"/>
                <a:gd name="connsiteY39" fmla="*/ 254794 h 369853"/>
                <a:gd name="connsiteX40" fmla="*/ 66675 w 140535"/>
                <a:gd name="connsiteY40" fmla="*/ 269082 h 369853"/>
                <a:gd name="connsiteX41" fmla="*/ 61913 w 140535"/>
                <a:gd name="connsiteY41" fmla="*/ 283369 h 369853"/>
                <a:gd name="connsiteX42" fmla="*/ 59531 w 140535"/>
                <a:gd name="connsiteY42" fmla="*/ 290513 h 369853"/>
                <a:gd name="connsiteX43" fmla="*/ 54769 w 140535"/>
                <a:gd name="connsiteY43" fmla="*/ 307182 h 369853"/>
                <a:gd name="connsiteX44" fmla="*/ 50006 w 140535"/>
                <a:gd name="connsiteY44" fmla="*/ 333375 h 369853"/>
                <a:gd name="connsiteX45" fmla="*/ 45244 w 140535"/>
                <a:gd name="connsiteY45" fmla="*/ 340519 h 369853"/>
                <a:gd name="connsiteX46" fmla="*/ 42863 w 140535"/>
                <a:gd name="connsiteY46" fmla="*/ 350044 h 369853"/>
                <a:gd name="connsiteX47" fmla="*/ 33338 w 140535"/>
                <a:gd name="connsiteY47" fmla="*/ 369094 h 36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0535" h="369853">
                  <a:moveTo>
                    <a:pt x="33338" y="369094"/>
                  </a:moveTo>
                  <a:cubicBezTo>
                    <a:pt x="28179" y="364332"/>
                    <a:pt x="18602" y="337538"/>
                    <a:pt x="11906" y="321469"/>
                  </a:cubicBezTo>
                  <a:cubicBezTo>
                    <a:pt x="10647" y="318448"/>
                    <a:pt x="10424" y="315091"/>
                    <a:pt x="9525" y="311944"/>
                  </a:cubicBezTo>
                  <a:cubicBezTo>
                    <a:pt x="8835" y="309530"/>
                    <a:pt x="7938" y="307181"/>
                    <a:pt x="7144" y="304800"/>
                  </a:cubicBezTo>
                  <a:cubicBezTo>
                    <a:pt x="6312" y="298142"/>
                    <a:pt x="3700" y="276333"/>
                    <a:pt x="2381" y="269082"/>
                  </a:cubicBezTo>
                  <a:cubicBezTo>
                    <a:pt x="1795" y="265862"/>
                    <a:pt x="794" y="262732"/>
                    <a:pt x="0" y="259557"/>
                  </a:cubicBezTo>
                  <a:cubicBezTo>
                    <a:pt x="794" y="234157"/>
                    <a:pt x="971" y="208730"/>
                    <a:pt x="2381" y="183357"/>
                  </a:cubicBezTo>
                  <a:cubicBezTo>
                    <a:pt x="2563" y="180089"/>
                    <a:pt x="4053" y="177027"/>
                    <a:pt x="4763" y="173832"/>
                  </a:cubicBezTo>
                  <a:cubicBezTo>
                    <a:pt x="5641" y="169881"/>
                    <a:pt x="6162" y="165852"/>
                    <a:pt x="7144" y="161925"/>
                  </a:cubicBezTo>
                  <a:cubicBezTo>
                    <a:pt x="7753" y="159490"/>
                    <a:pt x="8916" y="157217"/>
                    <a:pt x="9525" y="154782"/>
                  </a:cubicBezTo>
                  <a:cubicBezTo>
                    <a:pt x="14141" y="136317"/>
                    <a:pt x="8746" y="149194"/>
                    <a:pt x="16669" y="133350"/>
                  </a:cubicBezTo>
                  <a:cubicBezTo>
                    <a:pt x="22125" y="111524"/>
                    <a:pt x="17800" y="119746"/>
                    <a:pt x="26194" y="107157"/>
                  </a:cubicBezTo>
                  <a:cubicBezTo>
                    <a:pt x="32493" y="81958"/>
                    <a:pt x="23940" y="111634"/>
                    <a:pt x="33338" y="90488"/>
                  </a:cubicBezTo>
                  <a:cubicBezTo>
                    <a:pt x="35377" y="85900"/>
                    <a:pt x="33923" y="78984"/>
                    <a:pt x="38100" y="76200"/>
                  </a:cubicBezTo>
                  <a:cubicBezTo>
                    <a:pt x="48046" y="69570"/>
                    <a:pt x="43220" y="73462"/>
                    <a:pt x="52388" y="64294"/>
                  </a:cubicBezTo>
                  <a:cubicBezTo>
                    <a:pt x="58371" y="46343"/>
                    <a:pt x="50302" y="68464"/>
                    <a:pt x="59531" y="50007"/>
                  </a:cubicBezTo>
                  <a:cubicBezTo>
                    <a:pt x="60654" y="47762"/>
                    <a:pt x="60521" y="44952"/>
                    <a:pt x="61913" y="42863"/>
                  </a:cubicBezTo>
                  <a:cubicBezTo>
                    <a:pt x="63781" y="40061"/>
                    <a:pt x="66900" y="38306"/>
                    <a:pt x="69056" y="35719"/>
                  </a:cubicBezTo>
                  <a:cubicBezTo>
                    <a:pt x="70888" y="33520"/>
                    <a:pt x="71795" y="30599"/>
                    <a:pt x="73819" y="28575"/>
                  </a:cubicBezTo>
                  <a:cubicBezTo>
                    <a:pt x="78434" y="23960"/>
                    <a:pt x="82297" y="23368"/>
                    <a:pt x="88106" y="21432"/>
                  </a:cubicBezTo>
                  <a:cubicBezTo>
                    <a:pt x="108580" y="7782"/>
                    <a:pt x="82676" y="24147"/>
                    <a:pt x="102394" y="14288"/>
                  </a:cubicBezTo>
                  <a:cubicBezTo>
                    <a:pt x="104954" y="13008"/>
                    <a:pt x="106923" y="10687"/>
                    <a:pt x="109538" y="9525"/>
                  </a:cubicBezTo>
                  <a:cubicBezTo>
                    <a:pt x="114125" y="7486"/>
                    <a:pt x="119063" y="6350"/>
                    <a:pt x="123825" y="4763"/>
                  </a:cubicBezTo>
                  <a:lnTo>
                    <a:pt x="130969" y="2382"/>
                  </a:lnTo>
                  <a:lnTo>
                    <a:pt x="138113" y="0"/>
                  </a:lnTo>
                  <a:cubicBezTo>
                    <a:pt x="142478" y="13098"/>
                    <a:pt x="140494" y="2380"/>
                    <a:pt x="135731" y="21432"/>
                  </a:cubicBezTo>
                  <a:cubicBezTo>
                    <a:pt x="130360" y="42917"/>
                    <a:pt x="133039" y="34272"/>
                    <a:pt x="128588" y="47625"/>
                  </a:cubicBezTo>
                  <a:cubicBezTo>
                    <a:pt x="127794" y="55563"/>
                    <a:pt x="127419" y="63553"/>
                    <a:pt x="126206" y="71438"/>
                  </a:cubicBezTo>
                  <a:cubicBezTo>
                    <a:pt x="125824" y="73919"/>
                    <a:pt x="123825" y="76072"/>
                    <a:pt x="123825" y="78582"/>
                  </a:cubicBezTo>
                  <a:cubicBezTo>
                    <a:pt x="123825" y="96855"/>
                    <a:pt x="125412" y="115094"/>
                    <a:pt x="126206" y="133350"/>
                  </a:cubicBezTo>
                  <a:cubicBezTo>
                    <a:pt x="109202" y="158860"/>
                    <a:pt x="135676" y="120156"/>
                    <a:pt x="114300" y="147638"/>
                  </a:cubicBezTo>
                  <a:cubicBezTo>
                    <a:pt x="110786" y="152156"/>
                    <a:pt x="104775" y="161925"/>
                    <a:pt x="104775" y="161925"/>
                  </a:cubicBezTo>
                  <a:cubicBezTo>
                    <a:pt x="103981" y="165100"/>
                    <a:pt x="102932" y="168222"/>
                    <a:pt x="102394" y="171450"/>
                  </a:cubicBezTo>
                  <a:cubicBezTo>
                    <a:pt x="101342" y="177762"/>
                    <a:pt x="101354" y="184243"/>
                    <a:pt x="100013" y="190500"/>
                  </a:cubicBezTo>
                  <a:cubicBezTo>
                    <a:pt x="98961" y="195409"/>
                    <a:pt x="96838" y="200025"/>
                    <a:pt x="95250" y="204788"/>
                  </a:cubicBezTo>
                  <a:cubicBezTo>
                    <a:pt x="94456" y="207169"/>
                    <a:pt x="94644" y="210157"/>
                    <a:pt x="92869" y="211932"/>
                  </a:cubicBezTo>
                  <a:lnTo>
                    <a:pt x="85725" y="219075"/>
                  </a:lnTo>
                  <a:cubicBezTo>
                    <a:pt x="80888" y="243266"/>
                    <a:pt x="85842" y="221051"/>
                    <a:pt x="80963" y="238125"/>
                  </a:cubicBezTo>
                  <a:cubicBezTo>
                    <a:pt x="80064" y="241272"/>
                    <a:pt x="79870" y="244642"/>
                    <a:pt x="78581" y="247650"/>
                  </a:cubicBezTo>
                  <a:cubicBezTo>
                    <a:pt x="77454" y="250280"/>
                    <a:pt x="75099" y="252234"/>
                    <a:pt x="73819" y="254794"/>
                  </a:cubicBezTo>
                  <a:cubicBezTo>
                    <a:pt x="63965" y="274504"/>
                    <a:pt x="80319" y="248617"/>
                    <a:pt x="66675" y="269082"/>
                  </a:cubicBezTo>
                  <a:lnTo>
                    <a:pt x="61913" y="283369"/>
                  </a:lnTo>
                  <a:cubicBezTo>
                    <a:pt x="61119" y="285750"/>
                    <a:pt x="60140" y="288078"/>
                    <a:pt x="59531" y="290513"/>
                  </a:cubicBezTo>
                  <a:cubicBezTo>
                    <a:pt x="56541" y="302473"/>
                    <a:pt x="58185" y="296933"/>
                    <a:pt x="54769" y="307182"/>
                  </a:cubicBezTo>
                  <a:cubicBezTo>
                    <a:pt x="53947" y="313760"/>
                    <a:pt x="53679" y="326030"/>
                    <a:pt x="50006" y="333375"/>
                  </a:cubicBezTo>
                  <a:cubicBezTo>
                    <a:pt x="48726" y="335935"/>
                    <a:pt x="46831" y="338138"/>
                    <a:pt x="45244" y="340519"/>
                  </a:cubicBezTo>
                  <a:cubicBezTo>
                    <a:pt x="44450" y="343694"/>
                    <a:pt x="43803" y="346909"/>
                    <a:pt x="42863" y="350044"/>
                  </a:cubicBezTo>
                  <a:cubicBezTo>
                    <a:pt x="41420" y="354853"/>
                    <a:pt x="38497" y="373856"/>
                    <a:pt x="33338" y="369094"/>
                  </a:cubicBezTo>
                  <a:close/>
                </a:path>
              </a:pathLst>
            </a:custGeom>
            <a:solidFill>
              <a:schemeClr val="bg2">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solidFill>
              </a:endParaRPr>
            </a:p>
          </p:txBody>
        </p:sp>
      </p:grpSp>
      <p:grpSp>
        <p:nvGrpSpPr>
          <p:cNvPr id="119" name="Group 118"/>
          <p:cNvGrpSpPr/>
          <p:nvPr/>
        </p:nvGrpSpPr>
        <p:grpSpPr>
          <a:xfrm>
            <a:off x="10978750" y="3815197"/>
            <a:ext cx="843141" cy="1011337"/>
            <a:chOff x="6933101" y="2915841"/>
            <a:chExt cx="766547" cy="1355192"/>
          </a:xfrm>
        </p:grpSpPr>
        <p:sp>
          <p:nvSpPr>
            <p:cNvPr id="120" name="Oval 119"/>
            <p:cNvSpPr/>
            <p:nvPr/>
          </p:nvSpPr>
          <p:spPr>
            <a:xfrm rot="5400000">
              <a:off x="7040444" y="3219619"/>
              <a:ext cx="905324" cy="413084"/>
            </a:xfrm>
            <a:prstGeom prst="ellipse">
              <a:avLst/>
            </a:prstGeom>
            <a:solidFill>
              <a:schemeClr val="bg1">
                <a:lumMod val="75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1" name="Oval 120"/>
            <p:cNvSpPr/>
            <p:nvPr/>
          </p:nvSpPr>
          <p:spPr>
            <a:xfrm rot="2791714">
              <a:off x="6686981" y="3361454"/>
              <a:ext cx="905324" cy="413084"/>
            </a:xfrm>
            <a:prstGeom prst="ellipse">
              <a:avLst/>
            </a:prstGeom>
            <a:solidFill>
              <a:schemeClr val="bg1">
                <a:lumMod val="75000"/>
                <a:alpha val="65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2" name="Oval 121"/>
            <p:cNvSpPr/>
            <p:nvPr/>
          </p:nvSpPr>
          <p:spPr>
            <a:xfrm rot="3520084">
              <a:off x="6996811" y="3611829"/>
              <a:ext cx="905324" cy="413084"/>
            </a:xfrm>
            <a:prstGeom prst="ellipse">
              <a:avLst/>
            </a:prstGeom>
            <a:solidFill>
              <a:schemeClr val="bg1">
                <a:lumMod val="75000"/>
                <a:alpha val="65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3" name="Oval 122"/>
            <p:cNvSpPr/>
            <p:nvPr/>
          </p:nvSpPr>
          <p:spPr>
            <a:xfrm rot="4728562">
              <a:off x="6857478" y="3219867"/>
              <a:ext cx="905324" cy="297271"/>
            </a:xfrm>
            <a:prstGeom prst="ellipse">
              <a:avLst/>
            </a:prstGeom>
            <a:solidFill>
              <a:schemeClr val="bg1">
                <a:lumMod val="85000"/>
                <a:alpha val="37000"/>
              </a:schemeClr>
            </a:solidFill>
            <a:ln>
              <a:solidFill>
                <a:schemeClr val="tx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4" name="Freeform 63"/>
            <p:cNvSpPr/>
            <p:nvPr/>
          </p:nvSpPr>
          <p:spPr>
            <a:xfrm>
              <a:off x="7150649" y="3085313"/>
              <a:ext cx="333620" cy="715162"/>
            </a:xfrm>
            <a:custGeom>
              <a:avLst/>
              <a:gdLst>
                <a:gd name="connsiteX0" fmla="*/ 245 w 333620"/>
                <a:gd name="connsiteY0" fmla="*/ 219862 h 715162"/>
                <a:gd name="connsiteX1" fmla="*/ 245 w 333620"/>
                <a:gd name="connsiteY1" fmla="*/ 219862 h 715162"/>
                <a:gd name="connsiteX2" fmla="*/ 21676 w 333620"/>
                <a:gd name="connsiteY2" fmla="*/ 227006 h 715162"/>
                <a:gd name="connsiteX3" fmla="*/ 28820 w 333620"/>
                <a:gd name="connsiteY3" fmla="*/ 234150 h 715162"/>
                <a:gd name="connsiteX4" fmla="*/ 35964 w 333620"/>
                <a:gd name="connsiteY4" fmla="*/ 238912 h 715162"/>
                <a:gd name="connsiteX5" fmla="*/ 50251 w 333620"/>
                <a:gd name="connsiteY5" fmla="*/ 243675 h 715162"/>
                <a:gd name="connsiteX6" fmla="*/ 62157 w 333620"/>
                <a:gd name="connsiteY6" fmla="*/ 253200 h 715162"/>
                <a:gd name="connsiteX7" fmla="*/ 76445 w 333620"/>
                <a:gd name="connsiteY7" fmla="*/ 262725 h 715162"/>
                <a:gd name="connsiteX8" fmla="*/ 85970 w 333620"/>
                <a:gd name="connsiteY8" fmla="*/ 277012 h 715162"/>
                <a:gd name="connsiteX9" fmla="*/ 107401 w 333620"/>
                <a:gd name="connsiteY9" fmla="*/ 286537 h 715162"/>
                <a:gd name="connsiteX10" fmla="*/ 121689 w 333620"/>
                <a:gd name="connsiteY10" fmla="*/ 310350 h 715162"/>
                <a:gd name="connsiteX11" fmla="*/ 124070 w 333620"/>
                <a:gd name="connsiteY11" fmla="*/ 317493 h 715162"/>
                <a:gd name="connsiteX12" fmla="*/ 131214 w 333620"/>
                <a:gd name="connsiteY12" fmla="*/ 319875 h 715162"/>
                <a:gd name="connsiteX13" fmla="*/ 128832 w 333620"/>
                <a:gd name="connsiteY13" fmla="*/ 305587 h 715162"/>
                <a:gd name="connsiteX14" fmla="*/ 131214 w 333620"/>
                <a:gd name="connsiteY14" fmla="*/ 296062 h 715162"/>
                <a:gd name="connsiteX15" fmla="*/ 133595 w 333620"/>
                <a:gd name="connsiteY15" fmla="*/ 279393 h 715162"/>
                <a:gd name="connsiteX16" fmla="*/ 138357 w 333620"/>
                <a:gd name="connsiteY16" fmla="*/ 212718 h 715162"/>
                <a:gd name="connsiteX17" fmla="*/ 140739 w 333620"/>
                <a:gd name="connsiteY17" fmla="*/ 205575 h 715162"/>
                <a:gd name="connsiteX18" fmla="*/ 143120 w 333620"/>
                <a:gd name="connsiteY18" fmla="*/ 196050 h 715162"/>
                <a:gd name="connsiteX19" fmla="*/ 147882 w 333620"/>
                <a:gd name="connsiteY19" fmla="*/ 188906 h 715162"/>
                <a:gd name="connsiteX20" fmla="*/ 150264 w 333620"/>
                <a:gd name="connsiteY20" fmla="*/ 172237 h 715162"/>
                <a:gd name="connsiteX21" fmla="*/ 155026 w 333620"/>
                <a:gd name="connsiteY21" fmla="*/ 157950 h 715162"/>
                <a:gd name="connsiteX22" fmla="*/ 157407 w 333620"/>
                <a:gd name="connsiteY22" fmla="*/ 129375 h 715162"/>
                <a:gd name="connsiteX23" fmla="*/ 164551 w 333620"/>
                <a:gd name="connsiteY23" fmla="*/ 115087 h 715162"/>
                <a:gd name="connsiteX24" fmla="*/ 169314 w 333620"/>
                <a:gd name="connsiteY24" fmla="*/ 105562 h 715162"/>
                <a:gd name="connsiteX25" fmla="*/ 171695 w 333620"/>
                <a:gd name="connsiteY25" fmla="*/ 98418 h 715162"/>
                <a:gd name="connsiteX26" fmla="*/ 181220 w 333620"/>
                <a:gd name="connsiteY26" fmla="*/ 84131 h 715162"/>
                <a:gd name="connsiteX27" fmla="*/ 185982 w 333620"/>
                <a:gd name="connsiteY27" fmla="*/ 65081 h 715162"/>
                <a:gd name="connsiteX28" fmla="*/ 190745 w 333620"/>
                <a:gd name="connsiteY28" fmla="*/ 50793 h 715162"/>
                <a:gd name="connsiteX29" fmla="*/ 193126 w 333620"/>
                <a:gd name="connsiteY29" fmla="*/ 43650 h 715162"/>
                <a:gd name="connsiteX30" fmla="*/ 197889 w 333620"/>
                <a:gd name="connsiteY30" fmla="*/ 36506 h 715162"/>
                <a:gd name="connsiteX31" fmla="*/ 207414 w 333620"/>
                <a:gd name="connsiteY31" fmla="*/ 12693 h 715162"/>
                <a:gd name="connsiteX32" fmla="*/ 214557 w 333620"/>
                <a:gd name="connsiteY32" fmla="*/ 10312 h 715162"/>
                <a:gd name="connsiteX33" fmla="*/ 224082 w 333620"/>
                <a:gd name="connsiteY33" fmla="*/ 3168 h 715162"/>
                <a:gd name="connsiteX34" fmla="*/ 231226 w 333620"/>
                <a:gd name="connsiteY34" fmla="*/ 787 h 715162"/>
                <a:gd name="connsiteX35" fmla="*/ 233607 w 333620"/>
                <a:gd name="connsiteY35" fmla="*/ 26981 h 715162"/>
                <a:gd name="connsiteX36" fmla="*/ 235989 w 333620"/>
                <a:gd name="connsiteY36" fmla="*/ 36506 h 715162"/>
                <a:gd name="connsiteX37" fmla="*/ 243132 w 333620"/>
                <a:gd name="connsiteY37" fmla="*/ 41268 h 715162"/>
                <a:gd name="connsiteX38" fmla="*/ 247895 w 333620"/>
                <a:gd name="connsiteY38" fmla="*/ 57937 h 715162"/>
                <a:gd name="connsiteX39" fmla="*/ 250276 w 333620"/>
                <a:gd name="connsiteY39" fmla="*/ 65081 h 715162"/>
                <a:gd name="connsiteX40" fmla="*/ 252657 w 333620"/>
                <a:gd name="connsiteY40" fmla="*/ 76987 h 715162"/>
                <a:gd name="connsiteX41" fmla="*/ 257420 w 333620"/>
                <a:gd name="connsiteY41" fmla="*/ 86512 h 715162"/>
                <a:gd name="connsiteX42" fmla="*/ 264564 w 333620"/>
                <a:gd name="connsiteY42" fmla="*/ 103181 h 715162"/>
                <a:gd name="connsiteX43" fmla="*/ 269326 w 333620"/>
                <a:gd name="connsiteY43" fmla="*/ 117468 h 715162"/>
                <a:gd name="connsiteX44" fmla="*/ 271707 w 333620"/>
                <a:gd name="connsiteY44" fmla="*/ 138900 h 715162"/>
                <a:gd name="connsiteX45" fmla="*/ 278851 w 333620"/>
                <a:gd name="connsiteY45" fmla="*/ 174618 h 715162"/>
                <a:gd name="connsiteX46" fmla="*/ 281232 w 333620"/>
                <a:gd name="connsiteY46" fmla="*/ 184143 h 715162"/>
                <a:gd name="connsiteX47" fmla="*/ 288376 w 333620"/>
                <a:gd name="connsiteY47" fmla="*/ 188906 h 715162"/>
                <a:gd name="connsiteX48" fmla="*/ 288376 w 333620"/>
                <a:gd name="connsiteY48" fmla="*/ 205575 h 715162"/>
                <a:gd name="connsiteX49" fmla="*/ 290757 w 333620"/>
                <a:gd name="connsiteY49" fmla="*/ 215100 h 715162"/>
                <a:gd name="connsiteX50" fmla="*/ 297901 w 333620"/>
                <a:gd name="connsiteY50" fmla="*/ 267487 h 715162"/>
                <a:gd name="connsiteX51" fmla="*/ 302664 w 333620"/>
                <a:gd name="connsiteY51" fmla="*/ 281775 h 715162"/>
                <a:gd name="connsiteX52" fmla="*/ 309807 w 333620"/>
                <a:gd name="connsiteY52" fmla="*/ 291300 h 715162"/>
                <a:gd name="connsiteX53" fmla="*/ 316951 w 333620"/>
                <a:gd name="connsiteY53" fmla="*/ 327018 h 715162"/>
                <a:gd name="connsiteX54" fmla="*/ 319332 w 333620"/>
                <a:gd name="connsiteY54" fmla="*/ 362737 h 715162"/>
                <a:gd name="connsiteX55" fmla="*/ 324095 w 333620"/>
                <a:gd name="connsiteY55" fmla="*/ 369881 h 715162"/>
                <a:gd name="connsiteX56" fmla="*/ 331239 w 333620"/>
                <a:gd name="connsiteY56" fmla="*/ 384168 h 715162"/>
                <a:gd name="connsiteX57" fmla="*/ 331239 w 333620"/>
                <a:gd name="connsiteY57" fmla="*/ 488943 h 715162"/>
                <a:gd name="connsiteX58" fmla="*/ 333620 w 333620"/>
                <a:gd name="connsiteY58" fmla="*/ 496087 h 715162"/>
                <a:gd name="connsiteX59" fmla="*/ 331239 w 333620"/>
                <a:gd name="connsiteY59" fmla="*/ 515137 h 715162"/>
                <a:gd name="connsiteX60" fmla="*/ 326476 w 333620"/>
                <a:gd name="connsiteY60" fmla="*/ 543712 h 715162"/>
                <a:gd name="connsiteX61" fmla="*/ 324095 w 333620"/>
                <a:gd name="connsiteY61" fmla="*/ 612768 h 715162"/>
                <a:gd name="connsiteX62" fmla="*/ 321714 w 333620"/>
                <a:gd name="connsiteY62" fmla="*/ 624675 h 715162"/>
                <a:gd name="connsiteX63" fmla="*/ 316951 w 333620"/>
                <a:gd name="connsiteY63" fmla="*/ 631818 h 715162"/>
                <a:gd name="connsiteX64" fmla="*/ 314570 w 333620"/>
                <a:gd name="connsiteY64" fmla="*/ 638962 h 715162"/>
                <a:gd name="connsiteX65" fmla="*/ 312189 w 333620"/>
                <a:gd name="connsiteY65" fmla="*/ 662775 h 715162"/>
                <a:gd name="connsiteX66" fmla="*/ 305045 w 333620"/>
                <a:gd name="connsiteY66" fmla="*/ 669918 h 715162"/>
                <a:gd name="connsiteX67" fmla="*/ 293139 w 333620"/>
                <a:gd name="connsiteY67" fmla="*/ 681825 h 715162"/>
                <a:gd name="connsiteX68" fmla="*/ 283614 w 333620"/>
                <a:gd name="connsiteY68" fmla="*/ 693731 h 715162"/>
                <a:gd name="connsiteX69" fmla="*/ 276470 w 333620"/>
                <a:gd name="connsiteY69" fmla="*/ 700875 h 715162"/>
                <a:gd name="connsiteX70" fmla="*/ 269326 w 333620"/>
                <a:gd name="connsiteY70" fmla="*/ 703256 h 715162"/>
                <a:gd name="connsiteX71" fmla="*/ 233607 w 333620"/>
                <a:gd name="connsiteY71" fmla="*/ 715162 h 715162"/>
                <a:gd name="connsiteX72" fmla="*/ 190745 w 333620"/>
                <a:gd name="connsiteY72" fmla="*/ 712781 h 715162"/>
                <a:gd name="connsiteX73" fmla="*/ 188364 w 333620"/>
                <a:gd name="connsiteY73" fmla="*/ 703256 h 715162"/>
                <a:gd name="connsiteX74" fmla="*/ 176457 w 333620"/>
                <a:gd name="connsiteY74" fmla="*/ 691350 h 715162"/>
                <a:gd name="connsiteX75" fmla="*/ 171695 w 333620"/>
                <a:gd name="connsiteY75" fmla="*/ 681825 h 715162"/>
                <a:gd name="connsiteX76" fmla="*/ 162170 w 333620"/>
                <a:gd name="connsiteY76" fmla="*/ 667537 h 715162"/>
                <a:gd name="connsiteX77" fmla="*/ 155026 w 333620"/>
                <a:gd name="connsiteY77" fmla="*/ 665156 h 715162"/>
                <a:gd name="connsiteX78" fmla="*/ 143120 w 333620"/>
                <a:gd name="connsiteY78" fmla="*/ 655631 h 715162"/>
                <a:gd name="connsiteX79" fmla="*/ 133595 w 333620"/>
                <a:gd name="connsiteY79" fmla="*/ 638962 h 715162"/>
                <a:gd name="connsiteX80" fmla="*/ 126451 w 333620"/>
                <a:gd name="connsiteY80" fmla="*/ 634200 h 715162"/>
                <a:gd name="connsiteX81" fmla="*/ 121689 w 333620"/>
                <a:gd name="connsiteY81" fmla="*/ 627056 h 715162"/>
                <a:gd name="connsiteX82" fmla="*/ 116926 w 333620"/>
                <a:gd name="connsiteY82" fmla="*/ 617531 h 715162"/>
                <a:gd name="connsiteX83" fmla="*/ 107401 w 333620"/>
                <a:gd name="connsiteY83" fmla="*/ 610387 h 715162"/>
                <a:gd name="connsiteX84" fmla="*/ 100257 w 333620"/>
                <a:gd name="connsiteY84" fmla="*/ 572287 h 715162"/>
                <a:gd name="connsiteX85" fmla="*/ 95495 w 333620"/>
                <a:gd name="connsiteY85" fmla="*/ 558000 h 715162"/>
                <a:gd name="connsiteX86" fmla="*/ 88351 w 333620"/>
                <a:gd name="connsiteY86" fmla="*/ 541331 h 715162"/>
                <a:gd name="connsiteX87" fmla="*/ 85970 w 333620"/>
                <a:gd name="connsiteY87" fmla="*/ 534187 h 715162"/>
                <a:gd name="connsiteX88" fmla="*/ 81207 w 333620"/>
                <a:gd name="connsiteY88" fmla="*/ 527043 h 715162"/>
                <a:gd name="connsiteX89" fmla="*/ 78826 w 333620"/>
                <a:gd name="connsiteY89" fmla="*/ 517518 h 715162"/>
                <a:gd name="connsiteX90" fmla="*/ 74064 w 333620"/>
                <a:gd name="connsiteY90" fmla="*/ 510375 h 715162"/>
                <a:gd name="connsiteX91" fmla="*/ 64539 w 333620"/>
                <a:gd name="connsiteY91" fmla="*/ 493706 h 715162"/>
                <a:gd name="connsiteX92" fmla="*/ 62157 w 333620"/>
                <a:gd name="connsiteY92" fmla="*/ 481800 h 715162"/>
                <a:gd name="connsiteX93" fmla="*/ 57395 w 333620"/>
                <a:gd name="connsiteY93" fmla="*/ 474656 h 715162"/>
                <a:gd name="connsiteX94" fmla="*/ 55014 w 333620"/>
                <a:gd name="connsiteY94" fmla="*/ 457987 h 715162"/>
                <a:gd name="connsiteX95" fmla="*/ 45489 w 333620"/>
                <a:gd name="connsiteY95" fmla="*/ 436556 h 715162"/>
                <a:gd name="connsiteX96" fmla="*/ 40726 w 333620"/>
                <a:gd name="connsiteY96" fmla="*/ 405600 h 715162"/>
                <a:gd name="connsiteX97" fmla="*/ 35964 w 333620"/>
                <a:gd name="connsiteY97" fmla="*/ 388931 h 715162"/>
                <a:gd name="connsiteX98" fmla="*/ 31201 w 333620"/>
                <a:gd name="connsiteY98" fmla="*/ 379406 h 715162"/>
                <a:gd name="connsiteX99" fmla="*/ 26439 w 333620"/>
                <a:gd name="connsiteY99" fmla="*/ 355593 h 715162"/>
                <a:gd name="connsiteX100" fmla="*/ 24057 w 333620"/>
                <a:gd name="connsiteY100" fmla="*/ 341306 h 715162"/>
                <a:gd name="connsiteX101" fmla="*/ 21676 w 333620"/>
                <a:gd name="connsiteY101" fmla="*/ 331781 h 715162"/>
                <a:gd name="connsiteX102" fmla="*/ 19295 w 333620"/>
                <a:gd name="connsiteY102" fmla="*/ 324637 h 715162"/>
                <a:gd name="connsiteX103" fmla="*/ 16914 w 333620"/>
                <a:gd name="connsiteY103" fmla="*/ 310350 h 715162"/>
                <a:gd name="connsiteX104" fmla="*/ 9770 w 333620"/>
                <a:gd name="connsiteY104" fmla="*/ 284156 h 715162"/>
                <a:gd name="connsiteX105" fmla="*/ 7389 w 333620"/>
                <a:gd name="connsiteY105" fmla="*/ 277012 h 715162"/>
                <a:gd name="connsiteX106" fmla="*/ 5007 w 333620"/>
                <a:gd name="connsiteY106" fmla="*/ 260343 h 715162"/>
                <a:gd name="connsiteX107" fmla="*/ 2626 w 333620"/>
                <a:gd name="connsiteY107" fmla="*/ 241293 h 715162"/>
                <a:gd name="connsiteX108" fmla="*/ 245 w 333620"/>
                <a:gd name="connsiteY108" fmla="*/ 234150 h 715162"/>
                <a:gd name="connsiteX109" fmla="*/ 245 w 333620"/>
                <a:gd name="connsiteY109" fmla="*/ 219862 h 71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333620" h="715162">
                  <a:moveTo>
                    <a:pt x="245" y="219862"/>
                  </a:moveTo>
                  <a:lnTo>
                    <a:pt x="245" y="219862"/>
                  </a:lnTo>
                  <a:cubicBezTo>
                    <a:pt x="7389" y="222243"/>
                    <a:pt x="14941" y="223638"/>
                    <a:pt x="21676" y="227006"/>
                  </a:cubicBezTo>
                  <a:cubicBezTo>
                    <a:pt x="24688" y="228512"/>
                    <a:pt x="26233" y="231994"/>
                    <a:pt x="28820" y="234150"/>
                  </a:cubicBezTo>
                  <a:cubicBezTo>
                    <a:pt x="31019" y="235982"/>
                    <a:pt x="33349" y="237750"/>
                    <a:pt x="35964" y="238912"/>
                  </a:cubicBezTo>
                  <a:cubicBezTo>
                    <a:pt x="40551" y="240951"/>
                    <a:pt x="50251" y="243675"/>
                    <a:pt x="50251" y="243675"/>
                  </a:cubicBezTo>
                  <a:cubicBezTo>
                    <a:pt x="60903" y="259649"/>
                    <a:pt x="48356" y="243999"/>
                    <a:pt x="62157" y="253200"/>
                  </a:cubicBezTo>
                  <a:cubicBezTo>
                    <a:pt x="79993" y="265091"/>
                    <a:pt x="59460" y="257062"/>
                    <a:pt x="76445" y="262725"/>
                  </a:cubicBezTo>
                  <a:cubicBezTo>
                    <a:pt x="79620" y="267487"/>
                    <a:pt x="80540" y="275202"/>
                    <a:pt x="85970" y="277012"/>
                  </a:cubicBezTo>
                  <a:cubicBezTo>
                    <a:pt x="102972" y="282680"/>
                    <a:pt x="96080" y="278991"/>
                    <a:pt x="107401" y="286537"/>
                  </a:cubicBezTo>
                  <a:cubicBezTo>
                    <a:pt x="114170" y="296691"/>
                    <a:pt x="117296" y="300101"/>
                    <a:pt x="121689" y="310350"/>
                  </a:cubicBezTo>
                  <a:cubicBezTo>
                    <a:pt x="122678" y="312657"/>
                    <a:pt x="122295" y="315718"/>
                    <a:pt x="124070" y="317493"/>
                  </a:cubicBezTo>
                  <a:cubicBezTo>
                    <a:pt x="125845" y="319268"/>
                    <a:pt x="128833" y="319081"/>
                    <a:pt x="131214" y="319875"/>
                  </a:cubicBezTo>
                  <a:cubicBezTo>
                    <a:pt x="130420" y="315112"/>
                    <a:pt x="128832" y="310415"/>
                    <a:pt x="128832" y="305587"/>
                  </a:cubicBezTo>
                  <a:cubicBezTo>
                    <a:pt x="128832" y="302314"/>
                    <a:pt x="130628" y="299282"/>
                    <a:pt x="131214" y="296062"/>
                  </a:cubicBezTo>
                  <a:cubicBezTo>
                    <a:pt x="132218" y="290540"/>
                    <a:pt x="133116" y="284985"/>
                    <a:pt x="133595" y="279393"/>
                  </a:cubicBezTo>
                  <a:cubicBezTo>
                    <a:pt x="135498" y="257193"/>
                    <a:pt x="136211" y="234896"/>
                    <a:pt x="138357" y="212718"/>
                  </a:cubicBezTo>
                  <a:cubicBezTo>
                    <a:pt x="138599" y="210220"/>
                    <a:pt x="140049" y="207988"/>
                    <a:pt x="140739" y="205575"/>
                  </a:cubicBezTo>
                  <a:cubicBezTo>
                    <a:pt x="141638" y="202428"/>
                    <a:pt x="141831" y="199058"/>
                    <a:pt x="143120" y="196050"/>
                  </a:cubicBezTo>
                  <a:cubicBezTo>
                    <a:pt x="144247" y="193419"/>
                    <a:pt x="146295" y="191287"/>
                    <a:pt x="147882" y="188906"/>
                  </a:cubicBezTo>
                  <a:cubicBezTo>
                    <a:pt x="148676" y="183350"/>
                    <a:pt x="149002" y="177706"/>
                    <a:pt x="150264" y="172237"/>
                  </a:cubicBezTo>
                  <a:cubicBezTo>
                    <a:pt x="151393" y="167346"/>
                    <a:pt x="155026" y="157950"/>
                    <a:pt x="155026" y="157950"/>
                  </a:cubicBezTo>
                  <a:cubicBezTo>
                    <a:pt x="155820" y="148425"/>
                    <a:pt x="156144" y="138849"/>
                    <a:pt x="157407" y="129375"/>
                  </a:cubicBezTo>
                  <a:cubicBezTo>
                    <a:pt x="158356" y="122260"/>
                    <a:pt x="161063" y="121191"/>
                    <a:pt x="164551" y="115087"/>
                  </a:cubicBezTo>
                  <a:cubicBezTo>
                    <a:pt x="166312" y="112005"/>
                    <a:pt x="167916" y="108825"/>
                    <a:pt x="169314" y="105562"/>
                  </a:cubicBezTo>
                  <a:cubicBezTo>
                    <a:pt x="170303" y="103255"/>
                    <a:pt x="170476" y="100612"/>
                    <a:pt x="171695" y="98418"/>
                  </a:cubicBezTo>
                  <a:cubicBezTo>
                    <a:pt x="174475" y="93415"/>
                    <a:pt x="181220" y="84131"/>
                    <a:pt x="181220" y="84131"/>
                  </a:cubicBezTo>
                  <a:cubicBezTo>
                    <a:pt x="188449" y="62442"/>
                    <a:pt x="177356" y="96710"/>
                    <a:pt x="185982" y="65081"/>
                  </a:cubicBezTo>
                  <a:cubicBezTo>
                    <a:pt x="187303" y="60238"/>
                    <a:pt x="189157" y="55556"/>
                    <a:pt x="190745" y="50793"/>
                  </a:cubicBezTo>
                  <a:cubicBezTo>
                    <a:pt x="191539" y="48412"/>
                    <a:pt x="191734" y="45738"/>
                    <a:pt x="193126" y="43650"/>
                  </a:cubicBezTo>
                  <a:lnTo>
                    <a:pt x="197889" y="36506"/>
                  </a:lnTo>
                  <a:cubicBezTo>
                    <a:pt x="198820" y="33713"/>
                    <a:pt x="203908" y="16199"/>
                    <a:pt x="207414" y="12693"/>
                  </a:cubicBezTo>
                  <a:cubicBezTo>
                    <a:pt x="209189" y="10918"/>
                    <a:pt x="212176" y="11106"/>
                    <a:pt x="214557" y="10312"/>
                  </a:cubicBezTo>
                  <a:cubicBezTo>
                    <a:pt x="217732" y="7931"/>
                    <a:pt x="220636" y="5137"/>
                    <a:pt x="224082" y="3168"/>
                  </a:cubicBezTo>
                  <a:cubicBezTo>
                    <a:pt x="226261" y="1923"/>
                    <a:pt x="230294" y="-1544"/>
                    <a:pt x="231226" y="787"/>
                  </a:cubicBezTo>
                  <a:cubicBezTo>
                    <a:pt x="234482" y="8927"/>
                    <a:pt x="232448" y="18291"/>
                    <a:pt x="233607" y="26981"/>
                  </a:cubicBezTo>
                  <a:cubicBezTo>
                    <a:pt x="234040" y="30225"/>
                    <a:pt x="234174" y="33783"/>
                    <a:pt x="235989" y="36506"/>
                  </a:cubicBezTo>
                  <a:cubicBezTo>
                    <a:pt x="237576" y="38887"/>
                    <a:pt x="240751" y="39681"/>
                    <a:pt x="243132" y="41268"/>
                  </a:cubicBezTo>
                  <a:cubicBezTo>
                    <a:pt x="248837" y="58377"/>
                    <a:pt x="241923" y="37032"/>
                    <a:pt x="247895" y="57937"/>
                  </a:cubicBezTo>
                  <a:cubicBezTo>
                    <a:pt x="248585" y="60351"/>
                    <a:pt x="249667" y="62646"/>
                    <a:pt x="250276" y="65081"/>
                  </a:cubicBezTo>
                  <a:cubicBezTo>
                    <a:pt x="251258" y="69007"/>
                    <a:pt x="251377" y="73147"/>
                    <a:pt x="252657" y="76987"/>
                  </a:cubicBezTo>
                  <a:cubicBezTo>
                    <a:pt x="253780" y="80355"/>
                    <a:pt x="255832" y="83337"/>
                    <a:pt x="257420" y="86512"/>
                  </a:cubicBezTo>
                  <a:cubicBezTo>
                    <a:pt x="263718" y="111708"/>
                    <a:pt x="255167" y="82037"/>
                    <a:pt x="264564" y="103181"/>
                  </a:cubicBezTo>
                  <a:cubicBezTo>
                    <a:pt x="266603" y="107768"/>
                    <a:pt x="267739" y="112706"/>
                    <a:pt x="269326" y="117468"/>
                  </a:cubicBezTo>
                  <a:cubicBezTo>
                    <a:pt x="270120" y="124612"/>
                    <a:pt x="270757" y="131775"/>
                    <a:pt x="271707" y="138900"/>
                  </a:cubicBezTo>
                  <a:cubicBezTo>
                    <a:pt x="273390" y="151522"/>
                    <a:pt x="275925" y="161938"/>
                    <a:pt x="278851" y="174618"/>
                  </a:cubicBezTo>
                  <a:cubicBezTo>
                    <a:pt x="279587" y="177807"/>
                    <a:pt x="279417" y="181420"/>
                    <a:pt x="281232" y="184143"/>
                  </a:cubicBezTo>
                  <a:cubicBezTo>
                    <a:pt x="282820" y="186524"/>
                    <a:pt x="285995" y="187318"/>
                    <a:pt x="288376" y="188906"/>
                  </a:cubicBezTo>
                  <a:cubicBezTo>
                    <a:pt x="294085" y="206035"/>
                    <a:pt x="288376" y="184644"/>
                    <a:pt x="288376" y="205575"/>
                  </a:cubicBezTo>
                  <a:cubicBezTo>
                    <a:pt x="288376" y="208848"/>
                    <a:pt x="289963" y="211925"/>
                    <a:pt x="290757" y="215100"/>
                  </a:cubicBezTo>
                  <a:cubicBezTo>
                    <a:pt x="293000" y="246489"/>
                    <a:pt x="290793" y="242609"/>
                    <a:pt x="297901" y="267487"/>
                  </a:cubicBezTo>
                  <a:cubicBezTo>
                    <a:pt x="299280" y="272314"/>
                    <a:pt x="299652" y="277759"/>
                    <a:pt x="302664" y="281775"/>
                  </a:cubicBezTo>
                  <a:lnTo>
                    <a:pt x="309807" y="291300"/>
                  </a:lnTo>
                  <a:cubicBezTo>
                    <a:pt x="315931" y="315795"/>
                    <a:pt x="313644" y="303870"/>
                    <a:pt x="316951" y="327018"/>
                  </a:cubicBezTo>
                  <a:cubicBezTo>
                    <a:pt x="317745" y="338924"/>
                    <a:pt x="317370" y="350967"/>
                    <a:pt x="319332" y="362737"/>
                  </a:cubicBezTo>
                  <a:cubicBezTo>
                    <a:pt x="319803" y="365560"/>
                    <a:pt x="322815" y="367321"/>
                    <a:pt x="324095" y="369881"/>
                  </a:cubicBezTo>
                  <a:cubicBezTo>
                    <a:pt x="333951" y="389593"/>
                    <a:pt x="317593" y="363703"/>
                    <a:pt x="331239" y="384168"/>
                  </a:cubicBezTo>
                  <a:cubicBezTo>
                    <a:pt x="326942" y="431424"/>
                    <a:pt x="327222" y="416652"/>
                    <a:pt x="331239" y="488943"/>
                  </a:cubicBezTo>
                  <a:cubicBezTo>
                    <a:pt x="331378" y="491449"/>
                    <a:pt x="332826" y="493706"/>
                    <a:pt x="333620" y="496087"/>
                  </a:cubicBezTo>
                  <a:cubicBezTo>
                    <a:pt x="332826" y="502437"/>
                    <a:pt x="331987" y="508781"/>
                    <a:pt x="331239" y="515137"/>
                  </a:cubicBezTo>
                  <a:cubicBezTo>
                    <a:pt x="328339" y="539785"/>
                    <a:pt x="331214" y="529497"/>
                    <a:pt x="326476" y="543712"/>
                  </a:cubicBezTo>
                  <a:cubicBezTo>
                    <a:pt x="325682" y="566731"/>
                    <a:pt x="325447" y="589775"/>
                    <a:pt x="324095" y="612768"/>
                  </a:cubicBezTo>
                  <a:cubicBezTo>
                    <a:pt x="323857" y="616809"/>
                    <a:pt x="323135" y="620885"/>
                    <a:pt x="321714" y="624675"/>
                  </a:cubicBezTo>
                  <a:cubicBezTo>
                    <a:pt x="320709" y="627355"/>
                    <a:pt x="318539" y="629437"/>
                    <a:pt x="316951" y="631818"/>
                  </a:cubicBezTo>
                  <a:cubicBezTo>
                    <a:pt x="316157" y="634199"/>
                    <a:pt x="314952" y="636481"/>
                    <a:pt x="314570" y="638962"/>
                  </a:cubicBezTo>
                  <a:cubicBezTo>
                    <a:pt x="313357" y="646847"/>
                    <a:pt x="314535" y="655151"/>
                    <a:pt x="312189" y="662775"/>
                  </a:cubicBezTo>
                  <a:cubicBezTo>
                    <a:pt x="311199" y="665994"/>
                    <a:pt x="307201" y="667331"/>
                    <a:pt x="305045" y="669918"/>
                  </a:cubicBezTo>
                  <a:cubicBezTo>
                    <a:pt x="295120" y="681826"/>
                    <a:pt x="306237" y="673091"/>
                    <a:pt x="293139" y="681825"/>
                  </a:cubicBezTo>
                  <a:cubicBezTo>
                    <a:pt x="289229" y="693551"/>
                    <a:pt x="293556" y="685446"/>
                    <a:pt x="283614" y="693731"/>
                  </a:cubicBezTo>
                  <a:cubicBezTo>
                    <a:pt x="281027" y="695887"/>
                    <a:pt x="279272" y="699007"/>
                    <a:pt x="276470" y="700875"/>
                  </a:cubicBezTo>
                  <a:cubicBezTo>
                    <a:pt x="274381" y="702267"/>
                    <a:pt x="271520" y="702037"/>
                    <a:pt x="269326" y="703256"/>
                  </a:cubicBezTo>
                  <a:cubicBezTo>
                    <a:pt x="243990" y="717331"/>
                    <a:pt x="267092" y="711442"/>
                    <a:pt x="233607" y="715162"/>
                  </a:cubicBezTo>
                  <a:cubicBezTo>
                    <a:pt x="219320" y="714368"/>
                    <a:pt x="204583" y="716423"/>
                    <a:pt x="190745" y="712781"/>
                  </a:cubicBezTo>
                  <a:cubicBezTo>
                    <a:pt x="187580" y="711948"/>
                    <a:pt x="189653" y="706264"/>
                    <a:pt x="188364" y="703256"/>
                  </a:cubicBezTo>
                  <a:cubicBezTo>
                    <a:pt x="185189" y="695847"/>
                    <a:pt x="182807" y="695583"/>
                    <a:pt x="176457" y="691350"/>
                  </a:cubicBezTo>
                  <a:cubicBezTo>
                    <a:pt x="174870" y="688175"/>
                    <a:pt x="173093" y="685088"/>
                    <a:pt x="171695" y="681825"/>
                  </a:cubicBezTo>
                  <a:cubicBezTo>
                    <a:pt x="168200" y="673669"/>
                    <a:pt x="171155" y="673527"/>
                    <a:pt x="162170" y="667537"/>
                  </a:cubicBezTo>
                  <a:cubicBezTo>
                    <a:pt x="160081" y="666145"/>
                    <a:pt x="157407" y="665950"/>
                    <a:pt x="155026" y="665156"/>
                  </a:cubicBezTo>
                  <a:cubicBezTo>
                    <a:pt x="149972" y="649993"/>
                    <a:pt x="157216" y="665028"/>
                    <a:pt x="143120" y="655631"/>
                  </a:cubicBezTo>
                  <a:cubicBezTo>
                    <a:pt x="139596" y="653282"/>
                    <a:pt x="135657" y="641437"/>
                    <a:pt x="133595" y="638962"/>
                  </a:cubicBezTo>
                  <a:cubicBezTo>
                    <a:pt x="131763" y="636763"/>
                    <a:pt x="128832" y="635787"/>
                    <a:pt x="126451" y="634200"/>
                  </a:cubicBezTo>
                  <a:cubicBezTo>
                    <a:pt x="124864" y="631819"/>
                    <a:pt x="123109" y="629541"/>
                    <a:pt x="121689" y="627056"/>
                  </a:cubicBezTo>
                  <a:cubicBezTo>
                    <a:pt x="119928" y="623974"/>
                    <a:pt x="119236" y="620226"/>
                    <a:pt x="116926" y="617531"/>
                  </a:cubicBezTo>
                  <a:cubicBezTo>
                    <a:pt x="114343" y="614518"/>
                    <a:pt x="110576" y="612768"/>
                    <a:pt x="107401" y="610387"/>
                  </a:cubicBezTo>
                  <a:cubicBezTo>
                    <a:pt x="105579" y="599456"/>
                    <a:pt x="103803" y="584106"/>
                    <a:pt x="100257" y="572287"/>
                  </a:cubicBezTo>
                  <a:cubicBezTo>
                    <a:pt x="98814" y="567479"/>
                    <a:pt x="96712" y="562870"/>
                    <a:pt x="95495" y="558000"/>
                  </a:cubicBezTo>
                  <a:cubicBezTo>
                    <a:pt x="92420" y="545698"/>
                    <a:pt x="94929" y="551198"/>
                    <a:pt x="88351" y="541331"/>
                  </a:cubicBezTo>
                  <a:cubicBezTo>
                    <a:pt x="87557" y="538950"/>
                    <a:pt x="87093" y="536432"/>
                    <a:pt x="85970" y="534187"/>
                  </a:cubicBezTo>
                  <a:cubicBezTo>
                    <a:pt x="84690" y="531627"/>
                    <a:pt x="82334" y="529674"/>
                    <a:pt x="81207" y="527043"/>
                  </a:cubicBezTo>
                  <a:cubicBezTo>
                    <a:pt x="79918" y="524035"/>
                    <a:pt x="80115" y="520526"/>
                    <a:pt x="78826" y="517518"/>
                  </a:cubicBezTo>
                  <a:cubicBezTo>
                    <a:pt x="77699" y="514888"/>
                    <a:pt x="75344" y="512934"/>
                    <a:pt x="74064" y="510375"/>
                  </a:cubicBezTo>
                  <a:cubicBezTo>
                    <a:pt x="64972" y="492193"/>
                    <a:pt x="81811" y="516738"/>
                    <a:pt x="64539" y="493706"/>
                  </a:cubicBezTo>
                  <a:cubicBezTo>
                    <a:pt x="63745" y="489737"/>
                    <a:pt x="63578" y="485590"/>
                    <a:pt x="62157" y="481800"/>
                  </a:cubicBezTo>
                  <a:cubicBezTo>
                    <a:pt x="61152" y="479120"/>
                    <a:pt x="58217" y="477397"/>
                    <a:pt x="57395" y="474656"/>
                  </a:cubicBezTo>
                  <a:cubicBezTo>
                    <a:pt x="55782" y="469280"/>
                    <a:pt x="56276" y="463456"/>
                    <a:pt x="55014" y="457987"/>
                  </a:cubicBezTo>
                  <a:cubicBezTo>
                    <a:pt x="52014" y="444988"/>
                    <a:pt x="51514" y="445595"/>
                    <a:pt x="45489" y="436556"/>
                  </a:cubicBezTo>
                  <a:cubicBezTo>
                    <a:pt x="43427" y="420064"/>
                    <a:pt x="43842" y="419624"/>
                    <a:pt x="40726" y="405600"/>
                  </a:cubicBezTo>
                  <a:cubicBezTo>
                    <a:pt x="39797" y="401419"/>
                    <a:pt x="37799" y="393213"/>
                    <a:pt x="35964" y="388931"/>
                  </a:cubicBezTo>
                  <a:cubicBezTo>
                    <a:pt x="34566" y="385668"/>
                    <a:pt x="32789" y="382581"/>
                    <a:pt x="31201" y="379406"/>
                  </a:cubicBezTo>
                  <a:cubicBezTo>
                    <a:pt x="29614" y="371468"/>
                    <a:pt x="27770" y="363578"/>
                    <a:pt x="26439" y="355593"/>
                  </a:cubicBezTo>
                  <a:cubicBezTo>
                    <a:pt x="25645" y="350831"/>
                    <a:pt x="25004" y="346040"/>
                    <a:pt x="24057" y="341306"/>
                  </a:cubicBezTo>
                  <a:cubicBezTo>
                    <a:pt x="23415" y="338097"/>
                    <a:pt x="22575" y="334928"/>
                    <a:pt x="21676" y="331781"/>
                  </a:cubicBezTo>
                  <a:cubicBezTo>
                    <a:pt x="20986" y="329367"/>
                    <a:pt x="19839" y="327087"/>
                    <a:pt x="19295" y="324637"/>
                  </a:cubicBezTo>
                  <a:cubicBezTo>
                    <a:pt x="18248" y="319924"/>
                    <a:pt x="17778" y="315100"/>
                    <a:pt x="16914" y="310350"/>
                  </a:cubicBezTo>
                  <a:cubicBezTo>
                    <a:pt x="14222" y="295544"/>
                    <a:pt x="14975" y="299774"/>
                    <a:pt x="9770" y="284156"/>
                  </a:cubicBezTo>
                  <a:lnTo>
                    <a:pt x="7389" y="277012"/>
                  </a:lnTo>
                  <a:cubicBezTo>
                    <a:pt x="6595" y="271456"/>
                    <a:pt x="5749" y="265907"/>
                    <a:pt x="5007" y="260343"/>
                  </a:cubicBezTo>
                  <a:cubicBezTo>
                    <a:pt x="4161" y="254000"/>
                    <a:pt x="3771" y="247589"/>
                    <a:pt x="2626" y="241293"/>
                  </a:cubicBezTo>
                  <a:cubicBezTo>
                    <a:pt x="2177" y="238824"/>
                    <a:pt x="495" y="236647"/>
                    <a:pt x="245" y="234150"/>
                  </a:cubicBezTo>
                  <a:cubicBezTo>
                    <a:pt x="-308" y="228621"/>
                    <a:pt x="245" y="222243"/>
                    <a:pt x="245" y="219862"/>
                  </a:cubicBezTo>
                  <a:close/>
                </a:path>
              </a:pathLst>
            </a:custGeom>
            <a:pattFill prst="ltDnDiag">
              <a:fgClr>
                <a:schemeClr val="bg1">
                  <a:lumMod val="85000"/>
                </a:schemeClr>
              </a:fgClr>
              <a:bgClr>
                <a:schemeClr val="tx2">
                  <a:lumMod val="75000"/>
                </a:schemeClr>
              </a:bgClr>
            </a:patt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sp>
        <p:nvSpPr>
          <p:cNvPr id="125" name="TextBox 124"/>
          <p:cNvSpPr txBox="1"/>
          <p:nvPr/>
        </p:nvSpPr>
        <p:spPr>
          <a:xfrm>
            <a:off x="9063380" y="3831082"/>
            <a:ext cx="2217769" cy="1077218"/>
          </a:xfrm>
          <a:prstGeom prst="rect">
            <a:avLst/>
          </a:prstGeom>
          <a:noFill/>
        </p:spPr>
        <p:txBody>
          <a:bodyPr wrap="square" rtlCol="0">
            <a:spAutoFit/>
          </a:bodyPr>
          <a:lstStyle/>
          <a:p>
            <a:r>
              <a:rPr lang="fr-FR" sz="1600" b="1" dirty="0">
                <a:solidFill>
                  <a:srgbClr val="000000"/>
                </a:solidFill>
                <a:latin typeface="HelveticaNeue-Light" charset="0"/>
              </a:rPr>
              <a:t>The </a:t>
            </a:r>
            <a:r>
              <a:rPr lang="fr-FR" sz="1600" b="1" dirty="0" err="1">
                <a:solidFill>
                  <a:srgbClr val="000000"/>
                </a:solidFill>
                <a:latin typeface="HelveticaNeue-Light" charset="0"/>
              </a:rPr>
              <a:t>prior</a:t>
            </a:r>
            <a:r>
              <a:rPr lang="fr-FR" sz="1600" b="1" dirty="0">
                <a:solidFill>
                  <a:srgbClr val="000000"/>
                </a:solidFill>
                <a:latin typeface="HelveticaNeue-Light" charset="0"/>
              </a:rPr>
              <a:t> </a:t>
            </a:r>
            <a:r>
              <a:rPr lang="fr-FR" sz="1600" b="1" dirty="0" err="1">
                <a:solidFill>
                  <a:srgbClr val="000000"/>
                </a:solidFill>
                <a:latin typeface="HelveticaNeue-Light" charset="0"/>
              </a:rPr>
              <a:t>term</a:t>
            </a:r>
            <a:endParaRPr lang="fr-FR" sz="1600" b="1" dirty="0">
              <a:solidFill>
                <a:srgbClr val="000000"/>
              </a:solidFill>
              <a:latin typeface="HelveticaNeue-Light" charset="0"/>
            </a:endParaRPr>
          </a:p>
          <a:p>
            <a:pPr marL="123825" indent="-123825">
              <a:buFont typeface="Arial" panose="020B0604020202020204" pitchFamily="34" charset="0"/>
              <a:buChar char="•"/>
            </a:pPr>
            <a:r>
              <a:rPr lang="en-US" sz="1600" b="1" dirty="0">
                <a:solidFill>
                  <a:srgbClr val="000000"/>
                </a:solidFill>
                <a:latin typeface="HelveticaNeue-Light" charset="0"/>
                <a:sym typeface="Wingdings" panose="05000000000000000000" pitchFamily="2" charset="2"/>
              </a:rPr>
              <a:t>Constraint on the overlap percentage btw ellipsoids</a:t>
            </a:r>
            <a:endParaRPr lang="en-US" sz="1600" b="1" dirty="0">
              <a:solidFill>
                <a:srgbClr val="000000"/>
              </a:solidFill>
              <a:latin typeface="HelveticaNeue-Light" charset="0"/>
            </a:endParaRPr>
          </a:p>
        </p:txBody>
      </p:sp>
      <p:sp>
        <p:nvSpPr>
          <p:cNvPr id="126" name="TextBox 125"/>
          <p:cNvSpPr txBox="1"/>
          <p:nvPr/>
        </p:nvSpPr>
        <p:spPr>
          <a:xfrm>
            <a:off x="6040179" y="3134247"/>
            <a:ext cx="1237968" cy="338554"/>
          </a:xfrm>
          <a:prstGeom prst="rect">
            <a:avLst/>
          </a:prstGeom>
          <a:noFill/>
        </p:spPr>
        <p:txBody>
          <a:bodyPr wrap="none" rtlCol="0">
            <a:spAutoFit/>
          </a:bodyPr>
          <a:lstStyle/>
          <a:p>
            <a:r>
              <a:rPr lang="fr-FR" sz="1600" b="1" dirty="0" err="1">
                <a:solidFill>
                  <a:srgbClr val="000000"/>
                </a:solidFill>
                <a:latin typeface="HelveticaNeue-Light" charset="0"/>
              </a:rPr>
              <a:t>With</a:t>
            </a:r>
            <a:r>
              <a:rPr lang="fr-FR" sz="1600" b="1" dirty="0">
                <a:solidFill>
                  <a:srgbClr val="000000"/>
                </a:solidFill>
                <a:latin typeface="HelveticaNeue-Light" charset="0"/>
              </a:rPr>
              <a:t> </a:t>
            </a:r>
            <a:r>
              <a:rPr lang="fr-FR" sz="1600" b="1" dirty="0" err="1">
                <a:solidFill>
                  <a:srgbClr val="000000"/>
                </a:solidFill>
                <a:latin typeface="HelveticaNeue-Light" charset="0"/>
              </a:rPr>
              <a:t>energy</a:t>
            </a:r>
            <a:endParaRPr lang="fr-FR" sz="1600" b="1" dirty="0">
              <a:solidFill>
                <a:srgbClr val="000000"/>
              </a:solidFill>
              <a:latin typeface="HelveticaNeue-Light" charset="0"/>
            </a:endParaRPr>
          </a:p>
        </p:txBody>
      </p:sp>
      <p:pic>
        <p:nvPicPr>
          <p:cNvPr id="127" name="Picture 1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66409" y="2496790"/>
            <a:ext cx="2701207" cy="662315"/>
          </a:xfrm>
          <a:prstGeom prst="rect">
            <a:avLst/>
          </a:prstGeom>
        </p:spPr>
      </p:pic>
      <p:pic>
        <p:nvPicPr>
          <p:cNvPr id="128" name="Picture 1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00818" y="3146904"/>
            <a:ext cx="2527616" cy="387209"/>
          </a:xfrm>
          <a:prstGeom prst="rect">
            <a:avLst/>
          </a:prstGeom>
        </p:spPr>
      </p:pic>
      <p:cxnSp>
        <p:nvCxnSpPr>
          <p:cNvPr id="129" name="Straight Connector 128"/>
          <p:cNvCxnSpPr/>
          <p:nvPr/>
        </p:nvCxnSpPr>
        <p:spPr>
          <a:xfrm>
            <a:off x="8439777" y="3421034"/>
            <a:ext cx="0" cy="242477"/>
          </a:xfrm>
          <a:prstGeom prst="line">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273696" y="3663508"/>
            <a:ext cx="127989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464726" y="3421032"/>
            <a:ext cx="0" cy="242477"/>
          </a:xfrm>
          <a:prstGeom prst="line">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099066" y="3663508"/>
            <a:ext cx="17371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5365796" y="5107618"/>
            <a:ext cx="6400799" cy="1112273"/>
            <a:chOff x="1994901" y="4991508"/>
            <a:chExt cx="6400799" cy="1112273"/>
          </a:xfrm>
        </p:grpSpPr>
        <mc:AlternateContent xmlns:mc="http://schemas.openxmlformats.org/markup-compatibility/2006" xmlns:a14="http://schemas.microsoft.com/office/drawing/2010/main">
          <mc:Choice Requires="a14">
            <p:sp>
              <p:nvSpPr>
                <p:cNvPr id="134" name="Rectangle 133"/>
                <p:cNvSpPr/>
                <p:nvPr/>
              </p:nvSpPr>
              <p:spPr>
                <a:xfrm>
                  <a:off x="3405386" y="5120443"/>
                  <a:ext cx="3579826" cy="338554"/>
                </a:xfrm>
                <a:prstGeom prst="rect">
                  <a:avLst/>
                </a:prstGeom>
              </p:spPr>
              <p:txBody>
                <a:bodyPr wrap="none">
                  <a:spAutoFit/>
                </a:bodyPr>
                <a:lstStyle/>
                <a:p>
                  <a:pPr algn="ctr"/>
                  <a:r>
                    <a:rPr lang="en-US" sz="1600" b="1" dirty="0">
                      <a:solidFill>
                        <a:srgbClr val="000000"/>
                      </a:solidFill>
                      <a:latin typeface="HelveticaNeue-Light" charset="0"/>
                    </a:rPr>
                    <a:t>The optimal ellipsoidal configuration </a:t>
                  </a:r>
                  <a14:m>
                    <m:oMath xmlns:m="http://schemas.openxmlformats.org/officeDocument/2006/math">
                      <m:r>
                        <a:rPr lang="fr-FR" sz="1600" b="1">
                          <a:solidFill>
                            <a:srgbClr val="000000"/>
                          </a:solidFill>
                          <a:latin typeface="Cambria Math" charset="0"/>
                        </a:rPr>
                        <m:t>𝐮</m:t>
                      </m:r>
                    </m:oMath>
                  </a14:m>
                  <a:r>
                    <a:rPr lang="fr-FR" sz="1600" b="1" dirty="0">
                      <a:solidFill>
                        <a:srgbClr val="000000"/>
                      </a:solidFill>
                      <a:latin typeface="HelveticaNeue-Light" charset="0"/>
                    </a:rPr>
                    <a:t>*</a:t>
                  </a:r>
                </a:p>
              </p:txBody>
            </p:sp>
          </mc:Choice>
          <mc:Fallback xmlns="">
            <p:sp>
              <p:nvSpPr>
                <p:cNvPr id="134" name="Rectangle 133"/>
                <p:cNvSpPr>
                  <a:spLocks noRot="1" noChangeAspect="1" noMove="1" noResize="1" noEditPoints="1" noAdjustHandles="1" noChangeArrowheads="1" noChangeShapeType="1" noTextEdit="1"/>
                </p:cNvSpPr>
                <p:nvPr/>
              </p:nvSpPr>
              <p:spPr>
                <a:xfrm>
                  <a:off x="3405386" y="5120443"/>
                  <a:ext cx="3579826" cy="338554"/>
                </a:xfrm>
                <a:prstGeom prst="rect">
                  <a:avLst/>
                </a:prstGeom>
                <a:blipFill rotWithShape="0">
                  <a:blip r:embed="rId10"/>
                  <a:stretch>
                    <a:fillRect l="-681" t="-5357" r="-341" b="-21429"/>
                  </a:stretch>
                </a:blipFill>
              </p:spPr>
              <p:txBody>
                <a:bodyPr/>
                <a:lstStyle/>
                <a:p>
                  <a:r>
                    <a:rPr lang="en-US">
                      <a:noFill/>
                    </a:rPr>
                    <a:t> </a:t>
                  </a:r>
                </a:p>
              </p:txBody>
            </p:sp>
          </mc:Fallback>
        </mc:AlternateContent>
        <p:sp>
          <p:nvSpPr>
            <p:cNvPr id="135" name="Rectangle: Rounded Corners 33"/>
            <p:cNvSpPr/>
            <p:nvPr/>
          </p:nvSpPr>
          <p:spPr>
            <a:xfrm>
              <a:off x="1994901" y="4991508"/>
              <a:ext cx="6400799" cy="11122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6" name="Group 135"/>
            <p:cNvGrpSpPr/>
            <p:nvPr/>
          </p:nvGrpSpPr>
          <p:grpSpPr>
            <a:xfrm>
              <a:off x="3396882" y="5547644"/>
              <a:ext cx="3596833" cy="457058"/>
              <a:chOff x="4488453" y="5565416"/>
              <a:chExt cx="3596833" cy="457058"/>
            </a:xfrm>
          </p:grpSpPr>
          <p:pic>
            <p:nvPicPr>
              <p:cNvPr id="137" name="Picture 136"/>
              <p:cNvPicPr>
                <a:picLocks noChangeAspect="1"/>
              </p:cNvPicPr>
              <p:nvPr/>
            </p:nvPicPr>
            <p:blipFill rotWithShape="1">
              <a:blip r:embed="rId11">
                <a:extLst>
                  <a:ext uri="{28A0092B-C50C-407E-A947-70E740481C1C}">
                    <a14:useLocalDpi xmlns:a14="http://schemas.microsoft.com/office/drawing/2010/main" val="0"/>
                  </a:ext>
                </a:extLst>
              </a:blip>
              <a:srcRect r="95000" b="14036"/>
              <a:stretch/>
            </p:blipFill>
            <p:spPr>
              <a:xfrm>
                <a:off x="4488453" y="5608364"/>
                <a:ext cx="326641" cy="323834"/>
              </a:xfrm>
              <a:prstGeom prst="rect">
                <a:avLst/>
              </a:prstGeom>
            </p:spPr>
          </p:pic>
          <p:pic>
            <p:nvPicPr>
              <p:cNvPr id="138" name="Picture 137"/>
              <p:cNvPicPr>
                <a:picLocks noChangeAspect="1"/>
              </p:cNvPicPr>
              <p:nvPr/>
            </p:nvPicPr>
            <p:blipFill rotWithShape="1">
              <a:blip r:embed="rId11">
                <a:extLst>
                  <a:ext uri="{28A0092B-C50C-407E-A947-70E740481C1C}">
                    <a14:useLocalDpi xmlns:a14="http://schemas.microsoft.com/office/drawing/2010/main" val="0"/>
                  </a:ext>
                </a:extLst>
              </a:blip>
              <a:srcRect l="58557"/>
              <a:stretch/>
            </p:blipFill>
            <p:spPr>
              <a:xfrm>
                <a:off x="4800581" y="5565416"/>
                <a:ext cx="3284705" cy="457058"/>
              </a:xfrm>
              <a:prstGeom prst="rect">
                <a:avLst/>
              </a:prstGeom>
            </p:spPr>
          </p:pic>
        </p:grpSp>
      </p:grpSp>
    </p:spTree>
    <p:extLst>
      <p:ext uri="{BB962C8B-B14F-4D97-AF65-F5344CB8AC3E}">
        <p14:creationId xmlns:p14="http://schemas.microsoft.com/office/powerpoint/2010/main" val="13723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01" grpId="0"/>
      <p:bldP spid="106" grpId="0"/>
      <p:bldP spid="107" grpId="0"/>
      <p:bldP spid="125" grpId="0"/>
      <p:bldP spid="1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310</TotalTime>
  <Words>1110</Words>
  <Application>Microsoft Macintosh PowerPoint</Application>
  <PresentationFormat>Widescreen</PresentationFormat>
  <Paragraphs>270</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Calibri Light</vt:lpstr>
      <vt:lpstr>Cambria Math</vt:lpstr>
      <vt:lpstr>GE Inspira</vt:lpstr>
      <vt:lpstr>GE Inspira Pitch</vt:lpstr>
      <vt:lpstr>GE Inspira Sans</vt:lpstr>
      <vt:lpstr>Helvetica Neue</vt:lpstr>
      <vt:lpstr>HelveticaNeue-Light</vt:lpstr>
      <vt:lpstr>Mangal</vt:lpstr>
      <vt:lpstr>Wingdings</vt:lpstr>
      <vt:lpstr>Arial</vt:lpstr>
      <vt:lpstr>Office Theme</vt:lpstr>
      <vt:lpstr>Numerical simulations &amp; Deep Learning: applications to x-ray breast imaging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simulations &amp; Deep Learning: applications to x-ray breast imaging</dc:title>
  <dc:creator>Microsoft Office User</dc:creator>
  <cp:lastModifiedBy>Microsoft Office User</cp:lastModifiedBy>
  <cp:revision>30</cp:revision>
  <dcterms:created xsi:type="dcterms:W3CDTF">2018-12-19T19:15:28Z</dcterms:created>
  <dcterms:modified xsi:type="dcterms:W3CDTF">2018-12-20T00:26:24Z</dcterms:modified>
</cp:coreProperties>
</file>