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5"/>
  </p:notes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8" r:id="rId9"/>
    <p:sldId id="266" r:id="rId10"/>
    <p:sldId id="272" r:id="rId11"/>
    <p:sldId id="271" r:id="rId12"/>
    <p:sldId id="26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3" autoAdjust="0"/>
    <p:restoredTop sz="87980" autoAdjust="0"/>
  </p:normalViewPr>
  <p:slideViewPr>
    <p:cSldViewPr snapToGrid="0">
      <p:cViewPr>
        <p:scale>
          <a:sx n="66" d="100"/>
          <a:sy n="66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F3454-EB63-44A5-9E74-5AA08E03975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FCB44-E084-4134-B655-F17FB5B7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3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 changes</a:t>
            </a:r>
          </a:p>
          <a:p>
            <a:r>
              <a:rPr lang="en-US" dirty="0" smtClean="0"/>
              <a:t>--From “When I am clicked” -&gt; When I</a:t>
            </a:r>
            <a:r>
              <a:rPr lang="en-US" baseline="0" dirty="0" smtClean="0"/>
              <a:t> receive “</a:t>
            </a:r>
            <a:r>
              <a:rPr lang="en-US" baseline="0" dirty="0" err="1" smtClean="0"/>
              <a:t>initializeTestInputs</a:t>
            </a:r>
            <a:r>
              <a:rPr lang="en-US" baseline="0" dirty="0" smtClean="0"/>
              <a:t>”, and “</a:t>
            </a:r>
            <a:r>
              <a:rPr lang="en-US" baseline="0" dirty="0" err="1" smtClean="0"/>
              <a:t>teacherProgram</a:t>
            </a:r>
            <a:r>
              <a:rPr lang="en-US" baseline="0" dirty="0" smtClean="0"/>
              <a:t>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--The “set </a:t>
            </a:r>
            <a:r>
              <a:rPr lang="en-US" dirty="0" err="1" smtClean="0"/>
              <a:t>selectedCity</a:t>
            </a:r>
            <a:r>
              <a:rPr lang="en-US" dirty="0" smtClean="0"/>
              <a:t> to Blacksburg,</a:t>
            </a:r>
            <a:r>
              <a:rPr lang="en-US" baseline="0" dirty="0" smtClean="0"/>
              <a:t> VA” block has been removed. We want support for 10 inputs, for example, not just one input.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FCB44-E084-4134-B655-F17FB5B724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5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FCB44-E084-4134-B655-F17FB5B72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83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FCB44-E084-4134-B655-F17FB5B72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9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FCB44-E084-4134-B655-F17FB5B724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FCB44-E084-4134-B655-F17FB5B72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2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6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8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1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65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56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3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72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9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4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4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9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4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3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8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8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83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Dynamic Program Analysis for </a:t>
            </a:r>
            <a:r>
              <a:rPr lang="en-US" sz="4400" dirty="0" err="1" smtClean="0"/>
              <a:t>DataSnap</a:t>
            </a:r>
            <a:r>
              <a:rPr lang="en-US" sz="4400" dirty="0" smtClean="0"/>
              <a:t> Problems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5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65596"/>
          </a:xfrm>
        </p:spPr>
        <p:txBody>
          <a:bodyPr>
            <a:normAutofit/>
          </a:bodyPr>
          <a:lstStyle/>
          <a:p>
            <a:r>
              <a:rPr lang="en-US" dirty="0" smtClean="0"/>
              <a:t>What needs to be stored:</a:t>
            </a:r>
          </a:p>
          <a:p>
            <a:pPr lvl="1"/>
            <a:r>
              <a:rPr lang="en-US" dirty="0" smtClean="0"/>
              <a:t>Before Runtime:</a:t>
            </a:r>
          </a:p>
          <a:p>
            <a:pPr lvl="2"/>
            <a:r>
              <a:rPr lang="en-US" dirty="0" smtClean="0"/>
              <a:t>teacherProgram.xml</a:t>
            </a:r>
          </a:p>
          <a:p>
            <a:pPr lvl="2"/>
            <a:r>
              <a:rPr lang="en-US" dirty="0" smtClean="0"/>
              <a:t>studentSkeleton.xml</a:t>
            </a:r>
          </a:p>
          <a:p>
            <a:pPr lvl="2"/>
            <a:r>
              <a:rPr lang="en-US" dirty="0" err="1" smtClean="0"/>
              <a:t>problemConfiguration.json</a:t>
            </a:r>
            <a:endParaRPr lang="en-US" dirty="0" smtClean="0"/>
          </a:p>
          <a:p>
            <a:pPr lvl="1"/>
            <a:r>
              <a:rPr lang="en-US" dirty="0" smtClean="0"/>
              <a:t>During Runtime:</a:t>
            </a:r>
          </a:p>
          <a:p>
            <a:pPr lvl="2"/>
            <a:r>
              <a:rPr lang="en-US" dirty="0" smtClean="0"/>
              <a:t>studentProgram.xml</a:t>
            </a:r>
          </a:p>
          <a:p>
            <a:pPr lvl="2"/>
            <a:r>
              <a:rPr lang="en-US" dirty="0" smtClean="0"/>
              <a:t>Student program information:</a:t>
            </a:r>
          </a:p>
          <a:p>
            <a:pPr lvl="3"/>
            <a:r>
              <a:rPr lang="en-US" dirty="0" smtClean="0"/>
              <a:t>Array of outputs: 10 </a:t>
            </a:r>
            <a:r>
              <a:rPr lang="en-US" dirty="0" err="1" smtClean="0"/>
              <a:t>tempInCelsius</a:t>
            </a:r>
            <a:r>
              <a:rPr lang="en-US" dirty="0" smtClean="0"/>
              <a:t> outputs from the student program</a:t>
            </a:r>
          </a:p>
          <a:p>
            <a:pPr lvl="3"/>
            <a:r>
              <a:rPr lang="en-US" dirty="0" smtClean="0"/>
              <a:t>(Optional) State of other variables for each invocation: </a:t>
            </a:r>
          </a:p>
          <a:p>
            <a:pPr lvl="4"/>
            <a:r>
              <a:rPr lang="en-US" dirty="0" err="1" smtClean="0"/>
              <a:t>tempInFahrenheit</a:t>
            </a:r>
            <a:r>
              <a:rPr lang="en-US" dirty="0" smtClean="0"/>
              <a:t>, intermediate variables,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4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65596"/>
          </a:xfrm>
        </p:spPr>
        <p:txBody>
          <a:bodyPr>
            <a:normAutofit/>
          </a:bodyPr>
          <a:lstStyle/>
          <a:p>
            <a:r>
              <a:rPr lang="en-US" dirty="0" smtClean="0"/>
              <a:t>Show a diagram of our architecture and how this actually works.</a:t>
            </a:r>
          </a:p>
        </p:txBody>
      </p:sp>
    </p:spTree>
    <p:extLst>
      <p:ext uri="{BB962C8B-B14F-4D97-AF65-F5344CB8AC3E}">
        <p14:creationId xmlns:p14="http://schemas.microsoft.com/office/powerpoint/2010/main" val="312726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0168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smtClean="0"/>
              <a:t>a teacher is developing the solution to their problem:</a:t>
            </a:r>
          </a:p>
          <a:p>
            <a:pPr lvl="1"/>
            <a:r>
              <a:rPr lang="en-US" dirty="0" smtClean="0"/>
              <a:t>When the teacher creates variables, the variables must be “For this sprite only</a:t>
            </a:r>
            <a:r>
              <a:rPr lang="en-US" dirty="0" smtClean="0"/>
              <a:t>” (object variables) , not “For all sprites” (global variables). </a:t>
            </a:r>
            <a:endParaRPr lang="en-US" dirty="0" smtClean="0"/>
          </a:p>
          <a:p>
            <a:pPr lvl="2"/>
            <a:r>
              <a:rPr lang="en-US" dirty="0" smtClean="0"/>
              <a:t>Why? = These variables need to be separate from the student variables. We wouldn’t want to overwrite a student variable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Future Work: refactoring can automatically convert “global variables” to “object variables” for teachers who forget to do this.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2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8300"/>
            <a:ext cx="8946541" cy="4610099"/>
          </a:xfrm>
        </p:spPr>
        <p:txBody>
          <a:bodyPr/>
          <a:lstStyle/>
          <a:p>
            <a:r>
              <a:rPr lang="en-US" dirty="0"/>
              <a:t>The teacher will drag and drop blocks to form a "teacher program" and the student will drag and drop blocks to form the "student program</a:t>
            </a:r>
            <a:r>
              <a:rPr lang="en-US" dirty="0" smtClean="0"/>
              <a:t>".</a:t>
            </a:r>
            <a:endParaRPr lang="en-US" dirty="0" smtClean="0"/>
          </a:p>
          <a:p>
            <a:r>
              <a:rPr lang="en-US" dirty="0" smtClean="0"/>
              <a:t>Run</a:t>
            </a:r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teacher instance of the problem against </a:t>
            </a:r>
            <a:r>
              <a:rPr lang="en-US" dirty="0" smtClean="0"/>
              <a:t>the </a:t>
            </a:r>
            <a:r>
              <a:rPr lang="en-US" dirty="0"/>
              <a:t>student instance of the problem with the same </a:t>
            </a:r>
            <a:r>
              <a:rPr lang="en-US" dirty="0" smtClean="0"/>
              <a:t>inputs</a:t>
            </a:r>
            <a:r>
              <a:rPr lang="en-US" dirty="0"/>
              <a:t>, and compare to make sure the same outputs are received.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32" y="4498619"/>
            <a:ext cx="4181475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819" y="4498619"/>
            <a:ext cx="4210050" cy="12763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700213" y="3920116"/>
            <a:ext cx="3163888" cy="57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Student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01801" y="3920116"/>
            <a:ext cx="3163888" cy="57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Teacher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4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Fahrenheit to Celsius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 smtClean="0"/>
              <a:t>: Convert Fahrenheit to Celsius</a:t>
            </a:r>
          </a:p>
          <a:p>
            <a:pPr lvl="1"/>
            <a:r>
              <a:rPr lang="en-US" dirty="0" smtClean="0"/>
              <a:t>Teacher codes a sample solution in </a:t>
            </a:r>
            <a:r>
              <a:rPr lang="en-US" dirty="0" err="1" smtClean="0"/>
              <a:t>DataSnap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Break down the problem: </a:t>
            </a:r>
            <a:r>
              <a:rPr lang="en-US" dirty="0"/>
              <a:t>f is a function of an input x, generating a solution y. Denoted: y = f(x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Therefore, the </a:t>
            </a:r>
            <a:r>
              <a:rPr lang="en-US" dirty="0" smtClean="0"/>
              <a:t>teacher defines: </a:t>
            </a:r>
            <a:r>
              <a:rPr lang="en-US" dirty="0" smtClean="0"/>
              <a:t> </a:t>
            </a:r>
            <a:endParaRPr lang="en-US" dirty="0" smtClean="0"/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x: </a:t>
            </a:r>
            <a:r>
              <a:rPr lang="en-US" dirty="0"/>
              <a:t>p</a:t>
            </a:r>
            <a:r>
              <a:rPr lang="en-US" dirty="0" smtClean="0"/>
              <a:t>rogram inputs.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f: program a</a:t>
            </a:r>
            <a:r>
              <a:rPr lang="en-US" dirty="0" smtClean="0"/>
              <a:t>lgorithm</a:t>
            </a:r>
            <a:endParaRPr lang="en-US" dirty="0" smtClean="0"/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Y: program </a:t>
            </a:r>
            <a:r>
              <a:rPr lang="en-US" dirty="0" smtClean="0"/>
              <a:t>outputs.</a:t>
            </a:r>
          </a:p>
        </p:txBody>
      </p:sp>
    </p:spTree>
    <p:extLst>
      <p:ext uri="{BB962C8B-B14F-4D97-AF65-F5344CB8AC3E}">
        <p14:creationId xmlns:p14="http://schemas.microsoft.com/office/powerpoint/2010/main" val="22058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Fahrenheit to Celsius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15" y="1864996"/>
            <a:ext cx="4548585" cy="3367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1) x: program inputs</a:t>
            </a:r>
          </a:p>
          <a:p>
            <a:pPr lvl="1"/>
            <a:r>
              <a:rPr lang="en-US" sz="1400" dirty="0" smtClean="0"/>
              <a:t>In this scenario, the teacher will provide the names of 10 cities, which will serve as the test inputs for grading.</a:t>
            </a:r>
          </a:p>
          <a:p>
            <a:pPr lvl="1"/>
            <a:r>
              <a:rPr lang="en-US" sz="1400" dirty="0" smtClean="0"/>
              <a:t>Thus the problem is divided into two parts:</a:t>
            </a:r>
          </a:p>
          <a:p>
            <a:pPr lvl="2"/>
            <a:r>
              <a:rPr lang="en-US" sz="1200" dirty="0" smtClean="0"/>
              <a:t>1) </a:t>
            </a:r>
            <a:r>
              <a:rPr lang="en-US" sz="1200" dirty="0" err="1" smtClean="0"/>
              <a:t>Initilalize</a:t>
            </a:r>
            <a:r>
              <a:rPr lang="en-US" sz="1200" dirty="0" smtClean="0"/>
              <a:t> inputs</a:t>
            </a:r>
          </a:p>
          <a:p>
            <a:pPr lvl="2"/>
            <a:r>
              <a:rPr lang="en-US" sz="1200" dirty="0" smtClean="0"/>
              <a:t>2) Teacher Program</a:t>
            </a:r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2) f: program algorithm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562" y="1313216"/>
            <a:ext cx="4181475" cy="176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9359"/>
          <a:stretch/>
        </p:blipFill>
        <p:spPr>
          <a:xfrm>
            <a:off x="6877050" y="3592266"/>
            <a:ext cx="4762500" cy="282317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68206" y="1343882"/>
            <a:ext cx="1296194" cy="777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Teacher </a:t>
            </a:r>
            <a:r>
              <a:rPr lang="en-US" sz="1600" dirty="0" smtClean="0"/>
              <a:t>program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42246" y="3608965"/>
            <a:ext cx="507999" cy="57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42245" y="5097031"/>
            <a:ext cx="507999" cy="57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2" name="Down Arrow 11"/>
          <p:cNvSpPr/>
          <p:nvPr/>
        </p:nvSpPr>
        <p:spPr>
          <a:xfrm>
            <a:off x="8953499" y="3129541"/>
            <a:ext cx="609600" cy="40852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Fahrenheit to Celsius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659" y="2115805"/>
            <a:ext cx="5043488" cy="2023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3) y: program outputs</a:t>
            </a:r>
          </a:p>
          <a:p>
            <a:pPr lvl="1"/>
            <a:r>
              <a:rPr lang="en-US" sz="1400" dirty="0" smtClean="0"/>
              <a:t>The student and teacher need some way of reporting their answer.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-70"/>
          <a:stretch/>
        </p:blipFill>
        <p:spPr>
          <a:xfrm>
            <a:off x="6919300" y="3360136"/>
            <a:ext cx="4762500" cy="311686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919300" y="2895256"/>
            <a:ext cx="3634400" cy="46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Finished Teacher program: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6413500" y="6184900"/>
            <a:ext cx="505800" cy="28257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Fahrenheit to Celsius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1726936"/>
            <a:ext cx="5043488" cy="25275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teacher develops a student problem skeleton:</a:t>
            </a:r>
          </a:p>
          <a:p>
            <a:pPr marL="457200" lvl="1" indent="0">
              <a:buNone/>
            </a:pPr>
            <a:r>
              <a:rPr lang="en-US" sz="1400" dirty="0" smtClean="0"/>
              <a:t>1) Define ONE sample input:</a:t>
            </a:r>
          </a:p>
          <a:p>
            <a:pPr lvl="2"/>
            <a:r>
              <a:rPr lang="en-US" sz="1200" dirty="0" err="1" smtClean="0"/>
              <a:t>selectedCity</a:t>
            </a:r>
            <a:r>
              <a:rPr lang="en-US" sz="1200" dirty="0" smtClean="0"/>
              <a:t> = Blacksburg, VA</a:t>
            </a:r>
          </a:p>
          <a:p>
            <a:pPr marL="457200" lvl="1" indent="0">
              <a:buNone/>
            </a:pPr>
            <a:r>
              <a:rPr lang="en-US" sz="1400" dirty="0" smtClean="0"/>
              <a:t>2) Let the student develop their algorithm:</a:t>
            </a:r>
          </a:p>
          <a:p>
            <a:pPr lvl="2"/>
            <a:r>
              <a:rPr lang="en-US" sz="1200" dirty="0" smtClean="0"/>
              <a:t>(More info on next few slides)</a:t>
            </a:r>
          </a:p>
          <a:p>
            <a:pPr marL="457200" lvl="1" indent="0">
              <a:buNone/>
            </a:pPr>
            <a:r>
              <a:rPr lang="en-US" sz="1400" dirty="0" smtClean="0"/>
              <a:t>3) Define the output:</a:t>
            </a:r>
          </a:p>
          <a:p>
            <a:pPr lvl="2"/>
            <a:r>
              <a:rPr lang="en-US" sz="1200" dirty="0" smtClean="0"/>
              <a:t>Report answer: </a:t>
            </a:r>
            <a:r>
              <a:rPr lang="en-US" sz="1200" dirty="0" err="1" smtClean="0"/>
              <a:t>tempInCelsius</a:t>
            </a:r>
            <a:endParaRPr lang="en-US" sz="12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843407" y="2861884"/>
            <a:ext cx="3243694" cy="46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Stage Area: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806" y="5265161"/>
            <a:ext cx="3590925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462" y="3412837"/>
            <a:ext cx="4333875" cy="330517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3830421" y="4800281"/>
            <a:ext cx="3243694" cy="46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Scripts Area: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70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Fahrenheit to Celsius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1469761"/>
            <a:ext cx="10190162" cy="2527564"/>
          </a:xfrm>
        </p:spPr>
        <p:txBody>
          <a:bodyPr>
            <a:normAutofit/>
          </a:bodyPr>
          <a:lstStyle/>
          <a:p>
            <a:r>
              <a:rPr lang="en-US" dirty="0" smtClean="0"/>
              <a:t>The teacher develops a student problem skeleton:</a:t>
            </a:r>
          </a:p>
          <a:p>
            <a:pPr marL="457200" lvl="1" indent="0">
              <a:buNone/>
            </a:pPr>
            <a:r>
              <a:rPr lang="en-US" sz="1400" dirty="0" smtClean="0"/>
              <a:t>2) </a:t>
            </a:r>
            <a:r>
              <a:rPr lang="en-US" sz="1400" dirty="0"/>
              <a:t>Let the student develop their </a:t>
            </a:r>
            <a:r>
              <a:rPr lang="en-US" sz="1400" dirty="0" smtClean="0"/>
              <a:t>algorithm:</a:t>
            </a:r>
          </a:p>
          <a:p>
            <a:pPr lvl="1"/>
            <a:r>
              <a:rPr lang="en-US" sz="1400" dirty="0" smtClean="0"/>
              <a:t>2A) (Optional) Customize the </a:t>
            </a:r>
            <a:r>
              <a:rPr lang="en-US" sz="1400" dirty="0" err="1" smtClean="0"/>
              <a:t>DataSnap</a:t>
            </a:r>
            <a:r>
              <a:rPr lang="en-US" sz="1400" dirty="0" smtClean="0"/>
              <a:t> environment to generate a more focused experience for the student.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501" r="1734" b="11330"/>
          <a:stretch/>
        </p:blipFill>
        <p:spPr>
          <a:xfrm>
            <a:off x="4076856" y="2733543"/>
            <a:ext cx="7423152" cy="383225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65457" y="3385818"/>
            <a:ext cx="2766524" cy="301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 smtClean="0"/>
              <a:t>Hide unneeded block categories</a:t>
            </a:r>
          </a:p>
          <a:p>
            <a:endParaRPr lang="en-US" sz="1600" dirty="0" smtClean="0"/>
          </a:p>
          <a:p>
            <a:r>
              <a:rPr lang="en-US" sz="1600" dirty="0" smtClean="0"/>
              <a:t>Hide unneeded blocks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Save this information in a JSON configuration file.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064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Fahrenheit to Celsius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1469761"/>
            <a:ext cx="2822028" cy="4856088"/>
          </a:xfrm>
        </p:spPr>
        <p:txBody>
          <a:bodyPr>
            <a:normAutofit/>
          </a:bodyPr>
          <a:lstStyle/>
          <a:p>
            <a:r>
              <a:rPr lang="en-US" dirty="0" smtClean="0"/>
              <a:t>The teacher develops a student problem skeleton:</a:t>
            </a:r>
          </a:p>
          <a:p>
            <a:pPr marL="457200" lvl="1" indent="0">
              <a:buNone/>
            </a:pPr>
            <a:r>
              <a:rPr lang="en-US" sz="1400" dirty="0" smtClean="0"/>
              <a:t>2) </a:t>
            </a:r>
            <a:r>
              <a:rPr lang="en-US" sz="1400" dirty="0"/>
              <a:t>Let the student develop their </a:t>
            </a:r>
            <a:r>
              <a:rPr lang="en-US" sz="1400" dirty="0" smtClean="0"/>
              <a:t>algorithm:</a:t>
            </a:r>
          </a:p>
          <a:p>
            <a:pPr lvl="1"/>
            <a:r>
              <a:rPr lang="en-US" sz="1400" dirty="0" smtClean="0"/>
              <a:t>2B) </a:t>
            </a:r>
            <a:r>
              <a:rPr lang="en-US" sz="1400" dirty="0"/>
              <a:t>Develop question pre-text and post-text</a:t>
            </a:r>
            <a:r>
              <a:rPr lang="en-US" sz="1400" dirty="0" smtClean="0"/>
              <a:t>.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r>
              <a:rPr lang="en-US" sz="1400" dirty="0" smtClean="0"/>
              <a:t>Save this information in a JSON configuration file.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8385" r="32190"/>
          <a:stretch/>
        </p:blipFill>
        <p:spPr>
          <a:xfrm>
            <a:off x="4813477" y="1327894"/>
            <a:ext cx="7162949" cy="513982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439557" y="5880100"/>
            <a:ext cx="505800" cy="28257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439557" y="1723197"/>
            <a:ext cx="505800" cy="28257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6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Architecture and Implementation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67294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563</Words>
  <Application>Microsoft Office PowerPoint</Application>
  <PresentationFormat>Widescreen</PresentationFormat>
  <Paragraphs>87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Dynamic Program Analysis for DataSnap Problems</vt:lpstr>
      <vt:lpstr>Dynamic Program Analysis</vt:lpstr>
      <vt:lpstr>Convert Fahrenheit to Celsius</vt:lpstr>
      <vt:lpstr>Convert Fahrenheit to Celsius</vt:lpstr>
      <vt:lpstr>Convert Fahrenheit to Celsius</vt:lpstr>
      <vt:lpstr>Convert Fahrenheit to Celsius</vt:lpstr>
      <vt:lpstr>Convert Fahrenheit to Celsius</vt:lpstr>
      <vt:lpstr>Convert Fahrenheit to Celsius</vt:lpstr>
      <vt:lpstr>Project Architecture and Implementation</vt:lpstr>
      <vt:lpstr>Data Storage</vt:lpstr>
      <vt:lpstr>Architecture</vt:lpstr>
      <vt:lpstr>Reference Implementation Details</vt:lpstr>
      <vt:lpstr>Notes: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Jonathon Hellmann</dc:creator>
  <cp:lastModifiedBy>Jonathon Hellmann</cp:lastModifiedBy>
  <cp:revision>47</cp:revision>
  <dcterms:created xsi:type="dcterms:W3CDTF">2015-04-09T16:44:15Z</dcterms:created>
  <dcterms:modified xsi:type="dcterms:W3CDTF">2015-04-11T02:23:46Z</dcterms:modified>
</cp:coreProperties>
</file>