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8745D-5879-4DEB-B384-81DA55BB00F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C66EC8-B197-40FD-A8C1-F2879F4A12F4}">
      <dgm:prSet custT="1"/>
      <dgm:spPr/>
      <dgm:t>
        <a:bodyPr/>
        <a:lstStyle/>
        <a:p>
          <a:r>
            <a:rPr lang="en-GB" sz="2400" dirty="0"/>
            <a:t>Language models and text generation</a:t>
          </a:r>
          <a:endParaRPr lang="en-US" sz="2400" dirty="0"/>
        </a:p>
      </dgm:t>
    </dgm:pt>
    <dgm:pt modelId="{30180759-4E52-4DBB-B42E-B3DB4AB1118C}" type="parTrans" cxnId="{925E75A3-C3CE-44AA-8EFB-BBB6DFF8D0DB}">
      <dgm:prSet/>
      <dgm:spPr/>
      <dgm:t>
        <a:bodyPr/>
        <a:lstStyle/>
        <a:p>
          <a:endParaRPr lang="en-US"/>
        </a:p>
      </dgm:t>
    </dgm:pt>
    <dgm:pt modelId="{80A2135B-D3B6-49E5-B4F6-1F0AE7212327}" type="sibTrans" cxnId="{925E75A3-C3CE-44AA-8EFB-BBB6DFF8D0DB}">
      <dgm:prSet/>
      <dgm:spPr/>
      <dgm:t>
        <a:bodyPr/>
        <a:lstStyle/>
        <a:p>
          <a:endParaRPr lang="en-US"/>
        </a:p>
      </dgm:t>
    </dgm:pt>
    <dgm:pt modelId="{02B50149-BA30-4F5B-A6FA-4001B1BB57AB}">
      <dgm:prSet custT="1"/>
      <dgm:spPr/>
      <dgm:t>
        <a:bodyPr/>
        <a:lstStyle/>
        <a:p>
          <a:r>
            <a:rPr lang="en-GB" sz="2400" dirty="0"/>
            <a:t>Our text</a:t>
          </a:r>
          <a:endParaRPr lang="en-US" sz="2400" dirty="0"/>
        </a:p>
      </dgm:t>
    </dgm:pt>
    <dgm:pt modelId="{764A84ED-774D-4FF7-8CFE-7D540D1BD84E}" type="parTrans" cxnId="{8719321F-E3AA-4074-9A82-71602AB252BC}">
      <dgm:prSet/>
      <dgm:spPr/>
      <dgm:t>
        <a:bodyPr/>
        <a:lstStyle/>
        <a:p>
          <a:endParaRPr lang="en-US"/>
        </a:p>
      </dgm:t>
    </dgm:pt>
    <dgm:pt modelId="{6CE46330-EAB2-4ED8-912A-FA9CA89B9B0F}" type="sibTrans" cxnId="{8719321F-E3AA-4074-9A82-71602AB252BC}">
      <dgm:prSet/>
      <dgm:spPr/>
      <dgm:t>
        <a:bodyPr/>
        <a:lstStyle/>
        <a:p>
          <a:endParaRPr lang="en-US"/>
        </a:p>
      </dgm:t>
    </dgm:pt>
    <dgm:pt modelId="{AA9F6F78-E3B0-4B35-9261-DCC94B5CBC43}">
      <dgm:prSet custT="1"/>
      <dgm:spPr/>
      <dgm:t>
        <a:bodyPr/>
        <a:lstStyle/>
        <a:p>
          <a:r>
            <a:rPr lang="en-GB" sz="2400" dirty="0"/>
            <a:t>Text to machine learning problem</a:t>
          </a:r>
          <a:endParaRPr lang="en-US" sz="2400" dirty="0"/>
        </a:p>
      </dgm:t>
    </dgm:pt>
    <dgm:pt modelId="{2B245C68-1378-4870-9E9C-478BB5715D55}" type="parTrans" cxnId="{971F4DAD-7E41-484B-83D8-226242CA698C}">
      <dgm:prSet/>
      <dgm:spPr/>
      <dgm:t>
        <a:bodyPr/>
        <a:lstStyle/>
        <a:p>
          <a:endParaRPr lang="en-US"/>
        </a:p>
      </dgm:t>
    </dgm:pt>
    <dgm:pt modelId="{318C3985-3E31-4B0C-B6E7-8151CFAFAB59}" type="sibTrans" cxnId="{971F4DAD-7E41-484B-83D8-226242CA698C}">
      <dgm:prSet/>
      <dgm:spPr/>
      <dgm:t>
        <a:bodyPr/>
        <a:lstStyle/>
        <a:p>
          <a:endParaRPr lang="en-US"/>
        </a:p>
      </dgm:t>
    </dgm:pt>
    <dgm:pt modelId="{E85361C3-118F-40B7-9C60-C9F8E5761595}">
      <dgm:prSet custT="1"/>
      <dgm:spPr/>
      <dgm:t>
        <a:bodyPr/>
        <a:lstStyle/>
        <a:p>
          <a:r>
            <a:rPr lang="en-GB" sz="2400" dirty="0"/>
            <a:t>Designing a network</a:t>
          </a:r>
          <a:endParaRPr lang="en-US" sz="2400" dirty="0"/>
        </a:p>
      </dgm:t>
    </dgm:pt>
    <dgm:pt modelId="{17801E0C-60BB-4094-8E32-B96B54BD94EF}" type="parTrans" cxnId="{C31B1753-9BBC-467F-94CB-D908E735E48F}">
      <dgm:prSet/>
      <dgm:spPr/>
      <dgm:t>
        <a:bodyPr/>
        <a:lstStyle/>
        <a:p>
          <a:endParaRPr lang="en-US"/>
        </a:p>
      </dgm:t>
    </dgm:pt>
    <dgm:pt modelId="{37FB04EA-EDF4-4818-8915-12AA91FBA34A}" type="sibTrans" cxnId="{C31B1753-9BBC-467F-94CB-D908E735E48F}">
      <dgm:prSet/>
      <dgm:spPr/>
      <dgm:t>
        <a:bodyPr/>
        <a:lstStyle/>
        <a:p>
          <a:endParaRPr lang="en-US"/>
        </a:p>
      </dgm:t>
    </dgm:pt>
    <dgm:pt modelId="{9FE394D7-AB9C-4785-94F3-9BDF56821E19}">
      <dgm:prSet custT="1"/>
      <dgm:spPr/>
      <dgm:t>
        <a:bodyPr/>
        <a:lstStyle/>
        <a:p>
          <a:r>
            <a:rPr lang="en-GB" sz="2400" dirty="0"/>
            <a:t>Results</a:t>
          </a:r>
          <a:endParaRPr lang="en-US" sz="2400" dirty="0"/>
        </a:p>
      </dgm:t>
    </dgm:pt>
    <dgm:pt modelId="{F4EB4D3F-9DB2-4C79-B0AE-3AD2AE946406}" type="parTrans" cxnId="{59C048F7-ECC9-401C-A77D-187E31E99406}">
      <dgm:prSet/>
      <dgm:spPr/>
      <dgm:t>
        <a:bodyPr/>
        <a:lstStyle/>
        <a:p>
          <a:endParaRPr lang="en-US"/>
        </a:p>
      </dgm:t>
    </dgm:pt>
    <dgm:pt modelId="{2986C254-9C81-4C80-B0A6-804C30A0CED2}" type="sibTrans" cxnId="{59C048F7-ECC9-401C-A77D-187E31E99406}">
      <dgm:prSet/>
      <dgm:spPr/>
      <dgm:t>
        <a:bodyPr/>
        <a:lstStyle/>
        <a:p>
          <a:endParaRPr lang="en-US"/>
        </a:p>
      </dgm:t>
    </dgm:pt>
    <dgm:pt modelId="{5717AB1B-4449-4EDA-AFD7-0864644FDFDD}">
      <dgm:prSet custT="1"/>
      <dgm:spPr/>
      <dgm:t>
        <a:bodyPr/>
        <a:lstStyle/>
        <a:p>
          <a:r>
            <a:rPr lang="en-GB" sz="2400" dirty="0"/>
            <a:t>Challenges</a:t>
          </a:r>
          <a:endParaRPr lang="en-US" sz="2400" dirty="0"/>
        </a:p>
      </dgm:t>
    </dgm:pt>
    <dgm:pt modelId="{58CCEEDA-1D66-423C-A798-525BF24F594C}" type="parTrans" cxnId="{E5F9925F-9DD4-4E19-843D-2F63604FBBA6}">
      <dgm:prSet/>
      <dgm:spPr/>
      <dgm:t>
        <a:bodyPr/>
        <a:lstStyle/>
        <a:p>
          <a:endParaRPr lang="en-US"/>
        </a:p>
      </dgm:t>
    </dgm:pt>
    <dgm:pt modelId="{B9BED713-9DFB-43B1-88A9-1418F4947912}" type="sibTrans" cxnId="{E5F9925F-9DD4-4E19-843D-2F63604FBBA6}">
      <dgm:prSet/>
      <dgm:spPr/>
      <dgm:t>
        <a:bodyPr/>
        <a:lstStyle/>
        <a:p>
          <a:endParaRPr lang="en-US"/>
        </a:p>
      </dgm:t>
    </dgm:pt>
    <dgm:pt modelId="{50E2DB26-F0F7-458B-A27E-47EE92818A71}">
      <dgm:prSet custT="1"/>
      <dgm:spPr/>
      <dgm:t>
        <a:bodyPr/>
        <a:lstStyle/>
        <a:p>
          <a:r>
            <a:rPr lang="en-GB" sz="2400" dirty="0"/>
            <a:t>Lessons learned</a:t>
          </a:r>
          <a:endParaRPr lang="en-US" sz="2400" dirty="0"/>
        </a:p>
      </dgm:t>
    </dgm:pt>
    <dgm:pt modelId="{985E49D3-9301-4B96-9979-C81F59E58EF7}" type="parTrans" cxnId="{9FD575A5-FCAC-4E82-8F70-27B1B473BAAE}">
      <dgm:prSet/>
      <dgm:spPr/>
      <dgm:t>
        <a:bodyPr/>
        <a:lstStyle/>
        <a:p>
          <a:endParaRPr lang="en-US"/>
        </a:p>
      </dgm:t>
    </dgm:pt>
    <dgm:pt modelId="{21544031-6FFF-43AB-BFAF-953DA90928B7}" type="sibTrans" cxnId="{9FD575A5-FCAC-4E82-8F70-27B1B473BAAE}">
      <dgm:prSet/>
      <dgm:spPr/>
      <dgm:t>
        <a:bodyPr/>
        <a:lstStyle/>
        <a:p>
          <a:endParaRPr lang="en-US"/>
        </a:p>
      </dgm:t>
    </dgm:pt>
    <dgm:pt modelId="{72C637AB-3E13-4A75-BA74-460931949EFD}">
      <dgm:prSet custT="1"/>
      <dgm:spPr/>
      <dgm:t>
        <a:bodyPr/>
        <a:lstStyle/>
        <a:p>
          <a:r>
            <a:rPr lang="en-GB" sz="2400" dirty="0"/>
            <a:t>Future work</a:t>
          </a:r>
          <a:endParaRPr lang="en-US" sz="2400" dirty="0"/>
        </a:p>
      </dgm:t>
    </dgm:pt>
    <dgm:pt modelId="{DA7207DE-E8B5-44C2-9B92-C5D4F4F5F223}" type="parTrans" cxnId="{4A8F9E23-1B04-45BB-B74E-D8103EEED872}">
      <dgm:prSet/>
      <dgm:spPr/>
      <dgm:t>
        <a:bodyPr/>
        <a:lstStyle/>
        <a:p>
          <a:endParaRPr lang="en-US"/>
        </a:p>
      </dgm:t>
    </dgm:pt>
    <dgm:pt modelId="{7F8DC799-BD15-4AC4-9CDA-FEC27800454C}" type="sibTrans" cxnId="{4A8F9E23-1B04-45BB-B74E-D8103EEED872}">
      <dgm:prSet/>
      <dgm:spPr/>
      <dgm:t>
        <a:bodyPr/>
        <a:lstStyle/>
        <a:p>
          <a:endParaRPr lang="en-US"/>
        </a:p>
      </dgm:t>
    </dgm:pt>
    <dgm:pt modelId="{DBC5CEB9-EEEA-4993-8DA8-7246321469F2}" type="pres">
      <dgm:prSet presAssocID="{3E08745D-5879-4DEB-B384-81DA55BB00F4}" presName="vert0" presStyleCnt="0">
        <dgm:presLayoutVars>
          <dgm:dir/>
          <dgm:animOne val="branch"/>
          <dgm:animLvl val="lvl"/>
        </dgm:presLayoutVars>
      </dgm:prSet>
      <dgm:spPr/>
    </dgm:pt>
    <dgm:pt modelId="{500E25FC-35F6-4F84-9153-80411B3E9113}" type="pres">
      <dgm:prSet presAssocID="{14C66EC8-B197-40FD-A8C1-F2879F4A12F4}" presName="thickLine" presStyleLbl="alignNode1" presStyleIdx="0" presStyleCnt="8"/>
      <dgm:spPr/>
    </dgm:pt>
    <dgm:pt modelId="{84F84239-6104-4254-8015-57584610A331}" type="pres">
      <dgm:prSet presAssocID="{14C66EC8-B197-40FD-A8C1-F2879F4A12F4}" presName="horz1" presStyleCnt="0"/>
      <dgm:spPr/>
    </dgm:pt>
    <dgm:pt modelId="{BB1E98A0-5277-4723-B9BE-40C1F321135A}" type="pres">
      <dgm:prSet presAssocID="{14C66EC8-B197-40FD-A8C1-F2879F4A12F4}" presName="tx1" presStyleLbl="revTx" presStyleIdx="0" presStyleCnt="8"/>
      <dgm:spPr/>
    </dgm:pt>
    <dgm:pt modelId="{8BF5E039-0DDF-4720-A8AC-3AF57B82440E}" type="pres">
      <dgm:prSet presAssocID="{14C66EC8-B197-40FD-A8C1-F2879F4A12F4}" presName="vert1" presStyleCnt="0"/>
      <dgm:spPr/>
    </dgm:pt>
    <dgm:pt modelId="{BA95C84E-A136-420C-9CF3-77B222F70058}" type="pres">
      <dgm:prSet presAssocID="{02B50149-BA30-4F5B-A6FA-4001B1BB57AB}" presName="thickLine" presStyleLbl="alignNode1" presStyleIdx="1" presStyleCnt="8"/>
      <dgm:spPr/>
    </dgm:pt>
    <dgm:pt modelId="{4D5933D5-A3D5-40DA-8663-3EF83CC95D08}" type="pres">
      <dgm:prSet presAssocID="{02B50149-BA30-4F5B-A6FA-4001B1BB57AB}" presName="horz1" presStyleCnt="0"/>
      <dgm:spPr/>
    </dgm:pt>
    <dgm:pt modelId="{0EE009B9-48A1-4B97-AF60-85D60B5CF34E}" type="pres">
      <dgm:prSet presAssocID="{02B50149-BA30-4F5B-A6FA-4001B1BB57AB}" presName="tx1" presStyleLbl="revTx" presStyleIdx="1" presStyleCnt="8"/>
      <dgm:spPr/>
    </dgm:pt>
    <dgm:pt modelId="{BF12AE9C-48A8-493A-AAE3-491456D9E7B5}" type="pres">
      <dgm:prSet presAssocID="{02B50149-BA30-4F5B-A6FA-4001B1BB57AB}" presName="vert1" presStyleCnt="0"/>
      <dgm:spPr/>
    </dgm:pt>
    <dgm:pt modelId="{BABA057B-13AA-499A-A009-651A327EE52A}" type="pres">
      <dgm:prSet presAssocID="{AA9F6F78-E3B0-4B35-9261-DCC94B5CBC43}" presName="thickLine" presStyleLbl="alignNode1" presStyleIdx="2" presStyleCnt="8"/>
      <dgm:spPr/>
    </dgm:pt>
    <dgm:pt modelId="{36D9AE06-6FD8-4CED-87C3-399BECDC5410}" type="pres">
      <dgm:prSet presAssocID="{AA9F6F78-E3B0-4B35-9261-DCC94B5CBC43}" presName="horz1" presStyleCnt="0"/>
      <dgm:spPr/>
    </dgm:pt>
    <dgm:pt modelId="{9604FF42-30AB-4BA5-BF0E-1C37E6822F6A}" type="pres">
      <dgm:prSet presAssocID="{AA9F6F78-E3B0-4B35-9261-DCC94B5CBC43}" presName="tx1" presStyleLbl="revTx" presStyleIdx="2" presStyleCnt="8"/>
      <dgm:spPr/>
    </dgm:pt>
    <dgm:pt modelId="{4D3517F9-1012-4C55-BE2B-F16EA0E26ABE}" type="pres">
      <dgm:prSet presAssocID="{AA9F6F78-E3B0-4B35-9261-DCC94B5CBC43}" presName="vert1" presStyleCnt="0"/>
      <dgm:spPr/>
    </dgm:pt>
    <dgm:pt modelId="{90012C6C-1D97-4288-AFDB-EAC9F6B57E54}" type="pres">
      <dgm:prSet presAssocID="{E85361C3-118F-40B7-9C60-C9F8E5761595}" presName="thickLine" presStyleLbl="alignNode1" presStyleIdx="3" presStyleCnt="8"/>
      <dgm:spPr/>
    </dgm:pt>
    <dgm:pt modelId="{B9854DFD-E1AA-4F8C-9467-606585C2FBF8}" type="pres">
      <dgm:prSet presAssocID="{E85361C3-118F-40B7-9C60-C9F8E5761595}" presName="horz1" presStyleCnt="0"/>
      <dgm:spPr/>
    </dgm:pt>
    <dgm:pt modelId="{5B4ECE3A-786A-4F33-B9FB-200869AD0277}" type="pres">
      <dgm:prSet presAssocID="{E85361C3-118F-40B7-9C60-C9F8E5761595}" presName="tx1" presStyleLbl="revTx" presStyleIdx="3" presStyleCnt="8"/>
      <dgm:spPr/>
    </dgm:pt>
    <dgm:pt modelId="{7D0F2F1E-8172-4A35-B1E1-9491F783D24C}" type="pres">
      <dgm:prSet presAssocID="{E85361C3-118F-40B7-9C60-C9F8E5761595}" presName="vert1" presStyleCnt="0"/>
      <dgm:spPr/>
    </dgm:pt>
    <dgm:pt modelId="{A6289914-B1A8-4025-956E-FE5A4F7B9E94}" type="pres">
      <dgm:prSet presAssocID="{9FE394D7-AB9C-4785-94F3-9BDF56821E19}" presName="thickLine" presStyleLbl="alignNode1" presStyleIdx="4" presStyleCnt="8"/>
      <dgm:spPr/>
    </dgm:pt>
    <dgm:pt modelId="{BE83AF5D-B5D0-4E57-A24C-8D119E42F5A7}" type="pres">
      <dgm:prSet presAssocID="{9FE394D7-AB9C-4785-94F3-9BDF56821E19}" presName="horz1" presStyleCnt="0"/>
      <dgm:spPr/>
    </dgm:pt>
    <dgm:pt modelId="{C3AF89F1-5120-469A-A186-460D424C9342}" type="pres">
      <dgm:prSet presAssocID="{9FE394D7-AB9C-4785-94F3-9BDF56821E19}" presName="tx1" presStyleLbl="revTx" presStyleIdx="4" presStyleCnt="8"/>
      <dgm:spPr/>
    </dgm:pt>
    <dgm:pt modelId="{F883906D-DCC2-42EA-A586-993C6F90C302}" type="pres">
      <dgm:prSet presAssocID="{9FE394D7-AB9C-4785-94F3-9BDF56821E19}" presName="vert1" presStyleCnt="0"/>
      <dgm:spPr/>
    </dgm:pt>
    <dgm:pt modelId="{FAED0896-E9E0-49F2-8BB8-0C2B0C9CF089}" type="pres">
      <dgm:prSet presAssocID="{5717AB1B-4449-4EDA-AFD7-0864644FDFDD}" presName="thickLine" presStyleLbl="alignNode1" presStyleIdx="5" presStyleCnt="8"/>
      <dgm:spPr/>
    </dgm:pt>
    <dgm:pt modelId="{D31CBCC7-3F1B-41BC-8EE9-D75B53CED776}" type="pres">
      <dgm:prSet presAssocID="{5717AB1B-4449-4EDA-AFD7-0864644FDFDD}" presName="horz1" presStyleCnt="0"/>
      <dgm:spPr/>
    </dgm:pt>
    <dgm:pt modelId="{79E217C7-6E2E-4893-A548-EBB65414A937}" type="pres">
      <dgm:prSet presAssocID="{5717AB1B-4449-4EDA-AFD7-0864644FDFDD}" presName="tx1" presStyleLbl="revTx" presStyleIdx="5" presStyleCnt="8"/>
      <dgm:spPr/>
    </dgm:pt>
    <dgm:pt modelId="{F7233C18-070B-4895-B390-9ECB8DA8BA17}" type="pres">
      <dgm:prSet presAssocID="{5717AB1B-4449-4EDA-AFD7-0864644FDFDD}" presName="vert1" presStyleCnt="0"/>
      <dgm:spPr/>
    </dgm:pt>
    <dgm:pt modelId="{1E2795A9-428F-4DFB-998A-5E75A9FFCBD2}" type="pres">
      <dgm:prSet presAssocID="{50E2DB26-F0F7-458B-A27E-47EE92818A71}" presName="thickLine" presStyleLbl="alignNode1" presStyleIdx="6" presStyleCnt="8"/>
      <dgm:spPr/>
    </dgm:pt>
    <dgm:pt modelId="{B7B71C9C-D619-4DAB-A600-48382BC11147}" type="pres">
      <dgm:prSet presAssocID="{50E2DB26-F0F7-458B-A27E-47EE92818A71}" presName="horz1" presStyleCnt="0"/>
      <dgm:spPr/>
    </dgm:pt>
    <dgm:pt modelId="{0EC0DE81-C0E0-4D7D-BD34-EAC2EE315ECF}" type="pres">
      <dgm:prSet presAssocID="{50E2DB26-F0F7-458B-A27E-47EE92818A71}" presName="tx1" presStyleLbl="revTx" presStyleIdx="6" presStyleCnt="8"/>
      <dgm:spPr/>
    </dgm:pt>
    <dgm:pt modelId="{7748BC30-88F9-43CE-9DEA-7FE937532E56}" type="pres">
      <dgm:prSet presAssocID="{50E2DB26-F0F7-458B-A27E-47EE92818A71}" presName="vert1" presStyleCnt="0"/>
      <dgm:spPr/>
    </dgm:pt>
    <dgm:pt modelId="{F78D1D45-1C10-487A-901F-53F6E4AD7341}" type="pres">
      <dgm:prSet presAssocID="{72C637AB-3E13-4A75-BA74-460931949EFD}" presName="thickLine" presStyleLbl="alignNode1" presStyleIdx="7" presStyleCnt="8"/>
      <dgm:spPr/>
    </dgm:pt>
    <dgm:pt modelId="{45DA54A1-1F85-4662-A8C4-E69A87341E65}" type="pres">
      <dgm:prSet presAssocID="{72C637AB-3E13-4A75-BA74-460931949EFD}" presName="horz1" presStyleCnt="0"/>
      <dgm:spPr/>
    </dgm:pt>
    <dgm:pt modelId="{0676187A-E100-430C-9C21-C5E0C9C78124}" type="pres">
      <dgm:prSet presAssocID="{72C637AB-3E13-4A75-BA74-460931949EFD}" presName="tx1" presStyleLbl="revTx" presStyleIdx="7" presStyleCnt="8"/>
      <dgm:spPr/>
    </dgm:pt>
    <dgm:pt modelId="{4F5C9A7D-5BEA-4650-9737-E43450A2A00D}" type="pres">
      <dgm:prSet presAssocID="{72C637AB-3E13-4A75-BA74-460931949EFD}" presName="vert1" presStyleCnt="0"/>
      <dgm:spPr/>
    </dgm:pt>
  </dgm:ptLst>
  <dgm:cxnLst>
    <dgm:cxn modelId="{8719321F-E3AA-4074-9A82-71602AB252BC}" srcId="{3E08745D-5879-4DEB-B384-81DA55BB00F4}" destId="{02B50149-BA30-4F5B-A6FA-4001B1BB57AB}" srcOrd="1" destOrd="0" parTransId="{764A84ED-774D-4FF7-8CFE-7D540D1BD84E}" sibTransId="{6CE46330-EAB2-4ED8-912A-FA9CA89B9B0F}"/>
    <dgm:cxn modelId="{4A8F9E23-1B04-45BB-B74E-D8103EEED872}" srcId="{3E08745D-5879-4DEB-B384-81DA55BB00F4}" destId="{72C637AB-3E13-4A75-BA74-460931949EFD}" srcOrd="7" destOrd="0" parTransId="{DA7207DE-E8B5-44C2-9B92-C5D4F4F5F223}" sibTransId="{7F8DC799-BD15-4AC4-9CDA-FEC27800454C}"/>
    <dgm:cxn modelId="{AD877D2A-BA97-42AF-8A0A-6AD7F721A07C}" type="presOf" srcId="{E85361C3-118F-40B7-9C60-C9F8E5761595}" destId="{5B4ECE3A-786A-4F33-B9FB-200869AD0277}" srcOrd="0" destOrd="0" presId="urn:microsoft.com/office/officeart/2008/layout/LinedList"/>
    <dgm:cxn modelId="{4EE5002F-F3C7-4A39-A14F-8EB507093283}" type="presOf" srcId="{02B50149-BA30-4F5B-A6FA-4001B1BB57AB}" destId="{0EE009B9-48A1-4B97-AF60-85D60B5CF34E}" srcOrd="0" destOrd="0" presId="urn:microsoft.com/office/officeart/2008/layout/LinedList"/>
    <dgm:cxn modelId="{E5F9925F-9DD4-4E19-843D-2F63604FBBA6}" srcId="{3E08745D-5879-4DEB-B384-81DA55BB00F4}" destId="{5717AB1B-4449-4EDA-AFD7-0864644FDFDD}" srcOrd="5" destOrd="0" parTransId="{58CCEEDA-1D66-423C-A798-525BF24F594C}" sibTransId="{B9BED713-9DFB-43B1-88A9-1418F4947912}"/>
    <dgm:cxn modelId="{C1C9E14B-1E89-43EC-930E-C0F4D444E35A}" type="presOf" srcId="{14C66EC8-B197-40FD-A8C1-F2879F4A12F4}" destId="{BB1E98A0-5277-4723-B9BE-40C1F321135A}" srcOrd="0" destOrd="0" presId="urn:microsoft.com/office/officeart/2008/layout/LinedList"/>
    <dgm:cxn modelId="{110C674D-C385-4785-A106-B9B4DB964B56}" type="presOf" srcId="{72C637AB-3E13-4A75-BA74-460931949EFD}" destId="{0676187A-E100-430C-9C21-C5E0C9C78124}" srcOrd="0" destOrd="0" presId="urn:microsoft.com/office/officeart/2008/layout/LinedList"/>
    <dgm:cxn modelId="{C31B1753-9BBC-467F-94CB-D908E735E48F}" srcId="{3E08745D-5879-4DEB-B384-81DA55BB00F4}" destId="{E85361C3-118F-40B7-9C60-C9F8E5761595}" srcOrd="3" destOrd="0" parTransId="{17801E0C-60BB-4094-8E32-B96B54BD94EF}" sibTransId="{37FB04EA-EDF4-4818-8915-12AA91FBA34A}"/>
    <dgm:cxn modelId="{925E75A3-C3CE-44AA-8EFB-BBB6DFF8D0DB}" srcId="{3E08745D-5879-4DEB-B384-81DA55BB00F4}" destId="{14C66EC8-B197-40FD-A8C1-F2879F4A12F4}" srcOrd="0" destOrd="0" parTransId="{30180759-4E52-4DBB-B42E-B3DB4AB1118C}" sibTransId="{80A2135B-D3B6-49E5-B4F6-1F0AE7212327}"/>
    <dgm:cxn modelId="{9FD575A5-FCAC-4E82-8F70-27B1B473BAAE}" srcId="{3E08745D-5879-4DEB-B384-81DA55BB00F4}" destId="{50E2DB26-F0F7-458B-A27E-47EE92818A71}" srcOrd="6" destOrd="0" parTransId="{985E49D3-9301-4B96-9979-C81F59E58EF7}" sibTransId="{21544031-6FFF-43AB-BFAF-953DA90928B7}"/>
    <dgm:cxn modelId="{96A020AD-85F6-4463-8BA3-FA367ADD4259}" type="presOf" srcId="{50E2DB26-F0F7-458B-A27E-47EE92818A71}" destId="{0EC0DE81-C0E0-4D7D-BD34-EAC2EE315ECF}" srcOrd="0" destOrd="0" presId="urn:microsoft.com/office/officeart/2008/layout/LinedList"/>
    <dgm:cxn modelId="{971F4DAD-7E41-484B-83D8-226242CA698C}" srcId="{3E08745D-5879-4DEB-B384-81DA55BB00F4}" destId="{AA9F6F78-E3B0-4B35-9261-DCC94B5CBC43}" srcOrd="2" destOrd="0" parTransId="{2B245C68-1378-4870-9E9C-478BB5715D55}" sibTransId="{318C3985-3E31-4B0C-B6E7-8151CFAFAB59}"/>
    <dgm:cxn modelId="{1F0014C3-4BD5-44B5-ABC3-CB8FF981DFBC}" type="presOf" srcId="{5717AB1B-4449-4EDA-AFD7-0864644FDFDD}" destId="{79E217C7-6E2E-4893-A548-EBB65414A937}" srcOrd="0" destOrd="0" presId="urn:microsoft.com/office/officeart/2008/layout/LinedList"/>
    <dgm:cxn modelId="{6AAB1DDA-589C-4D6A-93F3-C98895803820}" type="presOf" srcId="{3E08745D-5879-4DEB-B384-81DA55BB00F4}" destId="{DBC5CEB9-EEEA-4993-8DA8-7246321469F2}" srcOrd="0" destOrd="0" presId="urn:microsoft.com/office/officeart/2008/layout/LinedList"/>
    <dgm:cxn modelId="{EF9F46E2-433E-4C18-B79A-5E5BCD0C760A}" type="presOf" srcId="{AA9F6F78-E3B0-4B35-9261-DCC94B5CBC43}" destId="{9604FF42-30AB-4BA5-BF0E-1C37E6822F6A}" srcOrd="0" destOrd="0" presId="urn:microsoft.com/office/officeart/2008/layout/LinedList"/>
    <dgm:cxn modelId="{5795A5ED-B565-49D4-A473-401483D29040}" type="presOf" srcId="{9FE394D7-AB9C-4785-94F3-9BDF56821E19}" destId="{C3AF89F1-5120-469A-A186-460D424C9342}" srcOrd="0" destOrd="0" presId="urn:microsoft.com/office/officeart/2008/layout/LinedList"/>
    <dgm:cxn modelId="{59C048F7-ECC9-401C-A77D-187E31E99406}" srcId="{3E08745D-5879-4DEB-B384-81DA55BB00F4}" destId="{9FE394D7-AB9C-4785-94F3-9BDF56821E19}" srcOrd="4" destOrd="0" parTransId="{F4EB4D3F-9DB2-4C79-B0AE-3AD2AE946406}" sibTransId="{2986C254-9C81-4C80-B0A6-804C30A0CED2}"/>
    <dgm:cxn modelId="{47885F40-3974-48C4-9360-03780025422B}" type="presParOf" srcId="{DBC5CEB9-EEEA-4993-8DA8-7246321469F2}" destId="{500E25FC-35F6-4F84-9153-80411B3E9113}" srcOrd="0" destOrd="0" presId="urn:microsoft.com/office/officeart/2008/layout/LinedList"/>
    <dgm:cxn modelId="{7FABCF7C-65C7-4D41-A6F5-D21BF7052499}" type="presParOf" srcId="{DBC5CEB9-EEEA-4993-8DA8-7246321469F2}" destId="{84F84239-6104-4254-8015-57584610A331}" srcOrd="1" destOrd="0" presId="urn:microsoft.com/office/officeart/2008/layout/LinedList"/>
    <dgm:cxn modelId="{B01B22EE-6A4A-46CF-A114-C387F86EFB08}" type="presParOf" srcId="{84F84239-6104-4254-8015-57584610A331}" destId="{BB1E98A0-5277-4723-B9BE-40C1F321135A}" srcOrd="0" destOrd="0" presId="urn:microsoft.com/office/officeart/2008/layout/LinedList"/>
    <dgm:cxn modelId="{915F1B70-35E7-4D2F-951B-73DC6C714F56}" type="presParOf" srcId="{84F84239-6104-4254-8015-57584610A331}" destId="{8BF5E039-0DDF-4720-A8AC-3AF57B82440E}" srcOrd="1" destOrd="0" presId="urn:microsoft.com/office/officeart/2008/layout/LinedList"/>
    <dgm:cxn modelId="{1E29668A-FCB8-4DF8-85C4-C52CF4B61D52}" type="presParOf" srcId="{DBC5CEB9-EEEA-4993-8DA8-7246321469F2}" destId="{BA95C84E-A136-420C-9CF3-77B222F70058}" srcOrd="2" destOrd="0" presId="urn:microsoft.com/office/officeart/2008/layout/LinedList"/>
    <dgm:cxn modelId="{FD5C6751-D0A1-47BC-A834-7E6A420F2FF4}" type="presParOf" srcId="{DBC5CEB9-EEEA-4993-8DA8-7246321469F2}" destId="{4D5933D5-A3D5-40DA-8663-3EF83CC95D08}" srcOrd="3" destOrd="0" presId="urn:microsoft.com/office/officeart/2008/layout/LinedList"/>
    <dgm:cxn modelId="{D0EFA1C0-AB1C-4B0D-A923-521A5A9A8E52}" type="presParOf" srcId="{4D5933D5-A3D5-40DA-8663-3EF83CC95D08}" destId="{0EE009B9-48A1-4B97-AF60-85D60B5CF34E}" srcOrd="0" destOrd="0" presId="urn:microsoft.com/office/officeart/2008/layout/LinedList"/>
    <dgm:cxn modelId="{CEEEAAFD-0050-4D2F-BF48-0C0BA578234D}" type="presParOf" srcId="{4D5933D5-A3D5-40DA-8663-3EF83CC95D08}" destId="{BF12AE9C-48A8-493A-AAE3-491456D9E7B5}" srcOrd="1" destOrd="0" presId="urn:microsoft.com/office/officeart/2008/layout/LinedList"/>
    <dgm:cxn modelId="{B18DC9BF-6817-4242-AE22-45A53DC67F1C}" type="presParOf" srcId="{DBC5CEB9-EEEA-4993-8DA8-7246321469F2}" destId="{BABA057B-13AA-499A-A009-651A327EE52A}" srcOrd="4" destOrd="0" presId="urn:microsoft.com/office/officeart/2008/layout/LinedList"/>
    <dgm:cxn modelId="{2C861BDF-09B0-45F1-8E6B-ECC395103300}" type="presParOf" srcId="{DBC5CEB9-EEEA-4993-8DA8-7246321469F2}" destId="{36D9AE06-6FD8-4CED-87C3-399BECDC5410}" srcOrd="5" destOrd="0" presId="urn:microsoft.com/office/officeart/2008/layout/LinedList"/>
    <dgm:cxn modelId="{D29DDDFE-9DB1-4240-A510-D8A75E26CCEB}" type="presParOf" srcId="{36D9AE06-6FD8-4CED-87C3-399BECDC5410}" destId="{9604FF42-30AB-4BA5-BF0E-1C37E6822F6A}" srcOrd="0" destOrd="0" presId="urn:microsoft.com/office/officeart/2008/layout/LinedList"/>
    <dgm:cxn modelId="{C81F4131-9780-4FC0-B547-EEEBF1639269}" type="presParOf" srcId="{36D9AE06-6FD8-4CED-87C3-399BECDC5410}" destId="{4D3517F9-1012-4C55-BE2B-F16EA0E26ABE}" srcOrd="1" destOrd="0" presId="urn:microsoft.com/office/officeart/2008/layout/LinedList"/>
    <dgm:cxn modelId="{EAFC1AB9-CB33-49D8-9F51-FB988B717375}" type="presParOf" srcId="{DBC5CEB9-EEEA-4993-8DA8-7246321469F2}" destId="{90012C6C-1D97-4288-AFDB-EAC9F6B57E54}" srcOrd="6" destOrd="0" presId="urn:microsoft.com/office/officeart/2008/layout/LinedList"/>
    <dgm:cxn modelId="{873F50BD-7B39-436B-A3D3-773EC00A9096}" type="presParOf" srcId="{DBC5CEB9-EEEA-4993-8DA8-7246321469F2}" destId="{B9854DFD-E1AA-4F8C-9467-606585C2FBF8}" srcOrd="7" destOrd="0" presId="urn:microsoft.com/office/officeart/2008/layout/LinedList"/>
    <dgm:cxn modelId="{50145FBE-4E7D-46C1-BE78-135652BC347C}" type="presParOf" srcId="{B9854DFD-E1AA-4F8C-9467-606585C2FBF8}" destId="{5B4ECE3A-786A-4F33-B9FB-200869AD0277}" srcOrd="0" destOrd="0" presId="urn:microsoft.com/office/officeart/2008/layout/LinedList"/>
    <dgm:cxn modelId="{9D06AAA5-70E2-4522-ACAD-F862E0BD8FC8}" type="presParOf" srcId="{B9854DFD-E1AA-4F8C-9467-606585C2FBF8}" destId="{7D0F2F1E-8172-4A35-B1E1-9491F783D24C}" srcOrd="1" destOrd="0" presId="urn:microsoft.com/office/officeart/2008/layout/LinedList"/>
    <dgm:cxn modelId="{2E1CE32C-0476-4B5A-A68A-364895E8A58F}" type="presParOf" srcId="{DBC5CEB9-EEEA-4993-8DA8-7246321469F2}" destId="{A6289914-B1A8-4025-956E-FE5A4F7B9E94}" srcOrd="8" destOrd="0" presId="urn:microsoft.com/office/officeart/2008/layout/LinedList"/>
    <dgm:cxn modelId="{2C2CAC64-1660-40E9-885F-F22A31E0C7F6}" type="presParOf" srcId="{DBC5CEB9-EEEA-4993-8DA8-7246321469F2}" destId="{BE83AF5D-B5D0-4E57-A24C-8D119E42F5A7}" srcOrd="9" destOrd="0" presId="urn:microsoft.com/office/officeart/2008/layout/LinedList"/>
    <dgm:cxn modelId="{95177892-C388-4629-A975-5BDD743A6D60}" type="presParOf" srcId="{BE83AF5D-B5D0-4E57-A24C-8D119E42F5A7}" destId="{C3AF89F1-5120-469A-A186-460D424C9342}" srcOrd="0" destOrd="0" presId="urn:microsoft.com/office/officeart/2008/layout/LinedList"/>
    <dgm:cxn modelId="{0497232C-54CB-4023-A4D7-7A5C20291005}" type="presParOf" srcId="{BE83AF5D-B5D0-4E57-A24C-8D119E42F5A7}" destId="{F883906D-DCC2-42EA-A586-993C6F90C302}" srcOrd="1" destOrd="0" presId="urn:microsoft.com/office/officeart/2008/layout/LinedList"/>
    <dgm:cxn modelId="{A970EE32-BC21-48F0-AF79-01A4AA40325D}" type="presParOf" srcId="{DBC5CEB9-EEEA-4993-8DA8-7246321469F2}" destId="{FAED0896-E9E0-49F2-8BB8-0C2B0C9CF089}" srcOrd="10" destOrd="0" presId="urn:microsoft.com/office/officeart/2008/layout/LinedList"/>
    <dgm:cxn modelId="{EA28D4E6-6B03-4CC1-B2DC-44FC4B62455A}" type="presParOf" srcId="{DBC5CEB9-EEEA-4993-8DA8-7246321469F2}" destId="{D31CBCC7-3F1B-41BC-8EE9-D75B53CED776}" srcOrd="11" destOrd="0" presId="urn:microsoft.com/office/officeart/2008/layout/LinedList"/>
    <dgm:cxn modelId="{9175E8BF-2340-4A6E-89EB-90A44848F318}" type="presParOf" srcId="{D31CBCC7-3F1B-41BC-8EE9-D75B53CED776}" destId="{79E217C7-6E2E-4893-A548-EBB65414A937}" srcOrd="0" destOrd="0" presId="urn:microsoft.com/office/officeart/2008/layout/LinedList"/>
    <dgm:cxn modelId="{0AAF99C1-81C2-4ABF-81E6-1B1B24F17AC7}" type="presParOf" srcId="{D31CBCC7-3F1B-41BC-8EE9-D75B53CED776}" destId="{F7233C18-070B-4895-B390-9ECB8DA8BA17}" srcOrd="1" destOrd="0" presId="urn:microsoft.com/office/officeart/2008/layout/LinedList"/>
    <dgm:cxn modelId="{9008FA7C-A0FE-4755-8E62-BFE840A847CF}" type="presParOf" srcId="{DBC5CEB9-EEEA-4993-8DA8-7246321469F2}" destId="{1E2795A9-428F-4DFB-998A-5E75A9FFCBD2}" srcOrd="12" destOrd="0" presId="urn:microsoft.com/office/officeart/2008/layout/LinedList"/>
    <dgm:cxn modelId="{5FBC1BF0-5BF4-47FE-A546-2189426B014A}" type="presParOf" srcId="{DBC5CEB9-EEEA-4993-8DA8-7246321469F2}" destId="{B7B71C9C-D619-4DAB-A600-48382BC11147}" srcOrd="13" destOrd="0" presId="urn:microsoft.com/office/officeart/2008/layout/LinedList"/>
    <dgm:cxn modelId="{7853F18F-3957-4290-8677-4E70000B769C}" type="presParOf" srcId="{B7B71C9C-D619-4DAB-A600-48382BC11147}" destId="{0EC0DE81-C0E0-4D7D-BD34-EAC2EE315ECF}" srcOrd="0" destOrd="0" presId="urn:microsoft.com/office/officeart/2008/layout/LinedList"/>
    <dgm:cxn modelId="{154CFF22-DFB3-400D-BC47-B6689341C500}" type="presParOf" srcId="{B7B71C9C-D619-4DAB-A600-48382BC11147}" destId="{7748BC30-88F9-43CE-9DEA-7FE937532E56}" srcOrd="1" destOrd="0" presId="urn:microsoft.com/office/officeart/2008/layout/LinedList"/>
    <dgm:cxn modelId="{874A2619-904F-4DA5-A9B0-A26A31F230D1}" type="presParOf" srcId="{DBC5CEB9-EEEA-4993-8DA8-7246321469F2}" destId="{F78D1D45-1C10-487A-901F-53F6E4AD7341}" srcOrd="14" destOrd="0" presId="urn:microsoft.com/office/officeart/2008/layout/LinedList"/>
    <dgm:cxn modelId="{67C3CD04-2C9C-43A0-A28A-CFB874A83AA9}" type="presParOf" srcId="{DBC5CEB9-EEEA-4993-8DA8-7246321469F2}" destId="{45DA54A1-1F85-4662-A8C4-E69A87341E65}" srcOrd="15" destOrd="0" presId="urn:microsoft.com/office/officeart/2008/layout/LinedList"/>
    <dgm:cxn modelId="{A9D79A44-4996-42A1-88A3-5656F71480BB}" type="presParOf" srcId="{45DA54A1-1F85-4662-A8C4-E69A87341E65}" destId="{0676187A-E100-430C-9C21-C5E0C9C78124}" srcOrd="0" destOrd="0" presId="urn:microsoft.com/office/officeart/2008/layout/LinedList"/>
    <dgm:cxn modelId="{1106EF43-22E6-4FCA-8AB0-010CED069322}" type="presParOf" srcId="{45DA54A1-1F85-4662-A8C4-E69A87341E65}" destId="{4F5C9A7D-5BEA-4650-9737-E43450A2A00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B8EB16-DCAB-4E3A-A8C3-5EB5449E564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0FFDE47-B2B0-42AA-B3B4-D3DB38CEBFE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Choice of data structure is important</a:t>
          </a:r>
          <a:endParaRPr lang="en-US"/>
        </a:p>
      </dgm:t>
    </dgm:pt>
    <dgm:pt modelId="{21BD43AD-1906-4AAF-9895-5F12DF859284}" type="parTrans" cxnId="{2DB8A94D-3E16-4208-ACC7-4DD82EB4B641}">
      <dgm:prSet/>
      <dgm:spPr/>
      <dgm:t>
        <a:bodyPr/>
        <a:lstStyle/>
        <a:p>
          <a:endParaRPr lang="en-US"/>
        </a:p>
      </dgm:t>
    </dgm:pt>
    <dgm:pt modelId="{510BA2B5-C6A4-4451-9975-EED10A478298}" type="sibTrans" cxnId="{2DB8A94D-3E16-4208-ACC7-4DD82EB4B641}">
      <dgm:prSet/>
      <dgm:spPr/>
      <dgm:t>
        <a:bodyPr/>
        <a:lstStyle/>
        <a:p>
          <a:endParaRPr lang="en-US"/>
        </a:p>
      </dgm:t>
    </dgm:pt>
    <dgm:pt modelId="{20669BA3-4C3C-43A6-9BCA-F741523AA15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Tuples + generators &gt; lists</a:t>
          </a:r>
        </a:p>
        <a:p>
          <a:pPr>
            <a:lnSpc>
              <a:spcPct val="100000"/>
            </a:lnSpc>
          </a:pPr>
          <a:r>
            <a:rPr lang="en-GB" dirty="0"/>
            <a:t>Standard library very powerful (collections, </a:t>
          </a:r>
          <a:r>
            <a:rPr lang="en-GB" dirty="0" err="1"/>
            <a:t>functools</a:t>
          </a:r>
          <a:r>
            <a:rPr lang="en-GB" dirty="0"/>
            <a:t>, </a:t>
          </a:r>
          <a:r>
            <a:rPr lang="en-GB" dirty="0" err="1"/>
            <a:t>itertools</a:t>
          </a:r>
          <a:r>
            <a:rPr lang="en-GB"/>
            <a:t>)</a:t>
          </a:r>
          <a:endParaRPr lang="en-US" dirty="0"/>
        </a:p>
      </dgm:t>
    </dgm:pt>
    <dgm:pt modelId="{D29F243C-86D2-490A-A40A-9B8BBD3EBDCC}" type="parTrans" cxnId="{70D223D1-C683-4FA3-8459-9DE72786008E}">
      <dgm:prSet/>
      <dgm:spPr/>
      <dgm:t>
        <a:bodyPr/>
        <a:lstStyle/>
        <a:p>
          <a:endParaRPr lang="en-US"/>
        </a:p>
      </dgm:t>
    </dgm:pt>
    <dgm:pt modelId="{F6A82A0B-ED1C-4F5E-9443-9F4E72E27D7F}" type="sibTrans" cxnId="{70D223D1-C683-4FA3-8459-9DE72786008E}">
      <dgm:prSet/>
      <dgm:spPr/>
      <dgm:t>
        <a:bodyPr/>
        <a:lstStyle/>
        <a:p>
          <a:endParaRPr lang="en-US"/>
        </a:p>
      </dgm:t>
    </dgm:pt>
    <dgm:pt modelId="{38E2FBC7-383A-40FE-818B-F0BE05A9A0E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Understand the objective </a:t>
          </a:r>
          <a:endParaRPr lang="en-US" dirty="0"/>
        </a:p>
      </dgm:t>
    </dgm:pt>
    <dgm:pt modelId="{7C828132-4835-4A65-B867-ABD5788A10CC}" type="parTrans" cxnId="{E4003768-1A5D-4034-B908-6C86A95A6822}">
      <dgm:prSet/>
      <dgm:spPr/>
      <dgm:t>
        <a:bodyPr/>
        <a:lstStyle/>
        <a:p>
          <a:endParaRPr lang="en-US"/>
        </a:p>
      </dgm:t>
    </dgm:pt>
    <dgm:pt modelId="{32647B70-B4EB-4DC1-B792-75051D4EDF64}" type="sibTrans" cxnId="{E4003768-1A5D-4034-B908-6C86A95A6822}">
      <dgm:prSet/>
      <dgm:spPr/>
      <dgm:t>
        <a:bodyPr/>
        <a:lstStyle/>
        <a:p>
          <a:endParaRPr lang="en-US"/>
        </a:p>
      </dgm:t>
    </dgm:pt>
    <dgm:pt modelId="{5ADCF70F-BB02-4091-9B48-1037C596623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Was I designing the model to produce a good validation accuracy/loss or to create text that made sense?</a:t>
          </a:r>
          <a:endParaRPr lang="en-US" dirty="0"/>
        </a:p>
      </dgm:t>
    </dgm:pt>
    <dgm:pt modelId="{2CCF78EC-EE89-4735-A068-86DBCA458701}" type="parTrans" cxnId="{60B66F24-FF3F-47D3-AB91-1CBB1E79D290}">
      <dgm:prSet/>
      <dgm:spPr/>
      <dgm:t>
        <a:bodyPr/>
        <a:lstStyle/>
        <a:p>
          <a:endParaRPr lang="en-US"/>
        </a:p>
      </dgm:t>
    </dgm:pt>
    <dgm:pt modelId="{B053B6D4-2549-4A8E-8F51-20451F7B7A9B}" type="sibTrans" cxnId="{60B66F24-FF3F-47D3-AB91-1CBB1E79D290}">
      <dgm:prSet/>
      <dgm:spPr/>
      <dgm:t>
        <a:bodyPr/>
        <a:lstStyle/>
        <a:p>
          <a:endParaRPr lang="en-US"/>
        </a:p>
      </dgm:t>
    </dgm:pt>
    <dgm:pt modelId="{C153D012-DC49-48AC-8360-893F29076FD0}" type="pres">
      <dgm:prSet presAssocID="{F1B8EB16-DCAB-4E3A-A8C3-5EB5449E5643}" presName="root" presStyleCnt="0">
        <dgm:presLayoutVars>
          <dgm:dir/>
          <dgm:resizeHandles val="exact"/>
        </dgm:presLayoutVars>
      </dgm:prSet>
      <dgm:spPr/>
    </dgm:pt>
    <dgm:pt modelId="{BC9820DF-7F86-4A2D-82E3-7F91D72AA62E}" type="pres">
      <dgm:prSet presAssocID="{D0FFDE47-B2B0-42AA-B3B4-D3DB38CEBFEB}" presName="compNode" presStyleCnt="0"/>
      <dgm:spPr/>
    </dgm:pt>
    <dgm:pt modelId="{C05102E0-825C-4FBC-943A-168B8680047F}" type="pres">
      <dgm:prSet presAssocID="{D0FFDE47-B2B0-42AA-B3B4-D3DB38CEBF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F6C6345-636A-48C1-A36B-481DE8DE682A}" type="pres">
      <dgm:prSet presAssocID="{D0FFDE47-B2B0-42AA-B3B4-D3DB38CEBFEB}" presName="iconSpace" presStyleCnt="0"/>
      <dgm:spPr/>
    </dgm:pt>
    <dgm:pt modelId="{A6B1F5BB-A0BE-49B0-894E-EF2700F34D67}" type="pres">
      <dgm:prSet presAssocID="{D0FFDE47-B2B0-42AA-B3B4-D3DB38CEBFEB}" presName="parTx" presStyleLbl="revTx" presStyleIdx="0" presStyleCnt="4">
        <dgm:presLayoutVars>
          <dgm:chMax val="0"/>
          <dgm:chPref val="0"/>
        </dgm:presLayoutVars>
      </dgm:prSet>
      <dgm:spPr/>
    </dgm:pt>
    <dgm:pt modelId="{657CCC49-9C17-4BBB-8D6C-BD4B2ABB1656}" type="pres">
      <dgm:prSet presAssocID="{D0FFDE47-B2B0-42AA-B3B4-D3DB38CEBFEB}" presName="txSpace" presStyleCnt="0"/>
      <dgm:spPr/>
    </dgm:pt>
    <dgm:pt modelId="{13ACCF13-23EB-4EF6-911E-7370B65E429E}" type="pres">
      <dgm:prSet presAssocID="{D0FFDE47-B2B0-42AA-B3B4-D3DB38CEBFEB}" presName="desTx" presStyleLbl="revTx" presStyleIdx="1" presStyleCnt="4">
        <dgm:presLayoutVars/>
      </dgm:prSet>
      <dgm:spPr/>
    </dgm:pt>
    <dgm:pt modelId="{800FDA19-F40A-4B38-A62F-B43DE5FB00A1}" type="pres">
      <dgm:prSet presAssocID="{510BA2B5-C6A4-4451-9975-EED10A478298}" presName="sibTrans" presStyleCnt="0"/>
      <dgm:spPr/>
    </dgm:pt>
    <dgm:pt modelId="{B08FE825-03E1-48CD-A3DC-3725A43D8B8C}" type="pres">
      <dgm:prSet presAssocID="{38E2FBC7-383A-40FE-818B-F0BE05A9A0E6}" presName="compNode" presStyleCnt="0"/>
      <dgm:spPr/>
    </dgm:pt>
    <dgm:pt modelId="{8D5C47E1-00DD-48D4-B218-EA2D01359F13}" type="pres">
      <dgm:prSet presAssocID="{38E2FBC7-383A-40FE-818B-F0BE05A9A0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6535971-A41B-42C6-BD76-91FDECAF3222}" type="pres">
      <dgm:prSet presAssocID="{38E2FBC7-383A-40FE-818B-F0BE05A9A0E6}" presName="iconSpace" presStyleCnt="0"/>
      <dgm:spPr/>
    </dgm:pt>
    <dgm:pt modelId="{8A2AC81C-38F1-43FD-A0E3-A84F4294FE66}" type="pres">
      <dgm:prSet presAssocID="{38E2FBC7-383A-40FE-818B-F0BE05A9A0E6}" presName="parTx" presStyleLbl="revTx" presStyleIdx="2" presStyleCnt="4">
        <dgm:presLayoutVars>
          <dgm:chMax val="0"/>
          <dgm:chPref val="0"/>
        </dgm:presLayoutVars>
      </dgm:prSet>
      <dgm:spPr/>
    </dgm:pt>
    <dgm:pt modelId="{E5F8705E-B53D-4E31-B1EA-D0A086A26763}" type="pres">
      <dgm:prSet presAssocID="{38E2FBC7-383A-40FE-818B-F0BE05A9A0E6}" presName="txSpace" presStyleCnt="0"/>
      <dgm:spPr/>
    </dgm:pt>
    <dgm:pt modelId="{2B1366C0-6F74-4DF3-AFFC-85BBBC6E71A6}" type="pres">
      <dgm:prSet presAssocID="{38E2FBC7-383A-40FE-818B-F0BE05A9A0E6}" presName="desTx" presStyleLbl="revTx" presStyleIdx="3" presStyleCnt="4">
        <dgm:presLayoutVars/>
      </dgm:prSet>
      <dgm:spPr/>
    </dgm:pt>
  </dgm:ptLst>
  <dgm:cxnLst>
    <dgm:cxn modelId="{60B66F24-FF3F-47D3-AB91-1CBB1E79D290}" srcId="{38E2FBC7-383A-40FE-818B-F0BE05A9A0E6}" destId="{5ADCF70F-BB02-4091-9B48-1037C596623E}" srcOrd="0" destOrd="0" parTransId="{2CCF78EC-EE89-4735-A068-86DBCA458701}" sibTransId="{B053B6D4-2549-4A8E-8F51-20451F7B7A9B}"/>
    <dgm:cxn modelId="{0CFD5129-C16C-4EF8-96D9-C5432CA48664}" type="presOf" srcId="{20669BA3-4C3C-43A6-9BCA-F741523AA15F}" destId="{13ACCF13-23EB-4EF6-911E-7370B65E429E}" srcOrd="0" destOrd="0" presId="urn:microsoft.com/office/officeart/2018/2/layout/IconLabelDescriptionList"/>
    <dgm:cxn modelId="{316E952F-2C56-4941-AB0F-F532FE68747A}" type="presOf" srcId="{38E2FBC7-383A-40FE-818B-F0BE05A9A0E6}" destId="{8A2AC81C-38F1-43FD-A0E3-A84F4294FE66}" srcOrd="0" destOrd="0" presId="urn:microsoft.com/office/officeart/2018/2/layout/IconLabelDescriptionList"/>
    <dgm:cxn modelId="{E4003768-1A5D-4034-B908-6C86A95A6822}" srcId="{F1B8EB16-DCAB-4E3A-A8C3-5EB5449E5643}" destId="{38E2FBC7-383A-40FE-818B-F0BE05A9A0E6}" srcOrd="1" destOrd="0" parTransId="{7C828132-4835-4A65-B867-ABD5788A10CC}" sibTransId="{32647B70-B4EB-4DC1-B792-75051D4EDF64}"/>
    <dgm:cxn modelId="{2DB8A94D-3E16-4208-ACC7-4DD82EB4B641}" srcId="{F1B8EB16-DCAB-4E3A-A8C3-5EB5449E5643}" destId="{D0FFDE47-B2B0-42AA-B3B4-D3DB38CEBFEB}" srcOrd="0" destOrd="0" parTransId="{21BD43AD-1906-4AAF-9895-5F12DF859284}" sibTransId="{510BA2B5-C6A4-4451-9975-EED10A478298}"/>
    <dgm:cxn modelId="{E62FAEA8-11B3-4754-A717-89EDE1CCE8F1}" type="presOf" srcId="{F1B8EB16-DCAB-4E3A-A8C3-5EB5449E5643}" destId="{C153D012-DC49-48AC-8360-893F29076FD0}" srcOrd="0" destOrd="0" presId="urn:microsoft.com/office/officeart/2018/2/layout/IconLabelDescriptionList"/>
    <dgm:cxn modelId="{70D223D1-C683-4FA3-8459-9DE72786008E}" srcId="{D0FFDE47-B2B0-42AA-B3B4-D3DB38CEBFEB}" destId="{20669BA3-4C3C-43A6-9BCA-F741523AA15F}" srcOrd="0" destOrd="0" parTransId="{D29F243C-86D2-490A-A40A-9B8BBD3EBDCC}" sibTransId="{F6A82A0B-ED1C-4F5E-9443-9F4E72E27D7F}"/>
    <dgm:cxn modelId="{277538E6-2036-416D-846A-078471B95DC9}" type="presOf" srcId="{D0FFDE47-B2B0-42AA-B3B4-D3DB38CEBFEB}" destId="{A6B1F5BB-A0BE-49B0-894E-EF2700F34D67}" srcOrd="0" destOrd="0" presId="urn:microsoft.com/office/officeart/2018/2/layout/IconLabelDescriptionList"/>
    <dgm:cxn modelId="{6EDE81F4-9C41-426D-B3C6-58125012662D}" type="presOf" srcId="{5ADCF70F-BB02-4091-9B48-1037C596623E}" destId="{2B1366C0-6F74-4DF3-AFFC-85BBBC6E71A6}" srcOrd="0" destOrd="0" presId="urn:microsoft.com/office/officeart/2018/2/layout/IconLabelDescriptionList"/>
    <dgm:cxn modelId="{A6761C39-B16C-4B5D-B428-9C9308429B39}" type="presParOf" srcId="{C153D012-DC49-48AC-8360-893F29076FD0}" destId="{BC9820DF-7F86-4A2D-82E3-7F91D72AA62E}" srcOrd="0" destOrd="0" presId="urn:microsoft.com/office/officeart/2018/2/layout/IconLabelDescriptionList"/>
    <dgm:cxn modelId="{8BCD11CE-9F43-4AE9-8A1B-65C3A770C15C}" type="presParOf" srcId="{BC9820DF-7F86-4A2D-82E3-7F91D72AA62E}" destId="{C05102E0-825C-4FBC-943A-168B8680047F}" srcOrd="0" destOrd="0" presId="urn:microsoft.com/office/officeart/2018/2/layout/IconLabelDescriptionList"/>
    <dgm:cxn modelId="{28EDB59C-3E1F-46BE-B25F-2C1D6ACAA4E2}" type="presParOf" srcId="{BC9820DF-7F86-4A2D-82E3-7F91D72AA62E}" destId="{8F6C6345-636A-48C1-A36B-481DE8DE682A}" srcOrd="1" destOrd="0" presId="urn:microsoft.com/office/officeart/2018/2/layout/IconLabelDescriptionList"/>
    <dgm:cxn modelId="{A706A53E-DDBD-48BA-96DB-B5B5F289DC07}" type="presParOf" srcId="{BC9820DF-7F86-4A2D-82E3-7F91D72AA62E}" destId="{A6B1F5BB-A0BE-49B0-894E-EF2700F34D67}" srcOrd="2" destOrd="0" presId="urn:microsoft.com/office/officeart/2018/2/layout/IconLabelDescriptionList"/>
    <dgm:cxn modelId="{4BD40B11-CD7C-4380-81F5-19B8C770EA93}" type="presParOf" srcId="{BC9820DF-7F86-4A2D-82E3-7F91D72AA62E}" destId="{657CCC49-9C17-4BBB-8D6C-BD4B2ABB1656}" srcOrd="3" destOrd="0" presId="urn:microsoft.com/office/officeart/2018/2/layout/IconLabelDescriptionList"/>
    <dgm:cxn modelId="{B8A2708C-1F87-4C22-99F9-A820CD3BDCFA}" type="presParOf" srcId="{BC9820DF-7F86-4A2D-82E3-7F91D72AA62E}" destId="{13ACCF13-23EB-4EF6-911E-7370B65E429E}" srcOrd="4" destOrd="0" presId="urn:microsoft.com/office/officeart/2018/2/layout/IconLabelDescriptionList"/>
    <dgm:cxn modelId="{F17504DE-DD5C-4E50-99ED-5DD2118A2CDD}" type="presParOf" srcId="{C153D012-DC49-48AC-8360-893F29076FD0}" destId="{800FDA19-F40A-4B38-A62F-B43DE5FB00A1}" srcOrd="1" destOrd="0" presId="urn:microsoft.com/office/officeart/2018/2/layout/IconLabelDescriptionList"/>
    <dgm:cxn modelId="{02347024-9C4C-4680-82D1-A7B366131BEE}" type="presParOf" srcId="{C153D012-DC49-48AC-8360-893F29076FD0}" destId="{B08FE825-03E1-48CD-A3DC-3725A43D8B8C}" srcOrd="2" destOrd="0" presId="urn:microsoft.com/office/officeart/2018/2/layout/IconLabelDescriptionList"/>
    <dgm:cxn modelId="{5693B416-9716-4C17-965B-B12CD091565C}" type="presParOf" srcId="{B08FE825-03E1-48CD-A3DC-3725A43D8B8C}" destId="{8D5C47E1-00DD-48D4-B218-EA2D01359F13}" srcOrd="0" destOrd="0" presId="urn:microsoft.com/office/officeart/2018/2/layout/IconLabelDescriptionList"/>
    <dgm:cxn modelId="{DEBE4A00-58EA-485B-92AE-F97C992E42EB}" type="presParOf" srcId="{B08FE825-03E1-48CD-A3DC-3725A43D8B8C}" destId="{B6535971-A41B-42C6-BD76-91FDECAF3222}" srcOrd="1" destOrd="0" presId="urn:microsoft.com/office/officeart/2018/2/layout/IconLabelDescriptionList"/>
    <dgm:cxn modelId="{EC61C75C-1F69-4390-A20D-055B6A40BA20}" type="presParOf" srcId="{B08FE825-03E1-48CD-A3DC-3725A43D8B8C}" destId="{8A2AC81C-38F1-43FD-A0E3-A84F4294FE66}" srcOrd="2" destOrd="0" presId="urn:microsoft.com/office/officeart/2018/2/layout/IconLabelDescriptionList"/>
    <dgm:cxn modelId="{504B3399-17BC-47E7-931B-6002E7B4FDED}" type="presParOf" srcId="{B08FE825-03E1-48CD-A3DC-3725A43D8B8C}" destId="{E5F8705E-B53D-4E31-B1EA-D0A086A26763}" srcOrd="3" destOrd="0" presId="urn:microsoft.com/office/officeart/2018/2/layout/IconLabelDescriptionList"/>
    <dgm:cxn modelId="{A3398A9B-5D54-47DD-899A-001B1B15F30B}" type="presParOf" srcId="{B08FE825-03E1-48CD-A3DC-3725A43D8B8C}" destId="{2B1366C0-6F74-4DF3-AFFC-85BBBC6E71A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E25FC-35F6-4F84-9153-80411B3E9113}">
      <dsp:nvSpPr>
        <dsp:cNvPr id="0" name=""/>
        <dsp:cNvSpPr/>
      </dsp:nvSpPr>
      <dsp:spPr>
        <a:xfrm>
          <a:off x="0" y="0"/>
          <a:ext cx="107537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E98A0-5277-4723-B9BE-40C1F321135A}">
      <dsp:nvSpPr>
        <dsp:cNvPr id="0" name=""/>
        <dsp:cNvSpPr/>
      </dsp:nvSpPr>
      <dsp:spPr>
        <a:xfrm>
          <a:off x="0" y="0"/>
          <a:ext cx="10753725" cy="44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Language models and text generation</a:t>
          </a:r>
          <a:endParaRPr lang="en-US" sz="2400" kern="1200" dirty="0"/>
        </a:p>
      </dsp:txBody>
      <dsp:txXfrm>
        <a:off x="0" y="0"/>
        <a:ext cx="10753725" cy="449904"/>
      </dsp:txXfrm>
    </dsp:sp>
    <dsp:sp modelId="{BA95C84E-A136-420C-9CF3-77B222F70058}">
      <dsp:nvSpPr>
        <dsp:cNvPr id="0" name=""/>
        <dsp:cNvSpPr/>
      </dsp:nvSpPr>
      <dsp:spPr>
        <a:xfrm>
          <a:off x="0" y="449904"/>
          <a:ext cx="10753725" cy="0"/>
        </a:xfrm>
        <a:prstGeom prst="line">
          <a:avLst/>
        </a:prstGeom>
        <a:solidFill>
          <a:schemeClr val="accent2">
            <a:hueOff val="-733781"/>
            <a:satOff val="1171"/>
            <a:lumOff val="-252"/>
            <a:alphaOff val="0"/>
          </a:schemeClr>
        </a:solidFill>
        <a:ln w="12700" cap="flat" cmpd="sng" algn="ctr">
          <a:solidFill>
            <a:schemeClr val="accent2">
              <a:hueOff val="-733781"/>
              <a:satOff val="1171"/>
              <a:lumOff val="-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009B9-48A1-4B97-AF60-85D60B5CF34E}">
      <dsp:nvSpPr>
        <dsp:cNvPr id="0" name=""/>
        <dsp:cNvSpPr/>
      </dsp:nvSpPr>
      <dsp:spPr>
        <a:xfrm>
          <a:off x="0" y="449904"/>
          <a:ext cx="10753725" cy="44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Our text</a:t>
          </a:r>
          <a:endParaRPr lang="en-US" sz="2400" kern="1200" dirty="0"/>
        </a:p>
      </dsp:txBody>
      <dsp:txXfrm>
        <a:off x="0" y="449904"/>
        <a:ext cx="10753725" cy="449904"/>
      </dsp:txXfrm>
    </dsp:sp>
    <dsp:sp modelId="{BABA057B-13AA-499A-A009-651A327EE52A}">
      <dsp:nvSpPr>
        <dsp:cNvPr id="0" name=""/>
        <dsp:cNvSpPr/>
      </dsp:nvSpPr>
      <dsp:spPr>
        <a:xfrm>
          <a:off x="0" y="899808"/>
          <a:ext cx="10753725" cy="0"/>
        </a:xfrm>
        <a:prstGeom prst="line">
          <a:avLst/>
        </a:prstGeom>
        <a:solidFill>
          <a:schemeClr val="accent2">
            <a:hueOff val="-1467562"/>
            <a:satOff val="2342"/>
            <a:lumOff val="-504"/>
            <a:alphaOff val="0"/>
          </a:schemeClr>
        </a:solidFill>
        <a:ln w="12700" cap="flat" cmpd="sng" algn="ctr">
          <a:solidFill>
            <a:schemeClr val="accent2">
              <a:hueOff val="-1467562"/>
              <a:satOff val="2342"/>
              <a:lumOff val="-5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4FF42-30AB-4BA5-BF0E-1C37E6822F6A}">
      <dsp:nvSpPr>
        <dsp:cNvPr id="0" name=""/>
        <dsp:cNvSpPr/>
      </dsp:nvSpPr>
      <dsp:spPr>
        <a:xfrm>
          <a:off x="0" y="899808"/>
          <a:ext cx="10753725" cy="44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Text to machine learning problem</a:t>
          </a:r>
          <a:endParaRPr lang="en-US" sz="2400" kern="1200" dirty="0"/>
        </a:p>
      </dsp:txBody>
      <dsp:txXfrm>
        <a:off x="0" y="899808"/>
        <a:ext cx="10753725" cy="449904"/>
      </dsp:txXfrm>
    </dsp:sp>
    <dsp:sp modelId="{90012C6C-1D97-4288-AFDB-EAC9F6B57E54}">
      <dsp:nvSpPr>
        <dsp:cNvPr id="0" name=""/>
        <dsp:cNvSpPr/>
      </dsp:nvSpPr>
      <dsp:spPr>
        <a:xfrm>
          <a:off x="0" y="1349712"/>
          <a:ext cx="10753725" cy="0"/>
        </a:xfrm>
        <a:prstGeom prst="line">
          <a:avLst/>
        </a:prstGeom>
        <a:solidFill>
          <a:schemeClr val="accent2">
            <a:hueOff val="-2201343"/>
            <a:satOff val="3513"/>
            <a:lumOff val="-756"/>
            <a:alphaOff val="0"/>
          </a:schemeClr>
        </a:solidFill>
        <a:ln w="12700" cap="flat" cmpd="sng" algn="ctr">
          <a:solidFill>
            <a:schemeClr val="accent2">
              <a:hueOff val="-2201343"/>
              <a:satOff val="3513"/>
              <a:lumOff val="-7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ECE3A-786A-4F33-B9FB-200869AD0277}">
      <dsp:nvSpPr>
        <dsp:cNvPr id="0" name=""/>
        <dsp:cNvSpPr/>
      </dsp:nvSpPr>
      <dsp:spPr>
        <a:xfrm>
          <a:off x="0" y="1349712"/>
          <a:ext cx="10753725" cy="44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Designing a network</a:t>
          </a:r>
          <a:endParaRPr lang="en-US" sz="2400" kern="1200" dirty="0"/>
        </a:p>
      </dsp:txBody>
      <dsp:txXfrm>
        <a:off x="0" y="1349712"/>
        <a:ext cx="10753725" cy="449904"/>
      </dsp:txXfrm>
    </dsp:sp>
    <dsp:sp modelId="{A6289914-B1A8-4025-956E-FE5A4F7B9E94}">
      <dsp:nvSpPr>
        <dsp:cNvPr id="0" name=""/>
        <dsp:cNvSpPr/>
      </dsp:nvSpPr>
      <dsp:spPr>
        <a:xfrm>
          <a:off x="0" y="1799617"/>
          <a:ext cx="10753725" cy="0"/>
        </a:xfrm>
        <a:prstGeom prst="line">
          <a:avLst/>
        </a:prstGeom>
        <a:solidFill>
          <a:schemeClr val="accent2">
            <a:hueOff val="-2935124"/>
            <a:satOff val="4683"/>
            <a:lumOff val="-1009"/>
            <a:alphaOff val="0"/>
          </a:schemeClr>
        </a:solidFill>
        <a:ln w="12700" cap="flat" cmpd="sng" algn="ctr">
          <a:solidFill>
            <a:schemeClr val="accent2">
              <a:hueOff val="-2935124"/>
              <a:satOff val="4683"/>
              <a:lumOff val="-1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F89F1-5120-469A-A186-460D424C9342}">
      <dsp:nvSpPr>
        <dsp:cNvPr id="0" name=""/>
        <dsp:cNvSpPr/>
      </dsp:nvSpPr>
      <dsp:spPr>
        <a:xfrm>
          <a:off x="0" y="1799616"/>
          <a:ext cx="10753725" cy="44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Results</a:t>
          </a:r>
          <a:endParaRPr lang="en-US" sz="2400" kern="1200" dirty="0"/>
        </a:p>
      </dsp:txBody>
      <dsp:txXfrm>
        <a:off x="0" y="1799616"/>
        <a:ext cx="10753725" cy="449904"/>
      </dsp:txXfrm>
    </dsp:sp>
    <dsp:sp modelId="{FAED0896-E9E0-49F2-8BB8-0C2B0C9CF089}">
      <dsp:nvSpPr>
        <dsp:cNvPr id="0" name=""/>
        <dsp:cNvSpPr/>
      </dsp:nvSpPr>
      <dsp:spPr>
        <a:xfrm>
          <a:off x="0" y="2249521"/>
          <a:ext cx="10753725" cy="0"/>
        </a:xfrm>
        <a:prstGeom prst="line">
          <a:avLst/>
        </a:prstGeom>
        <a:solidFill>
          <a:schemeClr val="accent2">
            <a:hueOff val="-3668905"/>
            <a:satOff val="5854"/>
            <a:lumOff val="-1261"/>
            <a:alphaOff val="0"/>
          </a:schemeClr>
        </a:solidFill>
        <a:ln w="12700" cap="flat" cmpd="sng" algn="ctr">
          <a:solidFill>
            <a:schemeClr val="accent2">
              <a:hueOff val="-3668905"/>
              <a:satOff val="5854"/>
              <a:lumOff val="-1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217C7-6E2E-4893-A548-EBB65414A937}">
      <dsp:nvSpPr>
        <dsp:cNvPr id="0" name=""/>
        <dsp:cNvSpPr/>
      </dsp:nvSpPr>
      <dsp:spPr>
        <a:xfrm>
          <a:off x="0" y="2249521"/>
          <a:ext cx="10753725" cy="44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Challenges</a:t>
          </a:r>
          <a:endParaRPr lang="en-US" sz="2400" kern="1200" dirty="0"/>
        </a:p>
      </dsp:txBody>
      <dsp:txXfrm>
        <a:off x="0" y="2249521"/>
        <a:ext cx="10753725" cy="449904"/>
      </dsp:txXfrm>
    </dsp:sp>
    <dsp:sp modelId="{1E2795A9-428F-4DFB-998A-5E75A9FFCBD2}">
      <dsp:nvSpPr>
        <dsp:cNvPr id="0" name=""/>
        <dsp:cNvSpPr/>
      </dsp:nvSpPr>
      <dsp:spPr>
        <a:xfrm>
          <a:off x="0" y="2699425"/>
          <a:ext cx="10753725" cy="0"/>
        </a:xfrm>
        <a:prstGeom prst="line">
          <a:avLst/>
        </a:prstGeom>
        <a:solidFill>
          <a:schemeClr val="accent2">
            <a:hueOff val="-4402685"/>
            <a:satOff val="7025"/>
            <a:lumOff val="-1513"/>
            <a:alphaOff val="0"/>
          </a:schemeClr>
        </a:solidFill>
        <a:ln w="12700" cap="flat" cmpd="sng" algn="ctr">
          <a:solidFill>
            <a:schemeClr val="accent2">
              <a:hueOff val="-4402685"/>
              <a:satOff val="7025"/>
              <a:lumOff val="-15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0DE81-C0E0-4D7D-BD34-EAC2EE315ECF}">
      <dsp:nvSpPr>
        <dsp:cNvPr id="0" name=""/>
        <dsp:cNvSpPr/>
      </dsp:nvSpPr>
      <dsp:spPr>
        <a:xfrm>
          <a:off x="0" y="2699425"/>
          <a:ext cx="10753725" cy="44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Lessons learned</a:t>
          </a:r>
          <a:endParaRPr lang="en-US" sz="2400" kern="1200" dirty="0"/>
        </a:p>
      </dsp:txBody>
      <dsp:txXfrm>
        <a:off x="0" y="2699425"/>
        <a:ext cx="10753725" cy="449904"/>
      </dsp:txXfrm>
    </dsp:sp>
    <dsp:sp modelId="{F78D1D45-1C10-487A-901F-53F6E4AD7341}">
      <dsp:nvSpPr>
        <dsp:cNvPr id="0" name=""/>
        <dsp:cNvSpPr/>
      </dsp:nvSpPr>
      <dsp:spPr>
        <a:xfrm>
          <a:off x="0" y="3149329"/>
          <a:ext cx="10753725" cy="0"/>
        </a:xfrm>
        <a:prstGeom prst="line">
          <a:avLst/>
        </a:prstGeom>
        <a:solidFill>
          <a:schemeClr val="accent2">
            <a:hueOff val="-5136466"/>
            <a:satOff val="8196"/>
            <a:lumOff val="-1765"/>
            <a:alphaOff val="0"/>
          </a:schemeClr>
        </a:solidFill>
        <a:ln w="12700" cap="flat" cmpd="sng" algn="ctr">
          <a:solidFill>
            <a:schemeClr val="accent2">
              <a:hueOff val="-5136466"/>
              <a:satOff val="8196"/>
              <a:lumOff val="-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6187A-E100-430C-9C21-C5E0C9C78124}">
      <dsp:nvSpPr>
        <dsp:cNvPr id="0" name=""/>
        <dsp:cNvSpPr/>
      </dsp:nvSpPr>
      <dsp:spPr>
        <a:xfrm>
          <a:off x="0" y="3149329"/>
          <a:ext cx="10753725" cy="44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Future work</a:t>
          </a:r>
          <a:endParaRPr lang="en-US" sz="2400" kern="1200" dirty="0"/>
        </a:p>
      </dsp:txBody>
      <dsp:txXfrm>
        <a:off x="0" y="3149329"/>
        <a:ext cx="10753725" cy="449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102E0-825C-4FBC-943A-168B8680047F}">
      <dsp:nvSpPr>
        <dsp:cNvPr id="0" name=""/>
        <dsp:cNvSpPr/>
      </dsp:nvSpPr>
      <dsp:spPr>
        <a:xfrm>
          <a:off x="678862" y="17521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1F5BB-A0BE-49B0-894E-EF2700F34D67}">
      <dsp:nvSpPr>
        <dsp:cNvPr id="0" name=""/>
        <dsp:cNvSpPr/>
      </dsp:nvSpPr>
      <dsp:spPr>
        <a:xfrm>
          <a:off x="678862" y="182691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kern="1200"/>
            <a:t>Choice of data structure is important</a:t>
          </a:r>
          <a:endParaRPr lang="en-US" sz="2300" kern="1200"/>
        </a:p>
      </dsp:txBody>
      <dsp:txXfrm>
        <a:off x="678862" y="1826915"/>
        <a:ext cx="4320000" cy="648000"/>
      </dsp:txXfrm>
    </dsp:sp>
    <dsp:sp modelId="{13ACCF13-23EB-4EF6-911E-7370B65E429E}">
      <dsp:nvSpPr>
        <dsp:cNvPr id="0" name=""/>
        <dsp:cNvSpPr/>
      </dsp:nvSpPr>
      <dsp:spPr>
        <a:xfrm>
          <a:off x="678862" y="2539891"/>
          <a:ext cx="4320000" cy="884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Tuples + generators &gt; lists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Standard library very powerful (collections, </a:t>
          </a:r>
          <a:r>
            <a:rPr lang="en-GB" sz="1700" kern="1200" dirty="0" err="1"/>
            <a:t>functools</a:t>
          </a:r>
          <a:r>
            <a:rPr lang="en-GB" sz="1700" kern="1200" dirty="0"/>
            <a:t>, </a:t>
          </a:r>
          <a:r>
            <a:rPr lang="en-GB" sz="1700" kern="1200" dirty="0" err="1"/>
            <a:t>itertools</a:t>
          </a:r>
          <a:r>
            <a:rPr lang="en-GB" sz="1700" kern="1200"/>
            <a:t>)</a:t>
          </a:r>
          <a:endParaRPr lang="en-US" sz="1700" kern="1200" dirty="0"/>
        </a:p>
      </dsp:txBody>
      <dsp:txXfrm>
        <a:off x="678862" y="2539891"/>
        <a:ext cx="4320000" cy="884126"/>
      </dsp:txXfrm>
    </dsp:sp>
    <dsp:sp modelId="{8D5C47E1-00DD-48D4-B218-EA2D01359F13}">
      <dsp:nvSpPr>
        <dsp:cNvPr id="0" name=""/>
        <dsp:cNvSpPr/>
      </dsp:nvSpPr>
      <dsp:spPr>
        <a:xfrm>
          <a:off x="5754862" y="17521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AC81C-38F1-43FD-A0E3-A84F4294FE66}">
      <dsp:nvSpPr>
        <dsp:cNvPr id="0" name=""/>
        <dsp:cNvSpPr/>
      </dsp:nvSpPr>
      <dsp:spPr>
        <a:xfrm>
          <a:off x="5754862" y="182691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kern="1200" dirty="0"/>
            <a:t>Understand the objective </a:t>
          </a:r>
          <a:endParaRPr lang="en-US" sz="2300" kern="1200" dirty="0"/>
        </a:p>
      </dsp:txBody>
      <dsp:txXfrm>
        <a:off x="5754862" y="1826915"/>
        <a:ext cx="4320000" cy="648000"/>
      </dsp:txXfrm>
    </dsp:sp>
    <dsp:sp modelId="{2B1366C0-6F74-4DF3-AFFC-85BBBC6E71A6}">
      <dsp:nvSpPr>
        <dsp:cNvPr id="0" name=""/>
        <dsp:cNvSpPr/>
      </dsp:nvSpPr>
      <dsp:spPr>
        <a:xfrm>
          <a:off x="5754862" y="2539891"/>
          <a:ext cx="4320000" cy="884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Was I designing the model to produce a good validation accuracy/loss or to create text that made sense?</a:t>
          </a:r>
          <a:endParaRPr lang="en-US" sz="1700" kern="1200" dirty="0"/>
        </a:p>
      </dsp:txBody>
      <dsp:txXfrm>
        <a:off x="5754862" y="2539891"/>
        <a:ext cx="4320000" cy="884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9A36B70-2934-46EE-87C5-9E626DB995EA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A7C83BD-6465-4CE0-94D8-F30E6813C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85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6B70-2934-46EE-87C5-9E626DB995EA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3BD-6465-4CE0-94D8-F30E6813C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70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6B70-2934-46EE-87C5-9E626DB995EA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3BD-6465-4CE0-94D8-F30E6813C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33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6B70-2934-46EE-87C5-9E626DB995EA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3BD-6465-4CE0-94D8-F30E6813C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45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6B70-2934-46EE-87C5-9E626DB995EA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3BD-6465-4CE0-94D8-F30E6813C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50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6B70-2934-46EE-87C5-9E626DB995EA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3BD-6465-4CE0-94D8-F30E6813C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76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6B70-2934-46EE-87C5-9E626DB995EA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3BD-6465-4CE0-94D8-F30E6813C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5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6B70-2934-46EE-87C5-9E626DB995EA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3BD-6465-4CE0-94D8-F30E6813C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86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6B70-2934-46EE-87C5-9E626DB995EA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3BD-6465-4CE0-94D8-F30E6813C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2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6B70-2934-46EE-87C5-9E626DB995EA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A7C83BD-6465-4CE0-94D8-F30E6813C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44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9A36B70-2934-46EE-87C5-9E626DB995EA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A7C83BD-6465-4CE0-94D8-F30E6813C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48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9A36B70-2934-46EE-87C5-9E626DB995EA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A7C83BD-6465-4CE0-94D8-F30E6813C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6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F7B-26D8-4797-9A9E-D82584F0A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Stylised Text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B9B43-D09E-4845-82A7-0FE5C3855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Using neural networks to imitate internet forum posts</a:t>
            </a:r>
          </a:p>
        </p:txBody>
      </p:sp>
    </p:spTree>
    <p:extLst>
      <p:ext uri="{BB962C8B-B14F-4D97-AF65-F5344CB8AC3E}">
        <p14:creationId xmlns:p14="http://schemas.microsoft.com/office/powerpoint/2010/main" val="364861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17B3-2949-4D48-B656-3ED73CDF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77" y="86010"/>
            <a:ext cx="10772775" cy="1658198"/>
          </a:xfrm>
        </p:spPr>
        <p:txBody>
          <a:bodyPr/>
          <a:lstStyle/>
          <a:p>
            <a:r>
              <a:rPr lang="en-GB" dirty="0"/>
              <a:t>Network (rough)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405521-5F76-4AF8-B607-E5C6BD121D45}"/>
              </a:ext>
            </a:extLst>
          </p:cNvPr>
          <p:cNvSpPr/>
          <p:nvPr/>
        </p:nvSpPr>
        <p:spPr>
          <a:xfrm>
            <a:off x="4685569" y="2039399"/>
            <a:ext cx="453005" cy="3322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Embedding layer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E6E94C-12D7-448F-845B-6523082591D6}"/>
              </a:ext>
            </a:extLst>
          </p:cNvPr>
          <p:cNvSpPr/>
          <p:nvPr/>
        </p:nvSpPr>
        <p:spPr>
          <a:xfrm>
            <a:off x="5639030" y="2039399"/>
            <a:ext cx="453005" cy="33220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LSTM/GRU Units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2704A6-7BC3-420F-8062-C690AE0A8E2F}"/>
              </a:ext>
            </a:extLst>
          </p:cNvPr>
          <p:cNvSpPr/>
          <p:nvPr/>
        </p:nvSpPr>
        <p:spPr>
          <a:xfrm>
            <a:off x="6504494" y="2039399"/>
            <a:ext cx="453005" cy="33220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Dropout layer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1805EE-B2FA-49CB-AEA2-F5A5497A9FBC}"/>
              </a:ext>
            </a:extLst>
          </p:cNvPr>
          <p:cNvSpPr/>
          <p:nvPr/>
        </p:nvSpPr>
        <p:spPr>
          <a:xfrm>
            <a:off x="7386736" y="1069591"/>
            <a:ext cx="453005" cy="49495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Hidden Layer (length of vocab units)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90D98C-FB79-4AC8-A92E-5751A401B381}"/>
              </a:ext>
            </a:extLst>
          </p:cNvPr>
          <p:cNvSpPr/>
          <p:nvPr/>
        </p:nvSpPr>
        <p:spPr>
          <a:xfrm rot="16200000">
            <a:off x="8126705" y="3252293"/>
            <a:ext cx="854368" cy="8305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Single hidden layer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753F1C0-783C-45E8-8C05-7DF14F032C28}"/>
              </a:ext>
            </a:extLst>
          </p:cNvPr>
          <p:cNvSpPr/>
          <p:nvPr/>
        </p:nvSpPr>
        <p:spPr>
          <a:xfrm>
            <a:off x="3454499" y="3487182"/>
            <a:ext cx="1002234" cy="433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F2831B-4818-4508-8EB1-AED99E3B489A}"/>
              </a:ext>
            </a:extLst>
          </p:cNvPr>
          <p:cNvCxnSpPr>
            <a:cxnSpLocks/>
          </p:cNvCxnSpPr>
          <p:nvPr/>
        </p:nvCxnSpPr>
        <p:spPr>
          <a:xfrm>
            <a:off x="5208078" y="2380279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0DC04F-76FE-4216-9393-7F4686634F53}"/>
              </a:ext>
            </a:extLst>
          </p:cNvPr>
          <p:cNvCxnSpPr>
            <a:cxnSpLocks/>
          </p:cNvCxnSpPr>
          <p:nvPr/>
        </p:nvCxnSpPr>
        <p:spPr>
          <a:xfrm>
            <a:off x="5208078" y="2685079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204FD8-CDED-487C-961D-3A3A9367C282}"/>
              </a:ext>
            </a:extLst>
          </p:cNvPr>
          <p:cNvCxnSpPr>
            <a:cxnSpLocks/>
          </p:cNvCxnSpPr>
          <p:nvPr/>
        </p:nvCxnSpPr>
        <p:spPr>
          <a:xfrm>
            <a:off x="5208078" y="2968635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F4419D-2446-4361-9942-CDF98EF78FC6}"/>
              </a:ext>
            </a:extLst>
          </p:cNvPr>
          <p:cNvCxnSpPr>
            <a:cxnSpLocks/>
          </p:cNvCxnSpPr>
          <p:nvPr/>
        </p:nvCxnSpPr>
        <p:spPr>
          <a:xfrm>
            <a:off x="5208078" y="3240364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583600-FFAD-45A0-BC8A-3D4FF6F9A684}"/>
              </a:ext>
            </a:extLst>
          </p:cNvPr>
          <p:cNvCxnSpPr>
            <a:cxnSpLocks/>
          </p:cNvCxnSpPr>
          <p:nvPr/>
        </p:nvCxnSpPr>
        <p:spPr>
          <a:xfrm>
            <a:off x="5208078" y="3509117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C85E2A-7A55-4504-B0B4-C41EE21B7177}"/>
              </a:ext>
            </a:extLst>
          </p:cNvPr>
          <p:cNvCxnSpPr>
            <a:cxnSpLocks/>
          </p:cNvCxnSpPr>
          <p:nvPr/>
        </p:nvCxnSpPr>
        <p:spPr>
          <a:xfrm>
            <a:off x="5208078" y="4224459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4A80D1-79F0-42B1-9A31-54901EB7FE1A}"/>
              </a:ext>
            </a:extLst>
          </p:cNvPr>
          <p:cNvCxnSpPr>
            <a:cxnSpLocks/>
          </p:cNvCxnSpPr>
          <p:nvPr/>
        </p:nvCxnSpPr>
        <p:spPr>
          <a:xfrm>
            <a:off x="5208078" y="3718323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77A47B-46D1-4F1C-B9C6-3263D058A883}"/>
              </a:ext>
            </a:extLst>
          </p:cNvPr>
          <p:cNvCxnSpPr>
            <a:cxnSpLocks/>
          </p:cNvCxnSpPr>
          <p:nvPr/>
        </p:nvCxnSpPr>
        <p:spPr>
          <a:xfrm>
            <a:off x="5208078" y="3990722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EA2409-7555-4EA1-BDF2-DD3B73018EDA}"/>
              </a:ext>
            </a:extLst>
          </p:cNvPr>
          <p:cNvCxnSpPr>
            <a:cxnSpLocks/>
          </p:cNvCxnSpPr>
          <p:nvPr/>
        </p:nvCxnSpPr>
        <p:spPr>
          <a:xfrm>
            <a:off x="5208078" y="4480323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772C89-15E4-47DA-A336-5502AECFC45B}"/>
              </a:ext>
            </a:extLst>
          </p:cNvPr>
          <p:cNvCxnSpPr>
            <a:cxnSpLocks/>
          </p:cNvCxnSpPr>
          <p:nvPr/>
        </p:nvCxnSpPr>
        <p:spPr>
          <a:xfrm>
            <a:off x="5208078" y="4683057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8B9F46-1557-4302-B93C-B606A44CD937}"/>
              </a:ext>
            </a:extLst>
          </p:cNvPr>
          <p:cNvCxnSpPr>
            <a:cxnSpLocks/>
          </p:cNvCxnSpPr>
          <p:nvPr/>
        </p:nvCxnSpPr>
        <p:spPr>
          <a:xfrm>
            <a:off x="5208078" y="4937523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8A055A-72F1-40C6-98C4-5509C0EB90F5}"/>
              </a:ext>
            </a:extLst>
          </p:cNvPr>
          <p:cNvCxnSpPr>
            <a:cxnSpLocks/>
          </p:cNvCxnSpPr>
          <p:nvPr/>
        </p:nvCxnSpPr>
        <p:spPr>
          <a:xfrm>
            <a:off x="5241634" y="5155637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7F692B-5653-4BFF-BD72-A04B757DEC61}"/>
              </a:ext>
            </a:extLst>
          </p:cNvPr>
          <p:cNvCxnSpPr>
            <a:cxnSpLocks/>
          </p:cNvCxnSpPr>
          <p:nvPr/>
        </p:nvCxnSpPr>
        <p:spPr>
          <a:xfrm>
            <a:off x="6143768" y="2380279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445B29-3D38-409C-9682-3CC15BF383D8}"/>
              </a:ext>
            </a:extLst>
          </p:cNvPr>
          <p:cNvCxnSpPr>
            <a:cxnSpLocks/>
          </p:cNvCxnSpPr>
          <p:nvPr/>
        </p:nvCxnSpPr>
        <p:spPr>
          <a:xfrm>
            <a:off x="6143768" y="2968635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43C2B5-B12A-4AD4-B6D4-D7C821EB2061}"/>
              </a:ext>
            </a:extLst>
          </p:cNvPr>
          <p:cNvCxnSpPr>
            <a:cxnSpLocks/>
          </p:cNvCxnSpPr>
          <p:nvPr/>
        </p:nvCxnSpPr>
        <p:spPr>
          <a:xfrm>
            <a:off x="6143768" y="3240364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C989A3-5A7F-4352-B2F5-FAB5F2BA5600}"/>
              </a:ext>
            </a:extLst>
          </p:cNvPr>
          <p:cNvCxnSpPr>
            <a:cxnSpLocks/>
          </p:cNvCxnSpPr>
          <p:nvPr/>
        </p:nvCxnSpPr>
        <p:spPr>
          <a:xfrm>
            <a:off x="6143768" y="3450394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A00890-9F83-4146-BA80-6C679B885938}"/>
              </a:ext>
            </a:extLst>
          </p:cNvPr>
          <p:cNvCxnSpPr>
            <a:cxnSpLocks/>
          </p:cNvCxnSpPr>
          <p:nvPr/>
        </p:nvCxnSpPr>
        <p:spPr>
          <a:xfrm>
            <a:off x="6143768" y="4224459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2779E9-370A-42BB-9A55-05CDB567D5A2}"/>
              </a:ext>
            </a:extLst>
          </p:cNvPr>
          <p:cNvCxnSpPr>
            <a:cxnSpLocks/>
          </p:cNvCxnSpPr>
          <p:nvPr/>
        </p:nvCxnSpPr>
        <p:spPr>
          <a:xfrm>
            <a:off x="6143768" y="3718323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4EEDB6-3392-4803-A7F8-819FBF3ADED8}"/>
              </a:ext>
            </a:extLst>
          </p:cNvPr>
          <p:cNvCxnSpPr>
            <a:cxnSpLocks/>
          </p:cNvCxnSpPr>
          <p:nvPr/>
        </p:nvCxnSpPr>
        <p:spPr>
          <a:xfrm>
            <a:off x="6135379" y="4539046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0987C1-D01B-4BFB-B1EF-A90BC289A30E}"/>
              </a:ext>
            </a:extLst>
          </p:cNvPr>
          <p:cNvCxnSpPr>
            <a:cxnSpLocks/>
          </p:cNvCxnSpPr>
          <p:nvPr/>
        </p:nvCxnSpPr>
        <p:spPr>
          <a:xfrm>
            <a:off x="6143768" y="4683057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FBCA03-D2C7-4AAD-BF89-58EE86A93DBC}"/>
              </a:ext>
            </a:extLst>
          </p:cNvPr>
          <p:cNvCxnSpPr>
            <a:cxnSpLocks/>
          </p:cNvCxnSpPr>
          <p:nvPr/>
        </p:nvCxnSpPr>
        <p:spPr>
          <a:xfrm>
            <a:off x="6143768" y="4937523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50CA08-A06E-4899-874F-C40DB8D9BFEC}"/>
              </a:ext>
            </a:extLst>
          </p:cNvPr>
          <p:cNvCxnSpPr>
            <a:cxnSpLocks/>
          </p:cNvCxnSpPr>
          <p:nvPr/>
        </p:nvCxnSpPr>
        <p:spPr>
          <a:xfrm>
            <a:off x="6135379" y="5164026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71E69C-3678-4837-A229-10C14F9984AF}"/>
              </a:ext>
            </a:extLst>
          </p:cNvPr>
          <p:cNvCxnSpPr>
            <a:cxnSpLocks/>
          </p:cNvCxnSpPr>
          <p:nvPr/>
        </p:nvCxnSpPr>
        <p:spPr>
          <a:xfrm>
            <a:off x="7026010" y="2374414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246723-4C0E-467F-8680-06DB8E7DCB35}"/>
              </a:ext>
            </a:extLst>
          </p:cNvPr>
          <p:cNvCxnSpPr>
            <a:cxnSpLocks/>
          </p:cNvCxnSpPr>
          <p:nvPr/>
        </p:nvCxnSpPr>
        <p:spPr>
          <a:xfrm>
            <a:off x="7026010" y="2962770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73B72D-4236-4347-8D55-9DDB77792CEB}"/>
              </a:ext>
            </a:extLst>
          </p:cNvPr>
          <p:cNvCxnSpPr>
            <a:cxnSpLocks/>
          </p:cNvCxnSpPr>
          <p:nvPr/>
        </p:nvCxnSpPr>
        <p:spPr>
          <a:xfrm>
            <a:off x="7026010" y="3503252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B83585-8411-4D9B-9D04-252116CA533D}"/>
              </a:ext>
            </a:extLst>
          </p:cNvPr>
          <p:cNvCxnSpPr>
            <a:cxnSpLocks/>
          </p:cNvCxnSpPr>
          <p:nvPr/>
        </p:nvCxnSpPr>
        <p:spPr>
          <a:xfrm>
            <a:off x="7026010" y="3984857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0ADFE6-7B74-4F04-A104-173F34189B0B}"/>
              </a:ext>
            </a:extLst>
          </p:cNvPr>
          <p:cNvCxnSpPr>
            <a:cxnSpLocks/>
          </p:cNvCxnSpPr>
          <p:nvPr/>
        </p:nvCxnSpPr>
        <p:spPr>
          <a:xfrm>
            <a:off x="7026010" y="4474458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DE825E-6551-4C70-B773-A29748A69D6D}"/>
              </a:ext>
            </a:extLst>
          </p:cNvPr>
          <p:cNvCxnSpPr>
            <a:cxnSpLocks/>
          </p:cNvCxnSpPr>
          <p:nvPr/>
        </p:nvCxnSpPr>
        <p:spPr>
          <a:xfrm>
            <a:off x="7026010" y="4931658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5705D2-549B-4415-8BFD-05518D116C58}"/>
              </a:ext>
            </a:extLst>
          </p:cNvPr>
          <p:cNvCxnSpPr>
            <a:cxnSpLocks/>
          </p:cNvCxnSpPr>
          <p:nvPr/>
        </p:nvCxnSpPr>
        <p:spPr>
          <a:xfrm>
            <a:off x="6135379" y="2499123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DA97E6-A50F-4998-8850-3D648CCCBB30}"/>
              </a:ext>
            </a:extLst>
          </p:cNvPr>
          <p:cNvCxnSpPr>
            <a:cxnSpLocks/>
          </p:cNvCxnSpPr>
          <p:nvPr/>
        </p:nvCxnSpPr>
        <p:spPr>
          <a:xfrm>
            <a:off x="6135379" y="2745200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8A8404-531C-4FD3-81D2-6903AF19C53D}"/>
              </a:ext>
            </a:extLst>
          </p:cNvPr>
          <p:cNvCxnSpPr>
            <a:cxnSpLocks/>
          </p:cNvCxnSpPr>
          <p:nvPr/>
        </p:nvCxnSpPr>
        <p:spPr>
          <a:xfrm>
            <a:off x="6135379" y="3087479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253557-12AE-4727-AA64-54F6FC328031}"/>
              </a:ext>
            </a:extLst>
          </p:cNvPr>
          <p:cNvCxnSpPr>
            <a:cxnSpLocks/>
          </p:cNvCxnSpPr>
          <p:nvPr/>
        </p:nvCxnSpPr>
        <p:spPr>
          <a:xfrm>
            <a:off x="6135379" y="3627961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D3AAD8-503C-43F5-B3F4-732A94998B0C}"/>
              </a:ext>
            </a:extLst>
          </p:cNvPr>
          <p:cNvCxnSpPr>
            <a:cxnSpLocks/>
          </p:cNvCxnSpPr>
          <p:nvPr/>
        </p:nvCxnSpPr>
        <p:spPr>
          <a:xfrm>
            <a:off x="6135379" y="4343303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C38587-23D2-4B29-8A9B-D88D049EB0A8}"/>
              </a:ext>
            </a:extLst>
          </p:cNvPr>
          <p:cNvCxnSpPr>
            <a:cxnSpLocks/>
          </p:cNvCxnSpPr>
          <p:nvPr/>
        </p:nvCxnSpPr>
        <p:spPr>
          <a:xfrm>
            <a:off x="6135379" y="3904279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67D9B7E-554C-4BF4-8A3D-B249DA64A973}"/>
              </a:ext>
            </a:extLst>
          </p:cNvPr>
          <p:cNvCxnSpPr>
            <a:cxnSpLocks/>
          </p:cNvCxnSpPr>
          <p:nvPr/>
        </p:nvCxnSpPr>
        <p:spPr>
          <a:xfrm>
            <a:off x="6135379" y="4109566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EB8C737-57DF-47EE-B832-DA318FB0EF10}"/>
              </a:ext>
            </a:extLst>
          </p:cNvPr>
          <p:cNvCxnSpPr>
            <a:cxnSpLocks/>
          </p:cNvCxnSpPr>
          <p:nvPr/>
        </p:nvCxnSpPr>
        <p:spPr>
          <a:xfrm>
            <a:off x="6135379" y="4801901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EC7CCB5-E62B-43B8-B687-62DEFAAD93C6}"/>
              </a:ext>
            </a:extLst>
          </p:cNvPr>
          <p:cNvCxnSpPr>
            <a:cxnSpLocks/>
          </p:cNvCxnSpPr>
          <p:nvPr/>
        </p:nvCxnSpPr>
        <p:spPr>
          <a:xfrm>
            <a:off x="7839741" y="1229861"/>
            <a:ext cx="371595" cy="201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2D75CC-F259-452D-9A78-697FF253B62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850332" y="2118578"/>
            <a:ext cx="288302" cy="154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ECCAECB-810F-4562-86EF-A71813FE4AC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830698" y="2810331"/>
            <a:ext cx="307936" cy="85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6F31FEB-17E6-4A85-976F-61A7FD701CD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835548" y="3089481"/>
            <a:ext cx="303086" cy="57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D8862D-0DD5-4750-8776-AF890DBFFCC1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7859038" y="3667549"/>
            <a:ext cx="279596" cy="1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933E089-6798-4D0E-8336-6B28249641C3}"/>
              </a:ext>
            </a:extLst>
          </p:cNvPr>
          <p:cNvCxnSpPr>
            <a:cxnSpLocks/>
          </p:cNvCxnSpPr>
          <p:nvPr/>
        </p:nvCxnSpPr>
        <p:spPr>
          <a:xfrm>
            <a:off x="7850522" y="1569830"/>
            <a:ext cx="298210" cy="177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4C4DB8-9873-448C-A01F-D55A1F4327E1}"/>
              </a:ext>
            </a:extLst>
          </p:cNvPr>
          <p:cNvCxnSpPr>
            <a:cxnSpLocks/>
          </p:cNvCxnSpPr>
          <p:nvPr/>
        </p:nvCxnSpPr>
        <p:spPr>
          <a:xfrm flipV="1">
            <a:off x="7850522" y="4065555"/>
            <a:ext cx="513192" cy="193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E39503E-B073-4D29-9173-FD9F2192912F}"/>
              </a:ext>
            </a:extLst>
          </p:cNvPr>
          <p:cNvCxnSpPr>
            <a:cxnSpLocks/>
          </p:cNvCxnSpPr>
          <p:nvPr/>
        </p:nvCxnSpPr>
        <p:spPr>
          <a:xfrm flipV="1">
            <a:off x="7859038" y="3813304"/>
            <a:ext cx="282391" cy="22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ACBF52-24AE-4ADC-B89D-AA518207530E}"/>
              </a:ext>
            </a:extLst>
          </p:cNvPr>
          <p:cNvCxnSpPr>
            <a:cxnSpLocks/>
          </p:cNvCxnSpPr>
          <p:nvPr/>
        </p:nvCxnSpPr>
        <p:spPr>
          <a:xfrm flipV="1">
            <a:off x="7850332" y="3964875"/>
            <a:ext cx="283949" cy="37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91611B-EF4A-4E5B-BA3C-1F9A2E328677}"/>
              </a:ext>
            </a:extLst>
          </p:cNvPr>
          <p:cNvCxnSpPr>
            <a:cxnSpLocks/>
          </p:cNvCxnSpPr>
          <p:nvPr/>
        </p:nvCxnSpPr>
        <p:spPr>
          <a:xfrm flipV="1">
            <a:off x="7823734" y="4109566"/>
            <a:ext cx="354949" cy="82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99A68FA-39DC-44AF-B839-F23CD1A86A38}"/>
              </a:ext>
            </a:extLst>
          </p:cNvPr>
          <p:cNvCxnSpPr>
            <a:cxnSpLocks/>
          </p:cNvCxnSpPr>
          <p:nvPr/>
        </p:nvCxnSpPr>
        <p:spPr>
          <a:xfrm flipV="1">
            <a:off x="7874959" y="4175425"/>
            <a:ext cx="412566" cy="108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B8CE1CB-61D9-46AC-9E33-22B8A23A72A8}"/>
              </a:ext>
            </a:extLst>
          </p:cNvPr>
          <p:cNvCxnSpPr>
            <a:cxnSpLocks/>
          </p:cNvCxnSpPr>
          <p:nvPr/>
        </p:nvCxnSpPr>
        <p:spPr>
          <a:xfrm flipV="1">
            <a:off x="7817211" y="4015255"/>
            <a:ext cx="353986" cy="61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80F60947-FB10-46E7-9EE3-A7908F509C0B}"/>
              </a:ext>
            </a:extLst>
          </p:cNvPr>
          <p:cNvSpPr/>
          <p:nvPr/>
        </p:nvSpPr>
        <p:spPr>
          <a:xfrm>
            <a:off x="9172191" y="3429000"/>
            <a:ext cx="1042744" cy="46862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prediction</a:t>
            </a:r>
          </a:p>
        </p:txBody>
      </p: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0047C75C-683C-4620-B626-CED4965F6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62267"/>
              </p:ext>
            </p:extLst>
          </p:nvPr>
        </p:nvGraphicFramePr>
        <p:xfrm>
          <a:off x="975989" y="2276475"/>
          <a:ext cx="2274495" cy="26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165">
                  <a:extLst>
                    <a:ext uri="{9D8B030D-6E8A-4147-A177-3AD203B41FA5}">
                      <a16:colId xmlns:a16="http://schemas.microsoft.com/office/drawing/2014/main" val="2815811123"/>
                    </a:ext>
                  </a:extLst>
                </a:gridCol>
                <a:gridCol w="758165">
                  <a:extLst>
                    <a:ext uri="{9D8B030D-6E8A-4147-A177-3AD203B41FA5}">
                      <a16:colId xmlns:a16="http://schemas.microsoft.com/office/drawing/2014/main" val="3979689634"/>
                    </a:ext>
                  </a:extLst>
                </a:gridCol>
                <a:gridCol w="758165">
                  <a:extLst>
                    <a:ext uri="{9D8B030D-6E8A-4147-A177-3AD203B41FA5}">
                      <a16:colId xmlns:a16="http://schemas.microsoft.com/office/drawing/2014/main" val="1347266044"/>
                    </a:ext>
                  </a:extLst>
                </a:gridCol>
              </a:tblGrid>
              <a:tr h="443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GB" b="1" baseline="-25000" dirty="0">
                          <a:solidFill>
                            <a:schemeClr val="bg1"/>
                          </a:solidFill>
                        </a:rPr>
                        <a:t>i-2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GB" b="1" baseline="-25000" dirty="0">
                          <a:solidFill>
                            <a:schemeClr val="bg1"/>
                          </a:solidFill>
                        </a:rPr>
                        <a:t>i-1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GB" b="1" baseline="-250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392740"/>
                  </a:ext>
                </a:extLst>
              </a:tr>
              <a:tr h="4437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079578"/>
                  </a:ext>
                </a:extLst>
              </a:tr>
              <a:tr h="4437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77501"/>
                  </a:ext>
                </a:extLst>
              </a:tr>
              <a:tr h="4437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111850"/>
                  </a:ext>
                </a:extLst>
              </a:tr>
              <a:tr h="4437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9398"/>
                  </a:ext>
                </a:extLst>
              </a:tr>
              <a:tr h="4437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682336"/>
                  </a:ext>
                </a:extLst>
              </a:tr>
            </a:tbl>
          </a:graphicData>
        </a:graphic>
      </p:graphicFrame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1DA0DB29-F441-4478-9CB5-FEF31ADA9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216016"/>
              </p:ext>
            </p:extLst>
          </p:nvPr>
        </p:nvGraphicFramePr>
        <p:xfrm>
          <a:off x="10429957" y="2277254"/>
          <a:ext cx="1209061" cy="264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61">
                  <a:extLst>
                    <a:ext uri="{9D8B030D-6E8A-4147-A177-3AD203B41FA5}">
                      <a16:colId xmlns:a16="http://schemas.microsoft.com/office/drawing/2014/main" val="942260351"/>
                    </a:ext>
                  </a:extLst>
                </a:gridCol>
              </a:tblGrid>
              <a:tr h="44061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</a:t>
                      </a:r>
                      <a:r>
                        <a:rPr lang="en-GB" b="1" baseline="-25000" dirty="0"/>
                        <a:t>i+1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090442"/>
                  </a:ext>
                </a:extLst>
              </a:tr>
              <a:tr h="44061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239913"/>
                  </a:ext>
                </a:extLst>
              </a:tr>
              <a:tr h="44061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325198"/>
                  </a:ext>
                </a:extLst>
              </a:tr>
              <a:tr h="44061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111476"/>
                  </a:ext>
                </a:extLst>
              </a:tr>
              <a:tr h="44061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759"/>
                  </a:ext>
                </a:extLst>
              </a:tr>
              <a:tr h="44061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3747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76B8D87-5146-4C11-B9F1-B8DE894B7D63}"/>
              </a:ext>
            </a:extLst>
          </p:cNvPr>
          <p:cNvSpPr txBox="1"/>
          <p:nvPr/>
        </p:nvSpPr>
        <p:spPr>
          <a:xfrm>
            <a:off x="497289" y="6273560"/>
            <a:ext cx="7522762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Loss function: </a:t>
            </a:r>
            <a:r>
              <a:rPr lang="en-GB" dirty="0"/>
              <a:t>sparse categorical cross entropy		</a:t>
            </a:r>
            <a:r>
              <a:rPr lang="en-GB" b="1" dirty="0"/>
              <a:t>optimiser: </a:t>
            </a:r>
            <a:r>
              <a:rPr lang="en-GB" dirty="0"/>
              <a:t>Adam 	</a:t>
            </a:r>
          </a:p>
        </p:txBody>
      </p:sp>
    </p:spTree>
    <p:extLst>
      <p:ext uri="{BB962C8B-B14F-4D97-AF65-F5344CB8AC3E}">
        <p14:creationId xmlns:p14="http://schemas.microsoft.com/office/powerpoint/2010/main" val="32144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C54C-4E31-4166-85DE-0B4B6F55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new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ED71D-4F05-4CC7-82CE-101B11921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Convert input to sequences + embeddings – generate a prediction, convert prediction from numeric to word</a:t>
            </a:r>
          </a:p>
          <a:p>
            <a:r>
              <a:rPr lang="en-GB" sz="2800" dirty="0"/>
              <a:t>Add new word to end of sequence</a:t>
            </a:r>
          </a:p>
          <a:p>
            <a:r>
              <a:rPr lang="en-GB" sz="2800" dirty="0"/>
              <a:t>Run prediction again on new sequence</a:t>
            </a:r>
          </a:p>
          <a:p>
            <a:r>
              <a:rPr lang="en-GB" sz="2800" dirty="0"/>
              <a:t>You now have text generated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7F164-03EC-405F-87E0-89C3B74F3D46}"/>
              </a:ext>
            </a:extLst>
          </p:cNvPr>
          <p:cNvSpPr txBox="1"/>
          <p:nvPr/>
        </p:nvSpPr>
        <p:spPr>
          <a:xfrm>
            <a:off x="1594343" y="4555881"/>
            <a:ext cx="8229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highlight>
                  <a:srgbClr val="FF00FF"/>
                </a:highlight>
              </a:rPr>
              <a:t>“My”    “boyfriend”    “keeps”</a:t>
            </a:r>
          </a:p>
          <a:p>
            <a:r>
              <a:rPr lang="en-GB" sz="2000" dirty="0">
                <a:highlight>
                  <a:srgbClr val="00FFFF"/>
                </a:highlight>
              </a:rPr>
              <a:t>“My”    “boyfriend”    “keeps”   </a:t>
            </a:r>
            <a:r>
              <a:rPr lang="en-GB" sz="2000" dirty="0">
                <a:highlight>
                  <a:srgbClr val="FFFF00"/>
                </a:highlight>
              </a:rPr>
              <a:t>“talking”</a:t>
            </a:r>
          </a:p>
          <a:p>
            <a:r>
              <a:rPr lang="en-GB" sz="2000" dirty="0">
                <a:highlight>
                  <a:srgbClr val="C0C0C0"/>
                </a:highlight>
              </a:rPr>
              <a:t>“My”     </a:t>
            </a:r>
            <a:r>
              <a:rPr lang="en-GB" sz="2000" dirty="0">
                <a:highlight>
                  <a:srgbClr val="00FFFF"/>
                </a:highlight>
              </a:rPr>
              <a:t>“boyfriend”   “keeps”   “talking”   </a:t>
            </a:r>
            <a:r>
              <a:rPr lang="en-GB" sz="2000" dirty="0">
                <a:highlight>
                  <a:srgbClr val="FFFF00"/>
                </a:highlight>
              </a:rPr>
              <a:t>“about”</a:t>
            </a:r>
          </a:p>
          <a:p>
            <a:r>
              <a:rPr lang="en-GB" sz="2000" dirty="0">
                <a:highlight>
                  <a:srgbClr val="C0C0C0"/>
                </a:highlight>
              </a:rPr>
              <a:t>“My”     “boyfriend”   </a:t>
            </a:r>
            <a:r>
              <a:rPr lang="en-GB" sz="2000" dirty="0">
                <a:highlight>
                  <a:srgbClr val="00FFFF"/>
                </a:highlight>
              </a:rPr>
              <a:t>“keeps”   “talking”   “about”   </a:t>
            </a:r>
            <a:r>
              <a:rPr lang="en-GB" sz="2000" dirty="0">
                <a:highlight>
                  <a:srgbClr val="FFFF00"/>
                </a:highlight>
              </a:rPr>
              <a:t>“his”</a:t>
            </a:r>
          </a:p>
          <a:p>
            <a:r>
              <a:rPr lang="en-GB" sz="2000" dirty="0">
                <a:highlight>
                  <a:srgbClr val="C0C0C0"/>
                </a:highlight>
              </a:rPr>
              <a:t>“My”     “boyfriend”   “keeps”   </a:t>
            </a:r>
            <a:r>
              <a:rPr lang="en-GB" sz="2000" dirty="0">
                <a:highlight>
                  <a:srgbClr val="00FFFF"/>
                </a:highlight>
              </a:rPr>
              <a:t>“talking”   “about”   “his”   </a:t>
            </a:r>
            <a:r>
              <a:rPr lang="en-GB" sz="2000" dirty="0">
                <a:highlight>
                  <a:srgbClr val="FFFF00"/>
                </a:highlight>
              </a:rPr>
              <a:t>“text”</a:t>
            </a:r>
          </a:p>
          <a:p>
            <a:r>
              <a:rPr lang="en-GB" sz="2000" dirty="0">
                <a:highlight>
                  <a:srgbClr val="C0C0C0"/>
                </a:highlight>
              </a:rPr>
              <a:t>“My”     “boyfriend”   “keeps”   “talking”   </a:t>
            </a:r>
            <a:r>
              <a:rPr lang="en-GB" sz="2000" dirty="0">
                <a:highlight>
                  <a:srgbClr val="00FFFF"/>
                </a:highlight>
              </a:rPr>
              <a:t>“about”    “his”  “text”   </a:t>
            </a:r>
            <a:r>
              <a:rPr lang="en-GB" sz="2000" dirty="0">
                <a:highlight>
                  <a:srgbClr val="FFFF00"/>
                </a:highlight>
              </a:rPr>
              <a:t>“generator”</a:t>
            </a:r>
          </a:p>
          <a:p>
            <a:endParaRPr lang="en-GB" dirty="0">
              <a:highlight>
                <a:srgbClr val="008080"/>
              </a:highlight>
            </a:endParaRPr>
          </a:p>
          <a:p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A75FA-02B4-4112-B7AC-21344546C0B9}"/>
              </a:ext>
            </a:extLst>
          </p:cNvPr>
          <p:cNvSpPr txBox="1"/>
          <p:nvPr/>
        </p:nvSpPr>
        <p:spPr>
          <a:xfrm>
            <a:off x="7679072" y="2986221"/>
            <a:ext cx="3587392" cy="1569660"/>
          </a:xfrm>
          <a:prstGeom prst="rect">
            <a:avLst/>
          </a:prstGeom>
          <a:noFill/>
          <a:ln w="28575">
            <a:solidFill>
              <a:srgbClr val="138BEA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highlight>
                  <a:srgbClr val="FF00FF"/>
                </a:highlight>
              </a:rPr>
              <a:t>Initial seed</a:t>
            </a:r>
          </a:p>
          <a:p>
            <a:r>
              <a:rPr lang="en-GB" sz="2400" dirty="0">
                <a:highlight>
                  <a:srgbClr val="C0C0C0"/>
                </a:highlight>
              </a:rPr>
              <a:t>Ignored words in prediction</a:t>
            </a:r>
          </a:p>
          <a:p>
            <a:r>
              <a:rPr lang="en-GB" sz="2400" dirty="0">
                <a:highlight>
                  <a:srgbClr val="00FFFF"/>
                </a:highlight>
              </a:rPr>
              <a:t>Input features</a:t>
            </a:r>
          </a:p>
          <a:p>
            <a:r>
              <a:rPr lang="en-GB" sz="2400" dirty="0">
                <a:highlight>
                  <a:srgbClr val="FFFF00"/>
                </a:highlight>
              </a:rPr>
              <a:t>Output prediction</a:t>
            </a:r>
          </a:p>
        </p:txBody>
      </p:sp>
    </p:spTree>
    <p:extLst>
      <p:ext uri="{BB962C8B-B14F-4D97-AF65-F5344CB8AC3E}">
        <p14:creationId xmlns:p14="http://schemas.microsoft.com/office/powerpoint/2010/main" val="142825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2F18-4774-4822-9A97-319227AB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009C53-3863-493F-B508-895FDB7DEDF0}"/>
              </a:ext>
            </a:extLst>
          </p:cNvPr>
          <p:cNvSpPr/>
          <p:nvPr/>
        </p:nvSpPr>
        <p:spPr>
          <a:xfrm>
            <a:off x="489356" y="2117406"/>
            <a:ext cx="82603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My husband (30m) wont let me go through a rough patch in our relationship 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666D3F-61FC-4EC2-81F1-40ADE5043D6B}"/>
              </a:ext>
            </a:extLst>
          </p:cNvPr>
          <p:cNvSpPr/>
          <p:nvPr/>
        </p:nvSpPr>
        <p:spPr>
          <a:xfrm>
            <a:off x="489356" y="2884030"/>
            <a:ext cx="7614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My spouse is going on a date with someone and </a:t>
            </a:r>
            <a:r>
              <a:rPr lang="en-GB" sz="2000" dirty="0" err="1"/>
              <a:t>dont</a:t>
            </a:r>
            <a:r>
              <a:rPr lang="en-GB" sz="2000" dirty="0"/>
              <a:t> know what to do 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92D78C-C489-4057-9751-2861A4E5F1DE}"/>
              </a:ext>
            </a:extLst>
          </p:cNvPr>
          <p:cNvSpPr/>
          <p:nvPr/>
        </p:nvSpPr>
        <p:spPr>
          <a:xfrm>
            <a:off x="489356" y="3646195"/>
            <a:ext cx="113311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Help, my (21F) boyfriend has had a huge connection with me etc . . ) , </a:t>
            </a:r>
            <a:r>
              <a:rPr lang="en-GB" sz="2000" dirty="0" err="1"/>
              <a:t>i</a:t>
            </a:r>
            <a:r>
              <a:rPr lang="en-GB" sz="2000" dirty="0"/>
              <a:t> am very disturbed by it and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dont</a:t>
            </a:r>
            <a:r>
              <a:rPr lang="en-GB" sz="2000" dirty="0"/>
              <a:t> know how to react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FA9A5-5DF9-44AE-B315-D0C3B8732B53}"/>
              </a:ext>
            </a:extLst>
          </p:cNvPr>
          <p:cNvSpPr/>
          <p:nvPr/>
        </p:nvSpPr>
        <p:spPr>
          <a:xfrm>
            <a:off x="489357" y="4408360"/>
            <a:ext cx="5702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My spouse has been acting in the wrong ? (18/19m)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DAB75-1814-4D4B-9107-E37B194EAC71}"/>
              </a:ext>
            </a:extLst>
          </p:cNvPr>
          <p:cNvSpPr/>
          <p:nvPr/>
        </p:nvSpPr>
        <p:spPr>
          <a:xfrm>
            <a:off x="489356" y="5174984"/>
            <a:ext cx="109061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My husband has a new friend who has been upset ? ?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dont</a:t>
            </a:r>
            <a:r>
              <a:rPr lang="en-GB" sz="2000" dirty="0"/>
              <a:t> know how to do about it ? if </a:t>
            </a:r>
            <a:r>
              <a:rPr lang="en-GB" sz="2000" dirty="0" err="1"/>
              <a:t>i</a:t>
            </a:r>
            <a:r>
              <a:rPr lang="en-GB" sz="2000" dirty="0"/>
              <a:t> was a significant time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DABE2E-943A-428D-85D5-51CA43A95A7F}"/>
              </a:ext>
            </a:extLst>
          </p:cNvPr>
          <p:cNvSpPr/>
          <p:nvPr/>
        </p:nvSpPr>
        <p:spPr>
          <a:xfrm>
            <a:off x="489356" y="5937149"/>
            <a:ext cx="111692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My spouse is going on a date with someone and </a:t>
            </a:r>
            <a:r>
              <a:rPr lang="en-GB" sz="2000" dirty="0" err="1"/>
              <a:t>dont</a:t>
            </a:r>
            <a:r>
              <a:rPr lang="en-GB" sz="2000" dirty="0"/>
              <a:t> know what to do . </a:t>
            </a:r>
            <a:r>
              <a:rPr lang="en-GB" sz="2000" dirty="0" err="1"/>
              <a:t>i</a:t>
            </a:r>
            <a:r>
              <a:rPr lang="en-GB" sz="2000" dirty="0"/>
              <a:t> feel hopeless despite him in the wrong way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C8297-362E-4DCC-9CEB-BDE703F29098}"/>
              </a:ext>
            </a:extLst>
          </p:cNvPr>
          <p:cNvSpPr txBox="1"/>
          <p:nvPr/>
        </p:nvSpPr>
        <p:spPr>
          <a:xfrm>
            <a:off x="8420099" y="927171"/>
            <a:ext cx="323850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Some outputs have been clipped</a:t>
            </a:r>
          </a:p>
        </p:txBody>
      </p:sp>
    </p:spTree>
    <p:extLst>
      <p:ext uri="{BB962C8B-B14F-4D97-AF65-F5344CB8AC3E}">
        <p14:creationId xmlns:p14="http://schemas.microsoft.com/office/powerpoint/2010/main" val="409946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9B2A-6151-4F1D-99D9-09A9D47C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650B-CB85-4AE4-A62B-4AC7F6CDA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1864785"/>
            <a:ext cx="10753725" cy="3766185"/>
          </a:xfrm>
        </p:spPr>
        <p:txBody>
          <a:bodyPr>
            <a:normAutofit/>
          </a:bodyPr>
          <a:lstStyle/>
          <a:p>
            <a:r>
              <a:rPr lang="en-GB" sz="2800" dirty="0"/>
              <a:t>Common phrases/sequences in the posts introduce cycles of repeated generation</a:t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4D2B5-D436-48FE-ABF6-705814E3B735}"/>
              </a:ext>
            </a:extLst>
          </p:cNvPr>
          <p:cNvSpPr/>
          <p:nvPr/>
        </p:nvSpPr>
        <p:spPr>
          <a:xfrm>
            <a:off x="357843" y="2759650"/>
            <a:ext cx="1065847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My gf has not upset .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dont</a:t>
            </a:r>
            <a:r>
              <a:rPr lang="en-GB" sz="2000" dirty="0"/>
              <a:t> know how to do about it ? if </a:t>
            </a:r>
            <a:r>
              <a:rPr lang="en-GB" sz="2000" dirty="0" err="1"/>
              <a:t>i</a:t>
            </a:r>
            <a:r>
              <a:rPr lang="en-GB" sz="2000" dirty="0"/>
              <a:t> was a significant time ?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dont</a:t>
            </a:r>
            <a:r>
              <a:rPr lang="en-GB" sz="2000" dirty="0"/>
              <a:t> know how to do about</a:t>
            </a:r>
            <a:br>
              <a:rPr lang="en-GB" sz="2000" dirty="0"/>
            </a:br>
            <a:r>
              <a:rPr lang="en-GB" sz="2000" dirty="0"/>
              <a:t>My wife is not sure how to change my boyfriend (24m) of a relationship .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dont</a:t>
            </a:r>
            <a:r>
              <a:rPr lang="en-GB" sz="2000" dirty="0"/>
              <a:t> know how to do about it ? if </a:t>
            </a:r>
            <a:r>
              <a:rPr lang="en-GB" sz="2000" dirty="0" err="1"/>
              <a:t>i</a:t>
            </a:r>
            <a:r>
              <a:rPr lang="en-GB" sz="2000" dirty="0"/>
              <a:t> was a significant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935B1-AEC4-47C4-97D9-BE64FA4390AD}"/>
              </a:ext>
            </a:extLst>
          </p:cNvPr>
          <p:cNvSpPr/>
          <p:nvPr/>
        </p:nvSpPr>
        <p:spPr>
          <a:xfrm>
            <a:off x="6952528" y="5360946"/>
            <a:ext cx="5594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My friend ? ? ? ? ? ? ? ? ? ? ? ? ? ? ? ? ? ? ? ? ? ? ? ?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4BA57-EEDE-44DB-9AEE-3E136D020839}"/>
              </a:ext>
            </a:extLst>
          </p:cNvPr>
          <p:cNvSpPr/>
          <p:nvPr/>
        </p:nvSpPr>
        <p:spPr>
          <a:xfrm>
            <a:off x="76529" y="5150351"/>
            <a:ext cx="73624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My wife and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dont</a:t>
            </a:r>
            <a:r>
              <a:rPr lang="en-GB" sz="2000" dirty="0"/>
              <a:t> know how to get back . . . . . . . . . . . . . . . . .</a:t>
            </a:r>
          </a:p>
          <a:p>
            <a:r>
              <a:rPr lang="en-GB" sz="2000" dirty="0"/>
              <a:t>My (22M) and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dont</a:t>
            </a:r>
            <a:r>
              <a:rPr lang="en-GB" sz="2000" dirty="0"/>
              <a:t> know how to get back . . . . . . . . . . . . . . . . .</a:t>
            </a:r>
          </a:p>
          <a:p>
            <a:r>
              <a:rPr lang="en-GB" sz="2000" dirty="0"/>
              <a:t>My girlfriend ? but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dont</a:t>
            </a:r>
            <a:r>
              <a:rPr lang="en-GB" sz="2000" dirty="0"/>
              <a:t> know how to get back . . . . . . . . . . . . . . . .</a:t>
            </a:r>
          </a:p>
          <a:p>
            <a:r>
              <a:rPr lang="en-GB" sz="2000" dirty="0"/>
              <a:t>My boyfriend (25m) is getting a relationship ? but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dont</a:t>
            </a:r>
            <a:r>
              <a:rPr lang="en-GB" sz="2000" dirty="0"/>
              <a:t> know how to get back . . . . . . . . . . 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0D67D-5262-4A43-8185-5F840075BC17}"/>
              </a:ext>
            </a:extLst>
          </p:cNvPr>
          <p:cNvSpPr/>
          <p:nvPr/>
        </p:nvSpPr>
        <p:spPr>
          <a:xfrm>
            <a:off x="3583062" y="3967450"/>
            <a:ext cx="70895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My wife (30f) of 3 years and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dont</a:t>
            </a:r>
            <a:r>
              <a:rPr lang="en-GB" sz="2000" dirty="0"/>
              <a:t> know what to do . . . . .</a:t>
            </a:r>
          </a:p>
          <a:p>
            <a:r>
              <a:rPr lang="en-GB" sz="2000" dirty="0"/>
              <a:t>My (22M) and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dont</a:t>
            </a:r>
            <a:r>
              <a:rPr lang="en-GB" sz="2000" dirty="0"/>
              <a:t> know what to do . . . . . .</a:t>
            </a:r>
          </a:p>
          <a:p>
            <a:r>
              <a:rPr lang="en-GB" sz="2000" dirty="0"/>
              <a:t>My boyfriend (30m) of six years and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dont</a:t>
            </a:r>
            <a:r>
              <a:rPr lang="en-GB" sz="2000" dirty="0"/>
              <a:t> know what to do . . . . . . </a:t>
            </a:r>
          </a:p>
        </p:txBody>
      </p:sp>
    </p:spTree>
    <p:extLst>
      <p:ext uri="{BB962C8B-B14F-4D97-AF65-F5344CB8AC3E}">
        <p14:creationId xmlns:p14="http://schemas.microsoft.com/office/powerpoint/2010/main" val="339198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129C-5F72-4F1F-A216-DF208C96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DA8C-572A-4125-BEFE-35318910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89095"/>
          </a:xfrm>
        </p:spPr>
        <p:txBody>
          <a:bodyPr>
            <a:normAutofit fontScale="92500" lnSpcReduction="10000"/>
          </a:bodyPr>
          <a:lstStyle/>
          <a:p>
            <a:r>
              <a:rPr lang="en-GB" sz="2800" b="1" dirty="0"/>
              <a:t>Overfitting</a:t>
            </a:r>
          </a:p>
          <a:p>
            <a:r>
              <a:rPr lang="en-GB" sz="2800" b="1" dirty="0"/>
              <a:t>Selecting appropriate model parameters</a:t>
            </a:r>
          </a:p>
          <a:p>
            <a:pPr lvl="1"/>
            <a:r>
              <a:rPr lang="en-GB" sz="2800" dirty="0"/>
              <a:t>Longer sequences – higher accuracy, requires bigger seed, more training</a:t>
            </a:r>
          </a:p>
          <a:p>
            <a:pPr lvl="1"/>
            <a:r>
              <a:rPr lang="en-GB" sz="2800" dirty="0"/>
              <a:t>Shorter sequences – less training required, small seed, less coherent</a:t>
            </a:r>
          </a:p>
          <a:p>
            <a:r>
              <a:rPr lang="en-GB" sz="2800" b="1" dirty="0"/>
              <a:t>Computational time / resources for training</a:t>
            </a:r>
          </a:p>
          <a:p>
            <a:r>
              <a:rPr lang="en-GB" sz="2800" b="1" dirty="0"/>
              <a:t>Memory for pre-processing</a:t>
            </a:r>
          </a:p>
          <a:p>
            <a:r>
              <a:rPr lang="en-GB" sz="2800" b="1" dirty="0"/>
              <a:t>“Limit” of classification problem </a:t>
            </a:r>
            <a:r>
              <a:rPr lang="en-GB" sz="2800" dirty="0"/>
              <a:t>– same input different outputs</a:t>
            </a:r>
          </a:p>
          <a:p>
            <a:pPr lvl="1"/>
            <a:r>
              <a:rPr lang="en-GB" sz="2800" dirty="0"/>
              <a:t>For 5000 posts, sequences of length 4, ~25% of feature-target pairs are non-unique.</a:t>
            </a:r>
          </a:p>
          <a:p>
            <a:pPr lvl="1"/>
            <a:r>
              <a:rPr lang="en-GB" sz="2800" dirty="0"/>
              <a:t>This gets higher as size of training data increases.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AE691-5F51-4718-A417-1106DB3AA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40"/>
          <a:stretch/>
        </p:blipFill>
        <p:spPr>
          <a:xfrm>
            <a:off x="10187580" y="222038"/>
            <a:ext cx="1742807" cy="2213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D65F45-FC0F-4B2B-A29D-743B9E7EB179}"/>
              </a:ext>
            </a:extLst>
          </p:cNvPr>
          <p:cNvSpPr txBox="1"/>
          <p:nvPr/>
        </p:nvSpPr>
        <p:spPr>
          <a:xfrm>
            <a:off x="8074935" y="5712632"/>
            <a:ext cx="3726540" cy="9233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Both appear in corpus</a:t>
            </a:r>
            <a:r>
              <a:rPr lang="en-GB" dirty="0"/>
              <a:t>:</a:t>
            </a:r>
          </a:p>
          <a:p>
            <a:r>
              <a:rPr lang="en-GB" dirty="0"/>
              <a:t>“My husband is” -&gt;  “great”</a:t>
            </a:r>
          </a:p>
          <a:p>
            <a:r>
              <a:rPr lang="en-GB" dirty="0"/>
              <a:t>“My husband is” -&gt; “really annoying”</a:t>
            </a:r>
          </a:p>
        </p:txBody>
      </p:sp>
    </p:spTree>
    <p:extLst>
      <p:ext uri="{BB962C8B-B14F-4D97-AF65-F5344CB8AC3E}">
        <p14:creationId xmlns:p14="http://schemas.microsoft.com/office/powerpoint/2010/main" val="1957631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5755-C2AF-4193-91DF-EC1409F8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GB"/>
              <a:t>Lessons Learned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048564-92DA-4D09-9EC2-7DF80942F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733076"/>
              </p:ext>
            </p:extLst>
          </p:nvPr>
        </p:nvGraphicFramePr>
        <p:xfrm>
          <a:off x="666748" y="1525824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29F4FD-DFD2-4AA5-A2E7-7F1DE16DC3B1}"/>
              </a:ext>
            </a:extLst>
          </p:cNvPr>
          <p:cNvSpPr txBox="1"/>
          <p:nvPr/>
        </p:nvSpPr>
        <p:spPr>
          <a:xfrm>
            <a:off x="4385309" y="5628129"/>
            <a:ext cx="6515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Early Stopping </a:t>
            </a:r>
            <a:r>
              <a:rPr lang="en-GB" sz="2800" b="1" dirty="0"/>
              <a:t>crucial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79825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85539-99A1-413E-8AA6-77226FF0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GB" sz="4400">
                <a:solidFill>
                  <a:srgbClr val="FFFFFF"/>
                </a:solidFill>
              </a:rPr>
              <a:t>Future work 	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73F009-EE3E-4E51-9AF4-0FF5A464E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GB" dirty="0"/>
              <a:t>Looks at a different subreddit/comments</a:t>
            </a:r>
          </a:p>
          <a:p>
            <a:pPr lvl="1"/>
            <a:r>
              <a:rPr lang="en-GB" dirty="0"/>
              <a:t>Try letter/sub-word sequences</a:t>
            </a:r>
          </a:p>
          <a:p>
            <a:r>
              <a:rPr lang="en-GB" dirty="0"/>
              <a:t>Explore gender-age tokens (72M)</a:t>
            </a:r>
          </a:p>
          <a:p>
            <a:r>
              <a:rPr lang="en-GB" dirty="0"/>
              <a:t>Use a pre-trained language model like BERT (trained on reddit posts) and do transfer learning (if I had a GPU)</a:t>
            </a:r>
          </a:p>
          <a:p>
            <a:r>
              <a:rPr lang="en-GB" dirty="0"/>
              <a:t>Build a nicer UI</a:t>
            </a:r>
          </a:p>
          <a:p>
            <a:r>
              <a:rPr lang="en-GB" dirty="0"/>
              <a:t>Refactor to a pipeline</a:t>
            </a:r>
          </a:p>
        </p:txBody>
      </p:sp>
    </p:spTree>
    <p:extLst>
      <p:ext uri="{BB962C8B-B14F-4D97-AF65-F5344CB8AC3E}">
        <p14:creationId xmlns:p14="http://schemas.microsoft.com/office/powerpoint/2010/main" val="2000266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C9AE-844B-4193-A2D3-2FB77C3E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Bonus odd sequences generated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A5816-E5B3-4D5A-AC41-5DB200DC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don't ? do </a:t>
            </a:r>
            <a:r>
              <a:rPr lang="en-GB" dirty="0" err="1"/>
              <a:t>i</a:t>
            </a:r>
            <a:r>
              <a:rPr lang="en-GB" dirty="0"/>
              <a:t> do ? should </a:t>
            </a:r>
            <a:r>
              <a:rPr lang="en-GB" dirty="0" err="1"/>
              <a:t>i</a:t>
            </a:r>
            <a:r>
              <a:rPr lang="en-GB" dirty="0"/>
              <a:t> wait ? need advice , how do </a:t>
            </a:r>
            <a:r>
              <a:rPr lang="en-GB" dirty="0" err="1"/>
              <a:t>i</a:t>
            </a:r>
            <a:r>
              <a:rPr lang="en-GB" dirty="0"/>
              <a:t> deal with my landlord(56f)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3DFF0D-DA4B-424E-8B3D-6B7DFB5D25CF}"/>
              </a:ext>
            </a:extLst>
          </p:cNvPr>
          <p:cNvSpPr/>
          <p:nvPr/>
        </p:nvSpPr>
        <p:spPr>
          <a:xfrm>
            <a:off x="761619" y="2721302"/>
            <a:ext cx="10477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Help reddit, my husband is engaged in a room and not the </a:t>
            </a:r>
            <a:r>
              <a:rPr lang="en-GB" sz="2400" dirty="0" err="1"/>
              <a:t>livingroom</a:t>
            </a:r>
            <a:r>
              <a:rPr lang="en-GB" sz="2400" dirty="0"/>
              <a:t> ? ? ? its driving me crazy . am </a:t>
            </a:r>
            <a:r>
              <a:rPr lang="en-GB" sz="2400" dirty="0" err="1"/>
              <a:t>i</a:t>
            </a:r>
            <a:r>
              <a:rPr lang="en-GB" sz="2400" dirty="0"/>
              <a:t> overreacting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899171-F1F0-4886-B4C2-D432D34C1A13}"/>
              </a:ext>
            </a:extLst>
          </p:cNvPr>
          <p:cNvSpPr/>
          <p:nvPr/>
        </p:nvSpPr>
        <p:spPr>
          <a:xfrm>
            <a:off x="761619" y="3736760"/>
            <a:ext cx="107727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I need help with your partner ? (29m) </a:t>
            </a:r>
            <a:r>
              <a:rPr lang="en-GB" sz="2400" dirty="0" err="1"/>
              <a:t>i</a:t>
            </a:r>
            <a:r>
              <a:rPr lang="en-GB" sz="2400" dirty="0"/>
              <a:t> think </a:t>
            </a:r>
            <a:r>
              <a:rPr lang="en-GB" sz="2400" dirty="0" err="1"/>
              <a:t>hes</a:t>
            </a:r>
            <a:r>
              <a:rPr lang="en-GB" sz="2400" dirty="0"/>
              <a:t> a bad person for telling my friend (29m)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2F5280-36D1-40BC-A20E-092A1C817BD1}"/>
              </a:ext>
            </a:extLst>
          </p:cNvPr>
          <p:cNvSpPr/>
          <p:nvPr/>
        </p:nvSpPr>
        <p:spPr>
          <a:xfrm>
            <a:off x="761619" y="4883471"/>
            <a:ext cx="10477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Help, my (21F) boyfriend has had a huge connection with me etc . . ) , </a:t>
            </a:r>
            <a:r>
              <a:rPr lang="en-GB" sz="2400" dirty="0" err="1"/>
              <a:t>i</a:t>
            </a:r>
            <a:r>
              <a:rPr lang="en-GB" sz="2400" dirty="0"/>
              <a:t> am very disturbed by it and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dont</a:t>
            </a:r>
            <a:r>
              <a:rPr lang="en-GB" sz="2400" dirty="0"/>
              <a:t> know how to react</a:t>
            </a:r>
          </a:p>
        </p:txBody>
      </p:sp>
    </p:spTree>
    <p:extLst>
      <p:ext uri="{BB962C8B-B14F-4D97-AF65-F5344CB8AC3E}">
        <p14:creationId xmlns:p14="http://schemas.microsoft.com/office/powerpoint/2010/main" val="2051117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897D-58FF-439F-B224-EEF4A09D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28" y="2558521"/>
            <a:ext cx="9292209" cy="17409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Any questions?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46C4D-AABB-4598-998A-6F273AF895D7}"/>
              </a:ext>
            </a:extLst>
          </p:cNvPr>
          <p:cNvSpPr txBox="1"/>
          <p:nvPr/>
        </p:nvSpPr>
        <p:spPr>
          <a:xfrm>
            <a:off x="651128" y="5438774"/>
            <a:ext cx="315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jonathon.mellor@ons.gov.uk</a:t>
            </a:r>
          </a:p>
        </p:txBody>
      </p:sp>
    </p:spTree>
    <p:extLst>
      <p:ext uri="{BB962C8B-B14F-4D97-AF65-F5344CB8AC3E}">
        <p14:creationId xmlns:p14="http://schemas.microsoft.com/office/powerpoint/2010/main" val="36113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5CCC-6F86-4813-B924-A9060FE2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E2EC27-F04D-4C61-A7F0-7F091CE5D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231678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0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F5AE-838B-45D9-B962-DE9C0F54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Models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5A4E-FE1C-4E90-B5FA-17E8B950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42" y="2030090"/>
            <a:ext cx="10753725" cy="3766185"/>
          </a:xfrm>
        </p:spPr>
        <p:txBody>
          <a:bodyPr/>
          <a:lstStyle/>
          <a:p>
            <a:r>
              <a:rPr lang="en-GB" dirty="0"/>
              <a:t>Given a type of text we want to model the distinct style</a:t>
            </a:r>
          </a:p>
          <a:p>
            <a:pPr lvl="1"/>
            <a:r>
              <a:rPr lang="en-GB" dirty="0"/>
              <a:t>Newswire, internet forums, formal correspondence, technical document</a:t>
            </a:r>
          </a:p>
          <a:p>
            <a:r>
              <a:rPr lang="en-GB" dirty="0"/>
              <a:t>Classically done using </a:t>
            </a:r>
            <a:r>
              <a:rPr lang="en-GB" b="1" dirty="0"/>
              <a:t>n-gram</a:t>
            </a:r>
            <a:r>
              <a:rPr lang="en-GB" dirty="0"/>
              <a:t> counts and conditional probability over sequences of words/sub-words/letters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CD861-9711-4592-BAE2-0B57C89CAF85}"/>
              </a:ext>
            </a:extLst>
          </p:cNvPr>
          <p:cNvSpPr txBox="1"/>
          <p:nvPr/>
        </p:nvSpPr>
        <p:spPr>
          <a:xfrm>
            <a:off x="251545" y="6381039"/>
            <a:ext cx="949815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n-gram</a:t>
            </a:r>
            <a:r>
              <a:rPr lang="en-GB" dirty="0"/>
              <a:t>: sequence of n items, such as words. (“I”, “am”) – bigram, (“I”, “am”, “a”) – trigram and so 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AB99F-8AFD-4BE8-B1DC-F95EB3921A83}"/>
              </a:ext>
            </a:extLst>
          </p:cNvPr>
          <p:cNvSpPr txBox="1"/>
          <p:nvPr/>
        </p:nvSpPr>
        <p:spPr>
          <a:xfrm>
            <a:off x="1256145" y="3913183"/>
            <a:ext cx="839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</a:rPr>
              <a:t>“There are sheep in the ____”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F3B1A-86CD-463A-8604-1F1D7FFD293A}"/>
              </a:ext>
            </a:extLst>
          </p:cNvPr>
          <p:cNvSpPr txBox="1"/>
          <p:nvPr/>
        </p:nvSpPr>
        <p:spPr>
          <a:xfrm>
            <a:off x="1256145" y="4507345"/>
            <a:ext cx="93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</a:rPr>
              <a:t>P(“</a:t>
            </a:r>
            <a:r>
              <a:rPr lang="en-GB" sz="2400" b="1" dirty="0" err="1">
                <a:solidFill>
                  <a:srgbClr val="0070C0"/>
                </a:solidFill>
              </a:rPr>
              <a:t>field”|”There</a:t>
            </a:r>
            <a:r>
              <a:rPr lang="en-GB" sz="2400" b="1" dirty="0">
                <a:solidFill>
                  <a:srgbClr val="0070C0"/>
                </a:solidFill>
              </a:rPr>
              <a:t> are sheep in the”)  &gt;  P(“</a:t>
            </a:r>
            <a:r>
              <a:rPr lang="en-GB" sz="2400" b="1" dirty="0" err="1">
                <a:solidFill>
                  <a:srgbClr val="0070C0"/>
                </a:solidFill>
              </a:rPr>
              <a:t>sea”|”There</a:t>
            </a:r>
            <a:r>
              <a:rPr lang="en-GB" sz="2400" b="1" dirty="0">
                <a:solidFill>
                  <a:srgbClr val="0070C0"/>
                </a:solidFill>
              </a:rPr>
              <a:t> are sheep in the”)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8D04D-A42F-47CD-A46A-C83A901C6075}"/>
              </a:ext>
            </a:extLst>
          </p:cNvPr>
          <p:cNvSpPr txBox="1"/>
          <p:nvPr/>
        </p:nvSpPr>
        <p:spPr>
          <a:xfrm>
            <a:off x="1256145" y="5151810"/>
            <a:ext cx="5338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</a:rPr>
              <a:t>P(n</a:t>
            </a:r>
            <a:r>
              <a:rPr lang="en-GB" sz="2400" b="1" baseline="-25000" dirty="0">
                <a:solidFill>
                  <a:srgbClr val="0070C0"/>
                </a:solidFill>
              </a:rPr>
              <a:t>i+1 </a:t>
            </a:r>
            <a:r>
              <a:rPr lang="en-GB" sz="2400" b="1" dirty="0">
                <a:solidFill>
                  <a:srgbClr val="0070C0"/>
                </a:solidFill>
              </a:rPr>
              <a:t>| n</a:t>
            </a:r>
            <a:r>
              <a:rPr lang="en-GB" sz="2400" b="1" baseline="-25000" dirty="0">
                <a:solidFill>
                  <a:srgbClr val="0070C0"/>
                </a:solidFill>
              </a:rPr>
              <a:t>i-4 </a:t>
            </a:r>
            <a:r>
              <a:rPr lang="en-GB" sz="2400" b="1" dirty="0">
                <a:solidFill>
                  <a:srgbClr val="0070C0"/>
                </a:solidFill>
              </a:rPr>
              <a:t>n</a:t>
            </a:r>
            <a:r>
              <a:rPr lang="en-GB" sz="2400" b="1" baseline="-25000" dirty="0">
                <a:solidFill>
                  <a:srgbClr val="0070C0"/>
                </a:solidFill>
              </a:rPr>
              <a:t>i-3 </a:t>
            </a:r>
            <a:r>
              <a:rPr lang="en-GB" sz="2400" b="1" dirty="0">
                <a:solidFill>
                  <a:srgbClr val="0070C0"/>
                </a:solidFill>
              </a:rPr>
              <a:t>n</a:t>
            </a:r>
            <a:r>
              <a:rPr lang="en-GB" sz="2400" b="1" baseline="-25000" dirty="0">
                <a:solidFill>
                  <a:srgbClr val="0070C0"/>
                </a:solidFill>
              </a:rPr>
              <a:t>i-2 </a:t>
            </a:r>
            <a:r>
              <a:rPr lang="en-GB" sz="2400" b="1" dirty="0">
                <a:solidFill>
                  <a:srgbClr val="0070C0"/>
                </a:solidFill>
              </a:rPr>
              <a:t>n</a:t>
            </a:r>
            <a:r>
              <a:rPr lang="en-GB" sz="2400" b="1" baseline="-25000" dirty="0">
                <a:solidFill>
                  <a:srgbClr val="0070C0"/>
                </a:solidFill>
              </a:rPr>
              <a:t>i-1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r>
              <a:rPr lang="en-GB" sz="2400" b="1" dirty="0" err="1">
                <a:solidFill>
                  <a:srgbClr val="0070C0"/>
                </a:solidFill>
              </a:rPr>
              <a:t>n</a:t>
            </a:r>
            <a:r>
              <a:rPr lang="en-GB" sz="2400" b="1" baseline="-25000" dirty="0" err="1">
                <a:solidFill>
                  <a:srgbClr val="0070C0"/>
                </a:solidFill>
              </a:rPr>
              <a:t>i</a:t>
            </a:r>
            <a:r>
              <a:rPr lang="en-GB" sz="2400" b="1" baseline="-25000" dirty="0">
                <a:solidFill>
                  <a:srgbClr val="0070C0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C2579-5A31-41AF-BDCC-58368FD1D580}"/>
              </a:ext>
            </a:extLst>
          </p:cNvPr>
          <p:cNvSpPr txBox="1"/>
          <p:nvPr/>
        </p:nvSpPr>
        <p:spPr>
          <a:xfrm>
            <a:off x="5315739" y="5444192"/>
            <a:ext cx="525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How do we calculate this probability? </a:t>
            </a:r>
          </a:p>
        </p:txBody>
      </p:sp>
    </p:spTree>
    <p:extLst>
      <p:ext uri="{BB962C8B-B14F-4D97-AF65-F5344CB8AC3E}">
        <p14:creationId xmlns:p14="http://schemas.microsoft.com/office/powerpoint/2010/main" val="210571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A41B-4B29-4011-8CD0-71A4F49D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N-gram conditional probability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320B9-0730-4D7C-8295-DC34AA9D5385}"/>
              </a:ext>
            </a:extLst>
          </p:cNvPr>
          <p:cNvSpPr txBox="1"/>
          <p:nvPr/>
        </p:nvSpPr>
        <p:spPr>
          <a:xfrm>
            <a:off x="657224" y="2157731"/>
            <a:ext cx="2915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Our </a:t>
            </a:r>
            <a:r>
              <a:rPr lang="en-GB" sz="2800" b="1" dirty="0"/>
              <a:t>corpus</a:t>
            </a:r>
            <a:r>
              <a:rPr lang="en-GB" sz="28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050E8-6990-4B29-A48A-A717ECEA6411}"/>
              </a:ext>
            </a:extLst>
          </p:cNvPr>
          <p:cNvSpPr txBox="1"/>
          <p:nvPr/>
        </p:nvSpPr>
        <p:spPr>
          <a:xfrm>
            <a:off x="310022" y="6289995"/>
            <a:ext cx="476494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corpus: </a:t>
            </a:r>
            <a:r>
              <a:rPr lang="en-GB" dirty="0"/>
              <a:t>collection of texts used to build a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5EF34-69AB-41CF-A02B-506881ACC9A0}"/>
              </a:ext>
            </a:extLst>
          </p:cNvPr>
          <p:cNvSpPr txBox="1"/>
          <p:nvPr/>
        </p:nvSpPr>
        <p:spPr>
          <a:xfrm>
            <a:off x="1565988" y="2720253"/>
            <a:ext cx="2329737" cy="2677656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I like cats</a:t>
            </a:r>
          </a:p>
          <a:p>
            <a:r>
              <a:rPr lang="en-GB" sz="2400" dirty="0"/>
              <a:t>I like dogs</a:t>
            </a:r>
          </a:p>
          <a:p>
            <a:r>
              <a:rPr lang="en-GB" sz="2400" dirty="0"/>
              <a:t>I like walking</a:t>
            </a:r>
          </a:p>
          <a:p>
            <a:r>
              <a:rPr lang="en-GB" sz="2400" dirty="0"/>
              <a:t>I love dogs</a:t>
            </a:r>
          </a:p>
          <a:p>
            <a:r>
              <a:rPr lang="en-GB" sz="2400" dirty="0"/>
              <a:t>I like cats</a:t>
            </a:r>
          </a:p>
          <a:p>
            <a:r>
              <a:rPr lang="en-GB" sz="2400" dirty="0"/>
              <a:t>I hate flying</a:t>
            </a:r>
          </a:p>
          <a:p>
            <a:r>
              <a:rPr lang="en-GB" sz="2400" dirty="0"/>
              <a:t>You like cats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26F7A6-157D-47F4-AB21-4CCA661B32EF}"/>
              </a:ext>
            </a:extLst>
          </p:cNvPr>
          <p:cNvSpPr/>
          <p:nvPr/>
        </p:nvSpPr>
        <p:spPr>
          <a:xfrm>
            <a:off x="761676" y="5621592"/>
            <a:ext cx="2699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Number of sequences: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3CF59-B622-4A6F-9C5E-2463343BD695}"/>
              </a:ext>
            </a:extLst>
          </p:cNvPr>
          <p:cNvSpPr txBox="1"/>
          <p:nvPr/>
        </p:nvSpPr>
        <p:spPr>
          <a:xfrm>
            <a:off x="5760768" y="2713104"/>
            <a:ext cx="61742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P(“</a:t>
            </a:r>
            <a:r>
              <a:rPr lang="en-GB" sz="2800" dirty="0" err="1"/>
              <a:t>cats”|”I</a:t>
            </a:r>
            <a:r>
              <a:rPr lang="en-GB" sz="2800" dirty="0"/>
              <a:t> like”) = 2/4</a:t>
            </a:r>
          </a:p>
          <a:p>
            <a:r>
              <a:rPr lang="en-GB" sz="2800" dirty="0"/>
              <a:t>P(“</a:t>
            </a:r>
            <a:r>
              <a:rPr lang="en-GB" sz="2800" dirty="0" err="1"/>
              <a:t>flying”|”I</a:t>
            </a:r>
            <a:r>
              <a:rPr lang="en-GB" sz="2800" dirty="0"/>
              <a:t> like”) = 0/4</a:t>
            </a:r>
          </a:p>
          <a:p>
            <a:r>
              <a:rPr lang="en-GB" sz="2800" dirty="0"/>
              <a:t>P(“</a:t>
            </a:r>
            <a:r>
              <a:rPr lang="en-GB" sz="2800" dirty="0" err="1"/>
              <a:t>dogs”|”I</a:t>
            </a:r>
            <a:r>
              <a:rPr lang="en-GB" sz="2800" dirty="0"/>
              <a:t> like”) = 1/4</a:t>
            </a:r>
            <a:br>
              <a:rPr lang="en-GB" sz="2800" dirty="0"/>
            </a:br>
            <a:endParaRPr lang="en-GB" sz="2800" dirty="0"/>
          </a:p>
          <a:p>
            <a:r>
              <a:rPr lang="en-GB" sz="2800" dirty="0"/>
              <a:t>P(“</a:t>
            </a:r>
            <a:r>
              <a:rPr lang="en-GB" sz="2800" dirty="0" err="1"/>
              <a:t>cats”|”like</a:t>
            </a:r>
            <a:r>
              <a:rPr lang="en-GB" sz="2800" dirty="0"/>
              <a:t>”) = 3/5</a:t>
            </a:r>
          </a:p>
          <a:p>
            <a:r>
              <a:rPr lang="en-GB" sz="2800" dirty="0"/>
              <a:t>P(“</a:t>
            </a:r>
            <a:r>
              <a:rPr lang="en-GB" sz="2800" dirty="0" err="1"/>
              <a:t>dogs”|”love</a:t>
            </a:r>
            <a:r>
              <a:rPr lang="en-GB" sz="2800" dirty="0"/>
              <a:t>”) = 1/1</a:t>
            </a:r>
          </a:p>
          <a:p>
            <a:r>
              <a:rPr lang="en-GB" sz="2800" dirty="0"/>
              <a:t>P(“</a:t>
            </a:r>
            <a:r>
              <a:rPr lang="en-GB" sz="2800" dirty="0" err="1"/>
              <a:t>turtles”|”like</a:t>
            </a:r>
            <a:r>
              <a:rPr lang="en-GB" sz="2800" dirty="0"/>
              <a:t>”) = 0/5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13B8E-B995-4586-B6BD-32B424AC3E69}"/>
              </a:ext>
            </a:extLst>
          </p:cNvPr>
          <p:cNvSpPr txBox="1"/>
          <p:nvPr/>
        </p:nvSpPr>
        <p:spPr>
          <a:xfrm>
            <a:off x="4563086" y="2037582"/>
            <a:ext cx="5876313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We can do this for all words in a corpus</a:t>
            </a:r>
          </a:p>
        </p:txBody>
      </p:sp>
    </p:spTree>
    <p:extLst>
      <p:ext uri="{BB962C8B-B14F-4D97-AF65-F5344CB8AC3E}">
        <p14:creationId xmlns:p14="http://schemas.microsoft.com/office/powerpoint/2010/main" val="293909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CB46-52F1-485F-B805-1B2502A8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21" y="121176"/>
            <a:ext cx="10772775" cy="1658198"/>
          </a:xfrm>
        </p:spPr>
        <p:txBody>
          <a:bodyPr/>
          <a:lstStyle/>
          <a:p>
            <a:r>
              <a:rPr lang="en-GB" dirty="0"/>
              <a:t>Text Generation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1D7E6-A597-4FAC-A79A-93A361106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71" y="1685931"/>
            <a:ext cx="10753725" cy="3766185"/>
          </a:xfrm>
        </p:spPr>
        <p:txBody>
          <a:bodyPr/>
          <a:lstStyle/>
          <a:p>
            <a:r>
              <a:rPr lang="en-GB" dirty="0"/>
              <a:t>Extend language models to prediction</a:t>
            </a:r>
          </a:p>
          <a:p>
            <a:r>
              <a:rPr lang="en-GB" dirty="0"/>
              <a:t>Given an input sequence of words (seed) predict the most likely next word</a:t>
            </a:r>
          </a:p>
          <a:p>
            <a:pPr lvl="1"/>
            <a:r>
              <a:rPr lang="en-GB" dirty="0"/>
              <a:t>Add that word to the seed sequence, repeat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C820A-7458-4A42-8DCD-201628DF5DF9}"/>
              </a:ext>
            </a:extLst>
          </p:cNvPr>
          <p:cNvSpPr txBox="1"/>
          <p:nvPr/>
        </p:nvSpPr>
        <p:spPr>
          <a:xfrm>
            <a:off x="642821" y="3226657"/>
            <a:ext cx="9234602" cy="461665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Seed sequence</a:t>
            </a:r>
            <a:r>
              <a:rPr lang="en-GB" sz="2400" dirty="0"/>
              <a:t>: “I like walks” Using a fixed length sequence of 3 (trigram)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F3CC7-4B6E-4437-ADB3-BFD3D802031D}"/>
              </a:ext>
            </a:extLst>
          </p:cNvPr>
          <p:cNvSpPr txBox="1"/>
          <p:nvPr/>
        </p:nvSpPr>
        <p:spPr>
          <a:xfrm>
            <a:off x="642821" y="4003284"/>
            <a:ext cx="902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P(word*|”I like walks”) </a:t>
            </a:r>
            <a:r>
              <a:rPr lang="en-GB" sz="2400" dirty="0"/>
              <a:t>– select the word that maximises this probability.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2291D-6727-4C1C-8C90-ED5FF4E7FD56}"/>
              </a:ext>
            </a:extLst>
          </p:cNvPr>
          <p:cNvSpPr txBox="1"/>
          <p:nvPr/>
        </p:nvSpPr>
        <p:spPr>
          <a:xfrm>
            <a:off x="10071361" y="3974768"/>
            <a:ext cx="3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word* </a:t>
            </a:r>
            <a:r>
              <a:rPr lang="en-GB" sz="2400" dirty="0"/>
              <a:t>: “</a:t>
            </a:r>
            <a:r>
              <a:rPr lang="en-GB" sz="2400" b="1" dirty="0"/>
              <a:t>on</a:t>
            </a:r>
            <a:r>
              <a:rPr lang="en-GB" sz="2400" dirty="0"/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62010-DF85-48B0-94CA-CF1E0F3ADA6E}"/>
              </a:ext>
            </a:extLst>
          </p:cNvPr>
          <p:cNvSpPr txBox="1"/>
          <p:nvPr/>
        </p:nvSpPr>
        <p:spPr>
          <a:xfrm>
            <a:off x="642821" y="4592460"/>
            <a:ext cx="997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P(word*|”like walks on”) </a:t>
            </a:r>
            <a:r>
              <a:rPr lang="en-GB" sz="2400" dirty="0"/>
              <a:t>– select the word that maximises this probability.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976C4-0758-4388-8474-4308B4683D63}"/>
              </a:ext>
            </a:extLst>
          </p:cNvPr>
          <p:cNvSpPr txBox="1"/>
          <p:nvPr/>
        </p:nvSpPr>
        <p:spPr>
          <a:xfrm>
            <a:off x="10071361" y="4563944"/>
            <a:ext cx="3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word* </a:t>
            </a:r>
            <a:r>
              <a:rPr lang="en-GB" sz="2400" dirty="0"/>
              <a:t>: “</a:t>
            </a:r>
            <a:r>
              <a:rPr lang="en-GB" sz="2400" b="1" dirty="0"/>
              <a:t>the</a:t>
            </a:r>
            <a:r>
              <a:rPr lang="en-GB" sz="2400" dirty="0"/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E775E6-52B7-4C7E-9E57-9AE4779ECFB9}"/>
              </a:ext>
            </a:extLst>
          </p:cNvPr>
          <p:cNvSpPr txBox="1"/>
          <p:nvPr/>
        </p:nvSpPr>
        <p:spPr>
          <a:xfrm>
            <a:off x="642821" y="5201962"/>
            <a:ext cx="10153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P(word*|”walks on the”) </a:t>
            </a:r>
            <a:r>
              <a:rPr lang="en-GB" sz="2400" dirty="0"/>
              <a:t>– select the word that maximises this probability.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84804-3A84-4DC3-A371-A256F0E08CEB}"/>
              </a:ext>
            </a:extLst>
          </p:cNvPr>
          <p:cNvSpPr txBox="1"/>
          <p:nvPr/>
        </p:nvSpPr>
        <p:spPr>
          <a:xfrm>
            <a:off x="2758396" y="5982362"/>
            <a:ext cx="6159717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Generated sequence: </a:t>
            </a:r>
            <a:r>
              <a:rPr lang="en-GB" sz="2400" b="1" dirty="0"/>
              <a:t>“I like walks on the beach”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7F5D4-547F-48DE-B23C-6E4482521EF0}"/>
              </a:ext>
            </a:extLst>
          </p:cNvPr>
          <p:cNvSpPr txBox="1"/>
          <p:nvPr/>
        </p:nvSpPr>
        <p:spPr>
          <a:xfrm>
            <a:off x="10071361" y="5201962"/>
            <a:ext cx="3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word* </a:t>
            </a:r>
            <a:r>
              <a:rPr lang="en-GB" sz="2400" dirty="0"/>
              <a:t>: “</a:t>
            </a:r>
            <a:r>
              <a:rPr lang="en-GB" sz="2400" b="1" dirty="0"/>
              <a:t>beach</a:t>
            </a:r>
            <a:r>
              <a:rPr lang="en-GB" sz="2400" dirty="0"/>
              <a:t>”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4070C2-1E17-4CE3-9776-9D9E215C972E}"/>
              </a:ext>
            </a:extLst>
          </p:cNvPr>
          <p:cNvCxnSpPr/>
          <p:nvPr/>
        </p:nvCxnSpPr>
        <p:spPr>
          <a:xfrm>
            <a:off x="9939601" y="3892081"/>
            <a:ext cx="0" cy="19723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18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B0EC-4BFC-4BD2-A1AE-151422D3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Data – r/relationships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44E03-E836-40D9-8714-051DBED3D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774727"/>
            <a:ext cx="10753725" cy="3766185"/>
          </a:xfrm>
        </p:spPr>
        <p:txBody>
          <a:bodyPr/>
          <a:lstStyle/>
          <a:p>
            <a:r>
              <a:rPr lang="en-GB" dirty="0"/>
              <a:t>Post follow a typical style and are only on a set of topics (relationships)</a:t>
            </a:r>
          </a:p>
          <a:p>
            <a:r>
              <a:rPr lang="en-GB" dirty="0"/>
              <a:t>Individuals post to this forum asking for relationship advice. The title of their post gives a brief description of the problem they are having.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7050D-A122-4E22-8510-6F515F22506B}"/>
              </a:ext>
            </a:extLst>
          </p:cNvPr>
          <p:cNvSpPr txBox="1"/>
          <p:nvPr/>
        </p:nvSpPr>
        <p:spPr>
          <a:xfrm>
            <a:off x="478172" y="6429478"/>
            <a:ext cx="11170903" cy="33855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Reddit API gives a maximum 1000 posts, not enough. I used the `</a:t>
            </a:r>
            <a:r>
              <a:rPr lang="en-GB" sz="1600" dirty="0" err="1"/>
              <a:t>praw</a:t>
            </a:r>
            <a:r>
              <a:rPr lang="en-GB" sz="1600" dirty="0"/>
              <a:t>` reddit warehouse </a:t>
            </a:r>
            <a:r>
              <a:rPr lang="en-GB" sz="1600" dirty="0" err="1"/>
              <a:t>api</a:t>
            </a:r>
            <a:r>
              <a:rPr lang="en-GB" sz="1600" dirty="0"/>
              <a:t> and `</a:t>
            </a:r>
            <a:r>
              <a:rPr lang="en-GB" sz="1600" dirty="0" err="1"/>
              <a:t>psaw</a:t>
            </a:r>
            <a:r>
              <a:rPr lang="en-GB" sz="1600" dirty="0"/>
              <a:t>` wrapper to access more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27EDE-1754-4F45-9359-447BC343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2" y="3098801"/>
            <a:ext cx="8435986" cy="668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FEE799-777F-4CCD-B860-7C6914874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31875"/>
            <a:ext cx="5847840" cy="470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E0B6F-FE46-4228-97A5-01E1E4194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4" y="5781044"/>
            <a:ext cx="6706984" cy="543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EB05D1-99D4-4729-B9E3-8CC86E309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72" y="4101582"/>
            <a:ext cx="8453042" cy="751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037BD8-20DF-4CC5-9DFB-37F46FED5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1242" y="4569146"/>
            <a:ext cx="6160758" cy="4709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D05687-910F-48D0-B23C-5398EC5A0E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2481" y="5138853"/>
            <a:ext cx="8307037" cy="5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4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F1A7-AA5F-48C5-90EC-9CC3C720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D06C-0CED-49C5-B600-CD1C0E0D6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Removing unwanted characters</a:t>
            </a:r>
          </a:p>
          <a:p>
            <a:pPr lvl="1"/>
            <a:r>
              <a:rPr lang="en-GB" sz="2800" dirty="0"/>
              <a:t>Unnecessary punctuation</a:t>
            </a:r>
          </a:p>
          <a:p>
            <a:pPr lvl="1"/>
            <a:r>
              <a:rPr lang="en-GB" sz="2800" dirty="0"/>
              <a:t>Excessive whitespace</a:t>
            </a:r>
          </a:p>
          <a:p>
            <a:pPr lvl="1"/>
            <a:r>
              <a:rPr lang="en-GB" sz="2800" dirty="0" err="1"/>
              <a:t>Keras</a:t>
            </a:r>
            <a:r>
              <a:rPr lang="en-GB" sz="2800" dirty="0"/>
              <a:t> tokenizers are good – but it helps to reduce the variety of inputs</a:t>
            </a:r>
          </a:p>
          <a:p>
            <a:pPr marL="4572" lvl="1" indent="0">
              <a:buNone/>
            </a:pPr>
            <a:endParaRPr lang="en-GB" dirty="0"/>
          </a:p>
          <a:p>
            <a:r>
              <a:rPr lang="en-GB" sz="2800" dirty="0"/>
              <a:t>Finding the size of the vocabulary (unique set of words)</a:t>
            </a:r>
          </a:p>
          <a:p>
            <a:r>
              <a:rPr lang="en-GB" sz="2800" dirty="0"/>
              <a:t>Find the max and min post title lengths</a:t>
            </a:r>
          </a:p>
          <a:p>
            <a:r>
              <a:rPr lang="en-GB" sz="2800" dirty="0"/>
              <a:t>Convert text to numeric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81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CBBA-7DB0-42CB-872E-AFBA9BAF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784"/>
            <a:ext cx="12564406" cy="1658198"/>
          </a:xfrm>
        </p:spPr>
        <p:txBody>
          <a:bodyPr/>
          <a:lstStyle/>
          <a:p>
            <a:r>
              <a:rPr lang="en-GB" dirty="0"/>
              <a:t>Text to sequences - ML classification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CB26-B2E9-4372-AE1B-5336B9AA3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1" y="1798982"/>
            <a:ext cx="10753725" cy="3766185"/>
          </a:xfrm>
        </p:spPr>
        <p:txBody>
          <a:bodyPr>
            <a:normAutofit/>
          </a:bodyPr>
          <a:lstStyle/>
          <a:p>
            <a:r>
              <a:rPr lang="en-GB" sz="2800" dirty="0"/>
              <a:t>Convert text into fixed length word sequences</a:t>
            </a:r>
          </a:p>
          <a:p>
            <a:pPr lvl="1"/>
            <a:r>
              <a:rPr lang="en-GB" sz="2800" dirty="0"/>
              <a:t>Gives us features: (n</a:t>
            </a:r>
            <a:r>
              <a:rPr lang="en-GB" sz="2800" baseline="-25000" dirty="0"/>
              <a:t>i-2</a:t>
            </a:r>
            <a:r>
              <a:rPr lang="en-GB" sz="2800" dirty="0"/>
              <a:t> n</a:t>
            </a:r>
            <a:r>
              <a:rPr lang="en-GB" sz="2800" baseline="-25000" dirty="0"/>
              <a:t>i-1</a:t>
            </a:r>
            <a:r>
              <a:rPr lang="en-GB" sz="2800" dirty="0"/>
              <a:t> </a:t>
            </a:r>
            <a:r>
              <a:rPr lang="en-GB" sz="2800" dirty="0" err="1"/>
              <a:t>n</a:t>
            </a:r>
            <a:r>
              <a:rPr lang="en-GB" sz="2800" baseline="-25000" dirty="0" err="1"/>
              <a:t>i</a:t>
            </a:r>
            <a:r>
              <a:rPr lang="en-GB" sz="2800" dirty="0"/>
              <a:t>)</a:t>
            </a:r>
          </a:p>
          <a:p>
            <a:pPr lvl="1"/>
            <a:r>
              <a:rPr lang="en-GB" sz="2800" dirty="0"/>
              <a:t>and a target: n</a:t>
            </a:r>
            <a:r>
              <a:rPr lang="en-GB" sz="2800" baseline="-25000" dirty="0"/>
              <a:t>i+1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9E68D-D45C-4490-B8D9-F4617FE4C533}"/>
              </a:ext>
            </a:extLst>
          </p:cNvPr>
          <p:cNvSpPr txBox="1"/>
          <p:nvPr/>
        </p:nvSpPr>
        <p:spPr>
          <a:xfrm>
            <a:off x="7086033" y="2345462"/>
            <a:ext cx="304520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Example sequence length: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143E4-7B51-4878-BD14-FDE79DB1FC5E}"/>
              </a:ext>
            </a:extLst>
          </p:cNvPr>
          <p:cNvSpPr txBox="1"/>
          <p:nvPr/>
        </p:nvSpPr>
        <p:spPr>
          <a:xfrm>
            <a:off x="508301" y="3365879"/>
            <a:ext cx="3296873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Corpus:</a:t>
            </a:r>
          </a:p>
          <a:p>
            <a:r>
              <a:rPr lang="en-GB" sz="2000" dirty="0"/>
              <a:t>“Help my husband will not stop hiding my video games”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BE1C725-FEB1-45B6-968A-4BC64C742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370832"/>
              </p:ext>
            </p:extLst>
          </p:nvPr>
        </p:nvGraphicFramePr>
        <p:xfrm>
          <a:off x="4671575" y="3373584"/>
          <a:ext cx="701212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031">
                  <a:extLst>
                    <a:ext uri="{9D8B030D-6E8A-4147-A177-3AD203B41FA5}">
                      <a16:colId xmlns:a16="http://schemas.microsoft.com/office/drawing/2014/main" val="4243330796"/>
                    </a:ext>
                  </a:extLst>
                </a:gridCol>
                <a:gridCol w="1753031">
                  <a:extLst>
                    <a:ext uri="{9D8B030D-6E8A-4147-A177-3AD203B41FA5}">
                      <a16:colId xmlns:a16="http://schemas.microsoft.com/office/drawing/2014/main" val="1056179937"/>
                    </a:ext>
                  </a:extLst>
                </a:gridCol>
                <a:gridCol w="1753031">
                  <a:extLst>
                    <a:ext uri="{9D8B030D-6E8A-4147-A177-3AD203B41FA5}">
                      <a16:colId xmlns:a16="http://schemas.microsoft.com/office/drawing/2014/main" val="3935190098"/>
                    </a:ext>
                  </a:extLst>
                </a:gridCol>
                <a:gridCol w="1753031">
                  <a:extLst>
                    <a:ext uri="{9D8B030D-6E8A-4147-A177-3AD203B41FA5}">
                      <a16:colId xmlns:a16="http://schemas.microsoft.com/office/drawing/2014/main" val="3220468562"/>
                    </a:ext>
                  </a:extLst>
                </a:gridCol>
              </a:tblGrid>
              <a:tr h="3261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GB" sz="2000" b="1" baseline="-25000" dirty="0">
                          <a:solidFill>
                            <a:schemeClr val="bg1"/>
                          </a:solidFill>
                        </a:rPr>
                        <a:t>i-2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GB" sz="2000" b="1" baseline="-25000" dirty="0">
                          <a:solidFill>
                            <a:schemeClr val="bg1"/>
                          </a:solidFill>
                        </a:rPr>
                        <a:t>i-1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err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GB" sz="2000" b="1" baseline="-250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n</a:t>
                      </a:r>
                      <a:r>
                        <a:rPr lang="en-GB" sz="2000" b="1" baseline="-25000" dirty="0"/>
                        <a:t>i+1</a:t>
                      </a:r>
                      <a:endParaRPr lang="en-GB" sz="2000" b="1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69963"/>
                  </a:ext>
                </a:extLst>
              </a:tr>
              <a:tr h="326199">
                <a:tc>
                  <a:txBody>
                    <a:bodyPr/>
                    <a:lstStyle/>
                    <a:p>
                      <a:r>
                        <a:rPr lang="en-GB" sz="2000" dirty="0"/>
                        <a:t>Help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my 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husband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will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682631"/>
                  </a:ext>
                </a:extLst>
              </a:tr>
              <a:tr h="326199">
                <a:tc>
                  <a:txBody>
                    <a:bodyPr/>
                    <a:lstStyle/>
                    <a:p>
                      <a:r>
                        <a:rPr lang="en-GB" sz="2000" dirty="0"/>
                        <a:t>my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husband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will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not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50126"/>
                  </a:ext>
                </a:extLst>
              </a:tr>
              <a:tr h="326199">
                <a:tc>
                  <a:txBody>
                    <a:bodyPr/>
                    <a:lstStyle/>
                    <a:p>
                      <a:r>
                        <a:rPr lang="en-GB" sz="2000" dirty="0"/>
                        <a:t>husband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will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not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stop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46958"/>
                  </a:ext>
                </a:extLst>
              </a:tr>
              <a:tr h="326199">
                <a:tc>
                  <a:txBody>
                    <a:bodyPr/>
                    <a:lstStyle/>
                    <a:p>
                      <a:r>
                        <a:rPr lang="en-GB" sz="2000" dirty="0"/>
                        <a:t>will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not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stop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hiding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786737"/>
                  </a:ext>
                </a:extLst>
              </a:tr>
              <a:tr h="326199">
                <a:tc>
                  <a:txBody>
                    <a:bodyPr/>
                    <a:lstStyle/>
                    <a:p>
                      <a:r>
                        <a:rPr lang="en-GB" sz="2000" dirty="0"/>
                        <a:t>not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stop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hiding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my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81121"/>
                  </a:ext>
                </a:extLst>
              </a:tr>
              <a:tr h="326199">
                <a:tc>
                  <a:txBody>
                    <a:bodyPr/>
                    <a:lstStyle/>
                    <a:p>
                      <a:r>
                        <a:rPr lang="en-GB" sz="2000" dirty="0"/>
                        <a:t>stop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hiding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my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video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721390"/>
                  </a:ext>
                </a:extLst>
              </a:tr>
              <a:tr h="326199">
                <a:tc>
                  <a:txBody>
                    <a:bodyPr/>
                    <a:lstStyle/>
                    <a:p>
                      <a:r>
                        <a:rPr lang="en-GB" sz="2000" dirty="0"/>
                        <a:t>hiding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my 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video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games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0081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861600-F286-49BE-9D8F-C145731C8311}"/>
              </a:ext>
            </a:extLst>
          </p:cNvPr>
          <p:cNvSpPr txBox="1"/>
          <p:nvPr/>
        </p:nvSpPr>
        <p:spPr>
          <a:xfrm>
            <a:off x="5466476" y="2888800"/>
            <a:ext cx="365760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Features -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573242-9841-462A-A150-00C2CA0523E9}"/>
              </a:ext>
            </a:extLst>
          </p:cNvPr>
          <p:cNvSpPr txBox="1"/>
          <p:nvPr/>
        </p:nvSpPr>
        <p:spPr>
          <a:xfrm>
            <a:off x="10236349" y="2888800"/>
            <a:ext cx="1171718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Target - 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D8F92D-4291-4684-A7C3-1FDC0D088FEC}"/>
              </a:ext>
            </a:extLst>
          </p:cNvPr>
          <p:cNvSpPr txBox="1"/>
          <p:nvPr/>
        </p:nvSpPr>
        <p:spPr>
          <a:xfrm>
            <a:off x="327171" y="6519446"/>
            <a:ext cx="1209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Machine Learning classification problem</a:t>
            </a:r>
            <a:r>
              <a:rPr lang="en-GB" sz="1600" dirty="0"/>
              <a:t>: using feature-target pairs to learn a function which predicts target values when given features.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CA9CA-5AEE-4F3C-9AD0-144CCE0F6CFF}"/>
              </a:ext>
            </a:extLst>
          </p:cNvPr>
          <p:cNvSpPr txBox="1"/>
          <p:nvPr/>
        </p:nvSpPr>
        <p:spPr>
          <a:xfrm>
            <a:off x="508301" y="4679652"/>
            <a:ext cx="3296873" cy="1477328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Given our corpus of 10 words we now have 7 feature-target pairs to train a model on. The model will predict the next word given a seed.</a:t>
            </a:r>
          </a:p>
        </p:txBody>
      </p:sp>
    </p:spTree>
    <p:extLst>
      <p:ext uri="{BB962C8B-B14F-4D97-AF65-F5344CB8AC3E}">
        <p14:creationId xmlns:p14="http://schemas.microsoft.com/office/powerpoint/2010/main" val="381621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F151-0441-4DD1-ADB8-7C7EE0A4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Designing a network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C480-ACD1-45C1-B547-D736747ED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059305"/>
            <a:ext cx="10753725" cy="4217670"/>
          </a:xfrm>
        </p:spPr>
        <p:txBody>
          <a:bodyPr>
            <a:normAutofit fontScale="85000" lnSpcReduction="20000"/>
          </a:bodyPr>
          <a:lstStyle/>
          <a:p>
            <a:r>
              <a:rPr lang="en-GB" sz="3000" b="1" dirty="0"/>
              <a:t>Words inputs </a:t>
            </a:r>
            <a:r>
              <a:rPr lang="en-GB" sz="3000" dirty="0"/>
              <a:t>– convert to embeddings</a:t>
            </a:r>
          </a:p>
          <a:p>
            <a:br>
              <a:rPr lang="en-GB" sz="3000" b="1" dirty="0"/>
            </a:br>
            <a:r>
              <a:rPr lang="en-GB" sz="3000" b="1" dirty="0"/>
              <a:t>Sequence to single output </a:t>
            </a:r>
            <a:r>
              <a:rPr lang="en-GB" sz="3000" dirty="0"/>
              <a:t>– use recurrent neural network</a:t>
            </a:r>
          </a:p>
          <a:p>
            <a:br>
              <a:rPr lang="en-GB" sz="3000" dirty="0"/>
            </a:br>
            <a:r>
              <a:rPr lang="en-GB" sz="3000" b="1" dirty="0"/>
              <a:t>Semantic relationships (not just the previous word) </a:t>
            </a:r>
            <a:r>
              <a:rPr lang="en-GB" sz="3000" dirty="0"/>
              <a:t>– use Long-Short Term Memory recurrent neural network units</a:t>
            </a:r>
          </a:p>
          <a:p>
            <a:br>
              <a:rPr lang="en-GB" sz="3000" dirty="0"/>
            </a:br>
            <a:r>
              <a:rPr lang="en-GB" sz="3000" b="1" dirty="0"/>
              <a:t>Prevent overfitting</a:t>
            </a:r>
            <a:r>
              <a:rPr lang="en-GB" sz="3000" dirty="0"/>
              <a:t> – dropout, regularisation, early stopping</a:t>
            </a:r>
          </a:p>
          <a:p>
            <a:br>
              <a:rPr lang="en-GB" sz="3000" dirty="0"/>
            </a:br>
            <a:r>
              <a:rPr lang="en-GB" sz="3000" b="1" dirty="0"/>
              <a:t>Predict a word from the vocab</a:t>
            </a:r>
            <a:r>
              <a:rPr lang="en-GB" sz="3000" dirty="0"/>
              <a:t> - each word represented by a node</a:t>
            </a:r>
          </a:p>
          <a:p>
            <a:endParaRPr lang="en-GB" sz="3000" dirty="0"/>
          </a:p>
          <a:p>
            <a:r>
              <a:rPr lang="en-GB" sz="3000" b="1" dirty="0"/>
              <a:t>One single output </a:t>
            </a:r>
            <a:r>
              <a:rPr lang="en-GB" sz="3000" dirty="0"/>
              <a:t>– a final hidden unit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6217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1529</Words>
  <Application>Microsoft Office PowerPoint</Application>
  <PresentationFormat>Widescreen</PresentationFormat>
  <Paragraphs>194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 Light</vt:lpstr>
      <vt:lpstr>Metropolitan</vt:lpstr>
      <vt:lpstr>Stylised Text Generation</vt:lpstr>
      <vt:lpstr>Contents</vt:lpstr>
      <vt:lpstr>Language Models </vt:lpstr>
      <vt:lpstr>N-gram conditional probability - example</vt:lpstr>
      <vt:lpstr>Text Generation </vt:lpstr>
      <vt:lpstr>Text Data – r/relationships</vt:lpstr>
      <vt:lpstr>Text pre-processing</vt:lpstr>
      <vt:lpstr>Text to sequences - ML classification problem</vt:lpstr>
      <vt:lpstr>Designing a network </vt:lpstr>
      <vt:lpstr>Network (rough) diagram</vt:lpstr>
      <vt:lpstr>Generating new text</vt:lpstr>
      <vt:lpstr>Results - Examples</vt:lpstr>
      <vt:lpstr>Results - overfitting</vt:lpstr>
      <vt:lpstr>Challenges </vt:lpstr>
      <vt:lpstr>Lessons Learned</vt:lpstr>
      <vt:lpstr>Future work  </vt:lpstr>
      <vt:lpstr>Bonus odd sequences generated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Stylised Text Generation</dc:title>
  <dc:creator>Mellor, Jonathon</dc:creator>
  <cp:lastModifiedBy>Mellor, Jonathon</cp:lastModifiedBy>
  <cp:revision>21</cp:revision>
  <dcterms:created xsi:type="dcterms:W3CDTF">2020-06-23T14:52:54Z</dcterms:created>
  <dcterms:modified xsi:type="dcterms:W3CDTF">2020-06-25T13:57:17Z</dcterms:modified>
</cp:coreProperties>
</file>