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59" r:id="rId3"/>
    <p:sldId id="282" r:id="rId4"/>
    <p:sldId id="280" r:id="rId5"/>
    <p:sldId id="279" r:id="rId6"/>
    <p:sldId id="263" r:id="rId7"/>
    <p:sldId id="27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F7AF4-A82A-427B-89E7-A563A774EE75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94F2-F315-46EF-8A4F-AF7C5C8E9B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82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94F2-F315-46EF-8A4F-AF7C5C8E9B9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3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94F2-F315-46EF-8A4F-AF7C5C8E9B9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94F2-F315-46EF-8A4F-AF7C5C8E9B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35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94F2-F315-46EF-8A4F-AF7C5C8E9B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94F2-F315-46EF-8A4F-AF7C5C8E9B9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0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94F2-F315-46EF-8A4F-AF7C5C8E9B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3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D94F2-F315-46EF-8A4F-AF7C5C8E9B9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76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57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8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44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1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42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0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DE242-3F26-4798-A0A0-8631D01467A7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03C4-42CF-486B-B6CC-475437C1C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6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-rip.ees.hokudai.ac.jp/resources/link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>Key Results from the General Discussion </a:t>
            </a:r>
            <a:br>
              <a:rPr lang="en-US" altLang="ja-JP" dirty="0"/>
            </a:br>
            <a:r>
              <a:rPr lang="en-US" altLang="ja-JP" dirty="0"/>
              <a:t>at the S-RIP 2018 Chapter-lead </a:t>
            </a:r>
            <a:r>
              <a:rPr lang="en-US" altLang="ja-JP" dirty="0" smtClean="0"/>
              <a:t>Meeting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z="3100"/>
              <a:t>(</a:t>
            </a:r>
            <a:r>
              <a:rPr lang="en-US" altLang="ja-JP" sz="3100" smtClean="0"/>
              <a:t>Summarized </a:t>
            </a:r>
            <a:r>
              <a:rPr lang="en-US" altLang="ja-JP" sz="3100" dirty="0" smtClean="0"/>
              <a:t>on </a:t>
            </a:r>
            <a:r>
              <a:rPr lang="en-US" altLang="ja-JP" sz="3100" smtClean="0"/>
              <a:t>11 July 2018)</a:t>
            </a:r>
            <a:endParaRPr kumimoji="1" lang="ja-JP" altLang="en-US" sz="31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 smtClean="0"/>
              <a:t>Reanalyses</a:t>
            </a:r>
            <a:r>
              <a:rPr kumimoji="1" lang="en-US" altLang="ja-JP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Chapters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Five Categories for Recommendation Table 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GB" altLang="ja-JP" dirty="0" smtClean="0"/>
              <a:t>Appendices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Chapter 12 </a:t>
            </a:r>
            <a:r>
              <a:rPr lang="en-US" altLang="ja-JP" dirty="0" smtClean="0"/>
              <a:t>&amp; </a:t>
            </a:r>
            <a:r>
              <a:rPr lang="en-US" altLang="ja-JP" dirty="0"/>
              <a:t>Executive Summary </a:t>
            </a:r>
            <a:endParaRPr lang="en-GB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GB" altLang="ja-JP" dirty="0"/>
              <a:t>New </a:t>
            </a:r>
            <a:r>
              <a:rPr lang="en-GB" altLang="ja-JP" dirty="0" smtClean="0"/>
              <a:t>Deadlines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9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en-US" altLang="ja-JP" dirty="0" err="1" smtClean="0"/>
              <a:t>Reanalyses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14006"/>
            <a:ext cx="10515600" cy="521657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Categorization based on input observations: Full-input, conventional-input, and surface-input </a:t>
            </a:r>
            <a:r>
              <a:rPr kumimoji="1" lang="en-US" altLang="ja-JP" dirty="0" err="1" smtClean="0"/>
              <a:t>reanalyses</a:t>
            </a:r>
            <a:r>
              <a:rPr kumimoji="1" lang="en-US" altLang="ja-JP" dirty="0" smtClean="0"/>
              <a:t> </a:t>
            </a:r>
            <a:endParaRPr lang="en-US" altLang="ja-JP" dirty="0"/>
          </a:p>
          <a:p>
            <a:r>
              <a:rPr kumimoji="1" lang="en-US" altLang="ja-JP" dirty="0" smtClean="0"/>
              <a:t>Categorization based on generations: </a:t>
            </a:r>
            <a:r>
              <a:rPr lang="en-US" altLang="ja-JP" dirty="0" smtClean="0">
                <a:sym typeface="Wingdings" panose="05000000000000000000" pitchFamily="2" charset="2"/>
              </a:rPr>
              <a:t>Use the terms “</a:t>
            </a:r>
            <a:r>
              <a:rPr lang="en-US" altLang="ja-JP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older</a:t>
            </a:r>
            <a:r>
              <a:rPr lang="en-US" altLang="ja-JP" dirty="0" smtClean="0">
                <a:sym typeface="Wingdings" panose="05000000000000000000" pitchFamily="2" charset="2"/>
              </a:rPr>
              <a:t>” and “</a:t>
            </a:r>
            <a:r>
              <a:rPr lang="en-US" altLang="ja-JP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latest</a:t>
            </a:r>
            <a:r>
              <a:rPr lang="en-US" altLang="ja-JP" dirty="0" smtClean="0">
                <a:sym typeface="Wingdings" panose="05000000000000000000" pitchFamily="2" charset="2"/>
              </a:rPr>
              <a:t>” (and specify every time which are “older” and which are “latest” in the manuscripts) [Note: do not use the term “generation”] </a:t>
            </a:r>
          </a:p>
          <a:p>
            <a:endParaRPr kumimoji="1" lang="en-US" altLang="ja-JP" dirty="0">
              <a:sym typeface="Wingdings" panose="05000000000000000000" pitchFamily="2" charset="2"/>
            </a:endParaRPr>
          </a:p>
          <a:p>
            <a:r>
              <a:rPr lang="en-US" altLang="ja-JP" dirty="0" smtClean="0">
                <a:sym typeface="Wingdings" panose="05000000000000000000" pitchFamily="2" charset="2"/>
              </a:rPr>
              <a:t>Chapter 2 will include the description of ERA5; some chapters show some results from ERA5 [ERA5 will not be fully evaluated in the report] </a:t>
            </a:r>
          </a:p>
          <a:p>
            <a:endParaRPr kumimoji="1" lang="en-US" altLang="ja-JP" dirty="0">
              <a:sym typeface="Wingdings" panose="05000000000000000000" pitchFamily="2" charset="2"/>
            </a:endParaRPr>
          </a:p>
          <a:p>
            <a:r>
              <a:rPr lang="en-GB" altLang="ja-JP" dirty="0" smtClean="0"/>
              <a:t>Acronyms (for text and figure captions; unnecessary to change figure legends) </a:t>
            </a:r>
          </a:p>
          <a:p>
            <a:pPr lvl="1"/>
            <a:r>
              <a:rPr lang="en-GB" altLang="ja-JP" dirty="0" smtClean="0"/>
              <a:t>NCEP-NCAR </a:t>
            </a:r>
            <a:r>
              <a:rPr lang="en-GB" altLang="ja-JP" dirty="0"/>
              <a:t>Reanalysis </a:t>
            </a:r>
            <a:r>
              <a:rPr lang="en-GB" altLang="ja-JP" dirty="0" smtClean="0"/>
              <a:t>1 should be </a:t>
            </a:r>
            <a:r>
              <a:rPr lang="en-GB" altLang="ja-JP" dirty="0"/>
              <a:t>“</a:t>
            </a:r>
            <a:r>
              <a:rPr lang="en-GB" altLang="ja-JP" b="1" dirty="0">
                <a:solidFill>
                  <a:srgbClr val="0070C0"/>
                </a:solidFill>
              </a:rPr>
              <a:t>R1</a:t>
            </a:r>
            <a:r>
              <a:rPr lang="en-GB" altLang="ja-JP" dirty="0"/>
              <a:t>” or “NCEP-NCAR R1” </a:t>
            </a:r>
          </a:p>
          <a:p>
            <a:pPr lvl="1"/>
            <a:r>
              <a:rPr lang="en-GB" altLang="ja-JP" dirty="0"/>
              <a:t>NCEP-DOE Reanalysis </a:t>
            </a:r>
            <a:r>
              <a:rPr lang="en-GB" altLang="ja-JP" dirty="0" smtClean="0"/>
              <a:t>2 should be </a:t>
            </a:r>
            <a:r>
              <a:rPr lang="en-GB" altLang="ja-JP" dirty="0"/>
              <a:t>“</a:t>
            </a:r>
            <a:r>
              <a:rPr lang="en-GB" altLang="ja-JP" b="1" dirty="0">
                <a:solidFill>
                  <a:srgbClr val="0070C0"/>
                </a:solidFill>
              </a:rPr>
              <a:t>R2</a:t>
            </a:r>
            <a:r>
              <a:rPr lang="en-GB" altLang="ja-JP" dirty="0"/>
              <a:t>” or “NCEP-DOE R2” </a:t>
            </a:r>
          </a:p>
          <a:p>
            <a:pPr lvl="1"/>
            <a:r>
              <a:rPr lang="en-GB" altLang="ja-JP" dirty="0"/>
              <a:t>Use “</a:t>
            </a:r>
            <a:r>
              <a:rPr lang="en-GB" altLang="ja-JP" b="1" dirty="0">
                <a:solidFill>
                  <a:srgbClr val="0070C0"/>
                </a:solidFill>
              </a:rPr>
              <a:t>MERRA-2</a:t>
            </a:r>
            <a:r>
              <a:rPr lang="en-GB" altLang="ja-JP" dirty="0"/>
              <a:t>” (not “MERRA2”) </a:t>
            </a:r>
          </a:p>
          <a:p>
            <a:pPr lvl="1"/>
            <a:r>
              <a:rPr lang="en-GB" altLang="ja-JP" dirty="0" smtClean="0"/>
              <a:t>Use “</a:t>
            </a:r>
            <a:r>
              <a:rPr lang="en-GB" altLang="ja-JP" b="1" dirty="0" smtClean="0">
                <a:solidFill>
                  <a:srgbClr val="0070C0"/>
                </a:solidFill>
              </a:rPr>
              <a:t>CFSR</a:t>
            </a:r>
            <a:r>
              <a:rPr lang="en-GB" altLang="ja-JP" dirty="0" smtClean="0"/>
              <a:t>” </a:t>
            </a:r>
            <a:r>
              <a:rPr lang="en-GB" altLang="ja-JP" dirty="0"/>
              <a:t>(not </a:t>
            </a:r>
            <a:r>
              <a:rPr lang="en-GB" altLang="ja-JP" dirty="0" smtClean="0"/>
              <a:t>“NCEP-CFSR”) </a:t>
            </a:r>
            <a:endParaRPr lang="en-GB" altLang="ja-JP" dirty="0"/>
          </a:p>
          <a:p>
            <a:pPr lvl="1"/>
            <a:r>
              <a:rPr lang="en-GB" altLang="ja-JP" dirty="0" smtClean="0"/>
              <a:t>Use “</a:t>
            </a:r>
            <a:r>
              <a:rPr lang="en-GB" altLang="ja-JP" b="1" dirty="0" smtClean="0">
                <a:solidFill>
                  <a:srgbClr val="0070C0"/>
                </a:solidFill>
              </a:rPr>
              <a:t>CFSR/CFSv2</a:t>
            </a:r>
            <a:r>
              <a:rPr lang="en-GB" altLang="ja-JP" dirty="0" smtClean="0"/>
              <a:t>” if Jan. 2011– data are also included (use </a:t>
            </a:r>
            <a:r>
              <a:rPr lang="en-GB" altLang="ja-JP" dirty="0"/>
              <a:t>“CFSR” </a:t>
            </a:r>
            <a:r>
              <a:rPr lang="en-GB" altLang="ja-JP" dirty="0" smtClean="0"/>
              <a:t>if analysis is made only for </a:t>
            </a:r>
            <a:r>
              <a:rPr lang="en-GB" altLang="ja-JP" dirty="0"/>
              <a:t>–</a:t>
            </a:r>
            <a:r>
              <a:rPr lang="en-GB" altLang="ja-JP" dirty="0" smtClean="0"/>
              <a:t>Dec. 2010) </a:t>
            </a:r>
            <a:r>
              <a:rPr lang="en-GB" altLang="ja-JP" dirty="0" smtClean="0"/>
              <a:t>[See </a:t>
            </a:r>
            <a:r>
              <a:rPr lang="en-GB" altLang="ja-JP" dirty="0"/>
              <a:t>more information at </a:t>
            </a:r>
            <a:r>
              <a:rPr lang="en-GB" altLang="ja-JP" dirty="0">
                <a:hlinkClick r:id="rId3"/>
              </a:rPr>
              <a:t>https://</a:t>
            </a:r>
            <a:r>
              <a:rPr lang="en-GB" altLang="ja-JP" dirty="0" smtClean="0">
                <a:hlinkClick r:id="rId3"/>
              </a:rPr>
              <a:t>s-rip.ees.hokudai.ac.jp/resources/links.html</a:t>
            </a:r>
            <a:r>
              <a:rPr lang="en-GB" altLang="ja-JP" dirty="0" smtClean="0"/>
              <a:t>, at “CFSR or CFSR/CFSv2”]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Chapters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79096"/>
            <a:ext cx="10515600" cy="5478904"/>
          </a:xfrm>
        </p:spPr>
        <p:txBody>
          <a:bodyPr>
            <a:normAutofit fontScale="62500" lnSpcReduction="20000"/>
          </a:bodyPr>
          <a:lstStyle/>
          <a:p>
            <a:r>
              <a:rPr lang="en-GB" altLang="ja-JP" dirty="0" smtClean="0"/>
              <a:t>We decided not to use “</a:t>
            </a:r>
            <a:r>
              <a:rPr lang="en-GB" altLang="ja-JP" dirty="0" smtClean="0"/>
              <a:t>basic</a:t>
            </a:r>
            <a:r>
              <a:rPr lang="en-GB" altLang="ja-JP" dirty="0"/>
              <a:t>” and </a:t>
            </a:r>
            <a:r>
              <a:rPr lang="en-GB" altLang="ja-JP" dirty="0" smtClean="0"/>
              <a:t>“advanced</a:t>
            </a:r>
            <a:r>
              <a:rPr lang="en-GB" altLang="ja-JP" dirty="0"/>
              <a:t>” </a:t>
            </a:r>
            <a:r>
              <a:rPr lang="en-GB" altLang="ja-JP" dirty="0" smtClean="0"/>
              <a:t>chapter distinction anymore. We do not use these terminologies in the S-RIP Report.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Titles are changed for Chapters 3, 4, 6, and 9: </a:t>
            </a:r>
          </a:p>
          <a:p>
            <a:pPr lvl="1"/>
            <a:r>
              <a:rPr lang="en-US" altLang="ja-JP" b="1" dirty="0" smtClean="0">
                <a:solidFill>
                  <a:srgbClr val="0070C0"/>
                </a:solidFill>
              </a:rPr>
              <a:t>Chapter 3: Overview of Temperature and Winds </a:t>
            </a:r>
          </a:p>
          <a:p>
            <a:pPr lvl="1"/>
            <a:r>
              <a:rPr lang="en-US" altLang="ja-JP" b="1" dirty="0" smtClean="0">
                <a:solidFill>
                  <a:srgbClr val="0070C0"/>
                </a:solidFill>
              </a:rPr>
              <a:t>Chapter 4: Overview of Ozone and Water </a:t>
            </a:r>
            <a:r>
              <a:rPr lang="en-US" altLang="ja-JP" b="1" dirty="0" err="1" smtClean="0">
                <a:solidFill>
                  <a:srgbClr val="0070C0"/>
                </a:solidFill>
              </a:rPr>
              <a:t>Vapour</a:t>
            </a:r>
            <a:r>
              <a:rPr lang="en-US" altLang="ja-JP" b="1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altLang="ja-JP" b="1" dirty="0" smtClean="0">
                <a:solidFill>
                  <a:srgbClr val="0070C0"/>
                </a:solidFill>
              </a:rPr>
              <a:t>Chapter 6: Extratropical Stratosphere-Troposphere Coupling  </a:t>
            </a:r>
          </a:p>
          <a:p>
            <a:pPr lvl="1"/>
            <a:r>
              <a:rPr lang="en-US" altLang="ja-JP" b="1" dirty="0">
                <a:solidFill>
                  <a:srgbClr val="0070C0"/>
                </a:solidFill>
              </a:rPr>
              <a:t>Chapter 9: Quasi-Biennial Oscillation </a:t>
            </a:r>
            <a:endParaRPr lang="en-US" altLang="ja-JP" b="1" dirty="0" smtClean="0">
              <a:solidFill>
                <a:srgbClr val="0070C0"/>
              </a:solidFill>
            </a:endParaRPr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Summary </a:t>
            </a:r>
            <a:r>
              <a:rPr lang="en-US" altLang="ja-JP" dirty="0" smtClean="0"/>
              <a:t>Section in each chapter: </a:t>
            </a:r>
            <a:r>
              <a:rPr lang="en-US" altLang="ja-JP" dirty="0"/>
              <a:t>A template will be prepared by the four editors </a:t>
            </a:r>
            <a:r>
              <a:rPr lang="en-US" altLang="ja-JP" dirty="0" smtClean="0"/>
              <a:t>with the help of Chap. 10 leads 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Acknowledgements </a:t>
            </a:r>
            <a:r>
              <a:rPr lang="en-US" altLang="ja-JP" dirty="0" smtClean="0"/>
              <a:t>Section in each chapter: </a:t>
            </a:r>
            <a:r>
              <a:rPr lang="en-US" altLang="ja-JP" dirty="0"/>
              <a:t>Regarding scientific discussions, funding for contributors, . . . </a:t>
            </a:r>
            <a:endParaRPr lang="en-US" altLang="ja-JP" dirty="0" smtClean="0"/>
          </a:p>
          <a:p>
            <a:pPr lvl="1"/>
            <a:r>
              <a:rPr lang="en-US" altLang="ja-JP" dirty="0"/>
              <a:t>C</a:t>
            </a:r>
            <a:r>
              <a:rPr kumimoji="1" lang="en-US" altLang="ja-JP" dirty="0" smtClean="0"/>
              <a:t>ommon acknowledgements sections will be prepared for (thanks to data providers) and for (data access information) </a:t>
            </a:r>
          </a:p>
          <a:p>
            <a:pPr lvl="1"/>
            <a:endParaRPr lang="en-US" altLang="ja-JP" dirty="0"/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Online supplementary </a:t>
            </a:r>
            <a:r>
              <a:rPr lang="en-US" altLang="ja-JP" b="1" dirty="0">
                <a:solidFill>
                  <a:srgbClr val="0070C0"/>
                </a:solidFill>
              </a:rPr>
              <a:t>m</a:t>
            </a:r>
            <a:r>
              <a:rPr lang="en-US" altLang="ja-JP" b="1" dirty="0" smtClean="0">
                <a:solidFill>
                  <a:srgbClr val="0070C0"/>
                </a:solidFill>
              </a:rPr>
              <a:t>aterials PDF for each chapter</a:t>
            </a:r>
            <a:r>
              <a:rPr lang="en-US" altLang="ja-JP" dirty="0" smtClean="0"/>
              <a:t>:  </a:t>
            </a:r>
            <a:endParaRPr lang="en-US" altLang="ja-JP" dirty="0"/>
          </a:p>
          <a:p>
            <a:pPr lvl="1"/>
            <a:r>
              <a:rPr lang="en-US" altLang="ja-JP" dirty="0"/>
              <a:t>Maybe with just figures and captions </a:t>
            </a:r>
          </a:p>
          <a:p>
            <a:pPr lvl="1"/>
            <a:r>
              <a:rPr lang="en-US" altLang="ja-JP" dirty="0"/>
              <a:t>This will </a:t>
            </a:r>
            <a:r>
              <a:rPr lang="en-US" altLang="ja-JP" dirty="0" smtClean="0"/>
              <a:t>NOT </a:t>
            </a:r>
            <a:r>
              <a:rPr lang="en-US" altLang="ja-JP" dirty="0"/>
              <a:t>be included in the printed version; online only </a:t>
            </a:r>
          </a:p>
          <a:p>
            <a:pPr lvl="1"/>
            <a:r>
              <a:rPr lang="en-US" altLang="ja-JP" dirty="0"/>
              <a:t>We encourage to use this to reduce the number of figures/pages of the main body of the chapter </a:t>
            </a:r>
            <a:r>
              <a:rPr lang="en-US" altLang="ja-JP" dirty="0" smtClean="0"/>
              <a:t>for better readability 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6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3. Five</a:t>
            </a:r>
            <a:r>
              <a:rPr kumimoji="1" lang="en-US" altLang="ja-JP" sz="4000" dirty="0" smtClean="0"/>
              <a:t> Categories for Recommendation Table </a:t>
            </a:r>
            <a:br>
              <a:rPr kumimoji="1" lang="en-US" altLang="ja-JP" sz="4000" dirty="0" smtClean="0"/>
            </a:br>
            <a:r>
              <a:rPr lang="en-US" altLang="ja-JP" sz="2800" dirty="0" smtClean="0"/>
              <a:t>(for each chapter’s summary </a:t>
            </a:r>
            <a:r>
              <a:rPr lang="en-US" altLang="ja-JP" sz="2800" dirty="0" smtClean="0"/>
              <a:t>section</a:t>
            </a:r>
            <a:r>
              <a:rPr lang="en-US" altLang="ja-JP" sz="2800" dirty="0"/>
              <a:t>,</a:t>
            </a:r>
            <a:r>
              <a:rPr lang="en-US" altLang="ja-JP" sz="2800" dirty="0" smtClean="0"/>
              <a:t> and for </a:t>
            </a:r>
            <a:r>
              <a:rPr lang="en-US" altLang="ja-JP" sz="2800" dirty="0" smtClean="0"/>
              <a:t>Chapter 12) 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48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“A particular reanalysis is . . . . . for a particular diagnostic” </a:t>
            </a: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Suitable </a:t>
            </a:r>
          </a:p>
          <a:p>
            <a:pPr lvl="1"/>
            <a:r>
              <a:rPr lang="en-US" altLang="ja-JP" b="1" dirty="0" smtClean="0">
                <a:solidFill>
                  <a:srgbClr val="0070C0"/>
                </a:solidFill>
              </a:rPr>
              <a:t>Demonstrated suitable </a:t>
            </a:r>
          </a:p>
          <a:p>
            <a:pPr lvl="1"/>
            <a:r>
              <a:rPr kumimoji="1" lang="en-US" altLang="ja-JP" b="1" dirty="0" smtClean="0">
                <a:solidFill>
                  <a:srgbClr val="0070C0"/>
                </a:solidFill>
              </a:rPr>
              <a:t>Suitable with limitation </a:t>
            </a:r>
          </a:p>
          <a:p>
            <a:r>
              <a:rPr lang="en-US" altLang="ja-JP" b="1" dirty="0">
                <a:solidFill>
                  <a:srgbClr val="0070C0"/>
                </a:solidFill>
              </a:rPr>
              <a:t>T</a:t>
            </a:r>
            <a:r>
              <a:rPr lang="en-US" altLang="ja-JP" b="1" dirty="0" smtClean="0">
                <a:solidFill>
                  <a:srgbClr val="0070C0"/>
                </a:solidFill>
              </a:rPr>
              <a:t>o be used with caution </a:t>
            </a:r>
          </a:p>
          <a:p>
            <a:r>
              <a:rPr kumimoji="1" lang="en-US" altLang="ja-JP" b="1" dirty="0" smtClean="0">
                <a:solidFill>
                  <a:srgbClr val="0070C0"/>
                </a:solidFill>
              </a:rPr>
              <a:t>Demonstrated unsuitable </a:t>
            </a:r>
          </a:p>
          <a:p>
            <a:r>
              <a:rPr lang="en-US" altLang="ja-JP" b="1" dirty="0" smtClean="0">
                <a:solidFill>
                  <a:srgbClr val="0070C0"/>
                </a:solidFill>
              </a:rPr>
              <a:t>Unevaluated 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 smtClean="0"/>
              <a:t>Please use these expressions 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smtClean="0"/>
              <a:t>Recommendation Table </a:t>
            </a:r>
          </a:p>
          <a:p>
            <a:pPr lvl="1"/>
            <a:r>
              <a:rPr lang="en-US" altLang="ja-JP" dirty="0" smtClean="0"/>
              <a:t>as a key/tag to help readers to quickly find the evaluations </a:t>
            </a:r>
          </a:p>
          <a:p>
            <a:pPr lvl="1"/>
            <a:r>
              <a:rPr lang="en-US" altLang="ja-JP" dirty="0" smtClean="0"/>
              <a:t>readers are to further go to the specific chapter section to find the reason of the evaluation </a:t>
            </a:r>
          </a:p>
          <a:p>
            <a:pPr lvl="1"/>
            <a:r>
              <a:rPr lang="en-US" altLang="ja-JP" dirty="0"/>
              <a:t>a</a:t>
            </a:r>
            <a:r>
              <a:rPr kumimoji="1" lang="en-US" altLang="ja-JP" dirty="0" smtClean="0"/>
              <a:t>n example (</a:t>
            </a:r>
            <a:r>
              <a:rPr kumimoji="1" lang="en-US" altLang="ja-JP" b="1" dirty="0" smtClean="0">
                <a:solidFill>
                  <a:srgbClr val="0070C0"/>
                </a:solidFill>
              </a:rPr>
              <a:t>with a color assigned for each of the 5 category</a:t>
            </a:r>
            <a:r>
              <a:rPr kumimoji="1" lang="en-US" altLang="ja-JP" dirty="0" smtClean="0"/>
              <a:t>) will be included in the summary section template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19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en-US" altLang="ja-JP" dirty="0" smtClean="0"/>
              <a:t>Appendices of the Report </a:t>
            </a:r>
            <a:r>
              <a:rPr kumimoji="1" lang="en-US" altLang="ja-JP" sz="3200" dirty="0" smtClean="0"/>
              <a:t>(outside each chapter) 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79935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</a:t>
            </a:r>
            <a:r>
              <a:rPr lang="en-US" altLang="ja-JP" dirty="0"/>
              <a:t>: List of </a:t>
            </a:r>
            <a:r>
              <a:rPr lang="en-US" altLang="ja-JP" dirty="0" smtClean="0"/>
              <a:t>Acronyms [the wiki page will be updated] </a:t>
            </a:r>
            <a:endParaRPr kumimoji="1" lang="en-US" altLang="ja-JP" dirty="0" smtClean="0"/>
          </a:p>
          <a:p>
            <a:r>
              <a:rPr lang="en-US" altLang="ja-JP" dirty="0" smtClean="0"/>
              <a:t>B</a:t>
            </a:r>
            <a:r>
              <a:rPr lang="en-US" altLang="ja-JP" dirty="0"/>
              <a:t>: Model Vertical </a:t>
            </a:r>
            <a:r>
              <a:rPr lang="en-US" altLang="ja-JP" dirty="0" smtClean="0"/>
              <a:t>Levels </a:t>
            </a:r>
          </a:p>
          <a:p>
            <a:r>
              <a:rPr kumimoji="1" lang="en-US" altLang="ja-JP" dirty="0" smtClean="0"/>
              <a:t>C</a:t>
            </a:r>
            <a:r>
              <a:rPr lang="en-US" altLang="ja-JP" dirty="0"/>
              <a:t>: Description of the Observational Data Sets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There is a </a:t>
            </a:r>
            <a:r>
              <a:rPr kumimoji="1" lang="en-US" altLang="ja-JP" dirty="0" smtClean="0"/>
              <a:t>wiki page for this (sub-pages will be prepared for individual instruments) </a:t>
            </a:r>
          </a:p>
          <a:p>
            <a:pPr lvl="1"/>
            <a:r>
              <a:rPr lang="en-US" altLang="ja-JP" dirty="0" smtClean="0"/>
              <a:t>Will start from </a:t>
            </a:r>
            <a:r>
              <a:rPr lang="en-US" altLang="ja-JP" dirty="0"/>
              <a:t>Chapter 10 draft (for MLS, MIPAS, CALIOP, GNSS-RO, Concordiasi) </a:t>
            </a:r>
          </a:p>
          <a:p>
            <a:pPr lvl="1"/>
            <a:r>
              <a:rPr kumimoji="1" lang="en-US" altLang="ja-JP" dirty="0" smtClean="0"/>
              <a:t>Chapter leads </a:t>
            </a:r>
            <a:r>
              <a:rPr lang="en-US" altLang="ja-JP" dirty="0" smtClean="0"/>
              <a:t>will be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asked to fill the wiki pages </a:t>
            </a:r>
          </a:p>
          <a:p>
            <a:pPr lvl="1"/>
            <a:r>
              <a:rPr kumimoji="1" lang="en-US" altLang="ja-JP" dirty="0" smtClean="0"/>
              <a:t>In </a:t>
            </a:r>
            <a:r>
              <a:rPr lang="en-US" altLang="ja-JP" dirty="0" smtClean="0"/>
              <a:t>each </a:t>
            </a:r>
            <a:r>
              <a:rPr kumimoji="1" lang="en-US" altLang="ja-JP" dirty="0" smtClean="0"/>
              <a:t>chapter “final” manuscript, add a sentence including “see Appendix C for the details” </a:t>
            </a:r>
          </a:p>
          <a:p>
            <a:r>
              <a:rPr lang="en-US" altLang="ja-JP" dirty="0" smtClean="0"/>
              <a:t>D: Acknowledgements to data providers </a:t>
            </a:r>
          </a:p>
          <a:p>
            <a:r>
              <a:rPr lang="en-US" altLang="ja-JP" dirty="0" smtClean="0"/>
              <a:t>E: </a:t>
            </a:r>
            <a:r>
              <a:rPr lang="en-US" altLang="ja-JP" dirty="0"/>
              <a:t>I</a:t>
            </a:r>
            <a:r>
              <a:rPr lang="en-US" altLang="ja-JP" dirty="0" smtClean="0"/>
              <a:t>nformation on the data access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68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Chapter 12 &amp; Executive Summary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9895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/>
              <a:t>We will have both Chapter 12 </a:t>
            </a:r>
            <a:r>
              <a:rPr lang="en-US" altLang="ja-JP" dirty="0" smtClean="0"/>
              <a:t>and </a:t>
            </a:r>
            <a:r>
              <a:rPr lang="en-US" altLang="ja-JP" dirty="0"/>
              <a:t>Executive Summary </a:t>
            </a:r>
            <a:r>
              <a:rPr lang="en-US" altLang="ja-JP" dirty="0" smtClean="0"/>
              <a:t>(the latter in </a:t>
            </a:r>
            <a:r>
              <a:rPr lang="en-US" altLang="ja-JP" dirty="0"/>
              <a:t>the beginning of the </a:t>
            </a:r>
            <a:r>
              <a:rPr lang="en-US" altLang="ja-JP" dirty="0" smtClean="0"/>
              <a:t>Report) </a:t>
            </a:r>
            <a:endParaRPr lang="en-US" altLang="ja-JP" dirty="0"/>
          </a:p>
          <a:p>
            <a:r>
              <a:rPr lang="en-US" altLang="ja-JP" dirty="0"/>
              <a:t>“1.7 Prospects for the Future” in the current Chapter 1 will be moved to Chapter 12 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Contents of Chapter 12: 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12.1 </a:t>
            </a:r>
            <a:r>
              <a:rPr lang="en-US" altLang="ja-JP" dirty="0"/>
              <a:t>Key Findings by Chapter </a:t>
            </a:r>
          </a:p>
          <a:p>
            <a:pPr lvl="1"/>
            <a:r>
              <a:rPr lang="en-US" altLang="ja-JP" dirty="0" smtClean="0"/>
              <a:t>12.2 </a:t>
            </a:r>
            <a:r>
              <a:rPr lang="en-US" altLang="ja-JP" dirty="0"/>
              <a:t>Recommendations by Chapter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12.3 Overall Findings </a:t>
            </a:r>
            <a:endParaRPr lang="en-US" altLang="ja-JP" dirty="0"/>
          </a:p>
          <a:p>
            <a:pPr lvl="1"/>
            <a:r>
              <a:rPr lang="en-US" altLang="ja-JP" dirty="0" smtClean="0"/>
              <a:t>12.4 Overall Recommendations [including the S-RIP survey results, data access issues, documentation issues]  </a:t>
            </a:r>
            <a:endParaRPr lang="en-US" altLang="ja-JP" dirty="0"/>
          </a:p>
          <a:p>
            <a:pPr lvl="1"/>
            <a:r>
              <a:rPr lang="en-US" altLang="ja-JP" dirty="0" smtClean="0"/>
              <a:t>12.5 Prospects for the Future 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Executive Summary: Overall findings and recommendations; more like an abstract (one or two schematic figures (e.g., chapter schematic figure) could be included) 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85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New Deadlines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949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The deadline of </a:t>
            </a:r>
            <a:r>
              <a:rPr kumimoji="1" lang="en-US" altLang="ja-JP" b="1" u="sng" dirty="0" smtClean="0">
                <a:solidFill>
                  <a:srgbClr val="0070C0"/>
                </a:solidFill>
              </a:rPr>
              <a:t>the end of August </a:t>
            </a:r>
          </a:p>
          <a:p>
            <a:pPr lvl="1"/>
            <a:r>
              <a:rPr lang="en-US" altLang="ja-JP" dirty="0" smtClean="0"/>
              <a:t> The four editors need near-final manuscripts by then to read through, to cross-check, and to draft Chapter 12 and Appendices (acronyms, independent measurements, data acknowledgements) </a:t>
            </a:r>
          </a:p>
          <a:p>
            <a:pPr lvl="1"/>
            <a:r>
              <a:rPr lang="en-US" altLang="ja-JP" dirty="0"/>
              <a:t> </a:t>
            </a:r>
            <a:r>
              <a:rPr lang="en-US" altLang="ja-JP" dirty="0" smtClean="0"/>
              <a:t>The final, final manuscript should be submitted by </a:t>
            </a:r>
            <a:r>
              <a:rPr lang="en-US" altLang="ja-JP" b="1" u="sng" dirty="0">
                <a:solidFill>
                  <a:srgbClr val="0070C0"/>
                </a:solidFill>
              </a:rPr>
              <a:t>t</a:t>
            </a:r>
            <a:r>
              <a:rPr lang="en-US" altLang="ja-JP" b="1" u="sng" dirty="0" smtClean="0">
                <a:solidFill>
                  <a:srgbClr val="0070C0"/>
                </a:solidFill>
              </a:rPr>
              <a:t>he end of October </a:t>
            </a:r>
            <a:endParaRPr lang="en-US" altLang="ja-JP" u="sng" dirty="0"/>
          </a:p>
          <a:p>
            <a:pPr lvl="1"/>
            <a:r>
              <a:rPr kumimoji="1" lang="en-US" altLang="ja-JP" dirty="0" smtClean="0"/>
              <a:t>(Note: it takes ~6 months for review process, and another ~6 months for SPARC Office to type-setting ) 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The deadline extension for ACP/ESSD special issue (currently 31/12/2018) . . . </a:t>
            </a:r>
            <a:r>
              <a:rPr lang="en-US" altLang="ja-JP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31/12/2019 </a:t>
            </a:r>
            <a:r>
              <a:rPr lang="en-US" altLang="ja-JP" dirty="0" smtClean="0">
                <a:sym typeface="Wingdings" panose="05000000000000000000" pitchFamily="2" charset="2"/>
              </a:rPr>
              <a:t>(</a:t>
            </a:r>
            <a:r>
              <a:rPr lang="en-US" altLang="ja-JP" dirty="0" smtClean="0">
                <a:sym typeface="Wingdings" panose="05000000000000000000" pitchFamily="2" charset="2"/>
              </a:rPr>
              <a:t>confirmed) 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36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815</Words>
  <Application>Microsoft Office PowerPoint</Application>
  <PresentationFormat>ワイド画面</PresentationFormat>
  <Paragraphs>88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Wingdings</vt:lpstr>
      <vt:lpstr>Office テーマ</vt:lpstr>
      <vt:lpstr>Key Results from the General Discussion  at the S-RIP 2018 Chapter-lead Meeting (Summarized on 11 July 2018)</vt:lpstr>
      <vt:lpstr>1. Reanalyses </vt:lpstr>
      <vt:lpstr>2. Chapters </vt:lpstr>
      <vt:lpstr>3. Five Categories for Recommendation Table  (for each chapter’s summary section, and for Chapter 12) </vt:lpstr>
      <vt:lpstr>4. Appendices of the Report (outside each chapter) </vt:lpstr>
      <vt:lpstr>5. Chapter 12 &amp; Executive Summary  </vt:lpstr>
      <vt:lpstr>6. New Deadlines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Discussion</dc:title>
  <dc:creator>Fujiwara Masatomo</dc:creator>
  <cp:lastModifiedBy>Fujiwara Masatomo</cp:lastModifiedBy>
  <cp:revision>122</cp:revision>
  <dcterms:created xsi:type="dcterms:W3CDTF">2018-06-26T15:05:27Z</dcterms:created>
  <dcterms:modified xsi:type="dcterms:W3CDTF">2018-07-13T00:27:31Z</dcterms:modified>
</cp:coreProperties>
</file>