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>
        <p:scale>
          <a:sx n="120" d="100"/>
          <a:sy n="120" d="100"/>
        </p:scale>
        <p:origin x="25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4FDAC-B3DB-DD45-B978-99CF3E2F5812}" type="datetimeFigureOut">
              <a:rPr lang="en-US" smtClean="0"/>
              <a:t>6/13/17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ACE33-F188-054C-B236-9E600912F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ACE33-F188-054C-B236-9E600912F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AAB-62B7-E14E-861E-514A3AC6AC9C}" type="datetime1">
              <a:rPr lang="en-CA" smtClean="0"/>
              <a:t>2017-06-13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1A6-B506-B746-8F90-5EA2370FE350}" type="datetime1">
              <a:rPr lang="en-CA" smtClean="0"/>
              <a:t>2017-06-13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E4F4-F608-7D43-8FD9-2934C1CCCD18}" type="datetime1">
              <a:rPr lang="en-CA" smtClean="0"/>
              <a:t>2017-06-13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5173-BD22-5B46-BFF8-A12AA055E636}" type="datetime1">
              <a:rPr lang="en-CA" smtClean="0"/>
              <a:t>2017-06-13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E3F0-DDF6-7647-8F86-2B842D53EBAB}" type="datetime1">
              <a:rPr lang="en-CA" smtClean="0"/>
              <a:t>2017-06-13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6460-6543-8C42-AB3A-36B1EC060317}" type="datetime1">
              <a:rPr lang="en-CA" smtClean="0"/>
              <a:t>2017-06-13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BA2C2-9512-574B-8601-E91EEDC126DB}" type="datetime1">
              <a:rPr lang="en-CA" smtClean="0"/>
              <a:t>2017-06-13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225-CD53-6C4A-9C72-43B14EF139F7}" type="datetime1">
              <a:rPr lang="en-CA" smtClean="0"/>
              <a:t>2017-06-13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9F28-234F-AC4F-8966-3FEDCD9146E5}" type="datetime1">
              <a:rPr lang="en-CA" smtClean="0"/>
              <a:t>2017-06-13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EAC-8EDD-BE42-8648-319A3C7EB533}" type="datetime1">
              <a:rPr lang="en-CA" smtClean="0"/>
              <a:t>2017-06-13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F2B-1467-F145-8680-D9309B470748}" type="datetime1">
              <a:rPr lang="en-CA" smtClean="0"/>
              <a:t>2017-06-13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10F0-3DDC-7243-82C9-A5CB7C23D58F}" type="datetime1">
              <a:rPr lang="en-CA" smtClean="0"/>
              <a:t>2017-06-13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507A-333B-9146-9EE1-689C6DB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CSC373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Rod Cutting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= Price for rod of length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Cut up the rod into pieces so that the sum of the price of the pieces is maximum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I: Defining optima</a:t>
                </a:r>
                <a:r>
                  <a:rPr lang="en-US" dirty="0"/>
                  <a:t>l</a:t>
                </a:r>
                <a:r>
                  <a:rPr lang="en-US" dirty="0" smtClean="0"/>
                  <a:t> substructure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if you cut the rod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𝑂𝑃𝑇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𝑂𝑃𝑇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II:</a:t>
                </a:r>
                <a:r>
                  <a:rPr lang="en-US" dirty="0"/>
                  <a:t> </a:t>
                </a:r>
                <a:r>
                  <a:rPr lang="en-US" dirty="0" smtClean="0"/>
                  <a:t>Array definition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/>
                  <a:t> = optimal value on a rod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</a:t>
                </a:r>
                <a:r>
                  <a:rPr lang="en-US" dirty="0" smtClean="0"/>
                  <a:t>III: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IV: Bottom-up Approach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Bottom_up_cut_Rod</a:t>
                </a:r>
                <a:r>
                  <a:rPr lang="en-US" dirty="0" smtClean="0"/>
                  <a:t>(P, n):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Define M[0,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n], S[0,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n]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M[0] = 0, S[0] = 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for j=1 to 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q = 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∞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	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 to j: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if q &lt; P[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+ M[j-</a:t>
                </a:r>
                <a:r>
                  <a:rPr lang="en-US" altLang="zh-CN" dirty="0" err="1" smtClean="0"/>
                  <a:t>i</a:t>
                </a:r>
                <a:r>
                  <a:rPr lang="en-US" dirty="0" smtClean="0"/>
                  <a:t>]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q = p[j] + M[j-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s[j] =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Endfor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err="1" smtClean="0"/>
                  <a:t>Endfor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Return M and 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Complexity: 1+2+3+4+</a:t>
                </a:r>
                <a:r>
                  <a:rPr lang="mr-IN" dirty="0" smtClean="0"/>
                  <a:t>…</a:t>
                </a:r>
                <a:r>
                  <a:rPr lang="en-US" dirty="0" smtClean="0"/>
                  <a:t>+n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Proof that algorithm works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Proof by induction: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n=0 	M[0] = 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Ind</a:t>
                </a:r>
                <a:r>
                  <a:rPr lang="en-US" dirty="0" smtClean="0"/>
                  <a:t>uctive Hypothesis(strong):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Assume M[j] is the optimal value for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 smtClean="0"/>
                  <a:t> j &lt; 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(i.e. M[j] = O[j], for </a:t>
                </a: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/>
                  <a:t> j &lt; </a:t>
                </a:r>
                <a:r>
                  <a:rPr lang="en-US" dirty="0" smtClean="0"/>
                  <a:t>n</a:t>
                </a:r>
                <a:r>
                  <a:rPr lang="en-US" dirty="0" smtClean="0"/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Inductive Step: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Let the first cut for the optimal solution O be at 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 smtClean="0"/>
                  <a:t> 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dirty="0" smtClean="0"/>
                  <a:t> 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O[n] = P[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+O[n-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= P[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+M[n-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](by inductive hypothesis)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=&gt; O[n] = M[n] (Since O is optimal)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	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V: Find a way of cutting up the rod optimally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Print_Path</a:t>
            </a:r>
            <a:r>
              <a:rPr lang="en-US" dirty="0" smtClean="0"/>
              <a:t>(P, 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(M, S) = </a:t>
            </a:r>
            <a:r>
              <a:rPr lang="en-US" dirty="0" err="1" smtClean="0"/>
              <a:t>Bottom_up_cut_Rod</a:t>
            </a:r>
            <a:r>
              <a:rPr lang="en-US" dirty="0" smtClean="0"/>
              <a:t>(P,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while n &gt; 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print S[n]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n = n </a:t>
            </a:r>
            <a:r>
              <a:rPr lang="mr-IN" dirty="0" smtClean="0"/>
              <a:t>–</a:t>
            </a:r>
            <a:r>
              <a:rPr lang="en-US" dirty="0" smtClean="0"/>
              <a:t> S[n]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altLang="zh-CN" dirty="0" smtClean="0"/>
              <a:t>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02163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Subset Sum &amp; Knapsack Problem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jobs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{1, </m:t>
                    </m:r>
                    <m:r>
                      <a:rPr lang="mr-IN" i="1" dirty="0" smtClean="0">
                        <a:latin typeface="Cambria Math" charset="0"/>
                      </a:rPr>
                      <m:t>…</m:t>
                    </m:r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} </m:t>
                    </m:r>
                  </m:oMath>
                </a14:m>
                <a:r>
                  <a:rPr lang="en-US" dirty="0" smtClean="0"/>
                  <a:t>each with a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𝑣</m:t>
                    </m:r>
                    <m:r>
                      <a:rPr lang="en-US" i="1" baseline="-25000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 and a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𝑤</m:t>
                    </m:r>
                    <m:r>
                      <a:rPr lang="en-US" i="1" baseline="-25000" dirty="0" err="1" smtClean="0">
                        <a:latin typeface="Cambria Math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and a bound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𝑊</m:t>
                    </m:r>
                  </m:oMath>
                </a14:m>
                <a:endParaRPr lang="en-US" baseline="-25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(</a:t>
                </a:r>
                <a:r>
                  <a:rPr lang="en-US" dirty="0"/>
                  <a:t>E</a:t>
                </a:r>
                <a:r>
                  <a:rPr lang="en-US" dirty="0" smtClean="0"/>
                  <a:t>ach jobs runs for 1 unit of time)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Goal: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⊆{1,…,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maximum possible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𝑊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Subset sum is a special case of knapsack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02163" cy="4351338"/>
              </a:xfrm>
              <a:blipFill rotWithShape="0">
                <a:blip r:embed="rId2"/>
                <a:stretch>
                  <a:fillRect l="-109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altLang="zh-CN" dirty="0"/>
              <a:t>3</a:t>
            </a:r>
            <a:r>
              <a:rPr lang="en-US" dirty="0" smtClean="0"/>
              <a:t>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charset="0"/>
                      </a:rPr>
                      <m:t>Ο</m:t>
                    </m:r>
                    <m:r>
                      <a:rPr lang="en-US" i="1" baseline="-25000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be an optimal solution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𝑂𝑃𝑇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be its value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wrong!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To take care of the constraint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𝐼𝑓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8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II: Define array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M[ 1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n    1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w]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M[j, w] = the optimum value on {1,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,j} jobs with </a:t>
                </a:r>
                <a:r>
                  <a:rPr lang="en-US" dirty="0" err="1"/>
                  <a:t>u</a:t>
                </a:r>
                <a:r>
                  <a:rPr lang="en-US" dirty="0" err="1" smtClean="0"/>
                  <a:t>pperbound</a:t>
                </a:r>
                <a:r>
                  <a:rPr lang="en-US" dirty="0" smtClean="0"/>
                  <a:t> w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III: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M[j, W] = max(M[j-1][w], m[j-1, w-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] +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steps of 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Optimal substructure definition</a:t>
            </a:r>
          </a:p>
          <a:p>
            <a:r>
              <a:rPr lang="en-US" dirty="0" smtClean="0"/>
              <a:t>2. Memorization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Define an appropriate array to store intermediate values</a:t>
            </a:r>
          </a:p>
          <a:p>
            <a:r>
              <a:rPr lang="en-US" dirty="0" smtClean="0"/>
              <a:t>3. Rewrite the recurrence relation in terms of the array(s) defined in step 2</a:t>
            </a:r>
          </a:p>
          <a:p>
            <a:r>
              <a:rPr lang="en-US" dirty="0" smtClean="0"/>
              <a:t>4. Bottom-up approach</a:t>
            </a:r>
            <a:endParaRPr lang="en-US" dirty="0"/>
          </a:p>
          <a:p>
            <a:r>
              <a:rPr lang="en-US" dirty="0" smtClean="0"/>
              <a:t>5. Compute a path to an actual solution(not just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IV: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Subset_sum</a:t>
            </a:r>
            <a:r>
              <a:rPr lang="en-US" dirty="0" smtClean="0"/>
              <a:t>(n, W):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Define M[0</a:t>
            </a:r>
            <a:r>
              <a:rPr lang="mr-IN" dirty="0" smtClean="0"/>
              <a:t>……</a:t>
            </a:r>
            <a:r>
              <a:rPr lang="en-US" dirty="0" smtClean="0"/>
              <a:t>n  0</a:t>
            </a:r>
            <a:r>
              <a:rPr lang="mr-IN" dirty="0" smtClean="0"/>
              <a:t>……</a:t>
            </a:r>
            <a:r>
              <a:rPr lang="en-US" dirty="0"/>
              <a:t>W</a:t>
            </a:r>
            <a:r>
              <a:rPr lang="en-US" dirty="0" smtClean="0"/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M[0,w] = 0 for w = 0, </a:t>
            </a:r>
            <a:r>
              <a:rPr lang="mr-IN" dirty="0" smtClean="0"/>
              <a:t>……</a:t>
            </a:r>
            <a:r>
              <a:rPr lang="en-US" dirty="0" smtClean="0"/>
              <a:t>,W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for j = 1 to 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for w=1 to W: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if w &lt;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then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	M[</a:t>
            </a:r>
            <a:r>
              <a:rPr lang="en-US" dirty="0" err="1" smtClean="0"/>
              <a:t>j,w</a:t>
            </a:r>
            <a:r>
              <a:rPr lang="en-US" dirty="0" smtClean="0"/>
              <a:t>] = M[j-1, w]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	M[j, w] = max(M[j-1, w], M[j-1, w-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]+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Return M[</a:t>
            </a:r>
            <a:r>
              <a:rPr lang="en-US" dirty="0" err="1" smtClean="0"/>
              <a:t>n,w</a:t>
            </a:r>
            <a:r>
              <a:rPr lang="en-US" dirty="0" smtClean="0"/>
              <a:t>]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𝑛𝑤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Polynomial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	</a:t>
                </a:r>
                <a:r>
                  <a:rPr lang="en-US" dirty="0" smtClean="0"/>
                  <a:t>Expression involving an actual input value is called pseudo-polynomial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Knapsack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NP-complete (will talk about it later)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	</a:t>
                </a:r>
                <a:r>
                  <a:rPr lang="en-US" b="0" dirty="0" smtClean="0"/>
                  <a:t>	“Approximation Algorithm”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Functional knapsack: Polynomial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altLang="zh-CN" dirty="0"/>
              <a:t>3</a:t>
            </a:r>
            <a:r>
              <a:rPr lang="en-US" smtClean="0"/>
              <a:t> </a:t>
            </a:r>
            <a:r>
              <a:rPr lang="en-US" dirty="0" smtClean="0"/>
              <a:t>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V: Actual Solution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Run through M[j, w] and figure out if j was in the schedule or not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5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altLang="zh-CN" dirty="0" smtClean="0"/>
              <a:t>4: Largest Common Subsequence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Given: Two sequences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X = &lt;x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Y = &lt;y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.,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Find out a subsequence that is common to both x and y, and that has the maximum possible length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E.X.    X = &lt;5, 10, 13, 12, 11&gt;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Y = &lt;6, 10, 13, 7, 5, 11&gt;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&lt;10, 13&gt; is a common subsequence of X and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&lt;10, 13, 11&gt; is a longest common subsequence of X and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Solution: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Case I: 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n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 OPT(X, Y) = OPT(&lt;x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m-1</a:t>
                </a:r>
                <a:r>
                  <a:rPr lang="en-US" dirty="0" smtClean="0"/>
                  <a:t>&gt;, &lt;y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) +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</a:t>
                </a:r>
                <a:endParaRPr lang="en-US" baseline="-250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-25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Case II: </a:t>
                </a:r>
                <a:r>
                  <a:rPr lang="en-US" dirty="0" err="1" smtClean="0"/>
                  <a:t>X</a:t>
                </a:r>
                <a:r>
                  <a:rPr lang="en-US" baseline="-25000" dirty="0" smtClean="0"/>
                  <a:t>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≠</m:t>
                    </m:r>
                  </m:oMath>
                </a14:m>
                <a:r>
                  <a:rPr lang="en-US" dirty="0" err="1" smtClean="0"/>
                  <a:t>Yn</a:t>
                </a: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OPT(X</a:t>
                </a:r>
                <a:r>
                  <a:rPr lang="en-US" baseline="-25000" dirty="0" smtClean="0"/>
                  <a:t>1</a:t>
                </a:r>
                <a:r>
                  <a:rPr lang="mr-IN" baseline="-25000" dirty="0" smtClean="0"/>
                  <a:t>…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1</a:t>
                </a:r>
                <a:r>
                  <a:rPr lang="mr-IN" baseline="-25000" dirty="0" smtClean="0"/>
                  <a:t>…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= max(</a:t>
                </a:r>
                <a:r>
                  <a:rPr lang="en-US" dirty="0"/>
                  <a:t>OPT(X</a:t>
                </a:r>
                <a:r>
                  <a:rPr lang="en-US" baseline="-25000" dirty="0"/>
                  <a:t>1</a:t>
                </a:r>
                <a:r>
                  <a:rPr lang="mr-IN" baseline="-25000" dirty="0"/>
                  <a:t>…</a:t>
                </a:r>
                <a:r>
                  <a:rPr lang="en-US" baseline="-25000" dirty="0" smtClean="0"/>
                  <a:t>m-1</a:t>
                </a:r>
                <a:r>
                  <a:rPr lang="en-US" dirty="0" smtClean="0"/>
                  <a:t>, </a:t>
                </a:r>
                <a:r>
                  <a:rPr lang="en-US" dirty="0"/>
                  <a:t>Y</a:t>
                </a:r>
                <a:r>
                  <a:rPr lang="en-US" baseline="-25000" dirty="0"/>
                  <a:t>1</a:t>
                </a:r>
                <a:r>
                  <a:rPr lang="mr-IN" baseline="-25000" dirty="0"/>
                  <a:t>…</a:t>
                </a:r>
                <a:r>
                  <a:rPr lang="en-US" baseline="-25000" dirty="0"/>
                  <a:t>n</a:t>
                </a:r>
                <a:r>
                  <a:rPr lang="en-US" dirty="0" smtClean="0"/>
                  <a:t>), </a:t>
                </a:r>
                <a:r>
                  <a:rPr lang="en-US" dirty="0"/>
                  <a:t>OPT(X</a:t>
                </a:r>
                <a:r>
                  <a:rPr lang="en-US" baseline="-25000" dirty="0"/>
                  <a:t>1</a:t>
                </a:r>
                <a:r>
                  <a:rPr lang="mr-IN" baseline="-25000" dirty="0"/>
                  <a:t>…</a:t>
                </a:r>
                <a:r>
                  <a:rPr lang="en-US" baseline="-25000" dirty="0"/>
                  <a:t>m</a:t>
                </a:r>
                <a:r>
                  <a:rPr lang="en-US" dirty="0"/>
                  <a:t>, Y</a:t>
                </a:r>
                <a:r>
                  <a:rPr lang="en-US" baseline="-25000" dirty="0"/>
                  <a:t>1</a:t>
                </a:r>
                <a:r>
                  <a:rPr lang="mr-IN" baseline="-25000" dirty="0"/>
                  <a:t>…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9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53307" cy="4351338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II: Array definition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M[0</a:t>
                </a:r>
                <a:r>
                  <a:rPr lang="mr-IN" dirty="0" smtClean="0"/>
                  <a:t>…</a:t>
                </a:r>
                <a:r>
                  <a:rPr lang="en-US" dirty="0" smtClean="0"/>
                  <a:t>...m 0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n]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M[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]=length of a LCS(longest common subsequence of X</a:t>
                </a:r>
                <a:r>
                  <a:rPr lang="en-US" baseline="-25000" dirty="0" smtClean="0"/>
                  <a:t>1</a:t>
                </a:r>
                <a:r>
                  <a:rPr lang="mr-IN" baseline="-25000" dirty="0" smtClean="0"/>
                  <a:t>……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 Y</a:t>
                </a:r>
                <a:r>
                  <a:rPr lang="en-US" baseline="-25000" dirty="0" smtClean="0"/>
                  <a:t>1</a:t>
                </a:r>
                <a:r>
                  <a:rPr lang="mr-IN" baseline="-25000" dirty="0" smtClean="0"/>
                  <a:t>……</a:t>
                </a:r>
                <a:r>
                  <a:rPr lang="en-US" baseline="-25000" dirty="0" smtClean="0"/>
                  <a:t>j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III: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libri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libri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  <m:r>
                          <a:rPr lang="en-US" b="0" i="1" smtClean="0">
                            <a:latin typeface="Calibri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r>
                          <a:rPr lang="en-US" b="0" i="1" smtClean="0">
                            <a:latin typeface="Calibri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libri" charset="0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i="1" smtClean="0">
                            <a:latin typeface="Calibri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0                                       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=0 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−1, </m:t>
                                </m:r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+1                 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libri" charset="0"/>
                                        <a:ea typeface="Calibri" charset="0"/>
                                        <a:cs typeface="Calibri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libri" charset="0"/>
                                        <a:ea typeface="Calibri" charset="0"/>
                                        <a:cs typeface="Calibri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−1, </m:t>
                                        </m:r>
                                        <m:r>
                                          <a:rPr lang="en-US" b="0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libri" charset="0"/>
                                        <a:ea typeface="Calibri" charset="0"/>
                                        <a:cs typeface="Calibri" charset="0"/>
                                      </a:rPr>
                                      <m:t>, </m:t>
                                    </m:r>
                                    <m:r>
                                      <a:rPr lang="en-US" b="0" i="1" smtClean="0">
                                        <a:latin typeface="Calibri" charset="0"/>
                                        <a:ea typeface="Calibri" charset="0"/>
                                        <a:cs typeface="Calibri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libri" charset="0"/>
                                            <a:ea typeface="Calibri" charset="0"/>
                                            <a:cs typeface="Calibri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libri" charset="0"/>
                                <a:ea typeface="Calibri" charset="0"/>
                                <a:cs typeface="Calibri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libri" charset="0"/>
                                    <a:ea typeface="Calibri" charset="0"/>
                                    <a:cs typeface="Calibri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53307" cy="4351338"/>
              </a:xfrm>
              <a:blipFill rotWithShape="0">
                <a:blip r:embed="rId2"/>
                <a:stretch>
                  <a:fillRect l="-111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IV: Bottom-up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LCS(X[1,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,m] Y[1,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,m])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Define M[0 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m  0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n]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=0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m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M[i,0]=0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for j=0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m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M[0,j]=0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for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</a:t>
                </a:r>
                <a:r>
                  <a:rPr lang="mr-IN" dirty="0" smtClean="0"/>
                  <a:t>…</a:t>
                </a:r>
                <a:r>
                  <a:rPr lang="en-US" dirty="0" smtClean="0"/>
                  <a:t>...m: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for j=1</a:t>
                </a:r>
                <a:r>
                  <a:rPr lang="mr-IN" dirty="0" smtClean="0"/>
                  <a:t>……</a:t>
                </a:r>
                <a:r>
                  <a:rPr lang="en-US" dirty="0" smtClean="0"/>
                  <a:t>n: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if X[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]=Y[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	M[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]=M[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j-1] +1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		M[</a:t>
                </a:r>
                <a:r>
                  <a:rPr lang="en-US" dirty="0" err="1" smtClean="0"/>
                  <a:t>i,j</a:t>
                </a:r>
                <a:r>
                  <a:rPr lang="en-US" dirty="0" smtClean="0"/>
                  <a:t>]=max(M[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j-1], M[i-1, j])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Endfor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Return M[</a:t>
                </a:r>
                <a:r>
                  <a:rPr lang="en-US" dirty="0" err="1" smtClean="0"/>
                  <a:t>m,n</a:t>
                </a:r>
                <a:r>
                  <a:rPr lang="en-US" dirty="0" smtClean="0"/>
                  <a:t>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Calibri" charset="0"/>
                      </a:rPr>
                      <m:t>Θ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(mn) - Polynomial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(continued)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LCSPath</a:t>
                </a:r>
                <a:r>
                  <a:rPr lang="en-US" dirty="0" smtClean="0"/>
                  <a:t>(M, X, Y,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if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=0 or j=0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return “    ”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else if X[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= Y[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return </a:t>
                </a:r>
                <a:r>
                  <a:rPr lang="en-US" dirty="0" err="1" smtClean="0"/>
                  <a:t>LCSPath</a:t>
                </a:r>
                <a:r>
                  <a:rPr lang="en-US" dirty="0" smtClean="0"/>
                  <a:t>(M, X, Y, i-1, j-1)+X[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if M[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j-1] &gt; M[i-1, j] then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return </a:t>
                </a:r>
                <a:r>
                  <a:rPr lang="en-US" dirty="0" err="1" smtClean="0"/>
                  <a:t>LCSPath</a:t>
                </a:r>
                <a:r>
                  <a:rPr lang="en-US" dirty="0" smtClean="0"/>
                  <a:t>(M, X, Y, I, j-1)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else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return </a:t>
                </a:r>
                <a:r>
                  <a:rPr lang="en-US" dirty="0" err="1" smtClean="0"/>
                  <a:t>LCSPath</a:t>
                </a:r>
                <a:r>
                  <a:rPr lang="en-US" dirty="0" smtClean="0"/>
                  <a:t>(M, X, Y, i-1, j)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err="1" smtClean="0"/>
                  <a:t>Endif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libri" charset="0"/>
                        <a:cs typeface="Calibri" charset="0"/>
                      </a:rPr>
                      <m:t>Θ</m:t>
                    </m:r>
                  </m:oMath>
                </a14:m>
                <a:r>
                  <a:rPr lang="en-US" dirty="0">
                    <a:latin typeface="Calibri" charset="0"/>
                    <a:ea typeface="Calibri" charset="0"/>
                    <a:cs typeface="Calibri" charset="0"/>
                  </a:rPr>
                  <a:t>(m</a:t>
                </a:r>
                <a:r>
                  <a:rPr lang="en-US" dirty="0" smtClean="0">
                    <a:latin typeface="Calibri" charset="0"/>
                    <a:ea typeface="Calibri" charset="0"/>
                    <a:cs typeface="Calibri" charset="0"/>
                  </a:rPr>
                  <a:t> + n)</a:t>
                </a:r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8691"/>
                <a:ext cx="11109960" cy="5880080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requests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1, 2, …,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(start time)and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(finish time)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smtClean="0"/>
                  <a:t>Goal: Schedule jobs in such a way that you obtain maximum possible value/weight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smtClean="0"/>
                  <a:t>Solution: Sort the jobs by their finish time and define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b="0" dirty="0" smtClean="0"/>
                  <a:t>max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b="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b="0" dirty="0" smtClean="0"/>
                  <a:t>and request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b="0" dirty="0" smtClean="0"/>
                  <a:t> does not overlap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8691"/>
                <a:ext cx="11109960" cy="5880080"/>
              </a:xfrm>
              <a:blipFill rotWithShape="0">
                <a:blip r:embed="rId3"/>
                <a:stretch>
                  <a:fillRect l="-1153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denote an optimal solution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be its value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I: (sub-problems)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Case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II: Define array for cache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 </a:t>
                </a:r>
                <a:r>
                  <a:rPr lang="en-US" dirty="0" smtClean="0"/>
                  <a:t>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the optimum value obtained with jobs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1, …,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Step III: (most difficult part)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      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655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0" y="1733218"/>
            <a:ext cx="1181986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IV: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M_Compute_Opt</a:t>
            </a:r>
            <a:r>
              <a:rPr lang="en-US" dirty="0" smtClean="0"/>
              <a:t>(j):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If j = 0 then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return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If M[j] is defined, then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return M[j]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M[j] = max(</a:t>
            </a:r>
            <a:r>
              <a:rPr lang="en-US" dirty="0" err="1" smtClean="0"/>
              <a:t>M_compute_Opt</a:t>
            </a:r>
            <a:r>
              <a:rPr lang="en-US" dirty="0" smtClean="0"/>
              <a:t>(j-1),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+ </a:t>
            </a:r>
            <a:r>
              <a:rPr lang="en-US" dirty="0" err="1" smtClean="0"/>
              <a:t>M_compute_Opt</a:t>
            </a:r>
            <a:r>
              <a:rPr lang="en-US" dirty="0" smtClean="0"/>
              <a:t>(P[j])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return M[j]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M[n] is the final optimal value complexity: O(n)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1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Bottom-up Approach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err="1" smtClean="0"/>
                  <a:t>M_Bottom_up_Opt</a:t>
                </a:r>
                <a:r>
                  <a:rPr lang="en-US" dirty="0" smtClean="0"/>
                  <a:t>():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Define M[0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 n] = (undefined)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M[0] = 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for j = 1 to 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	M[j] = max(M[j-1],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+ M[P[j]])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dirty="0" err="1" smtClean="0"/>
                  <a:t>Endfor</a:t>
                </a: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:r>
                  <a:rPr lang="en-US" dirty="0" smtClean="0"/>
                  <a:t>Return M[n]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V: Finding an optimal solution with the optimal value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M_compute_Path</a:t>
            </a:r>
            <a:r>
              <a:rPr lang="en-US" dirty="0" smtClean="0"/>
              <a:t>(j, M):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j = 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return ”  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err="1" smtClean="0"/>
              <a:t>+M</a:t>
            </a:r>
            <a:r>
              <a:rPr lang="en-US" dirty="0" smtClean="0"/>
              <a:t>[P[j]] &gt; M[j-1] then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output </a:t>
            </a:r>
            <a:r>
              <a:rPr lang="en-US" dirty="0" err="1" smtClean="0"/>
              <a:t>M_compute_math</a:t>
            </a:r>
            <a:r>
              <a:rPr lang="en-US" dirty="0" smtClean="0"/>
              <a:t>(P[j], M) + j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output </a:t>
            </a:r>
            <a:r>
              <a:rPr lang="en-US" dirty="0" err="1" smtClean="0"/>
              <a:t>M_compute_path</a:t>
            </a:r>
            <a:r>
              <a:rPr lang="en-US" dirty="0" smtClean="0"/>
              <a:t>(j-1, 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Endif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M_compute_Path_Iterative</a:t>
            </a:r>
            <a:r>
              <a:rPr lang="en-US" dirty="0" smtClean="0"/>
              <a:t>(n, M):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for j = n to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if M[P[j]] 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&gt; M[j-1]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output j + “ 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j = P[j]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j = j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 smtClean="0"/>
              <a:t>Endfor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507A-333B-9146-9EE1-689C6DBBC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571</Words>
  <Application>Microsoft Macintosh PowerPoint</Application>
  <PresentationFormat>Widescreen</PresentationFormat>
  <Paragraphs>281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CSC373</vt:lpstr>
      <vt:lpstr>5 steps of Dynamic Programming</vt:lpstr>
      <vt:lpstr>Example 1</vt:lpstr>
      <vt:lpstr>Example 1 (continued)</vt:lpstr>
      <vt:lpstr>Example 1 (continued)</vt:lpstr>
      <vt:lpstr> Example 1 (continued)</vt:lpstr>
      <vt:lpstr> Example 1 (continued)</vt:lpstr>
      <vt:lpstr> Example 1 (continued)</vt:lpstr>
      <vt:lpstr> Example 1 (continued)</vt:lpstr>
      <vt:lpstr>Example 2: Rod Cutting Problem</vt:lpstr>
      <vt:lpstr>Example 2 (continued)</vt:lpstr>
      <vt:lpstr>Example 2 (continued)</vt:lpstr>
      <vt:lpstr>Example 2 (continued)</vt:lpstr>
      <vt:lpstr>Example 2 (continued)</vt:lpstr>
      <vt:lpstr>Example 2 (continued)</vt:lpstr>
      <vt:lpstr>Example 3</vt:lpstr>
      <vt:lpstr>Example 3 (continued)</vt:lpstr>
      <vt:lpstr>Example 3 (continued)</vt:lpstr>
      <vt:lpstr>Example 3 (continued)</vt:lpstr>
      <vt:lpstr>Example 3 (continued)</vt:lpstr>
      <vt:lpstr>Example 3 (continued)</vt:lpstr>
      <vt:lpstr>Example 3 (continued)</vt:lpstr>
      <vt:lpstr>Example 4: Largest Common Subsequence Problem</vt:lpstr>
      <vt:lpstr>Example 4 (continued)</vt:lpstr>
      <vt:lpstr>Example 4 (continued)</vt:lpstr>
      <vt:lpstr>Example 4 (continued)</vt:lpstr>
      <vt:lpstr>Example 4 (continued)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CSC373</dc:title>
  <dc:creator>颜之成</dc:creator>
  <cp:lastModifiedBy>颜之成</cp:lastModifiedBy>
  <cp:revision>19</cp:revision>
  <dcterms:created xsi:type="dcterms:W3CDTF">2017-06-12T19:49:34Z</dcterms:created>
  <dcterms:modified xsi:type="dcterms:W3CDTF">2017-06-14T03:13:46Z</dcterms:modified>
</cp:coreProperties>
</file>