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7" r:id="rId4"/>
    <p:sldId id="259" r:id="rId5"/>
    <p:sldId id="271" r:id="rId6"/>
    <p:sldId id="270" r:id="rId7"/>
    <p:sldId id="260" r:id="rId8"/>
    <p:sldId id="269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D2D5DC"/>
    <a:srgbClr val="FD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3" autoAdjust="0"/>
    <p:restoredTop sz="82494" autoAdjust="0"/>
  </p:normalViewPr>
  <p:slideViewPr>
    <p:cSldViewPr snapToGrid="0">
      <p:cViewPr varScale="1">
        <p:scale>
          <a:sx n="78" d="100"/>
          <a:sy n="78" d="100"/>
        </p:scale>
        <p:origin x="65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0EED-832A-4CB3-B9CE-C92F67F88285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E3736-3490-47E8-A842-ABB51172A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88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1.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Donner une expérience concrète de la vie professionnelle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(contact avec le client, respect des deadlines)</a:t>
            </a:r>
          </a:p>
          <a:p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2.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Matières informatiques</a:t>
            </a:r>
            <a:r>
              <a:rPr lang="fr-FR" baseline="0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 ET non informatiques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baseline="0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Anglais (résumé)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baseline="0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Expression (rapport, soutenance, ...)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fr-FR" baseline="0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... (« Pour ne citer qu’elles »)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3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SublimeText</a:t>
            </a:r>
            <a:r>
              <a:rPr lang="fr-FR" dirty="0" smtClean="0"/>
              <a:t> 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Atom</a:t>
            </a:r>
            <a:r>
              <a:rPr lang="fr-FR" baseline="0" dirty="0" smtClean="0"/>
              <a:t> sont très proches tant visuellement qu’au niveau des fonctionnalités, MAIS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err="1" smtClean="0"/>
              <a:t>Atom</a:t>
            </a:r>
            <a:r>
              <a:rPr lang="fr-FR" baseline="0" dirty="0" smtClean="0"/>
              <a:t> est développé par l’équipe de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Plugin </a:t>
            </a:r>
            <a:r>
              <a:rPr lang="fr-FR" baseline="0" dirty="0" err="1" smtClean="0">
                <a:sym typeface="Wingdings" panose="05000000000000000000" pitchFamily="2" charset="2"/>
              </a:rPr>
              <a:t>GitHub</a:t>
            </a:r>
            <a:r>
              <a:rPr lang="fr-FR" baseline="0" dirty="0" smtClean="0">
                <a:sym typeface="Wingdings" panose="05000000000000000000" pitchFamily="2" charset="2"/>
              </a:rPr>
              <a:t> intégrable, pratique pour ce genre de projets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smtClean="0">
                <a:sym typeface="Wingdings" panose="05000000000000000000" pitchFamily="2" charset="2"/>
              </a:rPr>
              <a:t>Notepad++  Editeur de texte très puissant, bien que peu adapté à la programmation, mais Adam &lt;est chiant et borné&gt;</a:t>
            </a:r>
          </a:p>
          <a:p>
            <a:pPr marL="1085850" lvl="2" indent="-171450">
              <a:buFont typeface="Calibri" panose="020F0502020204030204" pitchFamily="34" charset="0"/>
              <a:buChar char="→"/>
            </a:pPr>
            <a:r>
              <a:rPr lang="fr-FR" baseline="0" dirty="0" smtClean="0">
                <a:sym typeface="Wingdings" panose="05000000000000000000" pitchFamily="2" charset="2"/>
              </a:rPr>
              <a:t>Tous nos outils étaient déjà choisis avant même de commencer le projet  déjà utilisés lors de projets précédents  GAIN DE TEMPS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utilisé nos propres outils déjà développés</a:t>
            </a:r>
            <a:r>
              <a:rPr lang="fr-FR" baseline="0" dirty="0" smtClean="0"/>
              <a:t> pendant / pour des projets précédents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err="1" smtClean="0"/>
              <a:t>Atom</a:t>
            </a:r>
            <a:r>
              <a:rPr lang="fr-FR" baseline="0" dirty="0" smtClean="0"/>
              <a:t> est développé par l’équipe de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Plugin </a:t>
            </a:r>
            <a:r>
              <a:rPr lang="fr-FR" baseline="0" dirty="0" err="1" smtClean="0">
                <a:sym typeface="Wingdings" panose="05000000000000000000" pitchFamily="2" charset="2"/>
              </a:rPr>
              <a:t>GitHub</a:t>
            </a:r>
            <a:r>
              <a:rPr lang="fr-FR" baseline="0" dirty="0" smtClean="0">
                <a:sym typeface="Wingdings" panose="05000000000000000000" pitchFamily="2" charset="2"/>
              </a:rPr>
              <a:t> intégrable, pratique pour ce genre de projets</a:t>
            </a:r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smtClean="0">
                <a:sym typeface="Wingdings" panose="05000000000000000000" pitchFamily="2" charset="2"/>
              </a:rPr>
              <a:t>Notepad++  Editeur de texte très puissant, bien que peu adapté à la programmation, mais Adam &lt;est chiant et borné&gt;</a:t>
            </a:r>
          </a:p>
          <a:p>
            <a:pPr marL="1085850" lvl="2" indent="-171450">
              <a:buFont typeface="Calibri" panose="020F0502020204030204" pitchFamily="34" charset="0"/>
              <a:buChar char="→"/>
            </a:pPr>
            <a:r>
              <a:rPr lang="fr-FR" baseline="0" dirty="0" smtClean="0">
                <a:sym typeface="Wingdings" panose="05000000000000000000" pitchFamily="2" charset="2"/>
              </a:rPr>
              <a:t>Tous nos outils étaient déjà choisis avant même de commencer le projet  déjà utilisés lors de projets précédents  GAIN DE TEMPS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Commencer par une </a:t>
            </a:r>
            <a:r>
              <a:rPr lang="fr-FR" dirty="0" err="1" smtClean="0"/>
              <a:t>une</a:t>
            </a:r>
            <a:r>
              <a:rPr lang="fr-FR" baseline="0" dirty="0" smtClean="0"/>
              <a:t> ébauche de XML sur le logiciel </a:t>
            </a:r>
            <a:r>
              <a:rPr lang="fr-FR" baseline="0" dirty="0" err="1" smtClean="0"/>
              <a:t>ArgoUML</a:t>
            </a:r>
            <a:endParaRPr lang="fr-FR" baseline="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baseline="0" dirty="0" smtClean="0"/>
              <a:t>Quelques noms de classes, avec leur fonctionnalités de base (on a commencé par le gestionnaire d’erreurs, par la Frame et sa </a:t>
            </a:r>
            <a:r>
              <a:rPr lang="fr-FR" baseline="0" dirty="0" err="1" smtClean="0"/>
              <a:t>Factory</a:t>
            </a:r>
            <a:r>
              <a:rPr lang="fr-FR" baseline="0" dirty="0" smtClean="0"/>
              <a:t>, et par les Control (avec leur classe mère abstraite, qu’on va montrer juste après))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22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souci rencontré pendant les derniers jours du </a:t>
            </a:r>
            <a:r>
              <a:rPr lang="fr-FR" dirty="0" smtClean="0"/>
              <a:t>projet (Là ça va, mais à un moment donné =&gt;</a:t>
            </a:r>
            <a:r>
              <a:rPr lang="fr-FR" baseline="0" dirty="0" smtClean="0"/>
              <a:t> MASSE IMAGES)</a:t>
            </a:r>
            <a:endParaRPr lang="fr-FR" dirty="0" smtClean="0"/>
          </a:p>
          <a:p>
            <a:pPr marL="628650" lvl="1" indent="-171450">
              <a:buFont typeface="Calibri" panose="020F0502020204030204" pitchFamily="34" charset="0"/>
              <a:buChar char="→"/>
            </a:pPr>
            <a:r>
              <a:rPr lang="fr-FR" baseline="0" dirty="0" smtClean="0"/>
              <a:t>Difficile de retrouver certains fichier</a:t>
            </a:r>
          </a:p>
          <a:p>
            <a:pPr marL="1085850" lvl="2" indent="-171450">
              <a:buFont typeface="Calibri" panose="020F0502020204030204" pitchFamily="34" charset="0"/>
              <a:buChar char="→"/>
            </a:pPr>
            <a:r>
              <a:rPr lang="fr-FR" baseline="0" dirty="0" smtClean="0"/>
              <a:t>Compléter l’arborescence pour séparer les documents écrits, etc... Pour que tout soit organisé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6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DIRE SI LES OBJECTIFS SONT ATTEINTS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3736-3490-47E8-A842-ABB51172A8C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97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FF81F03-D6B4-45DC-A179-F9E4A55E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514"/>
            <a:ext cx="2743200" cy="365125"/>
          </a:xfrm>
        </p:spPr>
        <p:txBody>
          <a:bodyPr/>
          <a:lstStyle/>
          <a:p>
            <a:fld id="{D27128FD-9397-4560-942B-30F0B67550E6}" type="datetimeFigureOut">
              <a:rPr lang="fr-FR" smtClean="0"/>
              <a:t>17/01/2018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84D890F-35B6-4D80-B050-081AC5B2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678"/>
            <a:ext cx="4114800" cy="365125"/>
          </a:xfrm>
        </p:spPr>
        <p:txBody>
          <a:bodyPr/>
          <a:lstStyle/>
          <a:p>
            <a:r>
              <a:rPr lang="fr-FR" dirty="0"/>
              <a:t>IUT LE HAVRE – Module M3302 – Groupe 1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E66E153-DF38-496A-8B90-86A64890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4514"/>
            <a:ext cx="2743200" cy="365125"/>
          </a:xfrm>
          <a:prstGeom prst="rect">
            <a:avLst/>
          </a:prstGeom>
        </p:spPr>
        <p:txBody>
          <a:bodyPr/>
          <a:lstStyle/>
          <a:p>
            <a:fld id="{B01CE3B9-4A4F-4D9A-9D8C-C2C31E41FA3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BC936FC-C89E-4443-8FA8-E90209FAE32B}"/>
              </a:ext>
            </a:extLst>
          </p:cNvPr>
          <p:cNvSpPr/>
          <p:nvPr userDrawn="1"/>
        </p:nvSpPr>
        <p:spPr>
          <a:xfrm>
            <a:off x="346640" y="382772"/>
            <a:ext cx="11401767" cy="5887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139B998-626D-412A-A229-7CC6BBAF5B47}"/>
              </a:ext>
            </a:extLst>
          </p:cNvPr>
          <p:cNvSpPr/>
          <p:nvPr userDrawn="1"/>
        </p:nvSpPr>
        <p:spPr>
          <a:xfrm>
            <a:off x="3190875" y="382772"/>
            <a:ext cx="5286375" cy="871869"/>
          </a:xfrm>
          <a:prstGeom prst="rect">
            <a:avLst/>
          </a:prstGeom>
          <a:solidFill>
            <a:srgbClr val="D2D5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C77E8DFE-6461-4973-8EB1-61FCF4B2354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35" y="365124"/>
            <a:ext cx="1015365" cy="10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3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FF81F03-D6B4-45DC-A179-F9E4A55E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514"/>
            <a:ext cx="2743200" cy="365125"/>
          </a:xfrm>
        </p:spPr>
        <p:txBody>
          <a:bodyPr/>
          <a:lstStyle/>
          <a:p>
            <a:fld id="{D27128FD-9397-4560-942B-30F0B67550E6}" type="datetimeFigureOut">
              <a:rPr lang="fr-FR" smtClean="0"/>
              <a:t>17/01/2018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84D890F-35B6-4D80-B050-081AC5B2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678"/>
            <a:ext cx="4114800" cy="365125"/>
          </a:xfrm>
        </p:spPr>
        <p:txBody>
          <a:bodyPr/>
          <a:lstStyle/>
          <a:p>
            <a:r>
              <a:rPr lang="fr-FR" dirty="0"/>
              <a:t>IUT LE HAVRE – Module M3302 – Groupe 1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E66E153-DF38-496A-8B90-86A64890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4514"/>
            <a:ext cx="2743200" cy="365125"/>
          </a:xfrm>
          <a:prstGeom prst="rect">
            <a:avLst/>
          </a:prstGeom>
        </p:spPr>
        <p:txBody>
          <a:bodyPr/>
          <a:lstStyle/>
          <a:p>
            <a:fld id="{B01CE3B9-4A4F-4D9A-9D8C-C2C31E41FA3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BC936FC-C89E-4443-8FA8-E90209FAE32B}"/>
              </a:ext>
            </a:extLst>
          </p:cNvPr>
          <p:cNvSpPr/>
          <p:nvPr userDrawn="1"/>
        </p:nvSpPr>
        <p:spPr>
          <a:xfrm>
            <a:off x="346640" y="382772"/>
            <a:ext cx="11401767" cy="5887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139B998-626D-412A-A229-7CC6BBAF5B47}"/>
              </a:ext>
            </a:extLst>
          </p:cNvPr>
          <p:cNvSpPr/>
          <p:nvPr userDrawn="1"/>
        </p:nvSpPr>
        <p:spPr>
          <a:xfrm>
            <a:off x="4384766" y="365124"/>
            <a:ext cx="5286375" cy="871869"/>
          </a:xfrm>
          <a:prstGeom prst="rect">
            <a:avLst/>
          </a:prstGeom>
          <a:solidFill>
            <a:srgbClr val="D2D5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 userDrawn="1"/>
        </p:nvSpPr>
        <p:spPr>
          <a:xfrm>
            <a:off x="346640" y="392772"/>
            <a:ext cx="2788446" cy="170545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449035" y="574159"/>
            <a:ext cx="2686051" cy="1289382"/>
          </a:xfrm>
        </p:spPr>
        <p:txBody>
          <a:bodyPr>
            <a:noAutofit/>
          </a:bodyPr>
          <a:lstStyle>
            <a:lvl1pPr marL="285750" indent="-2857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1pPr>
            <a:lvl2pPr marL="685800" indent="-228600">
              <a:buFont typeface="+mj-lt"/>
              <a:buAutoNum type="arabi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2pPr>
            <a:lvl3pPr marL="1428750" indent="-5143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3pPr>
            <a:lvl4pPr marL="1771650" indent="-4000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4pPr>
            <a:lvl5pPr marL="2228850" indent="-400050">
              <a:buFont typeface="+mj-lt"/>
              <a:buAutoNum type="romanUcPeriod"/>
              <a:defRPr sz="110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C77E8DFE-6461-4973-8EB1-61FCF4B2354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35" y="365124"/>
            <a:ext cx="1015365" cy="10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13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BB639F2-0AD5-488F-A94E-66AAF50B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28FD-9397-4560-942B-30F0B67550E6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16D6B8D5-423F-4F0E-AB5D-2EF97A52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4D078436-6953-474F-A27F-4AF18911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F3388-601E-4A38-9E1E-0313AE188FE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51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B45F67B7-8EAD-4708-B0A3-E6BCA6B3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9C6EF0F7-22B4-4B90-A986-19441FDD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B5DEB9C-E26B-4EA6-BF6D-65414BACF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27128FD-9397-4560-942B-30F0B67550E6}" type="datetimeFigureOut">
              <a:rPr lang="fr-FR" smtClean="0"/>
              <a:pPr/>
              <a:t>17/01/2018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968CF05-988E-4322-985C-A2A352614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IUT LE HAVRE – Module M3302 – Groupe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CAD9996-C1E2-4B5C-8A1B-A6269110EC7C}"/>
              </a:ext>
            </a:extLst>
          </p:cNvPr>
          <p:cNvSpPr/>
          <p:nvPr userDrawn="1"/>
        </p:nvSpPr>
        <p:spPr>
          <a:xfrm>
            <a:off x="320040" y="365126"/>
            <a:ext cx="11452860" cy="5991224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C77E8DFE-6461-4973-8EB1-61FCF4B2354F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35" y="365124"/>
            <a:ext cx="1015365" cy="1015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77A05F5-B1D7-47F9-91A2-D8D33E699EDB}"/>
              </a:ext>
            </a:extLst>
          </p:cNvPr>
          <p:cNvSpPr/>
          <p:nvPr userDrawn="1"/>
        </p:nvSpPr>
        <p:spPr>
          <a:xfrm>
            <a:off x="1273758" y="1515426"/>
            <a:ext cx="9545423" cy="1146077"/>
          </a:xfrm>
          <a:prstGeom prst="rect">
            <a:avLst/>
          </a:prstGeom>
          <a:solidFill>
            <a:srgbClr val="D2D5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">
            <a:extLst>
              <a:ext uri="{FF2B5EF4-FFF2-40B4-BE49-F238E27FC236}">
                <a16:creationId xmlns="" xmlns:a16="http://schemas.microsoft.com/office/drawing/2014/main" id="{20BE3FBB-7B2A-4F4C-94A2-D322A2FE4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73759" y="1584285"/>
            <a:ext cx="95454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1" i="0" u="none" strike="noStrike" cap="small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Générateur de formulaire gui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 pitchFamily="34" charset="0"/>
                <a:ea typeface="+mn-ea"/>
                <a:cs typeface="+mn-cs"/>
              </a:rPr>
              <a:t>Soutenance de projet tutoré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="" xmlns:a16="http://schemas.microsoft.com/office/drawing/2014/main" id="{055B544F-8206-4A18-A02C-A0A3C099C52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40" y="2328592"/>
            <a:ext cx="238125" cy="2095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0" name="Image 19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8681F1B1-CED1-4795-A017-A315AB3A7C4B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05" y="3668226"/>
            <a:ext cx="5446395" cy="14147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="" xmlns:a16="http://schemas.microsoft.com/office/drawing/2014/main" id="{C54521C9-5AC3-4EFC-9A48-BD7A1A199554}"/>
              </a:ext>
            </a:extLst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22" y="3895725"/>
            <a:ext cx="47148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D54B309A-EBEB-4278-B898-FCE884E8855E}"/>
              </a:ext>
            </a:extLst>
          </p:cNvPr>
          <p:cNvSpPr txBox="1"/>
          <p:nvPr/>
        </p:nvSpPr>
        <p:spPr>
          <a:xfrm>
            <a:off x="10858500" y="642937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9305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3187581" y="592765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Sommaire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64B2A95B-D010-400C-ADB6-07D5F29DE351}"/>
              </a:ext>
            </a:extLst>
          </p:cNvPr>
          <p:cNvSpPr txBox="1"/>
          <p:nvPr/>
        </p:nvSpPr>
        <p:spPr>
          <a:xfrm>
            <a:off x="3471014" y="1412617"/>
            <a:ext cx="471443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b="1" cap="small" dirty="0" smtClean="0">
                <a:solidFill>
                  <a:srgbClr val="FF0000"/>
                </a:solidFill>
              </a:rPr>
              <a:t>Une démarche bien huilée</a:t>
            </a:r>
            <a:endParaRPr lang="fr-FR" sz="2400" b="1" cap="small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Nos outils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Retour sur la conception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 smtClean="0"/>
              <a:t>La gestion des erreurs XML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/>
              <a:t>L’élément « Tableau </a:t>
            </a:r>
            <a:r>
              <a:rPr lang="fr-FR" sz="1600" dirty="0" smtClean="0"/>
              <a:t>»</a:t>
            </a:r>
          </a:p>
          <a:p>
            <a:endParaRPr lang="fr-FR" sz="2000" dirty="0"/>
          </a:p>
          <a:p>
            <a:pPr marL="514350" indent="-514350">
              <a:buAutoNum type="romanUcPeriod" startAt="2"/>
            </a:pPr>
            <a:r>
              <a:rPr lang="fr-FR" sz="2400" b="1" cap="small" dirty="0" smtClean="0">
                <a:solidFill>
                  <a:srgbClr val="FF0000"/>
                </a:solidFill>
              </a:rPr>
              <a:t>Un Projet professionnalisant</a:t>
            </a:r>
            <a:endParaRPr lang="fr-FR" sz="2400" b="1" cap="small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Notre premier cahier des charges</a:t>
            </a:r>
            <a:endParaRPr lang="fr-FR" b="1" dirty="0" smtClean="0"/>
          </a:p>
          <a:p>
            <a:pPr lvl="1"/>
            <a:endParaRPr lang="fr-FR" sz="2400" dirty="0" smtClean="0">
              <a:solidFill>
                <a:srgbClr val="FF0000"/>
              </a:solidFill>
            </a:endParaRPr>
          </a:p>
          <a:p>
            <a:pPr marL="514350" indent="-514350">
              <a:buAutoNum type="romanUcPeriod" startAt="2"/>
            </a:pPr>
            <a:r>
              <a:rPr lang="fr-FR" sz="2400" b="1" cap="small" dirty="0">
                <a:solidFill>
                  <a:srgbClr val="FF0000"/>
                </a:solidFill>
              </a:rPr>
              <a:t>Une </a:t>
            </a:r>
            <a:r>
              <a:rPr lang="fr-FR" sz="2400" b="1" cap="small" dirty="0" smtClean="0">
                <a:solidFill>
                  <a:srgbClr val="FF0000"/>
                </a:solidFill>
              </a:rPr>
              <a:t>organisation naissante</a:t>
            </a:r>
            <a:endParaRPr lang="fr-FR" sz="2400" b="1" cap="small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Des difficultés peu </a:t>
            </a:r>
            <a:r>
              <a:rPr lang="fr-FR" b="1" dirty="0" smtClean="0"/>
              <a:t>impactantes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/>
              <a:t>La connexion Wi-Fi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 err="1"/>
              <a:t>ArgoUML</a:t>
            </a:r>
            <a:r>
              <a:rPr lang="fr-FR" sz="1600" dirty="0"/>
              <a:t>, un logiciel </a:t>
            </a:r>
            <a:r>
              <a:rPr lang="fr-FR" sz="1600" dirty="0" smtClean="0"/>
              <a:t>instable</a:t>
            </a:r>
            <a:endParaRPr lang="fr-FR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Une équipe qui se connaît</a:t>
            </a:r>
            <a:endParaRPr lang="fr-FR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Pour </a:t>
            </a:r>
            <a:r>
              <a:rPr lang="fr-FR" b="1" dirty="0" smtClean="0"/>
              <a:t>la prochaine fois...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 smtClean="0"/>
              <a:t>Des outils pour gagner du temps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fr-FR" sz="1600" dirty="0" smtClean="0"/>
              <a:t>Une organisation encore plus poussée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9EBD1055-AF6A-4F72-9530-A3095818B3CA}"/>
              </a:ext>
            </a:extLst>
          </p:cNvPr>
          <p:cNvSpPr txBox="1"/>
          <p:nvPr/>
        </p:nvSpPr>
        <p:spPr>
          <a:xfrm>
            <a:off x="10858500" y="64293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24899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3187581" y="553853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>
                <a:solidFill>
                  <a:srgbClr val="EA0000"/>
                </a:solidFill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9EBD1055-AF6A-4F72-9530-A3095818B3CA}"/>
              </a:ext>
            </a:extLst>
          </p:cNvPr>
          <p:cNvSpPr txBox="1"/>
          <p:nvPr/>
        </p:nvSpPr>
        <p:spPr>
          <a:xfrm>
            <a:off x="10858500" y="64293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2/10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20" y="1999716"/>
            <a:ext cx="4810122" cy="3238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775175" y="5238572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Appel d’offre de la société Prom’Info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79435" y="2541926"/>
            <a:ext cx="41788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200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Objectifs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Apprendre à gérer un projet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Mettre en pratique les connaissances acquises</a:t>
            </a:r>
          </a:p>
        </p:txBody>
      </p:sp>
    </p:spTree>
    <p:extLst>
      <p:ext uri="{BB962C8B-B14F-4D97-AF65-F5344CB8AC3E}">
        <p14:creationId xmlns:p14="http://schemas.microsoft.com/office/powerpoint/2010/main" val="35557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46640" y="392772"/>
            <a:ext cx="2788446" cy="170545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268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Retour sur la conception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Suivi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Apports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projets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Difficultés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rencontrés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727F412D-145E-41E0-96F7-64D3EB5C1222}"/>
              </a:ext>
            </a:extLst>
          </p:cNvPr>
          <p:cNvSpPr txBox="1"/>
          <p:nvPr/>
        </p:nvSpPr>
        <p:spPr>
          <a:xfrm>
            <a:off x="10858500" y="642937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Nos outils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7118" y="3903705"/>
            <a:ext cx="29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GitHub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 </a:t>
            </a: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un outil de partage et de suivi</a:t>
            </a:r>
            <a:endParaRPr lang="fr-FR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pic>
        <p:nvPicPr>
          <p:cNvPr id="1026" name="Picture 2" descr="Résultat de recherche d'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22" y="3040200"/>
            <a:ext cx="2370854" cy="6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63" y="2676056"/>
            <a:ext cx="1169897" cy="116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8286182" y="3835291"/>
            <a:ext cx="29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Notepad++,</a:t>
            </a:r>
          </a:p>
          <a:p>
            <a:pPr algn="ctr"/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Adam</a:t>
            </a:r>
            <a:endParaRPr lang="fr-FR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pic>
        <p:nvPicPr>
          <p:cNvPr id="1030" name="Picture 6" descr="Résultat de recherche d'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60" y="3928649"/>
            <a:ext cx="1789322" cy="59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6215114" y="4525090"/>
            <a:ext cx="2352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Atom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</a:p>
          <a:p>
            <a:pPr algn="ctr"/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Bryan, Martin et Jonathan</a:t>
            </a:r>
            <a:endParaRPr lang="fr-FR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pic>
        <p:nvPicPr>
          <p:cNvPr id="1032" name="Picture 8" descr="Résultat de recherche d'imag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822" y="1889192"/>
            <a:ext cx="1113401" cy="111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5939191" y="3013255"/>
            <a:ext cx="29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Sublime </a:t>
            </a:r>
            <a:r>
              <a:rPr lang="fr-FR" b="1" dirty="0" err="1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Text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</a:p>
          <a:p>
            <a:pPr algn="ctr"/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Florent</a:t>
            </a:r>
            <a:endParaRPr lang="fr-FR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396355" y="3305643"/>
            <a:ext cx="1571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Nos éditeurs de texte</a:t>
            </a:r>
            <a:r>
              <a:rPr lang="fr-FR" sz="2000" b="1" dirty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fr-FR" sz="2000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:</a:t>
            </a:r>
            <a:endParaRPr lang="fr-FR" sz="2000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8161" y="1566153"/>
            <a:ext cx="4749077" cy="4260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46640" y="392772"/>
            <a:ext cx="2788446" cy="170545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268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Retour sur la conception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Suivi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Apports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projets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Difficultés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rencontrés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727F412D-145E-41E0-96F7-64D3EB5C1222}"/>
              </a:ext>
            </a:extLst>
          </p:cNvPr>
          <p:cNvSpPr txBox="1"/>
          <p:nvPr/>
        </p:nvSpPr>
        <p:spPr>
          <a:xfrm>
            <a:off x="10858500" y="642937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Nos outils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3145" y="4384855"/>
            <a:ext cx="237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ArgoUML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</a:p>
          <a:p>
            <a:pPr algn="ctr"/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pour réaliser un diagramme de classes</a:t>
            </a:r>
            <a:endParaRPr lang="fr-FR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96354" y="3305643"/>
            <a:ext cx="1770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Nos outils personnalisés :</a:t>
            </a:r>
            <a:endParaRPr lang="fr-FR" sz="2000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pic>
        <p:nvPicPr>
          <p:cNvPr id="2050" name="Picture 2" descr="Résultat de recherche d'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73" y="3146716"/>
            <a:ext cx="1303303" cy="123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7749154" y="3411842"/>
            <a:ext cx="1770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Les .bat, et le chat</a:t>
            </a:r>
            <a:endParaRPr lang="fr-FR" sz="2000" dirty="0" smtClean="0"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46640" y="392772"/>
            <a:ext cx="2788446" cy="170545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268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Retour sur la conception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solidFill>
                  <a:srgbClr val="EA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Suivi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Apports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projets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Difficultés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rencontrés</a:t>
            </a:r>
          </a:p>
        </p:txBody>
      </p:sp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0924F2BA-05EC-4F8F-84DC-8C3CFFCD0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18" y="1670982"/>
            <a:ext cx="3302436" cy="448722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727F412D-145E-41E0-96F7-64D3EB5C1222}"/>
              </a:ext>
            </a:extLst>
          </p:cNvPr>
          <p:cNvSpPr txBox="1"/>
          <p:nvPr/>
        </p:nvSpPr>
        <p:spPr>
          <a:xfrm>
            <a:off x="10858500" y="642937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3/10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075918" y="2615012"/>
            <a:ext cx="4178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Plusieurs 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façons </a:t>
            </a:r>
            <a:r>
              <a:rPr lang="fr-FR" b="1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de les gérer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Afficher un avertissement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Afficher une erreur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Afficher une erreur empêchant le programme de se lancer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La gestion des erreurs </a:t>
            </a:r>
            <a:r>
              <a:rPr lang="fr-FR" sz="2800" b="1" cap="small" dirty="0" err="1" smtClean="0">
                <a:solidFill>
                  <a:srgbClr val="EA0000"/>
                </a:solidFill>
              </a:rPr>
              <a:t>xml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43D536B3-C1E9-4AFC-95FF-6E241146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420" y="1585504"/>
            <a:ext cx="5289590" cy="4573595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B63FCBE2-8638-43C8-8105-F816A48B1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" y="2423029"/>
            <a:ext cx="4927311" cy="38422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32C9778D-4CAD-404C-AE6D-587A1C4D5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24" y="5104447"/>
            <a:ext cx="889910" cy="352425"/>
          </a:xfrm>
          <a:prstGeom prst="rect">
            <a:avLst/>
          </a:prstGeom>
        </p:spPr>
      </p:pic>
      <p:pic>
        <p:nvPicPr>
          <p:cNvPr id="16" name="Image 15" descr="Une image contenant objet, horloge&#10;&#10;Description générée avec un niveau de confiance très élevé">
            <a:extLst>
              <a:ext uri="{FF2B5EF4-FFF2-40B4-BE49-F238E27FC236}">
                <a16:creationId xmlns="" xmlns:a16="http://schemas.microsoft.com/office/drawing/2014/main" id="{64330055-D75F-4FB1-99BA-0849D5D26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8" y="5376862"/>
            <a:ext cx="889910" cy="62518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C2DE9D7D-C153-48A2-8956-F1985966A2FE}"/>
              </a:ext>
            </a:extLst>
          </p:cNvPr>
          <p:cNvSpPr txBox="1"/>
          <p:nvPr/>
        </p:nvSpPr>
        <p:spPr>
          <a:xfrm>
            <a:off x="10858500" y="64293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4/10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268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 err="1" smtClean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Rétroconception</a:t>
            </a:r>
            <a:endParaRPr lang="fr-FR" sz="1100" dirty="0" smtClean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Suivi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Apports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projets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Difficultés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rencontrés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6355" y="536840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L’élément « Tableau »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C2DE9D7D-C153-48A2-8956-F1985966A2FE}"/>
              </a:ext>
            </a:extLst>
          </p:cNvPr>
          <p:cNvSpPr txBox="1"/>
          <p:nvPr/>
        </p:nvSpPr>
        <p:spPr>
          <a:xfrm>
            <a:off x="10858500" y="64293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4/10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449035" y="574158"/>
            <a:ext cx="2686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fr-FR" sz="1100" dirty="0" err="1" smtClean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Rétroconception</a:t>
            </a:r>
            <a:endParaRPr lang="fr-FR" sz="1100" dirty="0" smtClean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solidFill>
                  <a:srgbClr val="FF0000"/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La gestion des erreurs XML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L’élément « Tableau »</a:t>
            </a:r>
            <a:endParaRPr lang="fr-FR" sz="1100" dirty="0">
              <a:solidFill>
                <a:srgbClr val="FF0000"/>
              </a:solidFill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Suivi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Apports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du projets</a:t>
            </a:r>
          </a:p>
          <a:p>
            <a:pPr marL="285750" indent="-285750">
              <a:buFont typeface="+mj-lt"/>
              <a:buAutoNum type="romanUcPeriod"/>
            </a:pPr>
            <a:r>
              <a:rPr lang="fr-FR" sz="1100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Difficultés </a:t>
            </a:r>
            <a:r>
              <a:rPr lang="fr-FR" sz="11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rencontrés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4393811" y="351393"/>
            <a:ext cx="528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Une organisation encore plus poussée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26" y="1799617"/>
            <a:ext cx="3283802" cy="40596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6829628" y="1925449"/>
            <a:ext cx="3659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ea typeface="DejaVu Sans Condensed" panose="020B0606030804020204" pitchFamily="34" charset="0"/>
                <a:cs typeface="DejaVu Sans Condensed" panose="020B0606030804020204" pitchFamily="34" charset="0"/>
              </a:rPr>
              <a:t>  =   Difficile de s’y retrouver</a:t>
            </a:r>
          </a:p>
        </p:txBody>
      </p:sp>
    </p:spTree>
    <p:extLst>
      <p:ext uri="{BB962C8B-B14F-4D97-AF65-F5344CB8AC3E}">
        <p14:creationId xmlns:p14="http://schemas.microsoft.com/office/powerpoint/2010/main" val="37479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3187581" y="544125"/>
            <a:ext cx="52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dirty="0" smtClean="0">
                <a:solidFill>
                  <a:srgbClr val="EA0000"/>
                </a:solidFill>
              </a:rPr>
              <a:t>Conclusion</a:t>
            </a:r>
            <a:endParaRPr lang="fr-FR" sz="2800" b="1" cap="small" dirty="0">
              <a:solidFill>
                <a:srgbClr val="EA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9EBD1055-AF6A-4F72-9530-A3095818B3CA}"/>
              </a:ext>
            </a:extLst>
          </p:cNvPr>
          <p:cNvSpPr txBox="1"/>
          <p:nvPr/>
        </p:nvSpPr>
        <p:spPr>
          <a:xfrm>
            <a:off x="10858500" y="64293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10639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+mj-lt"/>
          <a:buAutoNum type="romanUcPeriod"/>
          <a:defRPr sz="1100" dirty="0" err="1" smtClean="0">
            <a:solidFill>
              <a:srgbClr val="FF0000"/>
            </a:solidFill>
            <a:latin typeface="DejaVu Sans Condensed" panose="020B0606030804020204" pitchFamily="34" charset="0"/>
            <a:ea typeface="DejaVu Sans Condensed" panose="020B0606030804020204" pitchFamily="34" charset="0"/>
            <a:cs typeface="DejaVu Sans Condensed" panose="020B06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499</Words>
  <Application>Microsoft Office PowerPoint</Application>
  <PresentationFormat>Grand écran</PresentationFormat>
  <Paragraphs>113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DejaVu Sans Condensed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Bryan k.♥</dc:creator>
  <cp:lastModifiedBy>Florent Dewilde</cp:lastModifiedBy>
  <cp:revision>128</cp:revision>
  <dcterms:created xsi:type="dcterms:W3CDTF">2018-01-16T12:57:04Z</dcterms:created>
  <dcterms:modified xsi:type="dcterms:W3CDTF">2018-01-17T06:45:35Z</dcterms:modified>
</cp:coreProperties>
</file>