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67" r:id="rId4"/>
    <p:sldId id="259" r:id="rId5"/>
    <p:sldId id="271" r:id="rId6"/>
    <p:sldId id="270" r:id="rId7"/>
    <p:sldId id="260" r:id="rId8"/>
    <p:sldId id="272" r:id="rId9"/>
    <p:sldId id="273" r:id="rId10"/>
    <p:sldId id="274" r:id="rId11"/>
    <p:sldId id="275" r:id="rId12"/>
    <p:sldId id="276" r:id="rId13"/>
    <p:sldId id="277" r:id="rId14"/>
    <p:sldId id="269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2D5DC"/>
    <a:srgbClr val="FD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 autoAdjust="0"/>
    <p:restoredTop sz="82494" autoAdjust="0"/>
  </p:normalViewPr>
  <p:slideViewPr>
    <p:cSldViewPr snapToGrid="0">
      <p:cViewPr varScale="1">
        <p:scale>
          <a:sx n="74" d="100"/>
          <a:sy n="74" d="100"/>
        </p:scale>
        <p:origin x="118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0EED-832A-4CB3-B9CE-C92F67F88285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3736-3490-47E8-A842-ABB51172A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88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1.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Donner une expérience concrète de la vie professionnelle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(contact avec le client, respect des deadlines)</a:t>
            </a:r>
          </a:p>
          <a:p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2.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Matières informatiques</a:t>
            </a:r>
            <a:r>
              <a:rPr lang="fr-FR" baseline="0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ET non informatiques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Anglais (résumé)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Expression (rapport, soutenance, ...)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... (« Pour ne citer qu’elles »)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SublimeText</a:t>
            </a:r>
            <a:r>
              <a:rPr lang="fr-FR" dirty="0"/>
              <a:t> et</a:t>
            </a:r>
            <a:r>
              <a:rPr lang="fr-FR" baseline="0" dirty="0"/>
              <a:t> </a:t>
            </a:r>
            <a:r>
              <a:rPr lang="fr-FR" baseline="0" dirty="0" err="1"/>
              <a:t>Atom</a:t>
            </a:r>
            <a:r>
              <a:rPr lang="fr-FR" baseline="0" dirty="0"/>
              <a:t> sont très proches tant visuellement qu’au niveau des fonctionnalités, MAIS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err="1"/>
              <a:t>Atom</a:t>
            </a:r>
            <a:r>
              <a:rPr lang="fr-FR" baseline="0" dirty="0"/>
              <a:t> est développé par l’équipe de </a:t>
            </a:r>
            <a:r>
              <a:rPr lang="fr-FR" baseline="0" dirty="0" err="1"/>
              <a:t>GitHub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 Plugin </a:t>
            </a:r>
            <a:r>
              <a:rPr lang="fr-FR" baseline="0" dirty="0" err="1">
                <a:sym typeface="Wingdings" panose="05000000000000000000" pitchFamily="2" charset="2"/>
              </a:rPr>
              <a:t>GitHub</a:t>
            </a:r>
            <a:r>
              <a:rPr lang="fr-FR" baseline="0" dirty="0">
                <a:sym typeface="Wingdings" panose="05000000000000000000" pitchFamily="2" charset="2"/>
              </a:rPr>
              <a:t> intégrable, pratique pour ce genre de projets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>
                <a:sym typeface="Wingdings" panose="05000000000000000000" pitchFamily="2" charset="2"/>
              </a:rPr>
              <a:t>Notepad++  Editeur de texte très puissant, bien que peu adapté à la programmation, mais Adam &lt;est chiant et borné&gt;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>
                <a:sym typeface="Wingdings" panose="05000000000000000000" pitchFamily="2" charset="2"/>
              </a:rPr>
              <a:t>Tous nos outils étaient déjà choisis avant même de commencer le projet  déjà utilisés lors de projets précédents  GAIN DE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utilisé nos propres outils déjà développés</a:t>
            </a:r>
            <a:r>
              <a:rPr lang="fr-FR" baseline="0" dirty="0"/>
              <a:t> pendant / pour des projets précédents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err="1"/>
              <a:t>Atom</a:t>
            </a:r>
            <a:r>
              <a:rPr lang="fr-FR" baseline="0" dirty="0"/>
              <a:t> est développé par l’équipe de </a:t>
            </a:r>
            <a:r>
              <a:rPr lang="fr-FR" baseline="0" dirty="0" err="1"/>
              <a:t>GitHub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 Plugin </a:t>
            </a:r>
            <a:r>
              <a:rPr lang="fr-FR" baseline="0" dirty="0" err="1">
                <a:sym typeface="Wingdings" panose="05000000000000000000" pitchFamily="2" charset="2"/>
              </a:rPr>
              <a:t>GitHub</a:t>
            </a:r>
            <a:r>
              <a:rPr lang="fr-FR" baseline="0" dirty="0">
                <a:sym typeface="Wingdings" panose="05000000000000000000" pitchFamily="2" charset="2"/>
              </a:rPr>
              <a:t> intégrable, pratique pour ce genre de projets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>
                <a:sym typeface="Wingdings" panose="05000000000000000000" pitchFamily="2" charset="2"/>
              </a:rPr>
              <a:t>Notepad++  Editeur de texte très puissant, bien que peu adapté à la programmation, mais Adam &lt;est chiant et borné&gt;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>
                <a:sym typeface="Wingdings" panose="05000000000000000000" pitchFamily="2" charset="2"/>
              </a:rPr>
              <a:t>Tous nos outils étaient déjà choisis avant même de commencer le projet  déjà utilisés lors de projets précédents  GAIN DE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Commencer par une </a:t>
            </a:r>
            <a:r>
              <a:rPr lang="fr-FR" dirty="0" err="1"/>
              <a:t>une</a:t>
            </a:r>
            <a:r>
              <a:rPr lang="fr-FR" baseline="0" dirty="0"/>
              <a:t> ébauche de XML sur le logiciel </a:t>
            </a:r>
            <a:r>
              <a:rPr lang="fr-FR" baseline="0" dirty="0" err="1"/>
              <a:t>ArgoUML</a:t>
            </a:r>
            <a:endParaRPr lang="fr-FR" baseline="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baseline="0" dirty="0"/>
              <a:t>Quelques noms de classes, avec leur fonctionnalités de base (on a commencé par le gestionnaire d’erreurs, par la Frame et sa </a:t>
            </a:r>
            <a:r>
              <a:rPr lang="fr-FR" baseline="0" dirty="0" err="1"/>
              <a:t>Factory</a:t>
            </a:r>
            <a:r>
              <a:rPr lang="fr-FR" baseline="0" dirty="0"/>
              <a:t>, et par les Control (avec leur classe mère abstraite, qu’on va montrer juste après))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22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9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souci rencontré pendant les derniers jours du projet (Là ça va, mais à un moment donné =&gt;</a:t>
            </a:r>
            <a:r>
              <a:rPr lang="fr-FR" baseline="0" dirty="0"/>
              <a:t> MASSE IMAGES)</a:t>
            </a:r>
            <a:endParaRPr lang="fr-FR" dirty="0"/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/>
              <a:t>Difficile de retrouver certains fichier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/>
              <a:t>Compléter l’arborescence pour séparer les documents écrits, etc... Pour que tout soit organisé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6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DIRE SI LES OBJECTIFS SONT ATTEINTS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7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81F03-D6B4-45DC-A179-F9E4A55E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514"/>
            <a:ext cx="2743200" cy="365125"/>
          </a:xfrm>
        </p:spPr>
        <p:txBody>
          <a:bodyPr/>
          <a:lstStyle/>
          <a:p>
            <a:fld id="{D27128FD-9397-4560-942B-30F0B67550E6}" type="datetimeFigureOut">
              <a:rPr lang="fr-FR" smtClean="0"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D890F-35B6-4D80-B050-081AC5B2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678"/>
            <a:ext cx="4114800" cy="365125"/>
          </a:xfrm>
        </p:spPr>
        <p:txBody>
          <a:bodyPr/>
          <a:lstStyle/>
          <a:p>
            <a:r>
              <a:rPr lang="fr-FR" dirty="0"/>
              <a:t>IUT LE HAVRE – Module M3302 – Groupe 1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6E153-DF38-496A-8B90-86A64890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4514"/>
            <a:ext cx="2743200" cy="365125"/>
          </a:xfrm>
          <a:prstGeom prst="rect">
            <a:avLst/>
          </a:prstGeom>
        </p:spPr>
        <p:txBody>
          <a:bodyPr/>
          <a:lstStyle/>
          <a:p>
            <a:fld id="{B01CE3B9-4A4F-4D9A-9D8C-C2C31E41FA3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936FC-C89E-4443-8FA8-E90209FAE32B}"/>
              </a:ext>
            </a:extLst>
          </p:cNvPr>
          <p:cNvSpPr/>
          <p:nvPr userDrawn="1"/>
        </p:nvSpPr>
        <p:spPr>
          <a:xfrm>
            <a:off x="346640" y="382772"/>
            <a:ext cx="11401767" cy="588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9B998-626D-412A-A229-7CC6BBAF5B47}"/>
              </a:ext>
            </a:extLst>
          </p:cNvPr>
          <p:cNvSpPr/>
          <p:nvPr userDrawn="1"/>
        </p:nvSpPr>
        <p:spPr>
          <a:xfrm>
            <a:off x="3190875" y="382772"/>
            <a:ext cx="5286375" cy="871869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81F03-D6B4-45DC-A179-F9E4A55E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514"/>
            <a:ext cx="2743200" cy="365125"/>
          </a:xfrm>
        </p:spPr>
        <p:txBody>
          <a:bodyPr/>
          <a:lstStyle/>
          <a:p>
            <a:fld id="{D27128FD-9397-4560-942B-30F0B67550E6}" type="datetimeFigureOut">
              <a:rPr lang="fr-FR" smtClean="0"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D890F-35B6-4D80-B050-081AC5B2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678"/>
            <a:ext cx="4114800" cy="365125"/>
          </a:xfrm>
        </p:spPr>
        <p:txBody>
          <a:bodyPr/>
          <a:lstStyle/>
          <a:p>
            <a:r>
              <a:rPr lang="fr-FR" dirty="0"/>
              <a:t>IUT LE HAVRE – Module M3302 – Groupe 1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6E153-DF38-496A-8B90-86A64890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4514"/>
            <a:ext cx="2743200" cy="365125"/>
          </a:xfrm>
          <a:prstGeom prst="rect">
            <a:avLst/>
          </a:prstGeom>
        </p:spPr>
        <p:txBody>
          <a:bodyPr/>
          <a:lstStyle/>
          <a:p>
            <a:fld id="{B01CE3B9-4A4F-4D9A-9D8C-C2C31E41FA3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936FC-C89E-4443-8FA8-E90209FAE32B}"/>
              </a:ext>
            </a:extLst>
          </p:cNvPr>
          <p:cNvSpPr/>
          <p:nvPr userDrawn="1"/>
        </p:nvSpPr>
        <p:spPr>
          <a:xfrm>
            <a:off x="346640" y="382772"/>
            <a:ext cx="11401767" cy="588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9B998-626D-412A-A229-7CC6BBAF5B47}"/>
              </a:ext>
            </a:extLst>
          </p:cNvPr>
          <p:cNvSpPr/>
          <p:nvPr userDrawn="1"/>
        </p:nvSpPr>
        <p:spPr>
          <a:xfrm>
            <a:off x="4384766" y="365124"/>
            <a:ext cx="5286375" cy="871869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783E5D5-2049-40D1-A8CD-5D5FFC6B6DB4}"/>
              </a:ext>
            </a:extLst>
          </p:cNvPr>
          <p:cNvSpPr/>
          <p:nvPr userDrawn="1"/>
        </p:nvSpPr>
        <p:spPr>
          <a:xfrm>
            <a:off x="346639" y="392772"/>
            <a:ext cx="3413964" cy="246633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449035" y="574159"/>
            <a:ext cx="2686051" cy="1289382"/>
          </a:xfrm>
        </p:spPr>
        <p:txBody>
          <a:bodyPr>
            <a:noAutofit/>
          </a:bodyPr>
          <a:lstStyle>
            <a:lvl1pPr marL="285750" indent="-2857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1pPr>
            <a:lvl2pPr marL="685800" indent="-228600">
              <a:buFont typeface="+mj-lt"/>
              <a:buAutoNum type="arabi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2pPr>
            <a:lvl3pPr marL="1428750" indent="-5143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3pPr>
            <a:lvl4pPr marL="1771650" indent="-4000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4pPr>
            <a:lvl5pPr marL="2228850" indent="-4000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B639F2-0AD5-488F-A94E-66AAF50B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28FD-9397-4560-942B-30F0B67550E6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D6B8D5-423F-4F0E-AB5D-2EF97A52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078436-6953-474F-A27F-4AF1891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F3388-601E-4A38-9E1E-0313AE188F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5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5F67B7-8EAD-4708-B0A3-E6BCA6B3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EF0F7-22B4-4B90-A986-19441FDD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EB9C-E26B-4EA6-BF6D-65414BAC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7128FD-9397-4560-942B-30F0B67550E6}" type="datetimeFigureOut">
              <a:rPr lang="fr-FR" smtClean="0"/>
              <a:pPr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68CF05-988E-4322-985C-A2A352614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IUT LE HAVRE – Module M3302 – Groupe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D9996-C1E2-4B5C-8A1B-A6269110EC7C}"/>
              </a:ext>
            </a:extLst>
          </p:cNvPr>
          <p:cNvSpPr/>
          <p:nvPr userDrawn="1"/>
        </p:nvSpPr>
        <p:spPr>
          <a:xfrm>
            <a:off x="320040" y="365126"/>
            <a:ext cx="11452860" cy="5991224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7A05F5-B1D7-47F9-91A2-D8D33E699EDB}"/>
              </a:ext>
            </a:extLst>
          </p:cNvPr>
          <p:cNvSpPr/>
          <p:nvPr userDrawn="1"/>
        </p:nvSpPr>
        <p:spPr>
          <a:xfrm>
            <a:off x="1273758" y="1515426"/>
            <a:ext cx="9545423" cy="1146077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0BE3FBB-7B2A-4F4C-94A2-D322A2FE4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73759" y="1584285"/>
            <a:ext cx="95454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1" i="0" u="none" strike="noStrike" cap="small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Générateur de formulaire gui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kern="1200" dirty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rPr>
              <a:t>Soutenance de projet tutoré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5B544F-8206-4A18-A02C-A0A3C099C5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40" y="2328592"/>
            <a:ext cx="238125" cy="2095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" name="Image 1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681F1B1-CED1-4795-A017-A315AB3A7C4B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05" y="3668226"/>
            <a:ext cx="5446395" cy="14147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54521C9-5AC3-4EFC-9A48-BD7A1A199554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22" y="3895725"/>
            <a:ext cx="4714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B309A-EBEB-4278-B898-FCE884E8855E}"/>
              </a:ext>
            </a:extLst>
          </p:cNvPr>
          <p:cNvSpPr txBox="1"/>
          <p:nvPr/>
        </p:nvSpPr>
        <p:spPr>
          <a:xfrm>
            <a:off x="10858500" y="64293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1/15</a:t>
            </a:r>
          </a:p>
        </p:txBody>
      </p:sp>
    </p:spTree>
    <p:extLst>
      <p:ext uri="{BB962C8B-B14F-4D97-AF65-F5344CB8AC3E}">
        <p14:creationId xmlns:p14="http://schemas.microsoft.com/office/powerpoint/2010/main" val="93050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B3A3BBC-CC4C-46FD-9BB3-211D575AB5BB}"/>
              </a:ext>
            </a:extLst>
          </p:cNvPr>
          <p:cNvSpPr txBox="1"/>
          <p:nvPr/>
        </p:nvSpPr>
        <p:spPr>
          <a:xfrm>
            <a:off x="4422112" y="574158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Un programme « user-</a:t>
            </a:r>
            <a:r>
              <a:rPr lang="fr-FR" sz="2800" b="1" cap="small" dirty="0" err="1">
                <a:solidFill>
                  <a:srgbClr val="EA0000"/>
                </a:solidFill>
              </a:rPr>
              <a:t>friendly</a:t>
            </a:r>
            <a:r>
              <a:rPr lang="fr-FR" sz="2800" b="1" cap="small" dirty="0">
                <a:solidFill>
                  <a:srgbClr val="EA0000"/>
                </a:solidFill>
              </a:rPr>
              <a:t>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80DBF1-285B-4268-A10E-432CB1335E64}"/>
              </a:ext>
            </a:extLst>
          </p:cNvPr>
          <p:cNvSpPr txBox="1"/>
          <p:nvPr/>
        </p:nvSpPr>
        <p:spPr>
          <a:xfrm>
            <a:off x="371762" y="574158"/>
            <a:ext cx="32085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Nos premières rencontres professionnelles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Notre premier cahier des charges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programme « user-</a:t>
            </a:r>
            <a:r>
              <a:rPr lang="fr-FR" sz="1100" dirty="0" err="1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friendly</a:t>
            </a: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 »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DB2E6D-7060-459D-A388-602541CAF851}"/>
              </a:ext>
            </a:extLst>
          </p:cNvPr>
          <p:cNvSpPr txBox="1"/>
          <p:nvPr/>
        </p:nvSpPr>
        <p:spPr>
          <a:xfrm>
            <a:off x="10858500" y="6429375"/>
            <a:ext cx="7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10/15</a:t>
            </a:r>
          </a:p>
        </p:txBody>
      </p:sp>
    </p:spTree>
    <p:extLst>
      <p:ext uri="{BB962C8B-B14F-4D97-AF65-F5344CB8AC3E}">
        <p14:creationId xmlns:p14="http://schemas.microsoft.com/office/powerpoint/2010/main" val="172863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718B649-0E5B-4959-9995-75C778BE0659}"/>
              </a:ext>
            </a:extLst>
          </p:cNvPr>
          <p:cNvSpPr txBox="1"/>
          <p:nvPr/>
        </p:nvSpPr>
        <p:spPr>
          <a:xfrm>
            <a:off x="449034" y="574158"/>
            <a:ext cx="369591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difficultés peu impactantes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connexion WIFI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ArgoUML</a:t>
            </a: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, un logiciel instable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équipe qui se connait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la prochaine fois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outils pour gagner du temps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encore plus poussée</a:t>
            </a:r>
          </a:p>
          <a:p>
            <a:pPr marL="1143000" lvl="2" indent="-228600">
              <a:buFont typeface="+mj-lt"/>
              <a:buAutoNum type="alphaLcParenR"/>
            </a:pPr>
            <a:endParaRPr lang="fr-FR" sz="11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F9A226-A2F3-4EA2-B610-F4C4A8CF0880}"/>
              </a:ext>
            </a:extLst>
          </p:cNvPr>
          <p:cNvSpPr txBox="1"/>
          <p:nvPr/>
        </p:nvSpPr>
        <p:spPr>
          <a:xfrm>
            <a:off x="4422112" y="574158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Des difficultés peu impactantes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4BDE9E-6C92-4EBA-AAB2-6AF912592FBB}"/>
              </a:ext>
            </a:extLst>
          </p:cNvPr>
          <p:cNvSpPr txBox="1"/>
          <p:nvPr/>
        </p:nvSpPr>
        <p:spPr>
          <a:xfrm>
            <a:off x="10858499" y="6429375"/>
            <a:ext cx="7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11/15</a:t>
            </a:r>
          </a:p>
        </p:txBody>
      </p:sp>
    </p:spTree>
    <p:extLst>
      <p:ext uri="{BB962C8B-B14F-4D97-AF65-F5344CB8AC3E}">
        <p14:creationId xmlns:p14="http://schemas.microsoft.com/office/powerpoint/2010/main" val="416454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673893-1BDF-4484-BF5B-BC030EAC68EB}"/>
              </a:ext>
            </a:extLst>
          </p:cNvPr>
          <p:cNvSpPr txBox="1"/>
          <p:nvPr/>
        </p:nvSpPr>
        <p:spPr>
          <a:xfrm>
            <a:off x="449034" y="574158"/>
            <a:ext cx="369591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difficultés peu impactantes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connexion WIFI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fr-FR" sz="1100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ArgoUML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, un logiciel instable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équipe qui se connait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la prochaine fois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outils pour gagner du temps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encore plus poussée</a:t>
            </a:r>
          </a:p>
          <a:p>
            <a:pPr marL="1143000" lvl="2" indent="-228600">
              <a:buFont typeface="+mj-lt"/>
              <a:buAutoNum type="alphaLcParenR"/>
            </a:pPr>
            <a:endParaRPr lang="fr-FR" sz="11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BFDD3E-169C-43BF-9510-F9C4B8A9BD3A}"/>
              </a:ext>
            </a:extLst>
          </p:cNvPr>
          <p:cNvSpPr txBox="1"/>
          <p:nvPr/>
        </p:nvSpPr>
        <p:spPr>
          <a:xfrm>
            <a:off x="4422112" y="574158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Une équipe que se connait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1CBE41-6E98-494A-9134-8169F5DA1CB6}"/>
              </a:ext>
            </a:extLst>
          </p:cNvPr>
          <p:cNvSpPr txBox="1"/>
          <p:nvPr/>
        </p:nvSpPr>
        <p:spPr>
          <a:xfrm>
            <a:off x="10858499" y="6429375"/>
            <a:ext cx="7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12/15</a:t>
            </a:r>
          </a:p>
        </p:txBody>
      </p:sp>
    </p:spTree>
    <p:extLst>
      <p:ext uri="{BB962C8B-B14F-4D97-AF65-F5344CB8AC3E}">
        <p14:creationId xmlns:p14="http://schemas.microsoft.com/office/powerpoint/2010/main" val="1753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46BF17F-E6C6-4072-BA70-450C373D3CCB}"/>
              </a:ext>
            </a:extLst>
          </p:cNvPr>
          <p:cNvSpPr txBox="1"/>
          <p:nvPr/>
        </p:nvSpPr>
        <p:spPr>
          <a:xfrm>
            <a:off x="449034" y="574158"/>
            <a:ext cx="369591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difficultés peu impactantes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connexion WIFI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fr-FR" sz="1100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ArgoUML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, un logiciel instable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équipe qui se connait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la prochaine fois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outils pour gagner du temps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encore plus poussée</a:t>
            </a:r>
          </a:p>
          <a:p>
            <a:pPr marL="1143000" lvl="2" indent="-228600">
              <a:buFont typeface="+mj-lt"/>
              <a:buAutoNum type="alphaLcParenR"/>
            </a:pPr>
            <a:endParaRPr lang="fr-FR" sz="11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F85951-9CC0-4C03-BC44-9765D0A8A49A}"/>
              </a:ext>
            </a:extLst>
          </p:cNvPr>
          <p:cNvSpPr txBox="1"/>
          <p:nvPr/>
        </p:nvSpPr>
        <p:spPr>
          <a:xfrm>
            <a:off x="4422112" y="574158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Des outils pour gagner du temps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2C4D7A-3E2E-43D3-ADDF-40A834A366CC}"/>
              </a:ext>
            </a:extLst>
          </p:cNvPr>
          <p:cNvSpPr txBox="1"/>
          <p:nvPr/>
        </p:nvSpPr>
        <p:spPr>
          <a:xfrm>
            <a:off x="10858499" y="6429375"/>
            <a:ext cx="7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13/15</a:t>
            </a:r>
          </a:p>
        </p:txBody>
      </p:sp>
    </p:spTree>
    <p:extLst>
      <p:ext uri="{BB962C8B-B14F-4D97-AF65-F5344CB8AC3E}">
        <p14:creationId xmlns:p14="http://schemas.microsoft.com/office/powerpoint/2010/main" val="429255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err="1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Rétroconception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rencontrés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3811" y="351393"/>
            <a:ext cx="528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Une organisation encore plus poussée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65" y="1844885"/>
            <a:ext cx="3283802" cy="40596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7542129" y="2247421"/>
            <a:ext cx="365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 =   Difficile de s’y retrouver</a:t>
            </a:r>
          </a:p>
        </p:txBody>
      </p:sp>
      <p:sp>
        <p:nvSpPr>
          <p:cNvPr id="7" name="Rectangle à coins arrondis 5">
            <a:extLst>
              <a:ext uri="{FF2B5EF4-FFF2-40B4-BE49-F238E27FC236}">
                <a16:creationId xmlns:a16="http://schemas.microsoft.com/office/drawing/2014/main" id="{AEBCFA2D-080A-44F2-BDD0-3E9535D74C13}"/>
              </a:ext>
            </a:extLst>
          </p:cNvPr>
          <p:cNvSpPr/>
          <p:nvPr/>
        </p:nvSpPr>
        <p:spPr>
          <a:xfrm>
            <a:off x="346639" y="392772"/>
            <a:ext cx="3413964" cy="246633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650EFD-1B2F-41C9-B7BD-E3879033A79F}"/>
              </a:ext>
            </a:extLst>
          </p:cNvPr>
          <p:cNvSpPr txBox="1"/>
          <p:nvPr/>
        </p:nvSpPr>
        <p:spPr>
          <a:xfrm>
            <a:off x="449034" y="574158"/>
            <a:ext cx="369591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difficultés peu impactantes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connexion WIFI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fr-FR" sz="1100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ArgoUML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, un logiciel instable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équipe qui se connait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la prochaine fois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Des outils pour gagner du temps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encore plus poussée</a:t>
            </a:r>
          </a:p>
          <a:p>
            <a:pPr marL="1143000" lvl="2" indent="-228600">
              <a:buFont typeface="+mj-lt"/>
              <a:buAutoNum type="alphaLcParenR"/>
            </a:pPr>
            <a:endParaRPr lang="fr-FR" sz="11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C0D305-5A64-483E-BAFE-82DA239972AE}"/>
              </a:ext>
            </a:extLst>
          </p:cNvPr>
          <p:cNvSpPr txBox="1"/>
          <p:nvPr/>
        </p:nvSpPr>
        <p:spPr>
          <a:xfrm>
            <a:off x="10858499" y="6429375"/>
            <a:ext cx="7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14/15</a:t>
            </a:r>
          </a:p>
        </p:txBody>
      </p:sp>
    </p:spTree>
    <p:extLst>
      <p:ext uri="{BB962C8B-B14F-4D97-AF65-F5344CB8AC3E}">
        <p14:creationId xmlns:p14="http://schemas.microsoft.com/office/powerpoint/2010/main" val="374793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44125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8545B6-2492-439C-A9D1-6EBE1FFCBD26}"/>
              </a:ext>
            </a:extLst>
          </p:cNvPr>
          <p:cNvSpPr txBox="1"/>
          <p:nvPr/>
        </p:nvSpPr>
        <p:spPr>
          <a:xfrm>
            <a:off x="10858499" y="6429375"/>
            <a:ext cx="7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10639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92765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B2A95B-D010-400C-ADB6-07D5F29DE351}"/>
              </a:ext>
            </a:extLst>
          </p:cNvPr>
          <p:cNvSpPr txBox="1"/>
          <p:nvPr/>
        </p:nvSpPr>
        <p:spPr>
          <a:xfrm>
            <a:off x="973507" y="2021340"/>
            <a:ext cx="54025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b="1" cap="small" dirty="0">
                <a:solidFill>
                  <a:srgbClr val="FF0000"/>
                </a:solidFill>
              </a:rPr>
              <a:t>Une démarche bien huilée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Nos outils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Retour sur la conception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La gestion des erreurs XML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L’élément « Tableau »</a:t>
            </a:r>
          </a:p>
          <a:p>
            <a:endParaRPr lang="fr-FR" sz="2000" dirty="0"/>
          </a:p>
          <a:p>
            <a:pPr marL="514350" indent="-514350">
              <a:buAutoNum type="romanUcPeriod" startAt="2"/>
            </a:pPr>
            <a:r>
              <a:rPr lang="fr-FR" sz="2400" b="1" cap="small" dirty="0">
                <a:solidFill>
                  <a:srgbClr val="FF0000"/>
                </a:solidFill>
              </a:rPr>
              <a:t>Un Projet professionnalisant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Nos premières rencontres professionnelles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Notre premier cahier des charges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Un programme « user-</a:t>
            </a:r>
            <a:r>
              <a:rPr lang="fr-FR" b="1" dirty="0" err="1"/>
              <a:t>friendly</a:t>
            </a:r>
            <a:r>
              <a:rPr lang="fr-FR" b="1" dirty="0"/>
              <a:t> »</a:t>
            </a:r>
          </a:p>
          <a:p>
            <a:pPr marL="914400" lvl="1" indent="-457200">
              <a:buFont typeface="+mj-lt"/>
              <a:buAutoNum type="arabicPeriod"/>
            </a:pPr>
            <a:endParaRPr lang="fr-FR" sz="24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4293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2/15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7700DF-7B90-43B8-B118-B109B71E04EA}"/>
              </a:ext>
            </a:extLst>
          </p:cNvPr>
          <p:cNvSpPr txBox="1"/>
          <p:nvPr/>
        </p:nvSpPr>
        <p:spPr>
          <a:xfrm>
            <a:off x="6723387" y="2021340"/>
            <a:ext cx="48590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 startAt="2"/>
            </a:pPr>
            <a:r>
              <a:rPr lang="fr-FR" sz="2400" b="1" cap="small" dirty="0">
                <a:solidFill>
                  <a:srgbClr val="FF0000"/>
                </a:solidFill>
              </a:rPr>
              <a:t>Une organisation naissante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Des difficultés peu impactantes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La connexion Wi-Fi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err="1"/>
              <a:t>ArgoUML</a:t>
            </a:r>
            <a:r>
              <a:rPr lang="fr-FR" sz="1600" dirty="0"/>
              <a:t>, un logiciel instable</a:t>
            </a:r>
            <a:endParaRPr lang="fr-FR" b="1" dirty="0"/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Une équipe qui se connaît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/>
              <a:t>Pour la prochaine fois...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Des outils pour gagner du temps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Une organisation encore plus poussée</a:t>
            </a:r>
          </a:p>
          <a:p>
            <a:pPr marL="285750" indent="-285750">
              <a:buFont typeface="+mj-lt"/>
              <a:buAutoNum type="romanUcPeriod"/>
            </a:pPr>
            <a:endParaRPr lang="fr-FR" sz="1100" dirty="0" err="1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5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53853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4293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3/15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20" y="1999716"/>
            <a:ext cx="4810122" cy="3238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775175" y="5238572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Appel d’offre de la société Prom’Info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79435" y="2541926"/>
            <a:ext cx="41788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200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Objectifs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Apprendre à gérer un projet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Mettre en pratique les connaissances acquises</a:t>
            </a:r>
          </a:p>
        </p:txBody>
      </p:sp>
    </p:spTree>
    <p:extLst>
      <p:ext uri="{BB962C8B-B14F-4D97-AF65-F5344CB8AC3E}">
        <p14:creationId xmlns:p14="http://schemas.microsoft.com/office/powerpoint/2010/main" val="355572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30517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outils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4/15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Nos outils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67118" y="3903705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ea typeface="DejaVu Sans Condensed" panose="020B0606030804020204" pitchFamily="34" charset="0"/>
                <a:cs typeface="DejaVu Sans Condensed" panose="020B0606030804020204" pitchFamily="34" charset="0"/>
              </a:rPr>
              <a:t>GitHub</a:t>
            </a:r>
            <a:r>
              <a:rPr lang="fr-FR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 </a:t>
            </a: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un outil de partage et de suivi</a:t>
            </a:r>
          </a:p>
        </p:txBody>
      </p:sp>
      <p:pic>
        <p:nvPicPr>
          <p:cNvPr id="1026" name="Picture 2" descr="Résultat de recherche d'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22" y="3040200"/>
            <a:ext cx="2370854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63" y="2676056"/>
            <a:ext cx="1169897" cy="11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8286182" y="3835291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Notepad++,</a:t>
            </a:r>
          </a:p>
          <a:p>
            <a:pPr algn="ctr"/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Adam</a:t>
            </a:r>
          </a:p>
        </p:txBody>
      </p:sp>
      <p:pic>
        <p:nvPicPr>
          <p:cNvPr id="1030" name="Picture 6" descr="Résultat de recherche d'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60" y="3928649"/>
            <a:ext cx="1789322" cy="5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6215114" y="4525090"/>
            <a:ext cx="235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ea typeface="DejaVu Sans Condensed" panose="020B0606030804020204" pitchFamily="34" charset="0"/>
                <a:cs typeface="DejaVu Sans Condensed" panose="020B0606030804020204" pitchFamily="34" charset="0"/>
              </a:rPr>
              <a:t>Atom</a:t>
            </a:r>
            <a:r>
              <a:rPr lang="fr-FR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Bryan, Martin et Jonathan</a:t>
            </a:r>
          </a:p>
        </p:txBody>
      </p:sp>
      <p:pic>
        <p:nvPicPr>
          <p:cNvPr id="1032" name="Picture 8" descr="Résultat de recherche d'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22" y="1889192"/>
            <a:ext cx="1113401" cy="111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5939191" y="3013255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Sublime </a:t>
            </a:r>
            <a:r>
              <a:rPr lang="fr-FR" b="1" dirty="0" err="1">
                <a:ea typeface="DejaVu Sans Condensed" panose="020B0606030804020204" pitchFamily="34" charset="0"/>
                <a:cs typeface="DejaVu Sans Condensed" panose="020B0606030804020204" pitchFamily="34" charset="0"/>
              </a:rPr>
              <a:t>Text</a:t>
            </a:r>
            <a:r>
              <a:rPr lang="fr-FR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Florent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96355" y="3305643"/>
            <a:ext cx="1571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éditeurs de texte :</a:t>
            </a:r>
            <a:endParaRPr lang="fr-FR" sz="2000" dirty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8161" y="1566153"/>
            <a:ext cx="4749077" cy="4260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5/15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Nos outils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23145" y="4384855"/>
            <a:ext cx="237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ea typeface="DejaVu Sans Condensed" panose="020B0606030804020204" pitchFamily="34" charset="0"/>
                <a:cs typeface="DejaVu Sans Condensed" panose="020B0606030804020204" pitchFamily="34" charset="0"/>
              </a:rPr>
              <a:t>ArgoUML</a:t>
            </a:r>
            <a:r>
              <a:rPr lang="fr-FR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réaliser un diagramme de classes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396354" y="3305643"/>
            <a:ext cx="177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outils personnalisés :</a:t>
            </a:r>
            <a:endParaRPr lang="fr-FR" sz="2000" dirty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2050" name="Picture 2" descr="Résultat de recherche d'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73" y="3146716"/>
            <a:ext cx="1303303" cy="12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7749154" y="3411842"/>
            <a:ext cx="177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Les .bat, et le chat</a:t>
            </a:r>
            <a:endParaRPr lang="fr-FR" sz="2000" dirty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C5286A0-7B28-41FC-A231-E18871A62133}"/>
              </a:ext>
            </a:extLst>
          </p:cNvPr>
          <p:cNvSpPr txBox="1"/>
          <p:nvPr/>
        </p:nvSpPr>
        <p:spPr>
          <a:xfrm>
            <a:off x="486267" y="536840"/>
            <a:ext cx="30517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outils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</p:txBody>
      </p:sp>
    </p:spTree>
    <p:extLst>
      <p:ext uri="{BB962C8B-B14F-4D97-AF65-F5344CB8AC3E}">
        <p14:creationId xmlns:p14="http://schemas.microsoft.com/office/powerpoint/2010/main" val="332523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924F2BA-05EC-4F8F-84DC-8C3CFFCD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40" y="1618361"/>
            <a:ext cx="3302436" cy="44872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6/15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75918" y="2615012"/>
            <a:ext cx="417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Plusieurs façons de les gérer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 avertissement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une erreur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une erreur empêchant le programme de se lancer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La gestion des erreurs </a:t>
            </a:r>
            <a:r>
              <a:rPr lang="fr-FR" sz="2800" b="1" cap="small" dirty="0" err="1">
                <a:solidFill>
                  <a:srgbClr val="EA0000"/>
                </a:solidFill>
              </a:rPr>
              <a:t>xml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2624E1-10E5-490F-9D78-27FA8C66F8E8}"/>
              </a:ext>
            </a:extLst>
          </p:cNvPr>
          <p:cNvSpPr txBox="1"/>
          <p:nvPr/>
        </p:nvSpPr>
        <p:spPr>
          <a:xfrm>
            <a:off x="551430" y="536840"/>
            <a:ext cx="30517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outils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</p:txBody>
      </p:sp>
    </p:spTree>
    <p:extLst>
      <p:ext uri="{BB962C8B-B14F-4D97-AF65-F5344CB8AC3E}">
        <p14:creationId xmlns:p14="http://schemas.microsoft.com/office/powerpoint/2010/main" val="232853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3D536B3-C1E9-4AFC-95FF-6E241146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48" y="2650617"/>
            <a:ext cx="4245166" cy="3670543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63FCBE2-8638-43C8-8105-F816A48B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3065172"/>
            <a:ext cx="4103815" cy="32000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2C9778D-4CAD-404C-AE6D-587A1C4D5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4" y="5104447"/>
            <a:ext cx="889910" cy="352425"/>
          </a:xfrm>
          <a:prstGeom prst="rect">
            <a:avLst/>
          </a:prstGeom>
        </p:spPr>
      </p:pic>
      <p:pic>
        <p:nvPicPr>
          <p:cNvPr id="16" name="Image 15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64330055-D75F-4FB1-99BA-0849D5D26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8" y="5376862"/>
            <a:ext cx="889910" cy="62518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2DE9D7D-C153-48A2-8956-F1985966A2FE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7/15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L’élément « Tableau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F3216B-6BF9-4769-85D5-C1D66C121629}"/>
              </a:ext>
            </a:extLst>
          </p:cNvPr>
          <p:cNvSpPr txBox="1"/>
          <p:nvPr/>
        </p:nvSpPr>
        <p:spPr>
          <a:xfrm>
            <a:off x="551430" y="536840"/>
            <a:ext cx="30517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outils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1143000" lvl="2" indent="-228600">
              <a:buFont typeface="+mj-lt"/>
              <a:buAutoNum type="alphaLcParenR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</p:txBody>
      </p:sp>
    </p:spTree>
    <p:extLst>
      <p:ext uri="{BB962C8B-B14F-4D97-AF65-F5344CB8AC3E}">
        <p14:creationId xmlns:p14="http://schemas.microsoft.com/office/powerpoint/2010/main" val="12845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BCB5582-027F-40F1-AC4A-BB6D748B578A}"/>
              </a:ext>
            </a:extLst>
          </p:cNvPr>
          <p:cNvSpPr txBox="1"/>
          <p:nvPr/>
        </p:nvSpPr>
        <p:spPr>
          <a:xfrm>
            <a:off x="371762" y="574158"/>
            <a:ext cx="32085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Nos premières rencontres professionnelles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Notre premier cahier des charges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programme « user-</a:t>
            </a:r>
            <a:r>
              <a:rPr lang="fr-FR" sz="1100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friendly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 »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D68B8F-A501-4D1C-AE78-3EBAE2EC170A}"/>
              </a:ext>
            </a:extLst>
          </p:cNvPr>
          <p:cNvSpPr txBox="1"/>
          <p:nvPr/>
        </p:nvSpPr>
        <p:spPr>
          <a:xfrm>
            <a:off x="4422112" y="382293"/>
            <a:ext cx="528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Nos premières rencontres professionnelles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C75DDB-5EDB-4D99-9053-981CFADAEEED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8/15</a:t>
            </a:r>
          </a:p>
        </p:txBody>
      </p:sp>
    </p:spTree>
    <p:extLst>
      <p:ext uri="{BB962C8B-B14F-4D97-AF65-F5344CB8AC3E}">
        <p14:creationId xmlns:p14="http://schemas.microsoft.com/office/powerpoint/2010/main" val="379213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4600B0-E6DB-4B35-A66E-7AE31B18787B}"/>
              </a:ext>
            </a:extLst>
          </p:cNvPr>
          <p:cNvSpPr txBox="1"/>
          <p:nvPr/>
        </p:nvSpPr>
        <p:spPr>
          <a:xfrm>
            <a:off x="371762" y="574158"/>
            <a:ext cx="32085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démarche bien huilé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projet professionnalisant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Nos premières rencontres professionnelles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Notre premier cahier des charges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 programme « user-</a:t>
            </a:r>
            <a:r>
              <a:rPr lang="fr-FR" sz="1100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friendly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 »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Une organisation naissante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669904-B6A9-41A5-B698-CAF84454052D}"/>
              </a:ext>
            </a:extLst>
          </p:cNvPr>
          <p:cNvSpPr txBox="1"/>
          <p:nvPr/>
        </p:nvSpPr>
        <p:spPr>
          <a:xfrm>
            <a:off x="4422112" y="574158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Notre premier cahier des charges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B3E1D1-2A82-4896-903A-0F8229DCB7BE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9/15</a:t>
            </a:r>
          </a:p>
        </p:txBody>
      </p:sp>
    </p:spTree>
    <p:extLst>
      <p:ext uri="{BB962C8B-B14F-4D97-AF65-F5344CB8AC3E}">
        <p14:creationId xmlns:p14="http://schemas.microsoft.com/office/powerpoint/2010/main" val="131146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+mj-lt"/>
          <a:buAutoNum type="romanUcPeriod"/>
          <a:defRPr sz="1100" dirty="0" err="1" smtClean="0">
            <a:solidFill>
              <a:srgbClr val="FF0000"/>
            </a:solidFill>
            <a:latin typeface="DejaVu Sans Condensed" panose="020B0606030804020204" pitchFamily="34" charset="0"/>
            <a:ea typeface="DejaVu Sans Condensed" panose="020B0606030804020204" pitchFamily="34" charset="0"/>
            <a:cs typeface="DejaVu Sans Condensed" panose="020B06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828</Words>
  <Application>Microsoft Office PowerPoint</Application>
  <PresentationFormat>Grand écran</PresentationFormat>
  <Paragraphs>189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DejaVu Sans Condensed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k.♥</dc:creator>
  <cp:lastModifiedBy>Bryan k.♥</cp:lastModifiedBy>
  <cp:revision>200</cp:revision>
  <dcterms:created xsi:type="dcterms:W3CDTF">2018-01-16T12:57:04Z</dcterms:created>
  <dcterms:modified xsi:type="dcterms:W3CDTF">2018-01-17T08:48:04Z</dcterms:modified>
</cp:coreProperties>
</file>