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4"/>
  </p:sldMasterIdLst>
  <p:notesMasterIdLst>
    <p:notesMasterId r:id="rId22"/>
  </p:notesMasterIdLst>
  <p:handoutMasterIdLst>
    <p:handoutMasterId r:id="rId23"/>
  </p:handoutMasterIdLst>
  <p:sldIdLst>
    <p:sldId id="490" r:id="rId5"/>
    <p:sldId id="470" r:id="rId6"/>
    <p:sldId id="265" r:id="rId7"/>
    <p:sldId id="473" r:id="rId8"/>
    <p:sldId id="482" r:id="rId9"/>
    <p:sldId id="474" r:id="rId10"/>
    <p:sldId id="476" r:id="rId11"/>
    <p:sldId id="477" r:id="rId12"/>
    <p:sldId id="487" r:id="rId13"/>
    <p:sldId id="475" r:id="rId14"/>
    <p:sldId id="481" r:id="rId15"/>
    <p:sldId id="491" r:id="rId16"/>
    <p:sldId id="484" r:id="rId17"/>
    <p:sldId id="485" r:id="rId18"/>
    <p:sldId id="486" r:id="rId19"/>
    <p:sldId id="489" r:id="rId20"/>
    <p:sldId id="290" r:id="rId21"/>
  </p:sldIdLst>
  <p:sldSz cx="12192000" cy="6858000"/>
  <p:notesSz cx="6858000" cy="9144000"/>
  <p:custDataLst>
    <p:tags r:id="rId24"/>
  </p:custDataLst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74D"/>
    <a:srgbClr val="1E4471"/>
    <a:srgbClr val="ECECEC"/>
    <a:srgbClr val="049FD9"/>
    <a:srgbClr val="F5F6F7"/>
    <a:srgbClr val="F2F4F7"/>
    <a:srgbClr val="F9F9F9"/>
    <a:srgbClr val="F5FFFF"/>
    <a:srgbClr val="E2E2E2"/>
    <a:srgbClr val="F5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82398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5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146" d="100"/>
          <a:sy n="146" d="100"/>
        </p:scale>
        <p:origin x="32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454938941015609"/>
          <c:w val="1"/>
          <c:h val="5.545061058984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454938941015609"/>
          <c:w val="1"/>
          <c:h val="5.545061058984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454938941015609"/>
          <c:w val="1"/>
          <c:h val="5.545061058984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454938941015609"/>
          <c:w val="1"/>
          <c:h val="5.545061058984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454938941015609"/>
          <c:w val="1"/>
          <c:h val="5.545061058984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0.19324</cdr:x>
      <cdr:y>0.34045</cdr:y>
    </cdr:from>
    <cdr:to>
      <cdr:x>0.33923</cdr:x>
      <cdr:y>0.40817</cdr:y>
    </cdr:to>
    <cdr:sp macro="" textlink="">
      <cdr:nvSpPr>
        <cdr:cNvPr id="2" name="Rounded Rectangle 1">
          <a:extLst xmlns:a="http://schemas.openxmlformats.org/drawingml/2006/main">
            <a:ext uri="{FF2B5EF4-FFF2-40B4-BE49-F238E27FC236}">
              <a16:creationId xmlns:a16="http://schemas.microsoft.com/office/drawing/2014/main" id="{9B087FEC-4730-754E-ABC9-697ACBD4B25A}"/>
            </a:ext>
          </a:extLst>
        </cdr:cNvPr>
        <cdr:cNvSpPr/>
      </cdr:nvSpPr>
      <cdr:spPr>
        <a:xfrm xmlns:a="http://schemas.openxmlformats.org/drawingml/2006/main">
          <a:off x="922777" y="1866232"/>
          <a:ext cx="697117" cy="37119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sz="800" dirty="0">
              <a:solidFill>
                <a:schemeClr val="tx1"/>
              </a:solidFill>
            </a:rPr>
            <a:t>NETCONF</a:t>
          </a:r>
        </a:p>
      </cdr:txBody>
    </cdr:sp>
  </cdr:relSizeAnchor>
  <cdr:relSizeAnchor xmlns:cdr="http://schemas.openxmlformats.org/drawingml/2006/chartDrawing">
    <cdr:from>
      <cdr:x>0.67274</cdr:x>
      <cdr:y>0.34195</cdr:y>
    </cdr:from>
    <cdr:to>
      <cdr:x>0.81872</cdr:x>
      <cdr:y>0.40966</cdr:y>
    </cdr:to>
    <cdr:sp macro="" textlink="">
      <cdr:nvSpPr>
        <cdr:cNvPr id="6" name="Rounded Rectangle 5">
          <a:extLst xmlns:a="http://schemas.openxmlformats.org/drawingml/2006/main">
            <a:ext uri="{FF2B5EF4-FFF2-40B4-BE49-F238E27FC236}">
              <a16:creationId xmlns:a16="http://schemas.microsoft.com/office/drawing/2014/main" id="{56CFDCC5-83FD-0641-BF63-650D0D799915}"/>
            </a:ext>
          </a:extLst>
        </cdr:cNvPr>
        <cdr:cNvSpPr/>
      </cdr:nvSpPr>
      <cdr:spPr>
        <a:xfrm xmlns:a="http://schemas.openxmlformats.org/drawingml/2006/main">
          <a:off x="3212452" y="1874435"/>
          <a:ext cx="697117" cy="37119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 err="1">
              <a:solidFill>
                <a:schemeClr val="tx1"/>
              </a:solidFill>
            </a:rPr>
            <a:t>gRPC</a:t>
          </a:r>
          <a:endParaRPr lang="en-US" sz="8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0.51839</cdr:x>
      <cdr:y>0.34195</cdr:y>
    </cdr:from>
    <cdr:to>
      <cdr:x>0.66438</cdr:x>
      <cdr:y>0.40966</cdr:y>
    </cdr:to>
    <cdr:sp macro="" textlink="">
      <cdr:nvSpPr>
        <cdr:cNvPr id="7" name="Rounded Rectangle 6">
          <a:extLst xmlns:a="http://schemas.openxmlformats.org/drawingml/2006/main">
            <a:ext uri="{FF2B5EF4-FFF2-40B4-BE49-F238E27FC236}">
              <a16:creationId xmlns:a16="http://schemas.microsoft.com/office/drawing/2014/main" id="{56CFDCC5-83FD-0641-BF63-650D0D799915}"/>
            </a:ext>
          </a:extLst>
        </cdr:cNvPr>
        <cdr:cNvSpPr/>
      </cdr:nvSpPr>
      <cdr:spPr>
        <a:xfrm xmlns:a="http://schemas.openxmlformats.org/drawingml/2006/main">
          <a:off x="2475407" y="1874435"/>
          <a:ext cx="697117" cy="37119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 err="1">
              <a:solidFill>
                <a:schemeClr val="tx1"/>
              </a:solidFill>
            </a:rPr>
            <a:t>gNMI</a:t>
          </a:r>
          <a:endParaRPr lang="en-US" sz="8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0.35401</cdr:x>
      <cdr:y>0.34195</cdr:y>
    </cdr:from>
    <cdr:to>
      <cdr:x>0.5</cdr:x>
      <cdr:y>0.40966</cdr:y>
    </cdr:to>
    <cdr:sp macro="" textlink="">
      <cdr:nvSpPr>
        <cdr:cNvPr id="8" name="Rounded Rectangle 7">
          <a:extLst xmlns:a="http://schemas.openxmlformats.org/drawingml/2006/main">
            <a:ext uri="{FF2B5EF4-FFF2-40B4-BE49-F238E27FC236}">
              <a16:creationId xmlns:a16="http://schemas.microsoft.com/office/drawing/2014/main" id="{56CFDCC5-83FD-0641-BF63-650D0D799915}"/>
            </a:ext>
          </a:extLst>
        </cdr:cNvPr>
        <cdr:cNvSpPr/>
      </cdr:nvSpPr>
      <cdr:spPr>
        <a:xfrm xmlns:a="http://schemas.openxmlformats.org/drawingml/2006/main">
          <a:off x="1690483" y="1874434"/>
          <a:ext cx="697117" cy="37119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>
              <a:solidFill>
                <a:schemeClr val="tx1"/>
              </a:solidFill>
            </a:rPr>
            <a:t>RESTCONF</a:t>
          </a:r>
        </a:p>
      </cdr:txBody>
    </cdr:sp>
  </cdr:relSizeAnchor>
  <cdr:relSizeAnchor xmlns:cdr="http://schemas.openxmlformats.org/drawingml/2006/chartDrawing">
    <cdr:from>
      <cdr:x>0.20139</cdr:x>
      <cdr:y>0.47717</cdr:y>
    </cdr:from>
    <cdr:to>
      <cdr:x>0.48009</cdr:x>
      <cdr:y>0.5581</cdr:y>
    </cdr:to>
    <cdr:sp macro="" textlink="">
      <cdr:nvSpPr>
        <cdr:cNvPr id="10" name="Rounded Rectangle 9">
          <a:extLst xmlns:a="http://schemas.openxmlformats.org/drawingml/2006/main">
            <a:ext uri="{FF2B5EF4-FFF2-40B4-BE49-F238E27FC236}">
              <a16:creationId xmlns:a16="http://schemas.microsoft.com/office/drawing/2014/main" id="{8FA15C59-0D3C-F84E-B46C-7723473F47A5}"/>
            </a:ext>
          </a:extLst>
        </cdr:cNvPr>
        <cdr:cNvSpPr/>
      </cdr:nvSpPr>
      <cdr:spPr>
        <a:xfrm xmlns:a="http://schemas.openxmlformats.org/drawingml/2006/main">
          <a:off x="961660" y="2615697"/>
          <a:ext cx="1330859" cy="443620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tx1">
            <a:lumMod val="50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Open</a:t>
          </a:r>
        </a:p>
      </cdr:txBody>
    </cdr:sp>
  </cdr:relSizeAnchor>
  <cdr:relSizeAnchor xmlns:cdr="http://schemas.openxmlformats.org/drawingml/2006/chartDrawing">
    <cdr:from>
      <cdr:x>0.52867</cdr:x>
      <cdr:y>0.47867</cdr:y>
    </cdr:from>
    <cdr:to>
      <cdr:x>0.80737</cdr:x>
      <cdr:y>0.5596</cdr:y>
    </cdr:to>
    <cdr:sp macro="" textlink="">
      <cdr:nvSpPr>
        <cdr:cNvPr id="12" name="Rounded Rectangle 11">
          <a:extLst xmlns:a="http://schemas.openxmlformats.org/drawingml/2006/main">
            <a:ext uri="{FF2B5EF4-FFF2-40B4-BE49-F238E27FC236}">
              <a16:creationId xmlns:a16="http://schemas.microsoft.com/office/drawing/2014/main" id="{A651EBDB-EE47-484D-A177-6455201EB2B1}"/>
            </a:ext>
          </a:extLst>
        </cdr:cNvPr>
        <cdr:cNvSpPr/>
      </cdr:nvSpPr>
      <cdr:spPr>
        <a:xfrm xmlns:a="http://schemas.openxmlformats.org/drawingml/2006/main">
          <a:off x="2524505" y="2623899"/>
          <a:ext cx="1330859" cy="443620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Native</a:t>
          </a:r>
        </a:p>
      </cdr:txBody>
    </cdr:sp>
  </cdr:relSizeAnchor>
  <cdr:relSizeAnchor xmlns:cdr="http://schemas.openxmlformats.org/drawingml/2006/chartDrawing">
    <cdr:from>
      <cdr:x>0.19875</cdr:x>
      <cdr:y>0.57709</cdr:y>
    </cdr:from>
    <cdr:to>
      <cdr:x>0.80483</cdr:x>
      <cdr:y>0.65802</cdr:y>
    </cdr:to>
    <cdr:sp macro="" textlink="">
      <cdr:nvSpPr>
        <cdr:cNvPr id="13" name="Rounded Rectangle 12">
          <a:extLst xmlns:a="http://schemas.openxmlformats.org/drawingml/2006/main">
            <a:ext uri="{FF2B5EF4-FFF2-40B4-BE49-F238E27FC236}">
              <a16:creationId xmlns:a16="http://schemas.microsoft.com/office/drawing/2014/main" id="{A651EBDB-EE47-484D-A177-6455201EB2B1}"/>
            </a:ext>
          </a:extLst>
        </cdr:cNvPr>
        <cdr:cNvSpPr/>
      </cdr:nvSpPr>
      <cdr:spPr>
        <a:xfrm xmlns:a="http://schemas.openxmlformats.org/drawingml/2006/main">
          <a:off x="949085" y="3163393"/>
          <a:ext cx="2894130" cy="443620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Configuration and Operation</a:t>
          </a:r>
        </a:p>
      </cdr:txBody>
    </cdr:sp>
  </cdr:relSizeAnchor>
  <cdr:relSizeAnchor xmlns:cdr="http://schemas.openxmlformats.org/drawingml/2006/chartDrawing">
    <cdr:from>
      <cdr:x>0.18331</cdr:x>
      <cdr:y>0.43735</cdr:y>
    </cdr:from>
    <cdr:to>
      <cdr:x>0.81669</cdr:x>
      <cdr:y>0.68756</cdr:y>
    </cdr:to>
    <cdr:sp macro="" textlink="">
      <cdr:nvSpPr>
        <cdr:cNvPr id="15" name="Rounded Rectangle 14">
          <a:extLst xmlns:a="http://schemas.openxmlformats.org/drawingml/2006/main">
            <a:ext uri="{FF2B5EF4-FFF2-40B4-BE49-F238E27FC236}">
              <a16:creationId xmlns:a16="http://schemas.microsoft.com/office/drawing/2014/main" id="{472521D6-A4B4-EE48-AEED-AA8B266B3ED1}"/>
            </a:ext>
          </a:extLst>
        </cdr:cNvPr>
        <cdr:cNvSpPr/>
      </cdr:nvSpPr>
      <cdr:spPr>
        <a:xfrm xmlns:a="http://schemas.openxmlformats.org/drawingml/2006/main">
          <a:off x="875323" y="2397369"/>
          <a:ext cx="3024554" cy="137160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63500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0.35761</cdr:x>
      <cdr:y>0.41382</cdr:y>
    </cdr:from>
    <cdr:to>
      <cdr:x>0.64239</cdr:x>
      <cdr:y>0.46515</cdr:y>
    </cdr:to>
    <cdr:sp macro="" textlink="">
      <cdr:nvSpPr>
        <cdr:cNvPr id="14" name="Rectangle 13">
          <a:extLst xmlns:a="http://schemas.openxmlformats.org/drawingml/2006/main">
            <a:ext uri="{FF2B5EF4-FFF2-40B4-BE49-F238E27FC236}">
              <a16:creationId xmlns:a16="http://schemas.microsoft.com/office/drawing/2014/main" id="{064EAFF7-26C5-CC4B-8B03-6DE31EE77FB0}"/>
            </a:ext>
          </a:extLst>
        </cdr:cNvPr>
        <cdr:cNvSpPr/>
      </cdr:nvSpPr>
      <cdr:spPr>
        <a:xfrm xmlns:a="http://schemas.openxmlformats.org/drawingml/2006/main">
          <a:off x="1707661" y="2268415"/>
          <a:ext cx="1359877" cy="2813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dirty="0">
              <a:solidFill>
                <a:srgbClr val="FFC000"/>
              </a:solidFill>
            </a:rPr>
            <a:t>YANG Data Models</a:t>
          </a:r>
        </a:p>
      </cdr:txBody>
    </cdr:sp>
  </cdr:relSizeAnchor>
  <cdr:relSizeAnchor xmlns:cdr="http://schemas.openxmlformats.org/drawingml/2006/chartDrawing">
    <cdr:from>
      <cdr:x>0.17635</cdr:x>
      <cdr:y>0.72606</cdr:y>
    </cdr:from>
    <cdr:to>
      <cdr:x>0.61088</cdr:x>
      <cdr:y>0.79449</cdr:y>
    </cdr:to>
    <cdr:sp macro="" textlink="">
      <cdr:nvSpPr>
        <cdr:cNvPr id="16" name="Rounded Rectangle 15">
          <a:extLst xmlns:a="http://schemas.openxmlformats.org/drawingml/2006/main">
            <a:ext uri="{FF2B5EF4-FFF2-40B4-BE49-F238E27FC236}">
              <a16:creationId xmlns:a16="http://schemas.microsoft.com/office/drawing/2014/main" id="{09DC71F0-3557-BB4F-BAD5-5D32CC44CE30}"/>
            </a:ext>
          </a:extLst>
        </cdr:cNvPr>
        <cdr:cNvSpPr/>
      </cdr:nvSpPr>
      <cdr:spPr>
        <a:xfrm xmlns:a="http://schemas.openxmlformats.org/drawingml/2006/main">
          <a:off x="842108" y="3979984"/>
          <a:ext cx="2074984" cy="37513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Device Features</a:t>
          </a:r>
        </a:p>
      </cdr:txBody>
    </cdr:sp>
  </cdr:relSizeAnchor>
  <cdr:relSizeAnchor xmlns:cdr="http://schemas.openxmlformats.org/drawingml/2006/chartDrawing">
    <cdr:from>
      <cdr:x>0.6428</cdr:x>
      <cdr:y>0.72169</cdr:y>
    </cdr:from>
    <cdr:to>
      <cdr:x>0.82201</cdr:x>
      <cdr:y>0.88004</cdr:y>
    </cdr:to>
    <cdr:sp macro="" textlink="">
      <cdr:nvSpPr>
        <cdr:cNvPr id="17" name="Rounded Rectangle 16">
          <a:extLst xmlns:a="http://schemas.openxmlformats.org/drawingml/2006/main">
            <a:ext uri="{FF2B5EF4-FFF2-40B4-BE49-F238E27FC236}">
              <a16:creationId xmlns:a16="http://schemas.microsoft.com/office/drawing/2014/main" id="{94C7251F-FB0E-CB45-990D-C0FD530FCF6A}"/>
            </a:ext>
          </a:extLst>
        </cdr:cNvPr>
        <cdr:cNvSpPr/>
      </cdr:nvSpPr>
      <cdr:spPr>
        <a:xfrm xmlns:a="http://schemas.openxmlformats.org/drawingml/2006/main">
          <a:off x="3069492" y="3956036"/>
          <a:ext cx="855785" cy="868010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tx1">
            <a:lumMod val="50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SNMP</a:t>
          </a:r>
        </a:p>
      </cdr:txBody>
    </cdr:sp>
  </cdr:relSizeAnchor>
  <cdr:relSizeAnchor xmlns:cdr="http://schemas.openxmlformats.org/drawingml/2006/chartDrawing">
    <cdr:from>
      <cdr:x>0.17962</cdr:x>
      <cdr:y>0.81445</cdr:y>
    </cdr:from>
    <cdr:to>
      <cdr:x>0.31383</cdr:x>
      <cdr:y>0.88289</cdr:y>
    </cdr:to>
    <cdr:sp macro="" textlink="">
      <cdr:nvSpPr>
        <cdr:cNvPr id="18" name="Rounded Rectangle 17">
          <a:extLst xmlns:a="http://schemas.openxmlformats.org/drawingml/2006/main">
            <a:ext uri="{FF2B5EF4-FFF2-40B4-BE49-F238E27FC236}">
              <a16:creationId xmlns:a16="http://schemas.microsoft.com/office/drawing/2014/main" id="{7B275763-583C-DB48-95F5-8B4E573798CF}"/>
            </a:ext>
          </a:extLst>
        </cdr:cNvPr>
        <cdr:cNvSpPr/>
      </cdr:nvSpPr>
      <cdr:spPr>
        <a:xfrm xmlns:a="http://schemas.openxmlformats.org/drawingml/2006/main">
          <a:off x="857737" y="4464539"/>
          <a:ext cx="640863" cy="37513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900" dirty="0">
              <a:solidFill>
                <a:schemeClr val="tx1"/>
              </a:solidFill>
            </a:rPr>
            <a:t>Wireless</a:t>
          </a:r>
        </a:p>
      </cdr:txBody>
    </cdr:sp>
  </cdr:relSizeAnchor>
  <cdr:relSizeAnchor xmlns:cdr="http://schemas.openxmlformats.org/drawingml/2006/chartDrawing">
    <cdr:from>
      <cdr:x>0.32529</cdr:x>
      <cdr:y>0.81303</cdr:y>
    </cdr:from>
    <cdr:to>
      <cdr:x>0.40712</cdr:x>
      <cdr:y>0.88146</cdr:y>
    </cdr:to>
    <cdr:sp macro="" textlink="">
      <cdr:nvSpPr>
        <cdr:cNvPr id="19" name="Rounded Rectangle 18">
          <a:extLst xmlns:a="http://schemas.openxmlformats.org/drawingml/2006/main">
            <a:ext uri="{FF2B5EF4-FFF2-40B4-BE49-F238E27FC236}">
              <a16:creationId xmlns:a16="http://schemas.microsoft.com/office/drawing/2014/main" id="{432531FE-8443-6247-AC8C-057F40881DDB}"/>
            </a:ext>
          </a:extLst>
        </cdr:cNvPr>
        <cdr:cNvSpPr/>
      </cdr:nvSpPr>
      <cdr:spPr>
        <a:xfrm xmlns:a="http://schemas.openxmlformats.org/drawingml/2006/main">
          <a:off x="1553309" y="4456724"/>
          <a:ext cx="390770" cy="37513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…</a:t>
          </a:r>
        </a:p>
      </cdr:txBody>
    </cdr:sp>
  </cdr:relSizeAnchor>
  <cdr:relSizeAnchor xmlns:cdr="http://schemas.openxmlformats.org/drawingml/2006/chartDrawing">
    <cdr:from>
      <cdr:x>0.41817</cdr:x>
      <cdr:y>0.81374</cdr:y>
    </cdr:from>
    <cdr:to>
      <cdr:x>0.5</cdr:x>
      <cdr:y>0.88218</cdr:y>
    </cdr:to>
    <cdr:sp macro="" textlink="">
      <cdr:nvSpPr>
        <cdr:cNvPr id="20" name="Rounded Rectangle 19">
          <a:extLst xmlns:a="http://schemas.openxmlformats.org/drawingml/2006/main">
            <a:ext uri="{FF2B5EF4-FFF2-40B4-BE49-F238E27FC236}">
              <a16:creationId xmlns:a16="http://schemas.microsoft.com/office/drawing/2014/main" id="{C5154E01-17C9-8646-B8FE-4859B0F91199}"/>
            </a:ext>
          </a:extLst>
        </cdr:cNvPr>
        <cdr:cNvSpPr/>
      </cdr:nvSpPr>
      <cdr:spPr>
        <a:xfrm xmlns:a="http://schemas.openxmlformats.org/drawingml/2006/main">
          <a:off x="1996830" y="4460632"/>
          <a:ext cx="390770" cy="37513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…</a:t>
          </a:r>
        </a:p>
      </cdr:txBody>
    </cdr:sp>
  </cdr:relSizeAnchor>
  <cdr:relSizeAnchor xmlns:cdr="http://schemas.openxmlformats.org/drawingml/2006/chartDrawing">
    <cdr:from>
      <cdr:x>0.518</cdr:x>
      <cdr:y>0.81232</cdr:y>
    </cdr:from>
    <cdr:to>
      <cdr:x>0.59984</cdr:x>
      <cdr:y>0.88075</cdr:y>
    </cdr:to>
    <cdr:sp macro="" textlink="">
      <cdr:nvSpPr>
        <cdr:cNvPr id="21" name="Rounded Rectangle 20">
          <a:extLst xmlns:a="http://schemas.openxmlformats.org/drawingml/2006/main">
            <a:ext uri="{FF2B5EF4-FFF2-40B4-BE49-F238E27FC236}">
              <a16:creationId xmlns:a16="http://schemas.microsoft.com/office/drawing/2014/main" id="{AB1EA411-97A9-4C47-929A-108F27E27EF4}"/>
            </a:ext>
          </a:extLst>
        </cdr:cNvPr>
        <cdr:cNvSpPr/>
      </cdr:nvSpPr>
      <cdr:spPr>
        <a:xfrm xmlns:a="http://schemas.openxmlformats.org/drawingml/2006/main">
          <a:off x="2473569" y="4452817"/>
          <a:ext cx="390770" cy="37513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92D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…</a:t>
          </a:r>
        </a:p>
      </cdr:txBody>
    </cdr:sp>
  </cdr:relSizeAnchor>
  <cdr:relSizeAnchor xmlns:cdr="http://schemas.openxmlformats.org/drawingml/2006/chartDrawing">
    <cdr:from>
      <cdr:x>0.17881</cdr:x>
      <cdr:y>0.13152</cdr:y>
    </cdr:from>
    <cdr:to>
      <cdr:x>0.52741</cdr:x>
      <cdr:y>0.21921</cdr:y>
    </cdr:to>
    <cdr:sp macro="" textlink="">
      <cdr:nvSpPr>
        <cdr:cNvPr id="22" name="Rounded Rectangle 21">
          <a:extLst xmlns:a="http://schemas.openxmlformats.org/drawingml/2006/main">
            <a:ext uri="{FF2B5EF4-FFF2-40B4-BE49-F238E27FC236}">
              <a16:creationId xmlns:a16="http://schemas.microsoft.com/office/drawing/2014/main" id="{9C684F81-9363-924A-9E24-B29EA56A64DC}"/>
            </a:ext>
          </a:extLst>
        </cdr:cNvPr>
        <cdr:cNvSpPr/>
      </cdr:nvSpPr>
      <cdr:spPr>
        <a:xfrm xmlns:a="http://schemas.openxmlformats.org/drawingml/2006/main">
          <a:off x="853830" y="720969"/>
          <a:ext cx="1664677" cy="48064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lt1"/>
              </a:solidFill>
            </a:rPr>
            <a:t>Subscription</a:t>
          </a:r>
        </a:p>
      </cdr:txBody>
    </cdr:sp>
  </cdr:relSizeAnchor>
  <cdr:relSizeAnchor xmlns:cdr="http://schemas.openxmlformats.org/drawingml/2006/chartDrawing">
    <cdr:from>
      <cdr:x>0.5</cdr:x>
      <cdr:y>0.13438</cdr:y>
    </cdr:from>
    <cdr:to>
      <cdr:x>0.84861</cdr:x>
      <cdr:y>0.22206</cdr:y>
    </cdr:to>
    <cdr:sp macro="" textlink="">
      <cdr:nvSpPr>
        <cdr:cNvPr id="23" name="Rounded Rectangle 22">
          <a:extLst xmlns:a="http://schemas.openxmlformats.org/drawingml/2006/main">
            <a:ext uri="{FF2B5EF4-FFF2-40B4-BE49-F238E27FC236}">
              <a16:creationId xmlns:a16="http://schemas.microsoft.com/office/drawing/2014/main" id="{F69C4B23-654F-8D4C-B942-DCF1B5FF4C43}"/>
            </a:ext>
          </a:extLst>
        </cdr:cNvPr>
        <cdr:cNvSpPr/>
      </cdr:nvSpPr>
      <cdr:spPr>
        <a:xfrm xmlns:a="http://schemas.openxmlformats.org/drawingml/2006/main">
          <a:off x="2387600" y="736600"/>
          <a:ext cx="1664677" cy="48064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lt1"/>
              </a:solidFill>
            </a:rPr>
            <a:t>Publication</a:t>
          </a:r>
        </a:p>
      </cdr:txBody>
    </cdr:sp>
  </cdr:relSizeAnchor>
  <cdr:relSizeAnchor xmlns:cdr="http://schemas.openxmlformats.org/drawingml/2006/chartDrawing">
    <cdr:from>
      <cdr:x>0.27781</cdr:x>
      <cdr:y>0.19693</cdr:y>
    </cdr:from>
    <cdr:to>
      <cdr:x>0.40104</cdr:x>
      <cdr:y>0.31765</cdr:y>
    </cdr:to>
    <cdr:sp macro="" textlink="">
      <cdr:nvSpPr>
        <cdr:cNvPr id="27" name="Down Arrow 26">
          <a:extLst xmlns:a="http://schemas.openxmlformats.org/drawingml/2006/main">
            <a:ext uri="{FF2B5EF4-FFF2-40B4-BE49-F238E27FC236}">
              <a16:creationId xmlns:a16="http://schemas.microsoft.com/office/drawing/2014/main" id="{F790F7E9-D83D-2B4A-BB31-850329577269}"/>
            </a:ext>
          </a:extLst>
        </cdr:cNvPr>
        <cdr:cNvSpPr/>
      </cdr:nvSpPr>
      <cdr:spPr>
        <a:xfrm xmlns:a="http://schemas.openxmlformats.org/drawingml/2006/main">
          <a:off x="1326584" y="1079500"/>
          <a:ext cx="588476" cy="66172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0.625</cdr:x>
      <cdr:y>0.19693</cdr:y>
    </cdr:from>
    <cdr:to>
      <cdr:x>0.74823</cdr:x>
      <cdr:y>0.31765</cdr:y>
    </cdr:to>
    <cdr:sp macro="" textlink="">
      <cdr:nvSpPr>
        <cdr:cNvPr id="28" name="Down Arrow 27">
          <a:extLst xmlns:a="http://schemas.openxmlformats.org/drawingml/2006/main">
            <a:ext uri="{FF2B5EF4-FFF2-40B4-BE49-F238E27FC236}">
              <a16:creationId xmlns:a16="http://schemas.microsoft.com/office/drawing/2014/main" id="{F2FF856F-2EE7-5B4B-955B-BD77A56F9BFB}"/>
            </a:ext>
          </a:extLst>
        </cdr:cNvPr>
        <cdr:cNvSpPr/>
      </cdr:nvSpPr>
      <cdr:spPr>
        <a:xfrm xmlns:a="http://schemas.openxmlformats.org/drawingml/2006/main" rot="10800000">
          <a:off x="2984489" y="1079500"/>
          <a:ext cx="588476" cy="66172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0.12992</cdr:x>
      <cdr:y>0.21017</cdr:y>
    </cdr:from>
    <cdr:to>
      <cdr:x>0.30435</cdr:x>
      <cdr:y>0.29158</cdr:y>
    </cdr:to>
    <cdr:sp macro="" textlink="">
      <cdr:nvSpPr>
        <cdr:cNvPr id="29" name="TextBox 28">
          <a:extLst xmlns:a="http://schemas.openxmlformats.org/drawingml/2006/main">
            <a:ext uri="{FF2B5EF4-FFF2-40B4-BE49-F238E27FC236}">
              <a16:creationId xmlns:a16="http://schemas.microsoft.com/office/drawing/2014/main" id="{FF8B4BD9-0B47-EB4E-BCD3-D4B307975284}"/>
            </a:ext>
          </a:extLst>
        </cdr:cNvPr>
        <cdr:cNvSpPr txBox="1"/>
      </cdr:nvSpPr>
      <cdr:spPr>
        <a:xfrm xmlns:a="http://schemas.openxmlformats.org/drawingml/2006/main">
          <a:off x="620415" y="1152054"/>
          <a:ext cx="832918" cy="44627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91440" tIns="45720" rIns="91440" bIns="45720" rtlCol="0" anchor="t">
          <a:spAutoFit/>
        </a:bodyPr>
        <a:lstStyle xmlns:a="http://schemas.openxmlformats.org/drawingml/2006/main"/>
        <a:p xmlns:a="http://schemas.openxmlformats.org/drawingml/2006/main">
          <a:pPr algn="l"/>
          <a:r>
            <a:rPr lang="en-US" sz="1200" b="1" dirty="0">
              <a:latin typeface="+mn-lt"/>
            </a:rPr>
            <a:t>Dial-In</a:t>
          </a:r>
        </a:p>
        <a:p xmlns:a="http://schemas.openxmlformats.org/drawingml/2006/main">
          <a:pPr algn="l"/>
          <a:r>
            <a:rPr lang="en-US" dirty="0"/>
            <a:t>Dynamic</a:t>
          </a:r>
          <a:endParaRPr lang="en-US" sz="1100" dirty="0">
            <a:latin typeface="+mn-lt"/>
          </a:endParaRPr>
        </a:p>
      </cdr:txBody>
    </cdr:sp>
  </cdr:relSizeAnchor>
  <cdr:relSizeAnchor xmlns:cdr="http://schemas.openxmlformats.org/drawingml/2006/chartDrawing">
    <cdr:from>
      <cdr:x>0.74656</cdr:x>
      <cdr:y>0.21331</cdr:y>
    </cdr:from>
    <cdr:to>
      <cdr:x>0.92098</cdr:x>
      <cdr:y>0.29473</cdr:y>
    </cdr:to>
    <cdr:sp macro="" textlink="">
      <cdr:nvSpPr>
        <cdr:cNvPr id="30" name="TextBox 1">
          <a:extLst xmlns:a="http://schemas.openxmlformats.org/drawingml/2006/main">
            <a:ext uri="{FF2B5EF4-FFF2-40B4-BE49-F238E27FC236}">
              <a16:creationId xmlns:a16="http://schemas.microsoft.com/office/drawing/2014/main" id="{28FCD49A-52E8-284C-A70C-6CF068B5EC6E}"/>
            </a:ext>
          </a:extLst>
        </cdr:cNvPr>
        <cdr:cNvSpPr txBox="1"/>
      </cdr:nvSpPr>
      <cdr:spPr>
        <a:xfrm xmlns:a="http://schemas.openxmlformats.org/drawingml/2006/main">
          <a:off x="3564958" y="1169309"/>
          <a:ext cx="832918" cy="44627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200" b="1" dirty="0">
              <a:latin typeface="+mn-lt"/>
            </a:rPr>
            <a:t>Dial-Out</a:t>
          </a:r>
        </a:p>
        <a:p xmlns:a="http://schemas.openxmlformats.org/drawingml/2006/main">
          <a:pPr algn="l"/>
          <a:r>
            <a:rPr lang="en-US" dirty="0"/>
            <a:t>Configured</a:t>
          </a:r>
          <a:endParaRPr lang="en-US" sz="1100" dirty="0">
            <a:latin typeface="+mn-lt"/>
          </a:endParaRPr>
        </a:p>
      </cdr:txBody>
    </cdr:sp>
  </cdr:relSizeAnchor>
  <cdr:relSizeAnchor xmlns:cdr="http://schemas.openxmlformats.org/drawingml/2006/chartDrawing">
    <cdr:from>
      <cdr:x>0.16063</cdr:x>
      <cdr:y>0.32889</cdr:y>
    </cdr:from>
    <cdr:to>
      <cdr:x>0.83937</cdr:x>
      <cdr:y>0.9053</cdr:y>
    </cdr:to>
    <cdr:sp macro="" textlink="">
      <cdr:nvSpPr>
        <cdr:cNvPr id="33" name="Rectangle 32">
          <a:extLst xmlns:a="http://schemas.openxmlformats.org/drawingml/2006/main">
            <a:ext uri="{FF2B5EF4-FFF2-40B4-BE49-F238E27FC236}">
              <a16:creationId xmlns:a16="http://schemas.microsoft.com/office/drawing/2014/main" id="{6E335821-B01B-4942-A6B7-25C817B23FC1}"/>
            </a:ext>
          </a:extLst>
        </cdr:cNvPr>
        <cdr:cNvSpPr/>
      </cdr:nvSpPr>
      <cdr:spPr>
        <a:xfrm xmlns:a="http://schemas.openxmlformats.org/drawingml/2006/main">
          <a:off x="767029" y="1802859"/>
          <a:ext cx="3241141" cy="31596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3">
              <a:lumMod val="10000"/>
            </a:schemeClr>
          </a:solidFill>
          <a:prstDash val="sysDash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0.45726</cdr:x>
      <cdr:y>0.9102</cdr:y>
    </cdr:from>
    <cdr:to>
      <cdr:x>0.63168</cdr:x>
      <cdr:y>0.96074</cdr:y>
    </cdr:to>
    <cdr:sp macro="" textlink="">
      <cdr:nvSpPr>
        <cdr:cNvPr id="34" name="TextBox 1">
          <a:extLst xmlns:a="http://schemas.openxmlformats.org/drawingml/2006/main">
            <a:ext uri="{FF2B5EF4-FFF2-40B4-BE49-F238E27FC236}">
              <a16:creationId xmlns:a16="http://schemas.microsoft.com/office/drawing/2014/main" id="{E437FEA4-F7BA-6849-A99C-7DFA585DFFD1}"/>
            </a:ext>
          </a:extLst>
        </cdr:cNvPr>
        <cdr:cNvSpPr txBox="1"/>
      </cdr:nvSpPr>
      <cdr:spPr>
        <a:xfrm xmlns:a="http://schemas.openxmlformats.org/drawingml/2006/main">
          <a:off x="2183491" y="4989408"/>
          <a:ext cx="83291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200" b="1" dirty="0"/>
            <a:t>IOS-XE</a:t>
          </a:r>
          <a:endParaRPr lang="en-US" sz="1200" b="1" dirty="0">
            <a:latin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3E184FE1-117F-5848-A57E-740470F7318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6183516" y="0"/>
          <a:ext cx="5939073" cy="412074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0.01963</cdr:x>
      <cdr:y>0.0264</cdr:y>
    </cdr:from>
    <cdr:to>
      <cdr:x>0.97707</cdr:x>
      <cdr:y>0.97938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869D476-8852-E74D-848C-DF94115FC9C9}"/>
            </a:ext>
          </a:extLst>
        </cdr:cNvPr>
        <cdr:cNvSpPr txBox="1"/>
      </cdr:nvSpPr>
      <cdr:spPr>
        <a:xfrm xmlns:a="http://schemas.openxmlformats.org/drawingml/2006/main">
          <a:off x="93727" y="144738"/>
          <a:ext cx="4572000" cy="522384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91440" tIns="45720" rIns="91440" bIns="45720" rtlCol="0" anchor="t">
          <a:spAutoFit/>
        </a:bodyPr>
        <a:lstStyle xmlns:a="http://schemas.openxmlformats.org/drawingml/2006/main"/>
        <a:p xmlns:a="http://schemas.openxmlformats.org/drawingml/2006/main">
          <a:pPr algn="l"/>
          <a:endParaRPr lang="en-US" sz="1100" dirty="0" err="1">
            <a:latin typeface="+mn-lt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C62A7263-AFD5-1649-8B11-DA7B05225A6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459240" cy="5481638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0.21941</cdr:x>
      <cdr:y>0.12931</cdr:y>
    </cdr:from>
    <cdr:to>
      <cdr:x>0.78059</cdr:x>
      <cdr:y>0.26368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89F3D34-B30F-D744-BC3E-67CE1FCF559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47750" y="708819"/>
          <a:ext cx="2679700" cy="7366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0.2008</cdr:x>
      <cdr:y>0.39778</cdr:y>
    </cdr:from>
    <cdr:to>
      <cdr:x>0.7992</cdr:x>
      <cdr:y>0.52984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9D7F1FB-8FDC-644E-A706-A3AA4F42DE2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958850" y="2180491"/>
          <a:ext cx="2857500" cy="7239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0.23005</cdr:x>
      <cdr:y>0.68233</cdr:y>
    </cdr:from>
    <cdr:to>
      <cdr:x>0.76995</cdr:x>
      <cdr:y>0.80975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EFC959E6-EC86-9A4E-86F6-8366AF6968F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098550" y="3740273"/>
          <a:ext cx="2578100" cy="698500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0.0446</cdr:x>
      <cdr:y>0.28507</cdr:y>
    </cdr:from>
    <cdr:to>
      <cdr:x>0.95739</cdr:x>
      <cdr:y>0.6636</cdr:y>
    </cdr:to>
    <cdr:sp macro="" textlink="">
      <cdr:nvSpPr>
        <cdr:cNvPr id="3" name="Rounded Rectangle 2">
          <a:extLst xmlns:a="http://schemas.openxmlformats.org/drawingml/2006/main">
            <a:ext uri="{FF2B5EF4-FFF2-40B4-BE49-F238E27FC236}">
              <a16:creationId xmlns:a16="http://schemas.microsoft.com/office/drawing/2014/main" id="{A2D2ADA1-0619-A149-9B7C-CB39802DB169}"/>
            </a:ext>
          </a:extLst>
        </cdr:cNvPr>
        <cdr:cNvSpPr/>
      </cdr:nvSpPr>
      <cdr:spPr>
        <a:xfrm xmlns:a="http://schemas.openxmlformats.org/drawingml/2006/main">
          <a:off x="250092" y="1562649"/>
          <a:ext cx="5118487" cy="2074985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chemeClr val="accent3">
              <a:lumMod val="10000"/>
            </a:schemeClr>
          </a:solidFill>
          <a:prstDash val="sysDash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0.09644</cdr:x>
      <cdr:y>0.09933</cdr:y>
    </cdr:from>
    <cdr:to>
      <cdr:x>0.23885</cdr:x>
      <cdr:y>0.18274</cdr:y>
    </cdr:to>
    <cdr:sp macro="" textlink="">
      <cdr:nvSpPr>
        <cdr:cNvPr id="5" name="Rounded Rectangle 4">
          <a:extLst xmlns:a="http://schemas.openxmlformats.org/drawingml/2006/main">
            <a:ext uri="{FF2B5EF4-FFF2-40B4-BE49-F238E27FC236}">
              <a16:creationId xmlns:a16="http://schemas.microsoft.com/office/drawing/2014/main" id="{9DD3D08D-0041-3145-981C-1D8AED6088F5}"/>
            </a:ext>
          </a:extLst>
        </cdr:cNvPr>
        <cdr:cNvSpPr/>
      </cdr:nvSpPr>
      <cdr:spPr>
        <a:xfrm xmlns:a="http://schemas.openxmlformats.org/drawingml/2006/main">
          <a:off x="540785" y="544512"/>
          <a:ext cx="798566" cy="457200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>
            <a:lumMod val="50000"/>
            <a:lumOff val="50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609585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1219170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828754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2438339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3047924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3657509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4267093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4876678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9800</a:t>
          </a:r>
        </a:p>
      </cdr:txBody>
    </cdr:sp>
  </cdr:relSizeAnchor>
  <cdr:relSizeAnchor xmlns:cdr="http://schemas.openxmlformats.org/drawingml/2006/chartDrawing">
    <cdr:from>
      <cdr:x>0.16764</cdr:x>
      <cdr:y>0.17994</cdr:y>
    </cdr:from>
    <cdr:to>
      <cdr:x>0.17066</cdr:x>
      <cdr:y>0.54468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E6F71084-129B-BE47-B7BD-E814CF6CCDFF}"/>
            </a:ext>
          </a:extLst>
        </cdr:cNvPr>
        <cdr:cNvCxnSpPr/>
      </cdr:nvCxnSpPr>
      <cdr:spPr>
        <a:xfrm xmlns:a="http://schemas.openxmlformats.org/drawingml/2006/main" flipH="1">
          <a:off x="940067" y="986381"/>
          <a:ext cx="16910" cy="199934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0.41362</cdr:y>
    </cdr:from>
    <cdr:to>
      <cdr:x>0.5</cdr:x>
      <cdr:y>0.54468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C208ADE7-8B72-754B-A732-CD42736044E0}"/>
            </a:ext>
          </a:extLst>
        </cdr:cNvPr>
        <cdr:cNvCxnSpPr/>
      </cdr:nvCxnSpPr>
      <cdr:spPr>
        <a:xfrm xmlns:a="http://schemas.openxmlformats.org/drawingml/2006/main">
          <a:off x="2803769" y="2267317"/>
          <a:ext cx="0" cy="71840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0.57876</cdr:x>
      <cdr:y>0.58638</cdr:y>
    </cdr:from>
    <cdr:to>
      <cdr:x>0.76871</cdr:x>
      <cdr:y>0.58638</cdr:y>
    </cdr:to>
    <cdr:cxnSp macro="">
      <cdr:nvCxnSpPr>
        <cdr:cNvPr id="17" name="Straight Arrow Connector 16">
          <a:extLst xmlns:a="http://schemas.openxmlformats.org/drawingml/2006/main">
            <a:ext uri="{FF2B5EF4-FFF2-40B4-BE49-F238E27FC236}">
              <a16:creationId xmlns:a16="http://schemas.microsoft.com/office/drawing/2014/main" id="{B40AFC75-8DC9-0445-BD48-8259227D38C3}"/>
            </a:ext>
          </a:extLst>
        </cdr:cNvPr>
        <cdr:cNvCxnSpPr>
          <a:stCxn xmlns:a="http://schemas.openxmlformats.org/drawingml/2006/main" id="4" idx="1"/>
        </cdr:cNvCxnSpPr>
      </cdr:nvCxnSpPr>
      <cdr:spPr>
        <a:xfrm xmlns:a="http://schemas.openxmlformats.org/drawingml/2006/main" flipH="1">
          <a:off x="3245428" y="3214322"/>
          <a:ext cx="1065134" cy="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0.85873</cdr:x>
      <cdr:y>0.62808</cdr:y>
    </cdr:from>
    <cdr:to>
      <cdr:x>0.85873</cdr:x>
      <cdr:y>0.80261</cdr:y>
    </cdr:to>
    <cdr:cxnSp macro="">
      <cdr:nvCxnSpPr>
        <cdr:cNvPr id="20" name="Straight Arrow Connector 19">
          <a:extLst xmlns:a="http://schemas.openxmlformats.org/drawingml/2006/main">
            <a:ext uri="{FF2B5EF4-FFF2-40B4-BE49-F238E27FC236}">
              <a16:creationId xmlns:a16="http://schemas.microsoft.com/office/drawing/2014/main" id="{54488D3D-F3C0-3248-A6A2-C03CD2CAD08F}"/>
            </a:ext>
          </a:extLst>
        </cdr:cNvPr>
        <cdr:cNvCxnSpPr/>
      </cdr:nvCxnSpPr>
      <cdr:spPr>
        <a:xfrm xmlns:a="http://schemas.openxmlformats.org/drawingml/2006/main" flipV="1">
          <a:off x="4815339" y="3442922"/>
          <a:ext cx="0" cy="9567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0.59644</cdr:x>
      <cdr:y>0.69354</cdr:y>
    </cdr:from>
    <cdr:to>
      <cdr:x>0.80678</cdr:x>
      <cdr:y>0.97582</cdr:y>
    </cdr:to>
    <cdr:sp macro="" textlink="">
      <cdr:nvSpPr>
        <cdr:cNvPr id="25" name="Triangle 24">
          <a:extLst xmlns:a="http://schemas.openxmlformats.org/drawingml/2006/main">
            <a:ext uri="{FF2B5EF4-FFF2-40B4-BE49-F238E27FC236}">
              <a16:creationId xmlns:a16="http://schemas.microsoft.com/office/drawing/2014/main" id="{0378522E-9BF7-2F49-B33E-A2B72D8A8916}"/>
            </a:ext>
          </a:extLst>
        </cdr:cNvPr>
        <cdr:cNvSpPr/>
      </cdr:nvSpPr>
      <cdr:spPr>
        <a:xfrm xmlns:a="http://schemas.openxmlformats.org/drawingml/2006/main" rot="5400000">
          <a:off x="3160637" y="3985666"/>
          <a:ext cx="1547331" cy="1179514"/>
        </a:xfrm>
        <a:prstGeom xmlns:a="http://schemas.openxmlformats.org/drawingml/2006/main" prst="triangle">
          <a:avLst>
            <a:gd name="adj" fmla="val 51776"/>
          </a:avLst>
        </a:prstGeom>
        <a:solidFill xmlns:a="http://schemas.openxmlformats.org/drawingml/2006/main">
          <a:schemeClr val="tx1">
            <a:lumMod val="50000"/>
          </a:schemeClr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0.09644</cdr:x>
      <cdr:y>0.39005</cdr:y>
    </cdr:from>
    <cdr:to>
      <cdr:x>0.23911</cdr:x>
      <cdr:y>0.42936</cdr:y>
    </cdr:to>
    <cdr:sp macro="" textlink="">
      <cdr:nvSpPr>
        <cdr:cNvPr id="28" name="TextBox 27">
          <a:extLst xmlns:a="http://schemas.openxmlformats.org/drawingml/2006/main">
            <a:ext uri="{FF2B5EF4-FFF2-40B4-BE49-F238E27FC236}">
              <a16:creationId xmlns:a16="http://schemas.microsoft.com/office/drawing/2014/main" id="{5ED5D651-8D7A-674B-A998-E86BBAE549B9}"/>
            </a:ext>
          </a:extLst>
        </cdr:cNvPr>
        <cdr:cNvSpPr txBox="1"/>
      </cdr:nvSpPr>
      <cdr:spPr>
        <a:xfrm xmlns:a="http://schemas.openxmlformats.org/drawingml/2006/main">
          <a:off x="540784" y="2138137"/>
          <a:ext cx="800047" cy="21544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vertOverflow="clip" wrap="square" lIns="91440" tIns="45720" rIns="91440" bIns="45720" rtlCol="0" anchor="t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1" dirty="0" err="1"/>
            <a:t>gRPC</a:t>
          </a:r>
          <a:r>
            <a:rPr lang="en-US" sz="800" b="1" dirty="0"/>
            <a:t>/57000</a:t>
          </a:r>
        </a:p>
      </cdr:txBody>
    </cdr:sp>
  </cdr:relSizeAnchor>
  <cdr:relSizeAnchor xmlns:cdr="http://schemas.openxmlformats.org/drawingml/2006/chartDrawing">
    <cdr:from>
      <cdr:x>0.23885</cdr:x>
      <cdr:y>0.14104</cdr:y>
    </cdr:from>
    <cdr:to>
      <cdr:x>0.5</cdr:x>
      <cdr:y>0.33021</cdr:y>
    </cdr:to>
    <cdr:cxnSp macro="">
      <cdr:nvCxnSpPr>
        <cdr:cNvPr id="32" name="Elbow Connector 31">
          <a:extLst xmlns:a="http://schemas.openxmlformats.org/drawingml/2006/main">
            <a:ext uri="{FF2B5EF4-FFF2-40B4-BE49-F238E27FC236}">
              <a16:creationId xmlns:a16="http://schemas.microsoft.com/office/drawing/2014/main" id="{AD743702-A34C-C14A-BB71-66205AEBFBB0}"/>
            </a:ext>
          </a:extLst>
        </cdr:cNvPr>
        <cdr:cNvCxnSpPr>
          <a:stCxn xmlns:a="http://schemas.openxmlformats.org/drawingml/2006/main" id="5" idx="3"/>
        </cdr:cNvCxnSpPr>
      </cdr:nvCxnSpPr>
      <cdr:spPr>
        <a:xfrm xmlns:a="http://schemas.openxmlformats.org/drawingml/2006/main">
          <a:off x="1339351" y="773112"/>
          <a:ext cx="1464418" cy="1037005"/>
        </a:xfrm>
        <a:prstGeom xmlns:a="http://schemas.openxmlformats.org/drawingml/2006/main" prst="bentConnector3">
          <a:avLst>
            <a:gd name="adj1" fmla="val 99633"/>
          </a:avLst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0.23885</cdr:x>
      <cdr:y>0.58638</cdr:y>
    </cdr:from>
    <cdr:to>
      <cdr:x>0.4288</cdr:x>
      <cdr:y>0.58638</cdr:y>
    </cdr:to>
    <cdr:cxnSp macro="">
      <cdr:nvCxnSpPr>
        <cdr:cNvPr id="38" name="Straight Arrow Connector 37">
          <a:extLst xmlns:a="http://schemas.openxmlformats.org/drawingml/2006/main">
            <a:ext uri="{FF2B5EF4-FFF2-40B4-BE49-F238E27FC236}">
              <a16:creationId xmlns:a16="http://schemas.microsoft.com/office/drawing/2014/main" id="{F152C82D-289E-AC40-AB96-92C34C7C036F}"/>
            </a:ext>
          </a:extLst>
        </cdr:cNvPr>
        <cdr:cNvCxnSpPr/>
      </cdr:nvCxnSpPr>
      <cdr:spPr>
        <a:xfrm xmlns:a="http://schemas.openxmlformats.org/drawingml/2006/main">
          <a:off x="1339350" y="3214322"/>
          <a:ext cx="1065136" cy="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3">
              <a:lumMod val="1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0.28648</cdr:x>
      <cdr:y>0.55231</cdr:y>
    </cdr:from>
    <cdr:to>
      <cdr:x>0.36985</cdr:x>
      <cdr:y>0.61407</cdr:y>
    </cdr:to>
    <cdr:sp macro="" textlink="">
      <cdr:nvSpPr>
        <cdr:cNvPr id="39" name="TextBox 1">
          <a:extLst xmlns:a="http://schemas.openxmlformats.org/drawingml/2006/main">
            <a:ext uri="{FF2B5EF4-FFF2-40B4-BE49-F238E27FC236}">
              <a16:creationId xmlns:a16="http://schemas.microsoft.com/office/drawing/2014/main" id="{57E704B0-F896-DF4F-8590-F0EA37C66467}"/>
            </a:ext>
          </a:extLst>
        </cdr:cNvPr>
        <cdr:cNvSpPr txBox="1"/>
      </cdr:nvSpPr>
      <cdr:spPr>
        <a:xfrm xmlns:a="http://schemas.openxmlformats.org/drawingml/2006/main">
          <a:off x="1606434" y="3027557"/>
          <a:ext cx="467498" cy="3385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/>
            <a:t>TCP/</a:t>
          </a:r>
        </a:p>
        <a:p xmlns:a="http://schemas.openxmlformats.org/drawingml/2006/main">
          <a:pPr algn="ctr"/>
          <a:r>
            <a:rPr lang="en-US" sz="800" b="1" dirty="0"/>
            <a:t>8086</a:t>
          </a:r>
        </a:p>
      </cdr:txBody>
    </cdr:sp>
  </cdr:relSizeAnchor>
  <cdr:relSizeAnchor xmlns:cdr="http://schemas.openxmlformats.org/drawingml/2006/chartDrawing">
    <cdr:from>
      <cdr:x>0.76871</cdr:x>
      <cdr:y>0.54468</cdr:y>
    </cdr:from>
    <cdr:to>
      <cdr:x>0.93594</cdr:x>
      <cdr:y>0.62808</cdr:y>
    </cdr:to>
    <cdr:sp macro="" textlink="">
      <cdr:nvSpPr>
        <cdr:cNvPr id="4" name="Rounded Rectangle 3">
          <a:extLst xmlns:a="http://schemas.openxmlformats.org/drawingml/2006/main">
            <a:ext uri="{FF2B5EF4-FFF2-40B4-BE49-F238E27FC236}">
              <a16:creationId xmlns:a16="http://schemas.microsoft.com/office/drawing/2014/main" id="{9DD3D08D-0041-3145-981C-1D8AED6088F5}"/>
            </a:ext>
          </a:extLst>
        </cdr:cNvPr>
        <cdr:cNvSpPr/>
      </cdr:nvSpPr>
      <cdr:spPr>
        <a:xfrm xmlns:a="http://schemas.openxmlformats.org/drawingml/2006/main">
          <a:off x="4310562" y="2985722"/>
          <a:ext cx="937759" cy="457200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609585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1219170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828754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2438339" algn="l" defTabSz="609585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3047924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3657509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4267093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4876678" algn="l" defTabSz="609585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Grafana</a:t>
          </a:r>
        </a:p>
      </cdr:txBody>
    </cdr:sp>
  </cdr:relSizeAnchor>
  <cdr:relSizeAnchor xmlns:cdr="http://schemas.openxmlformats.org/drawingml/2006/chartDrawing">
    <cdr:from>
      <cdr:x>0.80085</cdr:x>
      <cdr:y>0.80617</cdr:y>
    </cdr:from>
    <cdr:to>
      <cdr:x>0.91394</cdr:x>
      <cdr:y>0.90468</cdr:y>
    </cdr:to>
    <cdr:pic>
      <cdr:nvPicPr>
        <cdr:cNvPr id="18" name="Picture 17">
          <a:extLst xmlns:a="http://schemas.openxmlformats.org/drawingml/2006/main">
            <a:ext uri="{FF2B5EF4-FFF2-40B4-BE49-F238E27FC236}">
              <a16:creationId xmlns:a16="http://schemas.microsoft.com/office/drawing/2014/main" id="{B796B01A-E6E4-9549-BAF8-4ED8CE02097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90804" y="4419123"/>
          <a:ext cx="634125" cy="54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0.43463</cdr:x>
      <cdr:y>0.43824</cdr:y>
    </cdr:from>
    <cdr:to>
      <cdr:x>0.56537</cdr:x>
      <cdr:y>0.5</cdr:y>
    </cdr:to>
    <cdr:sp macro="" textlink="">
      <cdr:nvSpPr>
        <cdr:cNvPr id="50" name="TextBox 1">
          <a:extLst xmlns:a="http://schemas.openxmlformats.org/drawingml/2006/main">
            <a:ext uri="{FF2B5EF4-FFF2-40B4-BE49-F238E27FC236}">
              <a16:creationId xmlns:a16="http://schemas.microsoft.com/office/drawing/2014/main" id="{BE6835F8-A566-FD4A-9B79-E79A984508F0}"/>
            </a:ext>
          </a:extLst>
        </cdr:cNvPr>
        <cdr:cNvSpPr txBox="1"/>
      </cdr:nvSpPr>
      <cdr:spPr>
        <a:xfrm xmlns:a="http://schemas.openxmlformats.org/drawingml/2006/main">
          <a:off x="2437195" y="2402265"/>
          <a:ext cx="733148" cy="3385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/>
            <a:t>TCP/6514</a:t>
          </a:r>
        </a:p>
        <a:p xmlns:a="http://schemas.openxmlformats.org/drawingml/2006/main">
          <a:pPr algn="ctr"/>
          <a:r>
            <a:rPr lang="en-US" sz="800" b="1" dirty="0"/>
            <a:t>RFC5424</a:t>
          </a:r>
        </a:p>
      </cdr:txBody>
    </cdr:sp>
  </cdr:relSizeAnchor>
  <cdr:relSizeAnchor xmlns:cdr="http://schemas.openxmlformats.org/drawingml/2006/chartDrawing">
    <cdr:from>
      <cdr:x>0.79232</cdr:x>
      <cdr:y>0.71538</cdr:y>
    </cdr:from>
    <cdr:to>
      <cdr:x>0.93594</cdr:x>
      <cdr:y>0.75468</cdr:y>
    </cdr:to>
    <cdr:sp macro="" textlink="">
      <cdr:nvSpPr>
        <cdr:cNvPr id="56" name="TextBox 1">
          <a:extLst xmlns:a="http://schemas.openxmlformats.org/drawingml/2006/main">
            <a:ext uri="{FF2B5EF4-FFF2-40B4-BE49-F238E27FC236}">
              <a16:creationId xmlns:a16="http://schemas.microsoft.com/office/drawing/2014/main" id="{B2D810E1-76B9-484D-A204-39C936A07344}"/>
            </a:ext>
          </a:extLst>
        </cdr:cNvPr>
        <cdr:cNvSpPr txBox="1"/>
      </cdr:nvSpPr>
      <cdr:spPr>
        <a:xfrm xmlns:a="http://schemas.openxmlformats.org/drawingml/2006/main">
          <a:off x="4442976" y="3921441"/>
          <a:ext cx="805345" cy="21544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/>
            <a:t>HTTP/3000</a:t>
          </a:r>
        </a:p>
      </cdr:txBody>
    </cdr:sp>
  </cdr:relSizeAnchor>
  <cdr:relSizeAnchor xmlns:cdr="http://schemas.openxmlformats.org/drawingml/2006/chartDrawing">
    <cdr:from>
      <cdr:x>0.62011</cdr:x>
      <cdr:y>0.54943</cdr:y>
    </cdr:from>
    <cdr:to>
      <cdr:x>0.70348</cdr:x>
      <cdr:y>0.61119</cdr:y>
    </cdr:to>
    <cdr:sp macro="" textlink="">
      <cdr:nvSpPr>
        <cdr:cNvPr id="60" name="TextBox 1">
          <a:extLst xmlns:a="http://schemas.openxmlformats.org/drawingml/2006/main">
            <a:ext uri="{FF2B5EF4-FFF2-40B4-BE49-F238E27FC236}">
              <a16:creationId xmlns:a16="http://schemas.microsoft.com/office/drawing/2014/main" id="{A633CB62-46CB-3E4F-850B-2E803338AF97}"/>
            </a:ext>
          </a:extLst>
        </cdr:cNvPr>
        <cdr:cNvSpPr txBox="1"/>
      </cdr:nvSpPr>
      <cdr:spPr>
        <a:xfrm xmlns:a="http://schemas.openxmlformats.org/drawingml/2006/main">
          <a:off x="3477303" y="3011789"/>
          <a:ext cx="467498" cy="3385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/>
            <a:t>TCP/</a:t>
          </a:r>
        </a:p>
        <a:p xmlns:a="http://schemas.openxmlformats.org/drawingml/2006/main">
          <a:pPr algn="ctr"/>
          <a:r>
            <a:rPr lang="en-US" sz="800" b="1" dirty="0"/>
            <a:t>8086</a:t>
          </a:r>
        </a:p>
      </cdr:txBody>
    </cdr:sp>
  </cdr:relSizeAnchor>
  <cdr:relSizeAnchor xmlns:cdr="http://schemas.openxmlformats.org/drawingml/2006/chartDrawing">
    <cdr:from>
      <cdr:x>0.29864</cdr:x>
      <cdr:y>0.10775</cdr:y>
    </cdr:from>
    <cdr:to>
      <cdr:x>0.44105</cdr:x>
      <cdr:y>0.16951</cdr:y>
    </cdr:to>
    <cdr:sp macro="" textlink="">
      <cdr:nvSpPr>
        <cdr:cNvPr id="61" name="TextBox 1">
          <a:extLst xmlns:a="http://schemas.openxmlformats.org/drawingml/2006/main">
            <a:ext uri="{FF2B5EF4-FFF2-40B4-BE49-F238E27FC236}">
              <a16:creationId xmlns:a16="http://schemas.microsoft.com/office/drawing/2014/main" id="{06DB84C5-966B-5643-AC72-14F0734AD17C}"/>
            </a:ext>
          </a:extLst>
        </cdr:cNvPr>
        <cdr:cNvSpPr txBox="1"/>
      </cdr:nvSpPr>
      <cdr:spPr>
        <a:xfrm xmlns:a="http://schemas.openxmlformats.org/drawingml/2006/main">
          <a:off x="1674649" y="590640"/>
          <a:ext cx="798566" cy="3385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/>
            <a:t>UDP/514</a:t>
          </a:r>
        </a:p>
        <a:p xmlns:a="http://schemas.openxmlformats.org/drawingml/2006/main">
          <a:pPr algn="ctr"/>
          <a:r>
            <a:rPr lang="en-US" sz="800" b="1" dirty="0"/>
            <a:t>RFC3164</a:t>
          </a:r>
        </a:p>
      </cdr:txBody>
    </cdr:sp>
  </cdr:relSizeAnchor>
  <cdr:relSizeAnchor xmlns:cdr="http://schemas.openxmlformats.org/drawingml/2006/chartDrawing">
    <cdr:from>
      <cdr:x>0.59644</cdr:x>
      <cdr:y>0.23037</cdr:y>
    </cdr:from>
    <cdr:to>
      <cdr:x>0.86416</cdr:x>
      <cdr:y>0.2809</cdr:y>
    </cdr:to>
    <cdr:sp macro="" textlink="">
      <cdr:nvSpPr>
        <cdr:cNvPr id="68" name="TextBox 1">
          <a:extLst xmlns:a="http://schemas.openxmlformats.org/drawingml/2006/main">
            <a:ext uri="{FF2B5EF4-FFF2-40B4-BE49-F238E27FC236}">
              <a16:creationId xmlns:a16="http://schemas.microsoft.com/office/drawing/2014/main" id="{DA28FAAB-24F9-F244-A04D-00470B03051A}"/>
            </a:ext>
          </a:extLst>
        </cdr:cNvPr>
        <cdr:cNvSpPr txBox="1"/>
      </cdr:nvSpPr>
      <cdr:spPr>
        <a:xfrm xmlns:a="http://schemas.openxmlformats.org/drawingml/2006/main">
          <a:off x="3344546" y="1262789"/>
          <a:ext cx="150127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/>
            <a:t>Docker Containers</a:t>
          </a:r>
          <a:endParaRPr lang="en-US" sz="1200" b="1" dirty="0">
            <a:latin typeface="+mn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85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70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754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339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6DDBA30-45FB-AC4B-B5EC-2DB4A30A21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2859B883-D371-494E-BD6D-E3A4DF68E9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>
            <a:extLst>
              <a:ext uri="{FF2B5EF4-FFF2-40B4-BE49-F238E27FC236}">
                <a16:creationId xmlns:a16="http://schemas.microsoft.com/office/drawing/2014/main" id="{D8E0845A-4274-BF46-95E1-DBED1B3DE6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985482-7E80-2F4B-BD2C-5D7BFE72DA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CB47590-8DCE-3642-9C6D-E6A6A424E2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midnight_C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A9CC26-E02B-3042-AB42-8B9C7543C0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EB5E7E4-A9F4-EA4D-BF6B-8906E695E7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698105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6672121-2365-A842-A401-0A2C0390EF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698105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5EF2A47C-735D-924F-BA67-0E4FE77B1D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698105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D67F110-91C3-C64F-8679-E197D5506E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3F6F2E6-3736-8241-B6E5-9EAA01688A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E1F8DA41-B1C2-0C49-ADD7-620243ED10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9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1E4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9FD5F5C-024F-B544-BAC0-B6322607AD6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045BD1-B7E9-FA44-B3FA-63C08B2DF0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8BA0-DC73-9A40-BFD1-FB653B4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7798"/>
            <a:ext cx="5248321" cy="457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63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1263A-6776-704F-83F6-6033C508B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8000C6E-5E61-1845-A808-8806ADCA3A4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0DA5EC-2C55-0D4B-AADC-87CD7A40934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BF88A523-981F-A74B-BDEE-57D2FF0E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7798"/>
            <a:ext cx="11014075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46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105" r:id="rId2"/>
    <p:sldLayoutId id="2147484082" r:id="rId3"/>
    <p:sldLayoutId id="2147484104" r:id="rId4"/>
    <p:sldLayoutId id="2147484090" r:id="rId5"/>
    <p:sldLayoutId id="2147484070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110" userDrawn="1">
          <p15:clr>
            <a:srgbClr val="F26B43"/>
          </p15:clr>
        </p15:guide>
        <p15:guide id="8" orient="horz" pos="3885" userDrawn="1">
          <p15:clr>
            <a:srgbClr val="F26B43"/>
          </p15:clr>
        </p15:guide>
        <p15:guide id="9" pos="430" userDrawn="1">
          <p15:clr>
            <a:srgbClr val="F26B43"/>
          </p15:clr>
        </p15:guide>
        <p15:guide id="10" pos="7248" userDrawn="1">
          <p15:clr>
            <a:srgbClr val="F26B43"/>
          </p15:clr>
        </p15:guide>
        <p15:guide id="11" orient="horz" pos="915" userDrawn="1">
          <p15:clr>
            <a:srgbClr val="F26B43"/>
          </p15:clr>
        </p15:guide>
        <p15:guide id="12" orient="horz" pos="432" userDrawn="1">
          <p15:clr>
            <a:srgbClr val="F26B43"/>
          </p15:clr>
        </p15:guide>
        <p15:guide id="13" pos="371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309" userDrawn="1">
          <p15:clr>
            <a:srgbClr val="F26B43"/>
          </p15:clr>
        </p15:guide>
        <p15:guide id="16" pos="4058" userDrawn="1">
          <p15:clr>
            <a:srgbClr val="F26B43"/>
          </p15:clr>
        </p15:guide>
        <p15:guide id="17" pos="36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9221066/ios-xe-mdt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ocalhost:3000/" TargetMode="External"/><Relationship Id="rId4" Type="http://schemas.openxmlformats.org/officeDocument/2006/relationships/hyperlink" Target="https://github.com/p9221066/ios-xe-md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xdb:8086/" TargetMode="External"/><Relationship Id="rId2" Type="http://schemas.openxmlformats.org/officeDocument/2006/relationships/hyperlink" Target="https://github.com/p9221066/ios-xe-mdt.g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9221066/ios-xe-mdt.gi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DevNet/yangsuit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localhost:8443/" TargetMode="External"/><Relationship Id="rId4" Type="http://schemas.openxmlformats.org/officeDocument/2006/relationships/hyperlink" Target="http://localho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YangModels/yang/tree/main/vendor/cisco/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5B7180A-4A53-0F4C-A3F3-43D1EDBC9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Byung Wook Cho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D8F3-4E3C-8347-8542-C2061E30C6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Technical Leader, TTG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0E1C-CB95-5F47-B368-CF351CDB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April 2022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E5A1AF-8951-7741-B4CC-202524D11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9800 MDT using Docker &amp; TIG</a:t>
            </a:r>
          </a:p>
        </p:txBody>
      </p:sp>
    </p:spTree>
    <p:extLst>
      <p:ext uri="{BB962C8B-B14F-4D97-AF65-F5344CB8AC3E}">
        <p14:creationId xmlns:p14="http://schemas.microsoft.com/office/powerpoint/2010/main" val="998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Placeholder 3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94242202"/>
              </p:ext>
            </p:extLst>
          </p:nvPr>
        </p:nvGraphicFramePr>
        <p:xfrm>
          <a:off x="6350000" y="688181"/>
          <a:ext cx="5607538" cy="548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A91910-E350-B94B-88DD-F73134F8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19" y="4489938"/>
            <a:ext cx="2541227" cy="1547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9800 sends telemetry data to </a:t>
            </a:r>
            <a:r>
              <a:rPr lang="en-US" dirty="0" err="1"/>
              <a:t>Telegraf</a:t>
            </a:r>
            <a:r>
              <a:rPr lang="en-US" dirty="0"/>
              <a:t> periodically or on-change using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ingests this data and forwards it to </a:t>
            </a:r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Influxdb</a:t>
            </a:r>
            <a:r>
              <a:rPr lang="en-US" dirty="0"/>
              <a:t> will then itemize this data into a time series database</a:t>
            </a:r>
          </a:p>
          <a:p>
            <a:r>
              <a:rPr lang="en-US" dirty="0"/>
              <a:t>Grafana periodically polls this time series database to provide user defined visualization which can be viewed using HTTP on port 3000</a:t>
            </a:r>
          </a:p>
          <a:p>
            <a:r>
              <a:rPr lang="en-US" dirty="0"/>
              <a:t>Syslog-Ng translates RFC3164 to RFC5424 syslog standard as </a:t>
            </a:r>
            <a:r>
              <a:rPr lang="en-US" dirty="0" err="1"/>
              <a:t>Influxdb</a:t>
            </a:r>
            <a:r>
              <a:rPr lang="en-US" dirty="0"/>
              <a:t> only supports the latter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D3D08D-0041-3145-981C-1D8AED6088F5}"/>
              </a:ext>
            </a:extLst>
          </p:cNvPr>
          <p:cNvSpPr/>
          <p:nvPr/>
        </p:nvSpPr>
        <p:spPr>
          <a:xfrm>
            <a:off x="6890784" y="3640647"/>
            <a:ext cx="798566" cy="457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Telegraf</a:t>
            </a:r>
            <a:endParaRPr lang="en-US" sz="11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A5CA65-236D-1746-BB71-5884216C6C1C}"/>
              </a:ext>
            </a:extLst>
          </p:cNvPr>
          <p:cNvSpPr/>
          <p:nvPr/>
        </p:nvSpPr>
        <p:spPr>
          <a:xfrm>
            <a:off x="8754486" y="3673903"/>
            <a:ext cx="798566" cy="457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Influxdb</a:t>
            </a:r>
            <a:endParaRPr lang="en-US"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177FD3-4360-0A4F-B72E-B685E8346BE4}"/>
              </a:ext>
            </a:extLst>
          </p:cNvPr>
          <p:cNvSpPr/>
          <p:nvPr/>
        </p:nvSpPr>
        <p:spPr>
          <a:xfrm>
            <a:off x="8754486" y="2498298"/>
            <a:ext cx="798566" cy="4572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Syslog-Ng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9D66F-927D-6B44-AB2D-41DFB412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8" y="1957640"/>
            <a:ext cx="540658" cy="5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963" y="1303574"/>
            <a:ext cx="5248321" cy="44021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Starting Aug 13, 2021, GitHub no longer accepts your </a:t>
            </a:r>
            <a:r>
              <a:rPr lang="en-US" dirty="0" err="1"/>
              <a:t>github</a:t>
            </a:r>
            <a:r>
              <a:rPr lang="en-US" dirty="0"/>
              <a:t> account password for git operations</a:t>
            </a:r>
          </a:p>
          <a:p>
            <a:r>
              <a:rPr lang="en-US" dirty="0"/>
              <a:t>You’ll need to create a personal access token at </a:t>
            </a:r>
            <a:r>
              <a:rPr lang="en-US" dirty="0" err="1"/>
              <a:t>Setttings</a:t>
            </a:r>
            <a:r>
              <a:rPr lang="en-US" dirty="0"/>
              <a:t> &gt; Developer Settings &gt; Personal Access Token &gt; Generate New Token</a:t>
            </a:r>
          </a:p>
          <a:p>
            <a:r>
              <a:rPr lang="en-US" dirty="0"/>
              <a:t>You can then either use this token instead of your account password to perform git operations OR map this token on your system</a:t>
            </a:r>
          </a:p>
          <a:p>
            <a:r>
              <a:rPr lang="en-US" dirty="0"/>
              <a:t>For Windows, </a:t>
            </a:r>
            <a:r>
              <a:rPr lang="en-US" dirty="0" err="1"/>
              <a:t>goto</a:t>
            </a:r>
            <a:r>
              <a:rPr lang="en-US" dirty="0"/>
              <a:t> Control Panel &gt; Credential Manager &gt; Windows Credentials &gt; find </a:t>
            </a:r>
            <a:r>
              <a:rPr lang="en-US" dirty="0" err="1"/>
              <a:t>git:https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 &gt; Edit &gt; Replace password with personal access token.</a:t>
            </a:r>
          </a:p>
          <a:p>
            <a:r>
              <a:rPr lang="en-US" dirty="0"/>
              <a:t>For macOS, find the Keychain access app and search for </a:t>
            </a:r>
            <a:r>
              <a:rPr lang="en-US" dirty="0" err="1"/>
              <a:t>github.com</a:t>
            </a:r>
            <a:r>
              <a:rPr lang="en-US" dirty="0"/>
              <a:t>.  Under internet password entry, add the new personal access token.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857E5-A707-DD40-B5B9-B7A1D53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54718" y="627798"/>
            <a:ext cx="5624592" cy="1506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A18ED-981C-804C-A525-1EAED45C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14" y="2445120"/>
            <a:ext cx="3962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Jonglim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E2AEF-77F0-4CF0-9768-FF7890B18B0D}"/>
              </a:ext>
            </a:extLst>
          </p:cNvPr>
          <p:cNvSpPr txBox="1"/>
          <p:nvPr/>
        </p:nvSpPr>
        <p:spPr>
          <a:xfrm>
            <a:off x="731519" y="1495313"/>
            <a:ext cx="10650071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AutoNum type="arabicPeriod"/>
            </a:pPr>
            <a:r>
              <a:rPr lang="en-SG" dirty="0">
                <a:latin typeface="+mn-lt"/>
              </a:rPr>
              <a:t>Install git and docker</a:t>
            </a:r>
          </a:p>
          <a:p>
            <a:pPr marL="342900" indent="-342900" algn="l">
              <a:buAutoNum type="arabicPeriod"/>
            </a:pPr>
            <a:r>
              <a:rPr lang="en-SG" dirty="0">
                <a:latin typeface="+mn-lt"/>
              </a:rPr>
              <a:t>Clone repo -  git clone </a:t>
            </a:r>
            <a:r>
              <a:rPr lang="en-SG" dirty="0">
                <a:latin typeface="+mn-lt"/>
                <a:hlinkClick r:id="rId3"/>
              </a:rPr>
              <a:t>https://github.com/p9221066/ios-xe-mdt.git</a:t>
            </a:r>
            <a:endParaRPr lang="en-SG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n-SG" dirty="0">
                <a:latin typeface="+mn-lt"/>
              </a:rPr>
              <a:t>Check if docker is installed – docker </a:t>
            </a:r>
            <a:r>
              <a:rPr lang="en-SG" dirty="0" err="1">
                <a:latin typeface="+mn-lt"/>
              </a:rPr>
              <a:t>ps</a:t>
            </a:r>
            <a:endParaRPr lang="en-SG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n-SG" dirty="0">
                <a:latin typeface="+mn-lt"/>
              </a:rPr>
              <a:t>Follow the </a:t>
            </a:r>
            <a:r>
              <a:rPr lang="en-SG" dirty="0" err="1">
                <a:latin typeface="+mn-lt"/>
              </a:rPr>
              <a:t>instructinon</a:t>
            </a:r>
            <a:r>
              <a:rPr lang="en-SG" dirty="0">
                <a:latin typeface="+mn-lt"/>
              </a:rPr>
              <a:t> </a:t>
            </a:r>
            <a:r>
              <a:rPr lang="en-SG" dirty="0">
                <a:latin typeface="+mn-lt"/>
                <a:hlinkClick r:id="rId4"/>
              </a:rPr>
              <a:t>https://github.com/p9221066/ios-xe-mdt</a:t>
            </a:r>
            <a:r>
              <a:rPr lang="en-SG" dirty="0">
                <a:latin typeface="+mn-lt"/>
              </a:rPr>
              <a:t> - move files to folders, rename path in docker-</a:t>
            </a:r>
            <a:r>
              <a:rPr lang="en-SG" dirty="0" err="1">
                <a:latin typeface="+mn-lt"/>
              </a:rPr>
              <a:t>compose.ym</a:t>
            </a:r>
            <a:r>
              <a:rPr lang="en-SG" dirty="0">
                <a:latin typeface="+mn-lt"/>
              </a:rPr>
              <a:t>, push config to 9800, etc.</a:t>
            </a:r>
          </a:p>
          <a:p>
            <a:pPr marL="342900" indent="-342900" algn="l">
              <a:buAutoNum type="arabicPeriod"/>
            </a:pPr>
            <a:r>
              <a:rPr lang="en-SG" dirty="0">
                <a:latin typeface="+mn-lt"/>
              </a:rPr>
              <a:t>Run the container - </a:t>
            </a:r>
            <a:r>
              <a:rPr lang="en-SG" dirty="0" err="1">
                <a:latin typeface="+mn-lt"/>
              </a:rPr>
              <a:t>sudo</a:t>
            </a:r>
            <a:r>
              <a:rPr lang="en-SG" dirty="0">
                <a:latin typeface="+mn-lt"/>
              </a:rPr>
              <a:t> docker-compose up –d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+mn-lt"/>
              </a:rPr>
              <a:t>Access Grafana GUI using the default 'admin/admin' credential. You will be asked to change the password – </a:t>
            </a:r>
            <a:r>
              <a:rPr lang="en-US" dirty="0">
                <a:latin typeface="+mn-lt"/>
                <a:hlinkClick r:id="rId5"/>
              </a:rPr>
              <a:t>https://localhost:3000</a:t>
            </a:r>
            <a:endParaRPr lang="en-US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+mn-lt"/>
              </a:rPr>
              <a:t>In Grafana, Add a data store. Follow step 7 of read me guide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+mn-lt"/>
              </a:rPr>
              <a:t>Import dashboard.</a:t>
            </a:r>
            <a:endParaRPr lang="en-SG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n-SG" dirty="0" err="1">
                <a:latin typeface="+mn-lt"/>
              </a:rPr>
              <a:t>Influxdb</a:t>
            </a:r>
            <a:r>
              <a:rPr lang="en-SG" dirty="0">
                <a:latin typeface="+mn-lt"/>
              </a:rPr>
              <a:t> can be access thru http://localhost:8086</a:t>
            </a:r>
          </a:p>
        </p:txBody>
      </p:sp>
    </p:spTree>
    <p:extLst>
      <p:ext uri="{BB962C8B-B14F-4D97-AF65-F5344CB8AC3E}">
        <p14:creationId xmlns:p14="http://schemas.microsoft.com/office/powerpoint/2010/main" val="228627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963" y="1227931"/>
            <a:ext cx="5248321" cy="44021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download a YANG Data Model from a device on your network by creating a device profile (Setup &gt; Device profiles)</a:t>
            </a:r>
          </a:p>
          <a:p>
            <a:r>
              <a:rPr lang="en-US" dirty="0"/>
              <a:t>Device profile contains the necessary NETCONF and SSH settings required to log into the device and download the YANG Data Model</a:t>
            </a:r>
          </a:p>
          <a:p>
            <a:r>
              <a:rPr lang="en-US" dirty="0"/>
              <a:t>Create a new repository (Setup &gt; YANG files and repositories).</a:t>
            </a:r>
          </a:p>
          <a:p>
            <a:r>
              <a:rPr lang="en-US" dirty="0"/>
              <a:t>Click on </a:t>
            </a:r>
            <a:r>
              <a:rPr lang="en-US" b="1" dirty="0"/>
              <a:t>NETCONF</a:t>
            </a:r>
            <a:r>
              <a:rPr lang="en-US" dirty="0"/>
              <a:t> option and select the device profile you created.  Click </a:t>
            </a:r>
            <a:r>
              <a:rPr lang="en-US" b="1" dirty="0"/>
              <a:t>Get schema list</a:t>
            </a:r>
            <a:r>
              <a:rPr lang="en-US" dirty="0"/>
              <a:t>.</a:t>
            </a:r>
          </a:p>
          <a:p>
            <a:r>
              <a:rPr lang="en-US" dirty="0"/>
              <a:t>Select the YANG Data Models of interest and click on </a:t>
            </a:r>
            <a:r>
              <a:rPr lang="en-US" b="1" dirty="0"/>
              <a:t>Download selected schemas</a:t>
            </a:r>
            <a:r>
              <a:rPr lang="en-US" dirty="0"/>
              <a:t>.</a:t>
            </a:r>
          </a:p>
          <a:p>
            <a:r>
              <a:rPr lang="en-US" dirty="0"/>
              <a:t>Add the YANG data models downloaded to the repository into the YANG module sets.</a:t>
            </a:r>
          </a:p>
          <a:p>
            <a:r>
              <a:rPr lang="en-US" dirty="0"/>
              <a:t>You are now ready to explore the YANG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Data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8EE9D-1CA8-974E-9767-31233A6F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21" y="856397"/>
            <a:ext cx="2684793" cy="277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0828B7-3DC5-BB44-A497-D4B21DFF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359" y="2767486"/>
            <a:ext cx="2681119" cy="1726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02224-FF1A-F646-992B-831B55A9A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75" y="4273236"/>
            <a:ext cx="2682339" cy="19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Telegraf</a:t>
            </a:r>
            <a:r>
              <a:rPr lang="en-US" dirty="0"/>
              <a:t> Initial Config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87347-6FD3-F64E-9449-39F86763A001}"/>
              </a:ext>
            </a:extLst>
          </p:cNvPr>
          <p:cNvSpPr txBox="1">
            <a:spLocks/>
          </p:cNvSpPr>
          <p:nvPr/>
        </p:nvSpPr>
        <p:spPr>
          <a:xfrm>
            <a:off x="741363" y="1455974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Before you create the </a:t>
            </a:r>
            <a:r>
              <a:rPr lang="en-AU" dirty="0" err="1"/>
              <a:t>Telegraf</a:t>
            </a:r>
            <a:r>
              <a:rPr lang="en-AU" dirty="0"/>
              <a:t> container, you will need to modify the ‘</a:t>
            </a:r>
            <a:r>
              <a:rPr lang="en-AU" dirty="0" err="1"/>
              <a:t>telegraf.conf</a:t>
            </a:r>
            <a:r>
              <a:rPr lang="en-AU" dirty="0"/>
              <a:t>’ config file with some initial settings</a:t>
            </a:r>
          </a:p>
          <a:p>
            <a:r>
              <a:rPr lang="en-AU" dirty="0"/>
              <a:t>This file basically contains an input plugin that handles the streaming telemetry data from the 9800 and an output plugin that sends the data to the </a:t>
            </a:r>
            <a:r>
              <a:rPr lang="en-AU" dirty="0" err="1"/>
              <a:t>influxdb</a:t>
            </a:r>
            <a:r>
              <a:rPr lang="en-AU" dirty="0"/>
              <a:t> container</a:t>
            </a:r>
          </a:p>
          <a:p>
            <a:r>
              <a:rPr lang="en-AU" dirty="0"/>
              <a:t>I have already prepared this file for you to download at </a:t>
            </a:r>
            <a:r>
              <a:rPr lang="en-AU" dirty="0">
                <a:hlinkClick r:id="rId2"/>
              </a:rPr>
              <a:t>https://github.com/p9221066/ios-xe-mdt.git</a:t>
            </a:r>
            <a:r>
              <a:rPr lang="en-AU" dirty="0"/>
              <a:t>.  You can either clone it using ‘git’ or manually download it and place it in your local directory.</a:t>
            </a:r>
          </a:p>
          <a:p>
            <a:r>
              <a:rPr lang="en-AU" dirty="0"/>
              <a:t>Create a directory called ‘</a:t>
            </a:r>
            <a:r>
              <a:rPr lang="en-AU" dirty="0" err="1"/>
              <a:t>telegraf</a:t>
            </a:r>
            <a:r>
              <a:rPr lang="en-AU" dirty="0"/>
              <a:t>’ in your local directory and store this file there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ED2E320-4ED9-A246-BD9B-055FE9CBD712}"/>
              </a:ext>
            </a:extLst>
          </p:cNvPr>
          <p:cNvSpPr txBox="1">
            <a:spLocks/>
          </p:cNvSpPr>
          <p:nvPr/>
        </p:nvSpPr>
        <p:spPr>
          <a:xfrm>
            <a:off x="6443537" y="1455974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[[</a:t>
            </a:r>
            <a:r>
              <a:rPr lang="en-AU" sz="1400" dirty="0" err="1"/>
              <a:t>inputs.cisco_telemetry_mdt</a:t>
            </a:r>
            <a:r>
              <a:rPr lang="en-AU" sz="1400" dirty="0"/>
              <a:t>]]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transport = “”</a:t>
            </a:r>
            <a:r>
              <a:rPr lang="en-AU" sz="1400" dirty="0" err="1"/>
              <a:t>grpc</a:t>
            </a:r>
            <a:r>
              <a:rPr lang="en-AU" sz="1400" dirty="0"/>
              <a:t>””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</a:t>
            </a:r>
            <a:r>
              <a:rPr lang="en-AU" sz="1400" dirty="0" err="1"/>
              <a:t>service_address</a:t>
            </a:r>
            <a:r>
              <a:rPr lang="en-AU" sz="1400" dirty="0"/>
              <a:t> = “:57000”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[</a:t>
            </a:r>
            <a:r>
              <a:rPr lang="en-AU" sz="1400" dirty="0" err="1"/>
              <a:t>inputs.cisco_telemetry_mdt.aliases</a:t>
            </a:r>
            <a:r>
              <a:rPr lang="en-AU" sz="1400" dirty="0"/>
              <a:t>]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  </a:t>
            </a:r>
            <a:r>
              <a:rPr lang="en-AU" sz="1400" dirty="0" err="1"/>
              <a:t>ifstats</a:t>
            </a:r>
            <a:r>
              <a:rPr lang="en-AU" sz="1400" dirty="0"/>
              <a:t> = ”</a:t>
            </a:r>
            <a:r>
              <a:rPr lang="en-AU" sz="1400" dirty="0" err="1"/>
              <a:t>ietf-interfaces:interfaces-state</a:t>
            </a:r>
            <a:r>
              <a:rPr lang="en-AU" sz="1400" dirty="0"/>
              <a:t>/interface/statistics”</a:t>
            </a:r>
          </a:p>
          <a:p>
            <a:pPr marL="4762" indent="0">
              <a:lnSpc>
                <a:spcPct val="100000"/>
              </a:lnSpc>
              <a:buNone/>
            </a:pPr>
            <a:endParaRPr lang="en-AU" sz="1400" dirty="0"/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[[outputs.influxdb_v2]]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</a:t>
            </a:r>
            <a:r>
              <a:rPr lang="en-AU" sz="1400" dirty="0" err="1"/>
              <a:t>urls</a:t>
            </a:r>
            <a:r>
              <a:rPr lang="en-AU" sz="1400" dirty="0"/>
              <a:t> = [</a:t>
            </a:r>
            <a:r>
              <a:rPr lang="en-AU" sz="1400" dirty="0">
                <a:hlinkClick r:id="rId3"/>
              </a:rPr>
              <a:t>http://influxdb:8086</a:t>
            </a:r>
            <a:r>
              <a:rPr lang="en-AU" sz="1400" dirty="0"/>
              <a:t>]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token = “cisco123”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organization = “</a:t>
            </a:r>
            <a:r>
              <a:rPr lang="en-AU" sz="1400" dirty="0" err="1"/>
              <a:t>cisco.com</a:t>
            </a:r>
            <a:r>
              <a:rPr lang="en-AU" sz="1400" dirty="0"/>
              <a:t>”</a:t>
            </a:r>
          </a:p>
          <a:p>
            <a:pPr marL="4762" indent="0">
              <a:lnSpc>
                <a:spcPct val="100000"/>
              </a:lnSpc>
              <a:buNone/>
            </a:pPr>
            <a:r>
              <a:rPr lang="en-AU" sz="1400" dirty="0"/>
              <a:t>  bucket = “9800”</a:t>
            </a:r>
          </a:p>
        </p:txBody>
      </p:sp>
    </p:spTree>
    <p:extLst>
      <p:ext uri="{BB962C8B-B14F-4D97-AF65-F5344CB8AC3E}">
        <p14:creationId xmlns:p14="http://schemas.microsoft.com/office/powerpoint/2010/main" val="218201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Syslog-Ng Initial Config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87347-6FD3-F64E-9449-39F86763A001}"/>
              </a:ext>
            </a:extLst>
          </p:cNvPr>
          <p:cNvSpPr txBox="1">
            <a:spLocks/>
          </p:cNvSpPr>
          <p:nvPr/>
        </p:nvSpPr>
        <p:spPr>
          <a:xfrm>
            <a:off x="741363" y="1455974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Before you can run the Syslog-Ng container, you will need to modify the ‘</a:t>
            </a:r>
            <a:r>
              <a:rPr lang="en-AU" dirty="0" err="1"/>
              <a:t>syslog.conf</a:t>
            </a:r>
            <a:r>
              <a:rPr lang="en-AU" dirty="0"/>
              <a:t>’ config file</a:t>
            </a:r>
          </a:p>
          <a:p>
            <a:r>
              <a:rPr lang="en-AU" dirty="0"/>
              <a:t>This file basically defines an input filter and an output filter</a:t>
            </a:r>
          </a:p>
          <a:p>
            <a:r>
              <a:rPr lang="en-AU" dirty="0"/>
              <a:t>I have already prepared this file for you to download </a:t>
            </a:r>
            <a:r>
              <a:rPr lang="en-AU" dirty="0">
                <a:hlinkClick r:id="rId2"/>
              </a:rPr>
              <a:t>https://github.com/p9221066/ios-xe-mdt.git</a:t>
            </a:r>
            <a:r>
              <a:rPr lang="en-AU" dirty="0"/>
              <a:t>.  You can either clone it using ‘git’ or manually download it and place it in your local directory.</a:t>
            </a:r>
          </a:p>
          <a:p>
            <a:r>
              <a:rPr lang="en-AU" dirty="0"/>
              <a:t>Create a directory called ‘syslog-ng’ in your local directory and store this file in there</a:t>
            </a:r>
          </a:p>
          <a:p>
            <a:endParaRPr lang="en-A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1F9C013-AD2E-6D4D-AAD5-B94DB8749928}"/>
              </a:ext>
            </a:extLst>
          </p:cNvPr>
          <p:cNvSpPr txBox="1">
            <a:spLocks/>
          </p:cNvSpPr>
          <p:nvPr/>
        </p:nvSpPr>
        <p:spPr>
          <a:xfrm>
            <a:off x="8236124" y="1455974"/>
            <a:ext cx="2012400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source s_9800 {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network(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</a:t>
            </a:r>
            <a:r>
              <a:rPr lang="en-AU" sz="1400" dirty="0" err="1"/>
              <a:t>ip</a:t>
            </a:r>
            <a:r>
              <a:rPr lang="en-AU" sz="1400" dirty="0"/>
              <a:t>(“0.0.0.0”)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port(514)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transport(”</a:t>
            </a:r>
            <a:r>
              <a:rPr lang="en-AU" sz="1400" dirty="0" err="1"/>
              <a:t>udp</a:t>
            </a:r>
            <a:r>
              <a:rPr lang="en-AU" sz="1400" dirty="0"/>
              <a:t>”)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flags(no-parse)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);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};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…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destination </a:t>
            </a:r>
            <a:r>
              <a:rPr lang="en-AU" sz="1400" dirty="0" err="1"/>
              <a:t>d_telegraf</a:t>
            </a:r>
            <a:r>
              <a:rPr lang="en-AU" sz="1400" dirty="0"/>
              <a:t> {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syslog (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“10.0.0.97”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transport(“</a:t>
            </a:r>
            <a:r>
              <a:rPr lang="en-AU" sz="1400" dirty="0" err="1"/>
              <a:t>tcp</a:t>
            </a:r>
            <a:r>
              <a:rPr lang="en-AU" sz="1400" dirty="0"/>
              <a:t>”)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     port(7514)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     )</a:t>
            </a:r>
          </a:p>
          <a:p>
            <a:pPr marL="4762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48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r>
              <a:rPr lang="en-US" dirty="0"/>
              <a:t> Initial Config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87347-6FD3-F64E-9449-39F86763A001}"/>
              </a:ext>
            </a:extLst>
          </p:cNvPr>
          <p:cNvSpPr txBox="1">
            <a:spLocks/>
          </p:cNvSpPr>
          <p:nvPr/>
        </p:nvSpPr>
        <p:spPr>
          <a:xfrm>
            <a:off x="741363" y="1455974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There is no initial config required for </a:t>
            </a:r>
            <a:r>
              <a:rPr lang="en-AU" dirty="0" err="1"/>
              <a:t>influxdb</a:t>
            </a:r>
            <a:r>
              <a:rPr lang="en-AU" dirty="0"/>
              <a:t> container as the ‘docker-</a:t>
            </a:r>
            <a:r>
              <a:rPr lang="en-AU" dirty="0" err="1"/>
              <a:t>compose.yml</a:t>
            </a:r>
            <a:r>
              <a:rPr lang="en-AU" dirty="0"/>
              <a:t>’ file already has the environmental setting required</a:t>
            </a:r>
          </a:p>
          <a:p>
            <a:r>
              <a:rPr lang="en-AU" dirty="0"/>
              <a:t>You can modify the names of these settings</a:t>
            </a:r>
          </a:p>
          <a:p>
            <a:r>
              <a:rPr lang="en-AU" dirty="0"/>
              <a:t>Create a directory called ‘influxdb2’ in your local directory.</a:t>
            </a:r>
          </a:p>
        </p:txBody>
      </p:sp>
    </p:spTree>
    <p:extLst>
      <p:ext uri="{BB962C8B-B14F-4D97-AF65-F5344CB8AC3E}">
        <p14:creationId xmlns:p14="http://schemas.microsoft.com/office/powerpoint/2010/main" val="19188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3608-BF91-7A46-8028-127395CE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conversation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51300-1244-C040-907D-80329313FF94}"/>
              </a:ext>
            </a:extLst>
          </p:cNvPr>
          <p:cNvSpPr txBox="1"/>
          <p:nvPr/>
        </p:nvSpPr>
        <p:spPr>
          <a:xfrm>
            <a:off x="6598467" y="523983"/>
            <a:ext cx="343852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9800 Streaming Telemetry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9D2AD-918C-CC47-87C4-04274A6BAEF2}"/>
              </a:ext>
            </a:extLst>
          </p:cNvPr>
          <p:cNvSpPr txBox="1"/>
          <p:nvPr/>
        </p:nvSpPr>
        <p:spPr>
          <a:xfrm>
            <a:off x="6598466" y="1434202"/>
            <a:ext cx="4546349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Exploring Yang data model Using </a:t>
            </a:r>
            <a:r>
              <a:rPr lang="en-GB" sz="2000" dirty="0" err="1">
                <a:latin typeface="+mn-lt"/>
              </a:rPr>
              <a:t>Yangsuite</a:t>
            </a:r>
            <a:endParaRPr lang="en-GB" sz="20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3EEBA-1154-7A48-8767-471FB98B9A51}"/>
              </a:ext>
            </a:extLst>
          </p:cNvPr>
          <p:cNvSpPr txBox="1"/>
          <p:nvPr/>
        </p:nvSpPr>
        <p:spPr>
          <a:xfrm>
            <a:off x="6598467" y="2350435"/>
            <a:ext cx="343852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Containers Using 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37812-24A7-9242-B78F-2BDE1551AE70}"/>
              </a:ext>
            </a:extLst>
          </p:cNvPr>
          <p:cNvSpPr txBox="1"/>
          <p:nvPr/>
        </p:nvSpPr>
        <p:spPr>
          <a:xfrm>
            <a:off x="6598467" y="3266043"/>
            <a:ext cx="343852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TIG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4AF5E-EDFA-314E-84EC-57639B2C1F8C}"/>
              </a:ext>
            </a:extLst>
          </p:cNvPr>
          <p:cNvSpPr txBox="1"/>
          <p:nvPr/>
        </p:nvSpPr>
        <p:spPr>
          <a:xfrm>
            <a:off x="6598467" y="4976763"/>
            <a:ext cx="3760250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Bringing It All Together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15631-FA58-314D-883D-EE5C1D20E011}"/>
              </a:ext>
            </a:extLst>
          </p:cNvPr>
          <p:cNvSpPr txBox="1"/>
          <p:nvPr/>
        </p:nvSpPr>
        <p:spPr>
          <a:xfrm>
            <a:off x="6598467" y="5892996"/>
            <a:ext cx="3849150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C666F-8B49-BA45-A936-DD4121A64247}"/>
              </a:ext>
            </a:extLst>
          </p:cNvPr>
          <p:cNvSpPr txBox="1"/>
          <p:nvPr/>
        </p:nvSpPr>
        <p:spPr>
          <a:xfrm>
            <a:off x="5443815" y="523983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B931A-3AC6-9142-B8F8-4BFE25DF654B}"/>
              </a:ext>
            </a:extLst>
          </p:cNvPr>
          <p:cNvSpPr txBox="1"/>
          <p:nvPr/>
        </p:nvSpPr>
        <p:spPr>
          <a:xfrm>
            <a:off x="5443815" y="1437690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4EEAB-C839-CE46-96DF-60FF22C005F1}"/>
              </a:ext>
            </a:extLst>
          </p:cNvPr>
          <p:cNvSpPr txBox="1"/>
          <p:nvPr/>
        </p:nvSpPr>
        <p:spPr>
          <a:xfrm>
            <a:off x="5443815" y="2350435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18645-64DB-3243-ACAA-B905D42A6030}"/>
              </a:ext>
            </a:extLst>
          </p:cNvPr>
          <p:cNvSpPr txBox="1"/>
          <p:nvPr/>
        </p:nvSpPr>
        <p:spPr>
          <a:xfrm>
            <a:off x="5443815" y="3266043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6ABE74-D505-0D43-823D-1605CDFADE09}"/>
              </a:ext>
            </a:extLst>
          </p:cNvPr>
          <p:cNvSpPr txBox="1"/>
          <p:nvPr/>
        </p:nvSpPr>
        <p:spPr>
          <a:xfrm>
            <a:off x="5443815" y="4976763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D2936-03F2-774F-BEED-29E4383AF60A}"/>
              </a:ext>
            </a:extLst>
          </p:cNvPr>
          <p:cNvSpPr txBox="1"/>
          <p:nvPr/>
        </p:nvSpPr>
        <p:spPr>
          <a:xfrm>
            <a:off x="5443815" y="5892996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256893-1654-EF4A-A602-C99976920F7D}"/>
              </a:ext>
            </a:extLst>
          </p:cNvPr>
          <p:cNvSpPr txBox="1"/>
          <p:nvPr/>
        </p:nvSpPr>
        <p:spPr>
          <a:xfrm>
            <a:off x="5424488" y="4090293"/>
            <a:ext cx="671512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3600" dirty="0">
                <a:solidFill>
                  <a:schemeClr val="accent1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AAB1D4-688E-4D44-8903-2FB90DBED3ED}"/>
              </a:ext>
            </a:extLst>
          </p:cNvPr>
          <p:cNvSpPr txBox="1"/>
          <p:nvPr/>
        </p:nvSpPr>
        <p:spPr>
          <a:xfrm>
            <a:off x="6598466" y="4061155"/>
            <a:ext cx="3760250" cy="4143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GB" sz="2000" dirty="0">
                <a:latin typeface="+mn-lt"/>
              </a:rPr>
              <a:t>Python Integration</a:t>
            </a:r>
          </a:p>
        </p:txBody>
      </p:sp>
    </p:spTree>
    <p:extLst>
      <p:ext uri="{BB962C8B-B14F-4D97-AF65-F5344CB8AC3E}">
        <p14:creationId xmlns:p14="http://schemas.microsoft.com/office/powerpoint/2010/main" val="87402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Placeholder 3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48970305"/>
              </p:ext>
            </p:extLst>
          </p:nvPr>
        </p:nvGraphicFramePr>
        <p:xfrm>
          <a:off x="6731000" y="685800"/>
          <a:ext cx="4775200" cy="548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963" y="1225550"/>
            <a:ext cx="5248321" cy="44021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Devices are traditionally configured and managed using CLI and GUI</a:t>
            </a:r>
          </a:p>
          <a:p>
            <a:r>
              <a:rPr lang="en-US" dirty="0"/>
              <a:t>Alternatively, can use programmatic interfaces (NETCONF, RESTCONF, </a:t>
            </a:r>
            <a:r>
              <a:rPr lang="en-US" dirty="0" err="1"/>
              <a:t>gNMI</a:t>
            </a:r>
            <a:r>
              <a:rPr lang="en-US" dirty="0"/>
              <a:t> and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NETCONF supports dial-in mode where a remote device initiates a connection request to the 9800</a:t>
            </a:r>
          </a:p>
          <a:p>
            <a:r>
              <a:rPr lang="en-US" dirty="0" err="1"/>
              <a:t>gRPC</a:t>
            </a:r>
            <a:r>
              <a:rPr lang="en-US" dirty="0"/>
              <a:t> supports dial-out mode where the 9800 initiate a connection request to a remote device</a:t>
            </a:r>
          </a:p>
          <a:p>
            <a:r>
              <a:rPr lang="en-US" dirty="0"/>
              <a:t>YANG data models define what type of operational data is accessible through the programmatic interfaces</a:t>
            </a:r>
          </a:p>
          <a:p>
            <a:r>
              <a:rPr lang="en-US" dirty="0"/>
              <a:t>There are 215 YANG data models of which 42 is specifically for wireless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9800 Streaming Telemetry</a:t>
            </a:r>
          </a:p>
        </p:txBody>
      </p:sp>
    </p:spTree>
    <p:extLst>
      <p:ext uri="{BB962C8B-B14F-4D97-AF65-F5344CB8AC3E}">
        <p14:creationId xmlns:p14="http://schemas.microsoft.com/office/powerpoint/2010/main" val="9794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containerized app that helps you explore what data models are available</a:t>
            </a:r>
          </a:p>
          <a:p>
            <a:r>
              <a:rPr lang="en-US" dirty="0"/>
              <a:t>You can download from </a:t>
            </a:r>
            <a:r>
              <a:rPr lang="en-US" dirty="0">
                <a:hlinkClick r:id="rId3"/>
              </a:rPr>
              <a:t>https://github.com/CiscoDevNet/yangsuite</a:t>
            </a:r>
            <a:endParaRPr lang="en-US" sz="1600" dirty="0"/>
          </a:p>
          <a:p>
            <a:r>
              <a:rPr lang="en-AU" dirty="0"/>
              <a:t>To launch</a:t>
            </a:r>
          </a:p>
          <a:p>
            <a:pPr marL="184150" lvl="1" indent="0">
              <a:buNone/>
            </a:pPr>
            <a:r>
              <a:rPr lang="en-AU" dirty="0"/>
              <a:t>cd </a:t>
            </a:r>
            <a:r>
              <a:rPr lang="en-AU" dirty="0" err="1"/>
              <a:t>yangsuite</a:t>
            </a:r>
            <a:r>
              <a:rPr lang="en-AU" dirty="0"/>
              <a:t>/docker/</a:t>
            </a:r>
          </a:p>
          <a:p>
            <a:pPr marL="184150" lvl="1" indent="0">
              <a:buNone/>
            </a:pPr>
            <a:r>
              <a:rPr lang="en-AU" dirty="0"/>
              <a:t>./</a:t>
            </a:r>
            <a:r>
              <a:rPr lang="en-AU" dirty="0" err="1"/>
              <a:t>start_yang_suite.sh</a:t>
            </a:r>
            <a:endParaRPr lang="en-AU" dirty="0"/>
          </a:p>
          <a:p>
            <a:r>
              <a:rPr lang="en-AU" dirty="0"/>
              <a:t>Follow prompts to set the username, password, certificates, etc.</a:t>
            </a:r>
          </a:p>
          <a:p>
            <a:r>
              <a:rPr lang="en-AU" dirty="0"/>
              <a:t>Access the tool using browser GUI at </a:t>
            </a:r>
            <a:r>
              <a:rPr lang="en-AU" dirty="0">
                <a:hlinkClick r:id="rId4"/>
              </a:rPr>
              <a:t>http://localhost</a:t>
            </a:r>
            <a:r>
              <a:rPr lang="en-AU" dirty="0"/>
              <a:t> or </a:t>
            </a:r>
            <a:r>
              <a:rPr lang="en-AU" dirty="0">
                <a:hlinkClick r:id="rId5"/>
              </a:rPr>
              <a:t>https://localhost:8443</a:t>
            </a:r>
            <a:endParaRPr lang="en-AU" dirty="0"/>
          </a:p>
          <a:p>
            <a:pPr marL="184150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YANG Using </a:t>
            </a:r>
            <a:r>
              <a:rPr lang="en-US" dirty="0" err="1"/>
              <a:t>Yangsuite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75BB2-FADF-BA40-8946-F3981094A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712" y="1765300"/>
            <a:ext cx="4918609" cy="122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96B8A-B3D9-1245-865A-301E6C76A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092" y="3298050"/>
            <a:ext cx="5917848" cy="22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Placeholder 37"/>
          <p:cNvGraphicFramePr>
            <a:graphicFrameLocks noGrp="1"/>
          </p:cNvGraphicFramePr>
          <p:nvPr>
            <p:ph type="chart" sz="quarter" idx="10"/>
          </p:nvPr>
        </p:nvGraphicFramePr>
        <p:xfrm>
          <a:off x="6183516" y="1084997"/>
          <a:ext cx="5939073" cy="412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either manually load the YANG models OR connect to a device and pull the YANG models</a:t>
            </a:r>
          </a:p>
          <a:p>
            <a:r>
              <a:rPr lang="en-US" dirty="0"/>
              <a:t>You can download the YANG data models manually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https://github.com/YangModels/yang/tree/main/vendor/cisco/xe</a:t>
            </a:r>
            <a:endParaRPr lang="en-US" dirty="0"/>
          </a:p>
          <a:p>
            <a:r>
              <a:rPr lang="en-US" dirty="0"/>
              <a:t>Steps on how to load the YANG models from a device can be found in the reference section of this </a:t>
            </a:r>
            <a:r>
              <a:rPr lang="en-US" dirty="0" err="1"/>
              <a:t>preso</a:t>
            </a:r>
            <a:r>
              <a:rPr lang="en-US" dirty="0"/>
              <a:t>.</a:t>
            </a:r>
          </a:p>
          <a:p>
            <a:r>
              <a:rPr lang="en-AU" dirty="0"/>
              <a:t>YANG model names containing ‘Cisco-IOS-XE-wireless-xxx-</a:t>
            </a:r>
            <a:r>
              <a:rPr lang="en-AU" dirty="0" err="1"/>
              <a:t>oper</a:t>
            </a:r>
            <a:r>
              <a:rPr lang="en-AU" dirty="0"/>
              <a:t>’ provides the operational data</a:t>
            </a:r>
          </a:p>
          <a:p>
            <a:pPr marL="184150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YANG Using </a:t>
            </a:r>
            <a:r>
              <a:rPr lang="en-US" dirty="0" err="1"/>
              <a:t>Yangsuite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C31E2B-5310-4349-BE45-48DFBC70AF02}"/>
              </a:ext>
            </a:extLst>
          </p:cNvPr>
          <p:cNvSpPr/>
          <p:nvPr/>
        </p:nvSpPr>
        <p:spPr>
          <a:xfrm>
            <a:off x="9578566" y="2480650"/>
            <a:ext cx="1892175" cy="12674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77137-5FE0-404B-8CB6-589482A45242}"/>
              </a:ext>
            </a:extLst>
          </p:cNvPr>
          <p:cNvSpPr txBox="1"/>
          <p:nvPr/>
        </p:nvSpPr>
        <p:spPr>
          <a:xfrm>
            <a:off x="6729046" y="5369169"/>
            <a:ext cx="474169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dirty="0">
                <a:latin typeface="+mn-lt"/>
              </a:rPr>
              <a:t>You will need this to build the telemetry config in the 9800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E3012-9CE4-1147-8B69-BCDBCBD985C7}"/>
              </a:ext>
            </a:extLst>
          </p:cNvPr>
          <p:cNvCxnSpPr>
            <a:stCxn id="13" idx="0"/>
          </p:cNvCxnSpPr>
          <p:nvPr/>
        </p:nvCxnSpPr>
        <p:spPr>
          <a:xfrm flipV="1">
            <a:off x="9099894" y="2607398"/>
            <a:ext cx="478672" cy="27617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1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Placeholder 3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45556450"/>
              </p:ext>
            </p:extLst>
          </p:nvPr>
        </p:nvGraphicFramePr>
        <p:xfrm>
          <a:off x="6427960" y="688181"/>
          <a:ext cx="5459240" cy="548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Enable NETCONF globally on the 9800</a:t>
            </a:r>
          </a:p>
          <a:p>
            <a:r>
              <a:rPr lang="en-US" dirty="0"/>
              <a:t>Subscribe to the yang data model of interest using </a:t>
            </a:r>
            <a:r>
              <a:rPr lang="en-US" dirty="0" err="1"/>
              <a:t>xpath</a:t>
            </a:r>
            <a:r>
              <a:rPr lang="en-US" dirty="0"/>
              <a:t> filter discovered through </a:t>
            </a:r>
            <a:r>
              <a:rPr lang="en-US" dirty="0" err="1"/>
              <a:t>yangsuite</a:t>
            </a:r>
            <a:r>
              <a:rPr lang="en-US" dirty="0"/>
              <a:t> tool</a:t>
            </a:r>
          </a:p>
          <a:p>
            <a:r>
              <a:rPr lang="en-US" dirty="0"/>
              <a:t>Define the source and destination IP address that will be used for streaming telemetry</a:t>
            </a:r>
          </a:p>
          <a:p>
            <a:r>
              <a:rPr lang="en-US" dirty="0"/>
              <a:t>Configure the periodic update interval (100</a:t>
            </a:r>
            <a:r>
              <a:rPr lang="en-US" baseline="30000" dirty="0"/>
              <a:t>th</a:t>
            </a:r>
            <a:r>
              <a:rPr lang="en-US" dirty="0"/>
              <a:t> of a second)</a:t>
            </a:r>
          </a:p>
          <a:p>
            <a:r>
              <a:rPr lang="en-US" dirty="0"/>
              <a:t>Verify subscription status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9800 Telemetry Configuration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20B8FF-9BE7-3043-A93F-7E59CCF13DD1}"/>
              </a:ext>
            </a:extLst>
          </p:cNvPr>
          <p:cNvSpPr/>
          <p:nvPr/>
        </p:nvSpPr>
        <p:spPr>
          <a:xfrm>
            <a:off x="8218341" y="4916844"/>
            <a:ext cx="579422" cy="28065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1B7A6F-FE0B-0346-BB85-CA47BE686538}"/>
              </a:ext>
            </a:extLst>
          </p:cNvPr>
          <p:cNvSpPr/>
          <p:nvPr/>
        </p:nvSpPr>
        <p:spPr>
          <a:xfrm>
            <a:off x="8797763" y="5861540"/>
            <a:ext cx="808428" cy="41071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51424-FDF5-2C45-9791-12385E64DEA5}"/>
              </a:ext>
            </a:extLst>
          </p:cNvPr>
          <p:cNvSpPr txBox="1"/>
          <p:nvPr/>
        </p:nvSpPr>
        <p:spPr>
          <a:xfrm>
            <a:off x="6427960" y="6317172"/>
            <a:ext cx="48848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dirty="0">
                <a:latin typeface="+mn-lt"/>
              </a:rPr>
              <a:t>Ensure Valid state and </a:t>
            </a:r>
            <a:r>
              <a:rPr lang="en-US" dirty="0" err="1">
                <a:latin typeface="+mn-lt"/>
              </a:rPr>
              <a:t>Msgs</a:t>
            </a:r>
            <a:r>
              <a:rPr lang="en-US" dirty="0">
                <a:latin typeface="+mn-lt"/>
              </a:rPr>
              <a:t> Sent is incrementing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3A085-E7E5-B64D-B9C5-1ECFEDAB4D17}"/>
              </a:ext>
            </a:extLst>
          </p:cNvPr>
          <p:cNvCxnSpPr/>
          <p:nvPr/>
        </p:nvCxnSpPr>
        <p:spPr>
          <a:xfrm flipV="1">
            <a:off x="7526215" y="6084277"/>
            <a:ext cx="1271548" cy="232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FD3A85-3909-5E4B-9FAE-64A1B8B5124B}"/>
              </a:ext>
            </a:extLst>
          </p:cNvPr>
          <p:cNvCxnSpPr/>
          <p:nvPr/>
        </p:nvCxnSpPr>
        <p:spPr>
          <a:xfrm flipV="1">
            <a:off x="7303477" y="5197501"/>
            <a:ext cx="1031631" cy="1119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Placeholder 3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28534035"/>
              </p:ext>
            </p:extLst>
          </p:nvPr>
        </p:nvGraphicFramePr>
        <p:xfrm>
          <a:off x="6823121" y="688181"/>
          <a:ext cx="4775200" cy="548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Telegraf</a:t>
            </a:r>
            <a:r>
              <a:rPr lang="en-US" dirty="0"/>
              <a:t> – Open source plugin-driven server agent written solely in GO capable of collecting metrics and sending it to a variety of external datastores.</a:t>
            </a:r>
          </a:p>
          <a:p>
            <a:r>
              <a:rPr lang="en-US" dirty="0" err="1"/>
              <a:t>Influxdb</a:t>
            </a:r>
            <a:r>
              <a:rPr lang="en-US" dirty="0"/>
              <a:t> – Open source time series datastore written solely in GO that ingests metrics and logs received from </a:t>
            </a:r>
            <a:r>
              <a:rPr lang="en-US" dirty="0" err="1"/>
              <a:t>Telegraf</a:t>
            </a:r>
            <a:endParaRPr lang="en-US" dirty="0"/>
          </a:p>
          <a:p>
            <a:r>
              <a:rPr lang="en-US" dirty="0"/>
              <a:t>Grafana – Open source monitoring app that periodically polls the data from a data source such as </a:t>
            </a:r>
            <a:r>
              <a:rPr lang="en-US" dirty="0" err="1"/>
              <a:t>Influxdb</a:t>
            </a:r>
            <a:r>
              <a:rPr lang="en-US" dirty="0"/>
              <a:t> to provide user defined visualization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 Stack</a:t>
            </a:r>
          </a:p>
        </p:txBody>
      </p:sp>
    </p:spTree>
    <p:extLst>
      <p:ext uri="{BB962C8B-B14F-4D97-AF65-F5344CB8AC3E}">
        <p14:creationId xmlns:p14="http://schemas.microsoft.com/office/powerpoint/2010/main" val="420021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 many ready to deploy apps already available in docker hub (https://</a:t>
            </a:r>
            <a:r>
              <a:rPr lang="en-US" dirty="0" err="1"/>
              <a:t>hub.docker.com</a:t>
            </a:r>
            <a:r>
              <a:rPr lang="en-US" dirty="0"/>
              <a:t>)</a:t>
            </a:r>
          </a:p>
          <a:p>
            <a:r>
              <a:rPr lang="en-US" dirty="0"/>
              <a:t>Apps are run in an isolated environment</a:t>
            </a:r>
          </a:p>
          <a:p>
            <a:r>
              <a:rPr lang="en-US" dirty="0"/>
              <a:t>Doesn’t require a lot of server resource (you can even use your work PC)</a:t>
            </a:r>
          </a:p>
          <a:p>
            <a:r>
              <a:rPr lang="en-US" dirty="0"/>
              <a:t>Easy to manage release versions</a:t>
            </a:r>
          </a:p>
          <a:p>
            <a:r>
              <a:rPr lang="en-US" dirty="0"/>
              <a:t>Easy to launch multiple containers using docker-compose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Using Docker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C63E9-57D4-6149-8859-DD5D353A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21" y="1846781"/>
            <a:ext cx="47625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ED97A-9231-3144-ADCD-3190E18AB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if I wanted to monitor something that doesn’t seem to be available anywhere in Telemetry subscription?</a:t>
            </a:r>
          </a:p>
          <a:p>
            <a:r>
              <a:rPr lang="en-US" dirty="0"/>
              <a:t>Building blocks of your script should consist of</a:t>
            </a:r>
          </a:p>
          <a:p>
            <a:pPr lvl="1"/>
            <a:r>
              <a:rPr lang="en-US" dirty="0"/>
              <a:t>Periodic polling mechanism</a:t>
            </a:r>
          </a:p>
          <a:p>
            <a:pPr lvl="1"/>
            <a:r>
              <a:rPr lang="en-US" dirty="0"/>
              <a:t>Extraction of Data of interest from device</a:t>
            </a:r>
          </a:p>
          <a:p>
            <a:pPr lvl="1"/>
            <a:r>
              <a:rPr lang="en-US" dirty="0"/>
              <a:t>Packaging of data into a format that </a:t>
            </a:r>
            <a:r>
              <a:rPr lang="en-US" dirty="0" err="1"/>
              <a:t>Telegraf</a:t>
            </a:r>
            <a:r>
              <a:rPr lang="en-US" dirty="0"/>
              <a:t> understands</a:t>
            </a:r>
          </a:p>
          <a:p>
            <a:r>
              <a:rPr lang="en-US" dirty="0"/>
              <a:t>You’ll need to manually create a “bucket” on the </a:t>
            </a:r>
            <a:r>
              <a:rPr lang="en-US" dirty="0" err="1"/>
              <a:t>Telegraf</a:t>
            </a:r>
            <a:r>
              <a:rPr lang="en-US" dirty="0"/>
              <a:t> container to store the new data into</a:t>
            </a:r>
          </a:p>
          <a:p>
            <a:r>
              <a:rPr lang="en-US" dirty="0"/>
              <a:t>You can run the script directly from </a:t>
            </a:r>
            <a:r>
              <a:rPr lang="en-US" dirty="0" err="1"/>
              <a:t>guestshell</a:t>
            </a:r>
            <a:r>
              <a:rPr lang="en-US" dirty="0"/>
              <a:t> service of 9800 (hardware appliance version only) or from an external PC on the network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Integration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EF81D82-0892-1E47-BD3F-812F75474E33}"/>
              </a:ext>
            </a:extLst>
          </p:cNvPr>
          <p:cNvSpPr txBox="1">
            <a:spLocks/>
          </p:cNvSpPr>
          <p:nvPr/>
        </p:nvSpPr>
        <p:spPr>
          <a:xfrm>
            <a:off x="6630831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" indent="0">
              <a:buNone/>
            </a:pPr>
            <a:r>
              <a:rPr lang="en-AU" dirty="0" err="1"/>
              <a:t>Data_Dictionary</a:t>
            </a:r>
            <a:r>
              <a:rPr lang="en-AU" dirty="0"/>
              <a:t> = {</a:t>
            </a:r>
          </a:p>
          <a:p>
            <a:pPr marL="4762" indent="0">
              <a:buNone/>
            </a:pPr>
            <a:r>
              <a:rPr lang="en-AU" dirty="0"/>
              <a:t>                                 “measurement”: string,</a:t>
            </a:r>
            <a:br>
              <a:rPr lang="en-AU" dirty="0"/>
            </a:br>
            <a:r>
              <a:rPr lang="en-AU" dirty="0"/>
              <a:t>                                 “tags”: {</a:t>
            </a:r>
          </a:p>
          <a:p>
            <a:pPr marL="4762" indent="0">
              <a:buNone/>
            </a:pPr>
            <a:r>
              <a:rPr lang="en-AU" dirty="0"/>
              <a:t>                                              ”tag1”: string,</a:t>
            </a:r>
          </a:p>
          <a:p>
            <a:pPr marL="4762" indent="0">
              <a:buNone/>
            </a:pPr>
            <a:r>
              <a:rPr lang="en-AU" dirty="0"/>
              <a:t>                                              “tag2”: string</a:t>
            </a:r>
          </a:p>
          <a:p>
            <a:pPr marL="4762" indent="0">
              <a:buNone/>
            </a:pPr>
            <a:r>
              <a:rPr lang="en-AU" dirty="0"/>
              <a:t>                                               },</a:t>
            </a:r>
          </a:p>
          <a:p>
            <a:pPr marL="4762" indent="0">
              <a:buNone/>
            </a:pPr>
            <a:r>
              <a:rPr lang="en-AU" dirty="0"/>
              <a:t>                                 ”fields”: {</a:t>
            </a:r>
          </a:p>
          <a:p>
            <a:pPr marL="4762" indent="0">
              <a:buNone/>
            </a:pPr>
            <a:r>
              <a:rPr lang="en-AU" dirty="0"/>
              <a:t>                                                “field1”: integer</a:t>
            </a:r>
          </a:p>
          <a:p>
            <a:pPr marL="4762" indent="0">
              <a:buNone/>
            </a:pPr>
            <a:r>
              <a:rPr lang="en-AU" dirty="0"/>
              <a:t>                                                 }</a:t>
            </a:r>
          </a:p>
          <a:p>
            <a:pPr marL="4762" indent="0">
              <a:buNone/>
            </a:pPr>
            <a:r>
              <a:rPr lang="en-AU" dirty="0"/>
              <a:t>                                 }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E6430-AFCE-0B4C-A1B8-FBEA18669A50}"/>
              </a:ext>
            </a:extLst>
          </p:cNvPr>
          <p:cNvSpPr txBox="1"/>
          <p:nvPr/>
        </p:nvSpPr>
        <p:spPr>
          <a:xfrm>
            <a:off x="8157172" y="309628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082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Core Colors_2019_dark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 anchor="t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4C70B6153A44A8061C1ACE62AF802" ma:contentTypeVersion="5" ma:contentTypeDescription="Create a new document." ma:contentTypeScope="" ma:versionID="798d2bd987aca4da9dbf60c8a9c35c49">
  <xsd:schema xmlns:xsd="http://www.w3.org/2001/XMLSchema" xmlns:xs="http://www.w3.org/2001/XMLSchema" xmlns:p="http://schemas.microsoft.com/office/2006/metadata/properties" xmlns:ns2="4ae1cf40-cffd-43d8-bfb4-5216530bec5d" targetNamespace="http://schemas.microsoft.com/office/2006/metadata/properties" ma:root="true" ma:fieldsID="18a4fffa4ab1adc4dca8cd05beaef96d" ns2:_="">
    <xsd:import namespace="4ae1cf40-cffd-43d8-bfb4-5216530bec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1cf40-cffd-43d8-bfb4-5216530be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B589C1-AF20-4B4C-AA89-D6ECEEDA4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43901F-C09B-459B-88E4-56EA22677D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D6EC12-C2DF-4803-A022-0A8F366B4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1cf40-cffd-43d8-bfb4-5216530be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22543</TotalTime>
  <Words>1516</Words>
  <Application>Microsoft Office PowerPoint</Application>
  <PresentationFormat>Widescreen</PresentationFormat>
  <Paragraphs>195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CiscoSansTT</vt:lpstr>
      <vt:lpstr>CiscoSansTT ExtraLight</vt:lpstr>
      <vt:lpstr>Blue theme 2015 16x9</vt:lpstr>
      <vt:lpstr>9800 MDT using Docker &amp; TIG</vt:lpstr>
      <vt:lpstr>Today’s conversation</vt:lpstr>
      <vt:lpstr>9800 Streaming Telemetry</vt:lpstr>
      <vt:lpstr>Exploring YANG Using Yangsuite</vt:lpstr>
      <vt:lpstr>Exploring YANG Using Yangsuite</vt:lpstr>
      <vt:lpstr>9800 Telemetry Configuration</vt:lpstr>
      <vt:lpstr>TIG Stack</vt:lpstr>
      <vt:lpstr>Containers Using Docker</vt:lpstr>
      <vt:lpstr>Python Integration</vt:lpstr>
      <vt:lpstr>Bringing It All Together</vt:lpstr>
      <vt:lpstr>Github</vt:lpstr>
      <vt:lpstr>Jonglim Notes</vt:lpstr>
      <vt:lpstr>YANG Data Models</vt:lpstr>
      <vt:lpstr>Telegraf Initial Config</vt:lpstr>
      <vt:lpstr>Syslog-Ng Initial Config</vt:lpstr>
      <vt:lpstr>Influxdb Initial Config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Jonathan Ong Lim (jonglim)</cp:lastModifiedBy>
  <cp:revision>1252</cp:revision>
  <cp:lastPrinted>2016-04-29T20:31:14Z</cp:lastPrinted>
  <dcterms:created xsi:type="dcterms:W3CDTF">2014-07-09T19:55:36Z</dcterms:created>
  <dcterms:modified xsi:type="dcterms:W3CDTF">2022-04-09T18:36:12Z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0x0101007E04C70B6153A44A8061C1ACE62AF802</vt:lpwstr>
  </property>
</Properties>
</file>