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565" r:id="rId3"/>
    <p:sldId id="502" r:id="rId4"/>
    <p:sldId id="257" r:id="rId5"/>
    <p:sldId id="551" r:id="rId6"/>
    <p:sldId id="550" r:id="rId7"/>
    <p:sldId id="513" r:id="rId8"/>
    <p:sldId id="516" r:id="rId9"/>
    <p:sldId id="514" r:id="rId10"/>
    <p:sldId id="543" r:id="rId11"/>
    <p:sldId id="541" r:id="rId12"/>
    <p:sldId id="552" r:id="rId13"/>
    <p:sldId id="553" r:id="rId14"/>
    <p:sldId id="518" r:id="rId15"/>
    <p:sldId id="547" r:id="rId16"/>
    <p:sldId id="542" r:id="rId17"/>
    <p:sldId id="544" r:id="rId18"/>
    <p:sldId id="517" r:id="rId19"/>
    <p:sldId id="554" r:id="rId20"/>
    <p:sldId id="555" r:id="rId21"/>
    <p:sldId id="577" r:id="rId22"/>
    <p:sldId id="546" r:id="rId23"/>
    <p:sldId id="556" r:id="rId24"/>
    <p:sldId id="519" r:id="rId25"/>
    <p:sldId id="520" r:id="rId26"/>
    <p:sldId id="557" r:id="rId27"/>
    <p:sldId id="522" r:id="rId28"/>
    <p:sldId id="558" r:id="rId29"/>
    <p:sldId id="524" r:id="rId30"/>
    <p:sldId id="559" r:id="rId31"/>
    <p:sldId id="525" r:id="rId32"/>
    <p:sldId id="561" r:id="rId33"/>
    <p:sldId id="562" r:id="rId34"/>
    <p:sldId id="560" r:id="rId35"/>
    <p:sldId id="564" r:id="rId36"/>
    <p:sldId id="566" r:id="rId37"/>
    <p:sldId id="527" r:id="rId38"/>
    <p:sldId id="528" r:id="rId39"/>
    <p:sldId id="529" r:id="rId40"/>
    <p:sldId id="531" r:id="rId41"/>
    <p:sldId id="532" r:id="rId42"/>
    <p:sldId id="533" r:id="rId43"/>
    <p:sldId id="534" r:id="rId44"/>
    <p:sldId id="535" r:id="rId45"/>
    <p:sldId id="536" r:id="rId46"/>
    <p:sldId id="537" r:id="rId47"/>
    <p:sldId id="538" r:id="rId48"/>
    <p:sldId id="568" r:id="rId49"/>
    <p:sldId id="567" r:id="rId50"/>
    <p:sldId id="569" r:id="rId51"/>
    <p:sldId id="539" r:id="rId52"/>
    <p:sldId id="570" r:id="rId53"/>
    <p:sldId id="571" r:id="rId54"/>
    <p:sldId id="572" r:id="rId55"/>
    <p:sldId id="573" r:id="rId56"/>
    <p:sldId id="574" r:id="rId57"/>
    <p:sldId id="575" r:id="rId58"/>
    <p:sldId id="576" r:id="rId59"/>
    <p:sldId id="43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B4216-578B-48E9-B17C-A8CF21042F8D}">
          <p14:sldIdLst>
            <p14:sldId id="256"/>
            <p14:sldId id="565"/>
            <p14:sldId id="502"/>
            <p14:sldId id="257"/>
            <p14:sldId id="551"/>
            <p14:sldId id="550"/>
            <p14:sldId id="513"/>
            <p14:sldId id="516"/>
            <p14:sldId id="514"/>
            <p14:sldId id="543"/>
            <p14:sldId id="541"/>
            <p14:sldId id="552"/>
            <p14:sldId id="553"/>
            <p14:sldId id="518"/>
            <p14:sldId id="547"/>
            <p14:sldId id="542"/>
            <p14:sldId id="544"/>
            <p14:sldId id="517"/>
            <p14:sldId id="554"/>
            <p14:sldId id="555"/>
            <p14:sldId id="577"/>
            <p14:sldId id="546"/>
            <p14:sldId id="556"/>
            <p14:sldId id="519"/>
            <p14:sldId id="520"/>
            <p14:sldId id="557"/>
            <p14:sldId id="522"/>
            <p14:sldId id="558"/>
            <p14:sldId id="524"/>
            <p14:sldId id="559"/>
            <p14:sldId id="525"/>
            <p14:sldId id="561"/>
            <p14:sldId id="562"/>
            <p14:sldId id="560"/>
            <p14:sldId id="564"/>
            <p14:sldId id="566"/>
            <p14:sldId id="527"/>
            <p14:sldId id="528"/>
            <p14:sldId id="529"/>
            <p14:sldId id="531"/>
            <p14:sldId id="532"/>
            <p14:sldId id="533"/>
            <p14:sldId id="534"/>
            <p14:sldId id="535"/>
            <p14:sldId id="536"/>
            <p14:sldId id="537"/>
            <p14:sldId id="538"/>
            <p14:sldId id="568"/>
            <p14:sldId id="567"/>
            <p14:sldId id="569"/>
            <p14:sldId id="539"/>
            <p14:sldId id="570"/>
            <p14:sldId id="571"/>
            <p14:sldId id="572"/>
            <p14:sldId id="573"/>
            <p14:sldId id="574"/>
            <p14:sldId id="575"/>
            <p14:sldId id="576"/>
            <p14:sldId id="4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000099"/>
    <a:srgbClr val="FFF2CC"/>
    <a:srgbClr val="0033CC"/>
    <a:srgbClr val="660033"/>
    <a:srgbClr val="990099"/>
    <a:srgbClr val="9933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975" autoAdjust="0"/>
  </p:normalViewPr>
  <p:slideViewPr>
    <p:cSldViewPr snapToGrid="0">
      <p:cViewPr varScale="1">
        <p:scale>
          <a:sx n="99" d="100"/>
          <a:sy n="99" d="100"/>
        </p:scale>
        <p:origin x="750" y="84"/>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custT="1"/>
      <dgm:spPr/>
      <dgm:t>
        <a:bodyPr/>
        <a:lstStyle/>
        <a:p>
          <a:r>
            <a:rPr lang="en-US" sz="2400" dirty="0"/>
            <a:t>7.1 Definitions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dgm:t>
        <a:bodyPr/>
        <a:lstStyle/>
        <a:p>
          <a:pPr>
            <a:spcAft>
              <a:spcPts val="0"/>
            </a:spcAft>
          </a:pPr>
          <a:r>
            <a:rPr lang="en-US" sz="1800" dirty="0"/>
            <a:t>Definitions of function, arrow diagram, image, pre-image, </a:t>
          </a:r>
          <a:r>
            <a:rPr lang="en-US" sz="1800" dirty="0" err="1"/>
            <a:t>setwise</a:t>
          </a:r>
          <a:r>
            <a:rPr lang="en-US" sz="1800" dirty="0"/>
            <a:t> image, </a:t>
          </a:r>
          <a:r>
            <a:rPr lang="en-US" sz="1800" dirty="0" err="1"/>
            <a:t>setwise</a:t>
          </a:r>
          <a:r>
            <a:rPr lang="en-US" sz="1800" dirty="0"/>
            <a:t> preimage, domain, co-domain, range.</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custT="1"/>
      <dgm:spPr/>
      <dgm:t>
        <a:bodyPr/>
        <a:lstStyle/>
        <a:p>
          <a:r>
            <a:rPr lang="en-US" sz="2400" dirty="0"/>
            <a:t>7.2 Injections, Surjections, Bijections and Inverse Functions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dgm:t>
        <a:bodyPr/>
        <a:lstStyle/>
        <a:p>
          <a:r>
            <a:rPr lang="en-US" sz="1800" dirty="0"/>
            <a:t>Injections, surjections, bijections.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2D8D9A42-2405-4335-884B-C3A72D7CC801}">
      <dgm:prSet phldrT="[Text]" custT="1"/>
      <dgm:spPr/>
      <dgm:t>
        <a:bodyPr/>
        <a:lstStyle/>
        <a:p>
          <a:pPr>
            <a:spcAft>
              <a:spcPts val="0"/>
            </a:spcAft>
          </a:pPr>
          <a:r>
            <a:rPr lang="en-SG" sz="1800" dirty="0"/>
            <a:t>Function equality.</a:t>
          </a:r>
          <a:endParaRPr lang="en-US" sz="1800"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E7354E7E-C81A-4E85-82A5-AAB1B9BDF023}">
      <dgm:prSet phldrT="[Text]" custT="1"/>
      <dgm:spPr/>
      <dgm:t>
        <a:bodyPr/>
        <a:lstStyle/>
        <a:p>
          <a:r>
            <a:rPr lang="en-US" sz="1800" dirty="0"/>
            <a:t>Inverse functions.</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70FF37A7-E49A-482F-A6C0-625EE7984433}">
      <dgm:prSet custT="1"/>
      <dgm:spPr/>
      <dgm:t>
        <a:bodyPr/>
        <a:lstStyle/>
        <a:p>
          <a:r>
            <a:rPr lang="en-US" sz="2400" dirty="0"/>
            <a:t>7.3 Composition of Functions</a:t>
          </a:r>
        </a:p>
      </dgm:t>
    </dgm:pt>
    <dgm:pt modelId="{63CB4CE9-5C0E-4423-9B40-C54AA269A988}" type="parTrans" cxnId="{5AB24849-6D47-453F-8A70-B59B91DD121F}">
      <dgm:prSet/>
      <dgm:spPr/>
      <dgm:t>
        <a:bodyPr/>
        <a:lstStyle/>
        <a:p>
          <a:endParaRPr lang="en-US"/>
        </a:p>
      </dgm:t>
    </dgm:pt>
    <dgm:pt modelId="{6E062385-23B7-44D0-B850-9F3F4D9A1B64}" type="sibTrans" cxnId="{5AB24849-6D47-453F-8A70-B59B91DD121F}">
      <dgm:prSet/>
      <dgm:spPr/>
      <dgm:t>
        <a:bodyPr/>
        <a:lstStyle/>
        <a:p>
          <a:endParaRPr lang="en-US"/>
        </a:p>
      </dgm:t>
    </dgm:pt>
    <dgm:pt modelId="{71901A0C-0249-4E93-B8D6-421AC62664C2}">
      <dgm:prSet/>
      <dgm:spPr/>
      <dgm:t>
        <a:bodyPr/>
        <a:lstStyle/>
        <a:p>
          <a:endParaRPr lang="en-US"/>
        </a:p>
      </dgm:t>
    </dgm:pt>
    <dgm:pt modelId="{8CDD7288-EF21-4B85-9CA8-978E9CDE5508}" type="parTrans" cxnId="{0EDE2646-F6A6-431E-9D9D-69FC4056895A}">
      <dgm:prSet/>
      <dgm:spPr/>
      <dgm:t>
        <a:bodyPr/>
        <a:lstStyle/>
        <a:p>
          <a:endParaRPr lang="en-US"/>
        </a:p>
      </dgm:t>
    </dgm:pt>
    <dgm:pt modelId="{1710ED73-CD8F-4C65-AC48-5621CF7A60D0}" type="sibTrans" cxnId="{0EDE2646-F6A6-431E-9D9D-69FC4056895A}">
      <dgm:prSet/>
      <dgm:spPr/>
      <dgm:t>
        <a:bodyPr/>
        <a:lstStyle/>
        <a:p>
          <a:endParaRPr lang="en-US"/>
        </a:p>
      </dgm:t>
    </dgm:pt>
    <dgm:pt modelId="{BBC7589A-44B1-448C-9A60-E32345CA41D8}">
      <dgm:prSet/>
      <dgm:spPr/>
      <dgm:t>
        <a:bodyPr/>
        <a:lstStyle/>
        <a:p>
          <a:endParaRPr lang="en-US"/>
        </a:p>
      </dgm:t>
    </dgm:pt>
    <dgm:pt modelId="{CD1A0FDB-E5E4-4701-A60A-0CE64A1BD694}" type="parTrans" cxnId="{68CA7F6C-9466-4093-B7CD-F20C95CC9C65}">
      <dgm:prSet/>
      <dgm:spPr/>
      <dgm:t>
        <a:bodyPr/>
        <a:lstStyle/>
        <a:p>
          <a:endParaRPr lang="en-US"/>
        </a:p>
      </dgm:t>
    </dgm:pt>
    <dgm:pt modelId="{FD523608-33CF-46A5-80AB-BBF897216D6F}" type="sibTrans" cxnId="{68CA7F6C-9466-4093-B7CD-F20C95CC9C65}">
      <dgm:prSet/>
      <dgm:spPr/>
      <dgm:t>
        <a:bodyPr/>
        <a:lstStyle/>
        <a:p>
          <a:endParaRPr lang="en-US"/>
        </a:p>
      </dgm:t>
    </dgm:pt>
    <dgm:pt modelId="{5CBC3960-CB80-45B2-8E0A-30326FFF5B55}">
      <dgm:prSet phldrT="[Text]" custT="1"/>
      <dgm:spPr/>
      <dgm:t>
        <a:bodyPr/>
        <a:lstStyle/>
        <a:p>
          <a:pPr>
            <a:spcAft>
              <a:spcPts val="0"/>
            </a:spcAft>
          </a:pPr>
          <a:r>
            <a:rPr lang="en-US" sz="1800" dirty="0"/>
            <a:t>Sequences, strings.</a:t>
          </a:r>
        </a:p>
      </dgm:t>
    </dgm:pt>
    <dgm:pt modelId="{C144E546-F78E-4BC8-918F-74B6888312D0}" type="parTrans" cxnId="{D99894BF-64CE-4AE3-AB4E-DC5DED5DF9AF}">
      <dgm:prSet/>
      <dgm:spPr/>
      <dgm:t>
        <a:bodyPr/>
        <a:lstStyle/>
        <a:p>
          <a:endParaRPr lang="en-SG"/>
        </a:p>
      </dgm:t>
    </dgm:pt>
    <dgm:pt modelId="{F8328005-3174-498A-AD2B-8FFF388A3DA8}" type="sibTrans" cxnId="{D99894BF-64CE-4AE3-AB4E-DC5DED5DF9AF}">
      <dgm:prSet/>
      <dgm:spPr/>
      <dgm:t>
        <a:bodyPr/>
        <a:lstStyle/>
        <a:p>
          <a:endParaRPr lang="en-SG"/>
        </a:p>
      </dgm:t>
    </dgm:pt>
    <dgm:pt modelId="{9752ABBF-FC07-487D-872C-0192AB8E2C9F}">
      <dgm:prSet phldrT="[Text]" custT="1"/>
      <dgm:spPr/>
      <dgm:t>
        <a:bodyPr/>
        <a:lstStyle/>
        <a:p>
          <a:r>
            <a:rPr lang="en-US" sz="1800" dirty="0"/>
            <a:t>Bijectivity and invertibility.</a:t>
          </a:r>
        </a:p>
      </dgm:t>
    </dgm:pt>
    <dgm:pt modelId="{0D452881-A3FD-401B-B3E6-87607F61161D}" type="parTrans" cxnId="{80A5485E-707F-41C7-82A2-B1B8EA4FC28B}">
      <dgm:prSet/>
      <dgm:spPr/>
      <dgm:t>
        <a:bodyPr/>
        <a:lstStyle/>
        <a:p>
          <a:endParaRPr lang="en-SG"/>
        </a:p>
      </dgm:t>
    </dgm:pt>
    <dgm:pt modelId="{659C5EB4-9F12-42F5-AE2A-E05F12C26708}" type="sibTrans" cxnId="{80A5485E-707F-41C7-82A2-B1B8EA4FC28B}">
      <dgm:prSet/>
      <dgm:spPr/>
      <dgm:t>
        <a:bodyPr/>
        <a:lstStyle/>
        <a:p>
          <a:endParaRPr lang="en-SG"/>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3" custScaleY="59051">
        <dgm:presLayoutVars>
          <dgm:chMax val="0"/>
          <dgm:bulletEnabled val="1"/>
        </dgm:presLayoutVars>
      </dgm:prSet>
      <dgm:spPr/>
    </dgm:pt>
    <dgm:pt modelId="{48C4D8D6-E7FC-4E3C-9F84-84133BB46313}" type="pres">
      <dgm:prSet presAssocID="{7F3EE7F4-5CF1-432E-A16A-EF1709181AEB}" presName="childText" presStyleLbl="revTx" presStyleIdx="0" presStyleCnt="3" custScaleY="103756" custLinFactNeighborY="6771">
        <dgm:presLayoutVars>
          <dgm:bulletEnabled val="1"/>
        </dgm:presLayoutVars>
      </dgm:prSet>
      <dgm:spPr/>
    </dgm:pt>
    <dgm:pt modelId="{2309305B-C855-4771-85E1-9B59415FD537}" type="pres">
      <dgm:prSet presAssocID="{90250D92-EAF1-4F2C-B772-CC48C11D0311}" presName="parentText" presStyleLbl="node1" presStyleIdx="1" presStyleCnt="3" custScaleY="64601" custLinFactNeighborX="-116" custLinFactNeighborY="389">
        <dgm:presLayoutVars>
          <dgm:chMax val="0"/>
          <dgm:bulletEnabled val="1"/>
        </dgm:presLayoutVars>
      </dgm:prSet>
      <dgm:spPr/>
    </dgm:pt>
    <dgm:pt modelId="{A6170852-CD95-4A25-B089-D6B307265438}" type="pres">
      <dgm:prSet presAssocID="{90250D92-EAF1-4F2C-B772-CC48C11D0311}" presName="childText" presStyleLbl="revTx" presStyleIdx="1" presStyleCnt="3" custLinFactNeighborX="-116" custLinFactNeighborY="3813">
        <dgm:presLayoutVars>
          <dgm:bulletEnabled val="1"/>
        </dgm:presLayoutVars>
      </dgm:prSet>
      <dgm:spPr/>
    </dgm:pt>
    <dgm:pt modelId="{FF7806B7-21F3-44B1-B477-4D59751CB512}" type="pres">
      <dgm:prSet presAssocID="{70FF37A7-E49A-482F-A6C0-625EE7984433}" presName="parentText" presStyleLbl="node1" presStyleIdx="2" presStyleCnt="3" custScaleY="71883" custLinFactNeighborX="-116" custLinFactNeighborY="6049">
        <dgm:presLayoutVars>
          <dgm:chMax val="0"/>
          <dgm:bulletEnabled val="1"/>
        </dgm:presLayoutVars>
      </dgm:prSet>
      <dgm:spPr/>
    </dgm:pt>
    <dgm:pt modelId="{1058B408-714B-469A-BBE2-D78ACDE6ACB4}" type="pres">
      <dgm:prSet presAssocID="{70FF37A7-E49A-482F-A6C0-625EE7984433}" presName="childText" presStyleLbl="revTx" presStyleIdx="2" presStyleCnt="3" custScaleY="105356">
        <dgm:presLayoutVars>
          <dgm:bulletEnabled val="1"/>
        </dgm:presLayoutVars>
      </dgm:prSet>
      <dgm:spPr/>
    </dgm:pt>
  </dgm:ptLst>
  <dgm:cxnLst>
    <dgm:cxn modelId="{2136FC02-1A38-4D50-9B50-1D929A0065DF}" type="presOf" srcId="{6F84F787-5F99-452F-AD9B-0BD6125B0C3D}" destId="{85DAB027-F54C-44DC-BDBE-232ED77CC6C1}" srcOrd="0" destOrd="0"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0BA40420-F508-4BB2-B20F-AD08B22EF900}" type="presOf" srcId="{BBC7589A-44B1-448C-9A60-E32345CA41D8}" destId="{1058B408-714B-469A-BBE2-D78ACDE6ACB4}" srcOrd="0" destOrd="1" presId="urn:microsoft.com/office/officeart/2005/8/layout/vList2"/>
    <dgm:cxn modelId="{ADF04E26-3543-49A5-891B-9FB1EF73CB6D}" type="presOf" srcId="{90250D92-EAF1-4F2C-B772-CC48C11D0311}" destId="{2309305B-C855-4771-85E1-9B59415FD537}" srcOrd="0" destOrd="0" presId="urn:microsoft.com/office/officeart/2005/8/layout/vList2"/>
    <dgm:cxn modelId="{3224313E-18F2-4B88-9256-F2E22589FFC6}" type="presOf" srcId="{2D8D9A42-2405-4335-884B-C3A72D7CC801}" destId="{48C4D8D6-E7FC-4E3C-9F84-84133BB46313}" srcOrd="0" destOrd="2" presId="urn:microsoft.com/office/officeart/2005/8/layout/vList2"/>
    <dgm:cxn modelId="{80A5485E-707F-41C7-82A2-B1B8EA4FC28B}" srcId="{90250D92-EAF1-4F2C-B772-CC48C11D0311}" destId="{9752ABBF-FC07-487D-872C-0192AB8E2C9F}" srcOrd="2" destOrd="0" parTransId="{0D452881-A3FD-401B-B3E6-87607F61161D}" sibTransId="{659C5EB4-9F12-42F5-AE2A-E05F12C26708}"/>
    <dgm:cxn modelId="{BA1EED61-5785-4913-87C2-607BB9D65C7A}" srcId="{7F3EE7F4-5CF1-432E-A16A-EF1709181AEB}" destId="{31D8F70D-89DF-4EF2-95ED-23355DFA290D}" srcOrd="0" destOrd="0" parTransId="{4118F54B-9884-43E0-B07A-843CD0E5ADB0}" sibTransId="{D8AC031E-BB32-4D50-AFAA-EC4C772735F0}"/>
    <dgm:cxn modelId="{6CB91F42-DF72-465C-9107-0FA83B8C455D}" type="presOf" srcId="{70FF37A7-E49A-482F-A6C0-625EE7984433}" destId="{FF7806B7-21F3-44B1-B477-4D59751CB512}" srcOrd="0" destOrd="0" presId="urn:microsoft.com/office/officeart/2005/8/layout/vList2"/>
    <dgm:cxn modelId="{0EDE2646-F6A6-431E-9D9D-69FC4056895A}" srcId="{70FF37A7-E49A-482F-A6C0-625EE7984433}" destId="{71901A0C-0249-4E93-B8D6-421AC62664C2}" srcOrd="0" destOrd="0" parTransId="{8CDD7288-EF21-4B85-9CA8-978E9CDE5508}" sibTransId="{1710ED73-CD8F-4C65-AC48-5621CF7A60D0}"/>
    <dgm:cxn modelId="{70AB6647-3A78-43D4-8A43-B8D4236CF243}" type="presOf" srcId="{7F3EE7F4-5CF1-432E-A16A-EF1709181AEB}" destId="{EC610065-CFB3-4CEF-BC1D-8B50BDA86689}" srcOrd="0" destOrd="0" presId="urn:microsoft.com/office/officeart/2005/8/layout/vList2"/>
    <dgm:cxn modelId="{5AB24849-6D47-453F-8A70-B59B91DD121F}" srcId="{6F84F787-5F99-452F-AD9B-0BD6125B0C3D}" destId="{70FF37A7-E49A-482F-A6C0-625EE7984433}" srcOrd="2" destOrd="0" parTransId="{63CB4CE9-5C0E-4423-9B40-C54AA269A988}" sibTransId="{6E062385-23B7-44D0-B850-9F3F4D9A1B64}"/>
    <dgm:cxn modelId="{68CA7F6C-9466-4093-B7CD-F20C95CC9C65}" srcId="{70FF37A7-E49A-482F-A6C0-625EE7984433}" destId="{BBC7589A-44B1-448C-9A60-E32345CA41D8}" srcOrd="1" destOrd="0" parTransId="{CD1A0FDB-E5E4-4701-A60A-0CE64A1BD694}" sibTransId="{FD523608-33CF-46A5-80AB-BBF897216D6F}"/>
    <dgm:cxn modelId="{BA674E7E-F7A3-4076-A293-1A4DF7219686}" srcId="{7F3EE7F4-5CF1-432E-A16A-EF1709181AEB}" destId="{2D8D9A42-2405-4335-884B-C3A72D7CC801}" srcOrd="2" destOrd="0" parTransId="{7C74206E-2C73-4D28-A60F-E32A8C5F2EB6}" sibTransId="{5538DDC9-A4BB-453A-AA0B-762D8DC7EDEC}"/>
    <dgm:cxn modelId="{B238C78B-E8BC-42F7-AD62-AC8EB13D3320}" srcId="{90250D92-EAF1-4F2C-B772-CC48C11D0311}" destId="{E7354E7E-C81A-4E85-82A5-AAB1B9BDF023}" srcOrd="1" destOrd="0" parTransId="{3714DFBC-D870-4277-A7A8-1EF2708045F6}" sibTransId="{72362CD0-47C8-4D1C-BBBC-394965B03426}"/>
    <dgm:cxn modelId="{C822F496-13FA-4B2D-B35C-EAE946F891A7}" type="presOf" srcId="{9752ABBF-FC07-487D-872C-0192AB8E2C9F}" destId="{A6170852-CD95-4A25-B089-D6B307265438}" srcOrd="0" destOrd="2" presId="urn:microsoft.com/office/officeart/2005/8/layout/vList2"/>
    <dgm:cxn modelId="{661B999A-FF09-4914-83EC-9752A0B6DFBA}" type="presOf" srcId="{E7354E7E-C81A-4E85-82A5-AAB1B9BDF023}" destId="{A6170852-CD95-4A25-B089-D6B307265438}" srcOrd="0" destOrd="1" presId="urn:microsoft.com/office/officeart/2005/8/layout/vList2"/>
    <dgm:cxn modelId="{A32B1BB6-92B0-4366-B170-A5AE63E07314}" type="presOf" srcId="{31D8F70D-89DF-4EF2-95ED-23355DFA290D}" destId="{48C4D8D6-E7FC-4E3C-9F84-84133BB46313}" srcOrd="0" destOrd="0" presId="urn:microsoft.com/office/officeart/2005/8/layout/vList2"/>
    <dgm:cxn modelId="{D99894BF-64CE-4AE3-AB4E-DC5DED5DF9AF}" srcId="{7F3EE7F4-5CF1-432E-A16A-EF1709181AEB}" destId="{5CBC3960-CB80-45B2-8E0A-30326FFF5B55}" srcOrd="1" destOrd="0" parTransId="{C144E546-F78E-4BC8-918F-74B6888312D0}" sibTransId="{F8328005-3174-498A-AD2B-8FFF388A3DA8}"/>
    <dgm:cxn modelId="{AF0007C4-DDEA-4E0C-9924-8AFC19D30F0F}" srcId="{6F84F787-5F99-452F-AD9B-0BD6125B0C3D}" destId="{7F3EE7F4-5CF1-432E-A16A-EF1709181AEB}" srcOrd="0" destOrd="0" parTransId="{41F9131A-82C0-45B3-84EB-25C445DFB798}" sibTransId="{C7FB9F7D-C9D7-4F24-801C-51D68C64976A}"/>
    <dgm:cxn modelId="{26D27AC4-7C7D-4033-BAB8-8C34EF17ED60}" type="presOf" srcId="{71901A0C-0249-4E93-B8D6-421AC62664C2}" destId="{1058B408-714B-469A-BBE2-D78ACDE6ACB4}" srcOrd="0" destOrd="0" presId="urn:microsoft.com/office/officeart/2005/8/layout/vList2"/>
    <dgm:cxn modelId="{6F1A20F1-9292-4C19-B26E-38E2F0663A85}" type="presOf" srcId="{4F0349F7-7124-4645-B7CB-EE5C90341F93}" destId="{A6170852-CD95-4A25-B089-D6B307265438}" srcOrd="0" destOrd="0" presId="urn:microsoft.com/office/officeart/2005/8/layout/vList2"/>
    <dgm:cxn modelId="{8D0CC6F6-DC87-4AEB-B7DE-C0238859966A}" type="presOf" srcId="{5CBC3960-CB80-45B2-8E0A-30326FFF5B55}" destId="{48C4D8D6-E7FC-4E3C-9F84-84133BB46313}" srcOrd="0" destOrd="1"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4E8067A1-41E3-4637-85CB-17B38CE82D42}" type="presParOf" srcId="{85DAB027-F54C-44DC-BDBE-232ED77CC6C1}" destId="{FF7806B7-21F3-44B1-B477-4D59751CB512}" srcOrd="4" destOrd="0" presId="urn:microsoft.com/office/officeart/2005/8/layout/vList2"/>
    <dgm:cxn modelId="{EF54222F-E44B-4B55-A982-DF23AA7DB9B4}" type="presParOf" srcId="{85DAB027-F54C-44DC-BDBE-232ED77CC6C1}" destId="{1058B408-714B-469A-BBE2-D78ACDE6AC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7446"/>
          <a:ext cx="7979318" cy="49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7.1 Definitions</a:t>
          </a:r>
        </a:p>
      </dsp:txBody>
      <dsp:txXfrm>
        <a:off x="24283" y="31729"/>
        <a:ext cx="7930752" cy="448879"/>
      </dsp:txXfrm>
    </dsp:sp>
    <dsp:sp modelId="{48C4D8D6-E7FC-4E3C-9F84-84133BB46313}">
      <dsp:nvSpPr>
        <dsp:cNvPr id="0" name=""/>
        <dsp:cNvSpPr/>
      </dsp:nvSpPr>
      <dsp:spPr>
        <a:xfrm>
          <a:off x="0" y="561930"/>
          <a:ext cx="7979318" cy="111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ts val="0"/>
            </a:spcAft>
            <a:buChar char="•"/>
          </a:pPr>
          <a:r>
            <a:rPr lang="en-US" sz="1800" kern="1200" dirty="0"/>
            <a:t>Definitions of function, arrow diagram, image, pre-image, </a:t>
          </a:r>
          <a:r>
            <a:rPr lang="en-US" sz="1800" kern="1200" dirty="0" err="1"/>
            <a:t>setwise</a:t>
          </a:r>
          <a:r>
            <a:rPr lang="en-US" sz="1800" kern="1200" dirty="0"/>
            <a:t> image, </a:t>
          </a:r>
          <a:r>
            <a:rPr lang="en-US" sz="1800" kern="1200" dirty="0" err="1"/>
            <a:t>setwise</a:t>
          </a:r>
          <a:r>
            <a:rPr lang="en-US" sz="1800" kern="1200" dirty="0"/>
            <a:t> preimage, domain, co-domain, range.</a:t>
          </a:r>
        </a:p>
        <a:p>
          <a:pPr marL="171450" lvl="1" indent="-171450" algn="l" defTabSz="800100">
            <a:lnSpc>
              <a:spcPct val="90000"/>
            </a:lnSpc>
            <a:spcBef>
              <a:spcPct val="0"/>
            </a:spcBef>
            <a:spcAft>
              <a:spcPts val="0"/>
            </a:spcAft>
            <a:buChar char="•"/>
          </a:pPr>
          <a:r>
            <a:rPr lang="en-US" sz="1800" kern="1200" dirty="0"/>
            <a:t>Sequences, strings.</a:t>
          </a:r>
        </a:p>
        <a:p>
          <a:pPr marL="171450" lvl="1" indent="-171450" algn="l" defTabSz="800100">
            <a:lnSpc>
              <a:spcPct val="90000"/>
            </a:lnSpc>
            <a:spcBef>
              <a:spcPct val="0"/>
            </a:spcBef>
            <a:spcAft>
              <a:spcPts val="0"/>
            </a:spcAft>
            <a:buChar char="•"/>
          </a:pPr>
          <a:r>
            <a:rPr lang="en-SG" sz="1800" kern="1200" dirty="0"/>
            <a:t>Function equality.</a:t>
          </a:r>
          <a:endParaRPr lang="en-US" sz="1800" kern="1200" dirty="0"/>
        </a:p>
      </dsp:txBody>
      <dsp:txXfrm>
        <a:off x="0" y="561930"/>
        <a:ext cx="7979318" cy="1111460"/>
      </dsp:txXfrm>
    </dsp:sp>
    <dsp:sp modelId="{2309305B-C855-4771-85E1-9B59415FD537}">
      <dsp:nvSpPr>
        <dsp:cNvPr id="0" name=""/>
        <dsp:cNvSpPr/>
      </dsp:nvSpPr>
      <dsp:spPr>
        <a:xfrm>
          <a:off x="0" y="1619975"/>
          <a:ext cx="7979318" cy="544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7.2 Injections, Surjections, Bijections and Inverse Functions</a:t>
          </a:r>
        </a:p>
      </dsp:txBody>
      <dsp:txXfrm>
        <a:off x="26566" y="1646541"/>
        <a:ext cx="7926186" cy="491066"/>
      </dsp:txXfrm>
    </dsp:sp>
    <dsp:sp modelId="{A6170852-CD95-4A25-B089-D6B307265438}">
      <dsp:nvSpPr>
        <dsp:cNvPr id="0" name=""/>
        <dsp:cNvSpPr/>
      </dsp:nvSpPr>
      <dsp:spPr>
        <a:xfrm>
          <a:off x="0" y="2192671"/>
          <a:ext cx="7979318" cy="93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Injections, surjections, bijections.</a:t>
          </a:r>
        </a:p>
        <a:p>
          <a:pPr marL="171450" lvl="1" indent="-171450" algn="l" defTabSz="800100">
            <a:lnSpc>
              <a:spcPct val="90000"/>
            </a:lnSpc>
            <a:spcBef>
              <a:spcPct val="0"/>
            </a:spcBef>
            <a:spcAft>
              <a:spcPct val="20000"/>
            </a:spcAft>
            <a:buChar char="•"/>
          </a:pPr>
          <a:r>
            <a:rPr lang="en-US" sz="1800" kern="1200" dirty="0"/>
            <a:t>Inverse functions.</a:t>
          </a:r>
        </a:p>
        <a:p>
          <a:pPr marL="171450" lvl="1" indent="-171450" algn="l" defTabSz="800100">
            <a:lnSpc>
              <a:spcPct val="90000"/>
            </a:lnSpc>
            <a:spcBef>
              <a:spcPct val="0"/>
            </a:spcBef>
            <a:spcAft>
              <a:spcPct val="20000"/>
            </a:spcAft>
            <a:buChar char="•"/>
          </a:pPr>
          <a:r>
            <a:rPr lang="en-US" sz="1800" kern="1200" dirty="0"/>
            <a:t>Bijectivity and invertibility.</a:t>
          </a:r>
        </a:p>
      </dsp:txBody>
      <dsp:txXfrm>
        <a:off x="0" y="2192671"/>
        <a:ext cx="7979318" cy="931499"/>
      </dsp:txXfrm>
    </dsp:sp>
    <dsp:sp modelId="{FF7806B7-21F3-44B1-B477-4D59751CB512}">
      <dsp:nvSpPr>
        <dsp:cNvPr id="0" name=""/>
        <dsp:cNvSpPr/>
      </dsp:nvSpPr>
      <dsp:spPr>
        <a:xfrm>
          <a:off x="0" y="3165301"/>
          <a:ext cx="7979318" cy="6055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7.3 Composition of Functions</a:t>
          </a:r>
        </a:p>
      </dsp:txBody>
      <dsp:txXfrm>
        <a:off x="29560" y="3194861"/>
        <a:ext cx="7920198" cy="546422"/>
      </dsp:txXfrm>
    </dsp:sp>
    <dsp:sp modelId="{1058B408-714B-469A-BBE2-D78ACDE6ACB4}">
      <dsp:nvSpPr>
        <dsp:cNvPr id="0" name=""/>
        <dsp:cNvSpPr/>
      </dsp:nvSpPr>
      <dsp:spPr>
        <a:xfrm>
          <a:off x="0" y="3697593"/>
          <a:ext cx="7979318" cy="127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57150" rIns="320040" bIns="57150" numCol="1" spcCol="1270" anchor="t" anchorCtr="0">
          <a:noAutofit/>
        </a:bodyPr>
        <a:lstStyle/>
        <a:p>
          <a:pPr marL="285750" lvl="1" indent="-285750" algn="l" defTabSz="1555750">
            <a:lnSpc>
              <a:spcPct val="90000"/>
            </a:lnSpc>
            <a:spcBef>
              <a:spcPct val="0"/>
            </a:spcBef>
            <a:spcAft>
              <a:spcPct val="20000"/>
            </a:spcAft>
            <a:buChar char="•"/>
          </a:pPr>
          <a:endParaRPr lang="en-US" sz="3500" kern="1200"/>
        </a:p>
        <a:p>
          <a:pPr marL="285750" lvl="1" indent="-285750" algn="l" defTabSz="1555750">
            <a:lnSpc>
              <a:spcPct val="90000"/>
            </a:lnSpc>
            <a:spcBef>
              <a:spcPct val="0"/>
            </a:spcBef>
            <a:spcAft>
              <a:spcPct val="20000"/>
            </a:spcAft>
            <a:buChar char="•"/>
          </a:pPr>
          <a:endParaRPr lang="en-US" sz="3500" kern="1200"/>
        </a:p>
      </dsp:txBody>
      <dsp:txXfrm>
        <a:off x="0" y="3697593"/>
        <a:ext cx="7979318" cy="1275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28/3/2024</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427880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38828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0694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585139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626477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233139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17566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393370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207016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5602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189430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7298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43147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99097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312281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357940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1636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850043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024670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263607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7463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8797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1910860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2448393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742432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812351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x</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278025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081854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420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4018731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2081411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2664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4099998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09311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742313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49667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10684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224677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4047782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479308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515962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388234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411979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85025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788805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29143046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506409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3568538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3891332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8299914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13032406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39301017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181155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4349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24749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31370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292076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28/3/2024</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28/3/2024</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28/3/2024</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28/3/2024</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28/3/2024</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28/3/2024</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28/3/2024</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28/3/2024</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28/3/2024</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28/3/2024</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28/3/2024</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28/3/2024</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1.png"/><Relationship Id="rId18" Type="http://schemas.openxmlformats.org/officeDocument/2006/relationships/image" Target="../media/image410.png"/><Relationship Id="rId3" Type="http://schemas.openxmlformats.org/officeDocument/2006/relationships/image" Target="../media/image26.png"/><Relationship Id="rId21" Type="http://schemas.openxmlformats.org/officeDocument/2006/relationships/image" Target="../media/image19.png"/><Relationship Id="rId7" Type="http://schemas.openxmlformats.org/officeDocument/2006/relationships/image" Target="../media/image301.png"/><Relationship Id="rId12" Type="http://schemas.openxmlformats.org/officeDocument/2006/relationships/image" Target="../media/image351.png"/><Relationship Id="rId17" Type="http://schemas.openxmlformats.org/officeDocument/2006/relationships/image" Target="../media/image400.png"/><Relationship Id="rId2" Type="http://schemas.openxmlformats.org/officeDocument/2006/relationships/notesSlide" Target="../notesSlides/notesSlide10.xml"/><Relationship Id="rId16" Type="http://schemas.openxmlformats.org/officeDocument/2006/relationships/image" Target="../media/image391.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1.png"/><Relationship Id="rId11" Type="http://schemas.openxmlformats.org/officeDocument/2006/relationships/image" Target="../media/image341.png"/><Relationship Id="rId24" Type="http://schemas.openxmlformats.org/officeDocument/2006/relationships/image" Target="../media/image17.png"/><Relationship Id="rId5" Type="http://schemas.openxmlformats.org/officeDocument/2006/relationships/image" Target="../media/image280.png"/><Relationship Id="rId15" Type="http://schemas.openxmlformats.org/officeDocument/2006/relationships/image" Target="../media/image381.png"/><Relationship Id="rId23" Type="http://schemas.openxmlformats.org/officeDocument/2006/relationships/image" Target="../media/image271.png"/><Relationship Id="rId10" Type="http://schemas.openxmlformats.org/officeDocument/2006/relationships/image" Target="../media/image331.png"/><Relationship Id="rId19" Type="http://schemas.openxmlformats.org/officeDocument/2006/relationships/image" Target="../media/image420.png"/><Relationship Id="rId4" Type="http://schemas.openxmlformats.org/officeDocument/2006/relationships/image" Target="../media/image27.png"/><Relationship Id="rId9" Type="http://schemas.openxmlformats.org/officeDocument/2006/relationships/image" Target="../media/image321.png"/><Relationship Id="rId14" Type="http://schemas.openxmlformats.org/officeDocument/2006/relationships/image" Target="../media/image371.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1.png"/><Relationship Id="rId7" Type="http://schemas.openxmlformats.org/officeDocument/2006/relationships/image" Target="../media/image2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10.png"/><Relationship Id="rId4" Type="http://schemas.openxmlformats.org/officeDocument/2006/relationships/image" Target="../media/image28.jpe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0.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9.jfif"/><Relationship Id="rId9" Type="http://schemas.openxmlformats.org/officeDocument/2006/relationships/image" Target="../media/image33.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220.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3.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28.png"/><Relationship Id="rId9" Type="http://schemas.openxmlformats.org/officeDocument/2006/relationships/image" Target="../media/image44.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52.png"/><Relationship Id="rId7" Type="http://schemas.openxmlformats.org/officeDocument/2006/relationships/image" Target="../media/image46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480.png"/></Relationships>
</file>

<file path=ppt/slides/_rels/slide15.xml.rels><?xml version="1.0" encoding="UTF-8" standalone="yes"?>
<Relationships xmlns="http://schemas.openxmlformats.org/package/2006/relationships"><Relationship Id="rId3" Type="http://schemas.openxmlformats.org/officeDocument/2006/relationships/image" Target="../media/image29.jf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3.png"/><Relationship Id="rId5" Type="http://schemas.openxmlformats.org/officeDocument/2006/relationships/image" Target="../media/image421.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4.png"/><Relationship Id="rId18" Type="http://schemas.openxmlformats.org/officeDocument/2006/relationships/image" Target="../media/image641.png"/><Relationship Id="rId3" Type="http://schemas.openxmlformats.org/officeDocument/2006/relationships/image" Target="../media/image58.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370.png"/><Relationship Id="rId2" Type="http://schemas.openxmlformats.org/officeDocument/2006/relationships/notesSlide" Target="../notesSlides/notesSlide17.xml"/><Relationship Id="rId16"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62.png"/><Relationship Id="rId5" Type="http://schemas.openxmlformats.org/officeDocument/2006/relationships/image" Target="../media/image240.png"/><Relationship Id="rId15" Type="http://schemas.openxmlformats.org/officeDocument/2006/relationships/image" Target="../media/image350.png"/><Relationship Id="rId10" Type="http://schemas.openxmlformats.org/officeDocument/2006/relationships/image" Target="../media/image61.png"/><Relationship Id="rId19" Type="http://schemas.openxmlformats.org/officeDocument/2006/relationships/image" Target="../media/image65.png"/><Relationship Id="rId4" Type="http://schemas.openxmlformats.org/officeDocument/2006/relationships/image" Target="../media/image230.png"/><Relationship Id="rId9" Type="http://schemas.openxmlformats.org/officeDocument/2006/relationships/image" Target="../media/image591.png"/><Relationship Id="rId14" Type="http://schemas.openxmlformats.org/officeDocument/2006/relationships/image" Target="../media/image340.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4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0.pn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82.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5.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7.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89.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7.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96.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9.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97.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30.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24" Type="http://schemas.openxmlformats.org/officeDocument/2006/relationships/image" Target="../media/image99.png"/><Relationship Id="rId15" Type="http://schemas.openxmlformats.org/officeDocument/2006/relationships/image" Target="../media/image381.png"/><Relationship Id="rId23" Type="http://schemas.openxmlformats.org/officeDocument/2006/relationships/image" Target="../media/image98.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3.xml.rels><?xml version="1.0" encoding="UTF-8" standalone="yes"?>
<Relationships xmlns="http://schemas.openxmlformats.org/package/2006/relationships"><Relationship Id="rId3" Type="http://schemas.openxmlformats.org/officeDocument/2006/relationships/image" Target="../media/image29.jf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53.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7.png"/><Relationship Id="rId3" Type="http://schemas.openxmlformats.org/officeDocument/2006/relationships/image" Target="../media/image117.png"/><Relationship Id="rId21" Type="http://schemas.openxmlformats.org/officeDocument/2006/relationships/image" Target="../media/image132.png"/><Relationship Id="rId34" Type="http://schemas.openxmlformats.org/officeDocument/2006/relationships/image" Target="../media/image145.png"/><Relationship Id="rId7" Type="http://schemas.openxmlformats.org/officeDocument/2006/relationships/image" Target="../media/image121.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6.png"/><Relationship Id="rId33" Type="http://schemas.openxmlformats.org/officeDocument/2006/relationships/image" Target="../media/image144.png"/><Relationship Id="rId2" Type="http://schemas.openxmlformats.org/officeDocument/2006/relationships/notesSlide" Target="../notesSlides/notesSlide40.xml"/><Relationship Id="rId16" Type="http://schemas.openxmlformats.org/officeDocument/2006/relationships/image" Target="../media/image127.png"/><Relationship Id="rId20" Type="http://schemas.openxmlformats.org/officeDocument/2006/relationships/image" Target="../media/image131.png"/><Relationship Id="rId29"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22.png"/><Relationship Id="rId24" Type="http://schemas.openxmlformats.org/officeDocument/2006/relationships/image" Target="../media/image135.png"/><Relationship Id="rId32" Type="http://schemas.openxmlformats.org/officeDocument/2006/relationships/image" Target="../media/image143.png"/><Relationship Id="rId5" Type="http://schemas.openxmlformats.org/officeDocument/2006/relationships/image" Target="../media/image119.png"/><Relationship Id="rId15" Type="http://schemas.openxmlformats.org/officeDocument/2006/relationships/image" Target="../media/image126.png"/><Relationship Id="rId23" Type="http://schemas.openxmlformats.org/officeDocument/2006/relationships/image" Target="../media/image134.png"/><Relationship Id="rId28" Type="http://schemas.openxmlformats.org/officeDocument/2006/relationships/image" Target="../media/image139.png"/><Relationship Id="rId10" Type="http://schemas.openxmlformats.org/officeDocument/2006/relationships/image" Target="../media/image740.png"/><Relationship Id="rId19" Type="http://schemas.openxmlformats.org/officeDocument/2006/relationships/image" Target="../media/image130.png"/><Relationship Id="rId31" Type="http://schemas.openxmlformats.org/officeDocument/2006/relationships/image" Target="../media/image142.png"/><Relationship Id="rId4" Type="http://schemas.openxmlformats.org/officeDocument/2006/relationships/image" Target="../media/image118.png"/><Relationship Id="rId14" Type="http://schemas.openxmlformats.org/officeDocument/2006/relationships/image" Target="../media/image125.png"/><Relationship Id="rId22" Type="http://schemas.openxmlformats.org/officeDocument/2006/relationships/image" Target="../media/image133.png"/><Relationship Id="rId27" Type="http://schemas.openxmlformats.org/officeDocument/2006/relationships/image" Target="../media/image138.png"/><Relationship Id="rId30" Type="http://schemas.openxmlformats.org/officeDocument/2006/relationships/image" Target="../media/image141.png"/></Relationships>
</file>

<file path=ppt/slides/_rels/slide41.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 Id="rId14" Type="http://schemas.openxmlformats.org/officeDocument/2006/relationships/image" Target="../media/image157.png"/></Relationships>
</file>

<file path=ppt/slides/_rels/slide42.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8.png"/><Relationship Id="rId7" Type="http://schemas.openxmlformats.org/officeDocument/2006/relationships/image" Target="../media/image16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61.png"/><Relationship Id="rId5" Type="http://schemas.openxmlformats.org/officeDocument/2006/relationships/image" Target="../media/image160.png"/><Relationship Id="rId10" Type="http://schemas.openxmlformats.org/officeDocument/2006/relationships/image" Target="../media/image165.png"/><Relationship Id="rId4" Type="http://schemas.openxmlformats.org/officeDocument/2006/relationships/image" Target="../media/image159.png"/><Relationship Id="rId9" Type="http://schemas.openxmlformats.org/officeDocument/2006/relationships/image" Target="../media/image164.png"/></Relationships>
</file>

<file path=ppt/slides/_rels/slide4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59.png"/><Relationship Id="rId7" Type="http://schemas.openxmlformats.org/officeDocument/2006/relationships/image" Target="../media/image16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71.png"/></Relationships>
</file>

<file path=ppt/slides/_rels/slide44.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76.png"/><Relationship Id="rId5" Type="http://schemas.openxmlformats.org/officeDocument/2006/relationships/image" Target="../media/image175.png"/><Relationship Id="rId4" Type="http://schemas.openxmlformats.org/officeDocument/2006/relationships/image" Target="../media/image940.png"/></Relationships>
</file>

<file path=ppt/slides/_rels/slide46.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970.png"/><Relationship Id="rId7" Type="http://schemas.openxmlformats.org/officeDocument/2006/relationships/image" Target="../media/image17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 Id="rId9" Type="http://schemas.openxmlformats.org/officeDocument/2006/relationships/image" Target="../media/image180.png"/></Relationships>
</file>

<file path=ppt/slides/_rels/slide47.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90.png"/><Relationship Id="rId3" Type="http://schemas.openxmlformats.org/officeDocument/2006/relationships/image" Target="../media/image181.png"/><Relationship Id="rId7" Type="http://schemas.openxmlformats.org/officeDocument/2006/relationships/image" Target="../media/image184.png"/><Relationship Id="rId12" Type="http://schemas.openxmlformats.org/officeDocument/2006/relationships/image" Target="../media/image18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830.png"/><Relationship Id="rId11" Type="http://schemas.openxmlformats.org/officeDocument/2006/relationships/image" Target="../media/image188.png"/><Relationship Id="rId5" Type="http://schemas.openxmlformats.org/officeDocument/2006/relationships/image" Target="../media/image183.png"/><Relationship Id="rId10" Type="http://schemas.openxmlformats.org/officeDocument/2006/relationships/image" Target="../media/image187.png"/><Relationship Id="rId4" Type="http://schemas.openxmlformats.org/officeDocument/2006/relationships/image" Target="../media/image182.png"/><Relationship Id="rId9" Type="http://schemas.openxmlformats.org/officeDocument/2006/relationships/image" Target="../media/image186.png"/><Relationship Id="rId14" Type="http://schemas.openxmlformats.org/officeDocument/2006/relationships/image" Target="../media/image191.png"/></Relationships>
</file>

<file path=ppt/slides/_rels/slide48.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93.png"/><Relationship Id="rId4" Type="http://schemas.openxmlformats.org/officeDocument/2006/relationships/image" Target="../media/image192.png"/></Relationships>
</file>

<file path=ppt/slides/_rels/slide49.xml.rels><?xml version="1.0" encoding="UTF-8" standalone="yes"?>
<Relationships xmlns="http://schemas.openxmlformats.org/package/2006/relationships"><Relationship Id="rId3" Type="http://schemas.openxmlformats.org/officeDocument/2006/relationships/image" Target="../media/image194.png"/><Relationship Id="rId7" Type="http://schemas.openxmlformats.org/officeDocument/2006/relationships/image" Target="../media/image197.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96.png"/><Relationship Id="rId5" Type="http://schemas.openxmlformats.org/officeDocument/2006/relationships/image" Target="../media/image1940.png"/><Relationship Id="rId4" Type="http://schemas.openxmlformats.org/officeDocument/2006/relationships/image" Target="../media/image19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48.png"/><Relationship Id="rId9" Type="http://schemas.openxmlformats.org/officeDocument/2006/relationships/image" Target="../media/image7.png"/><Relationship Id="rId1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9.png"/></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20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1110.png"/></Relationships>
</file>

<file path=ppt/slides/_rels/slide52.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07.png"/><Relationship Id="rId4" Type="http://schemas.openxmlformats.org/officeDocument/2006/relationships/image" Target="../media/image206.png"/></Relationships>
</file>

<file path=ppt/slides/_rels/slide53.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54.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 Id="rId9" Type="http://schemas.openxmlformats.org/officeDocument/2006/relationships/image" Target="../media/image218.png"/></Relationships>
</file>

<file path=ppt/slides/_rels/slide55.xml.rels><?xml version="1.0" encoding="UTF-8" standalone="yes"?>
<Relationships xmlns="http://schemas.openxmlformats.org/package/2006/relationships"><Relationship Id="rId8" Type="http://schemas.openxmlformats.org/officeDocument/2006/relationships/image" Target="../media/image225.png"/><Relationship Id="rId13" Type="http://schemas.openxmlformats.org/officeDocument/2006/relationships/image" Target="../media/image232.png"/><Relationship Id="rId3" Type="http://schemas.openxmlformats.org/officeDocument/2006/relationships/image" Target="../media/image212.png"/><Relationship Id="rId7" Type="http://schemas.openxmlformats.org/officeDocument/2006/relationships/image" Target="../media/image224.png"/><Relationship Id="rId12" Type="http://schemas.openxmlformats.org/officeDocument/2006/relationships/image" Target="../media/image22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23.png"/><Relationship Id="rId11" Type="http://schemas.openxmlformats.org/officeDocument/2006/relationships/image" Target="../media/image228.png"/><Relationship Id="rId5" Type="http://schemas.openxmlformats.org/officeDocument/2006/relationships/image" Target="../media/image222.png"/><Relationship Id="rId10" Type="http://schemas.openxmlformats.org/officeDocument/2006/relationships/image" Target="../media/image227.png"/><Relationship Id="rId4" Type="http://schemas.openxmlformats.org/officeDocument/2006/relationships/image" Target="../media/image219.png"/><Relationship Id="rId9" Type="http://schemas.openxmlformats.org/officeDocument/2006/relationships/image" Target="../media/image226.png"/><Relationship Id="rId14" Type="http://schemas.openxmlformats.org/officeDocument/2006/relationships/image" Target="../media/image233.png"/></Relationships>
</file>

<file path=ppt/slides/_rels/slide56.xml.rels><?xml version="1.0" encoding="UTF-8" standalone="yes"?>
<Relationships xmlns="http://schemas.openxmlformats.org/package/2006/relationships"><Relationship Id="rId8" Type="http://schemas.openxmlformats.org/officeDocument/2006/relationships/image" Target="../media/image238.png"/><Relationship Id="rId3" Type="http://schemas.openxmlformats.org/officeDocument/2006/relationships/image" Target="../media/image212.png"/><Relationship Id="rId7" Type="http://schemas.openxmlformats.org/officeDocument/2006/relationships/image" Target="../media/image237.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36.png"/><Relationship Id="rId5" Type="http://schemas.openxmlformats.org/officeDocument/2006/relationships/image" Target="../media/image235.png"/><Relationship Id="rId4" Type="http://schemas.openxmlformats.org/officeDocument/2006/relationships/image" Target="../media/image234.png"/></Relationships>
</file>

<file path=ppt/slides/_rels/slide5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4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43.png"/><Relationship Id="rId11" Type="http://schemas.openxmlformats.org/officeDocument/2006/relationships/image" Target="../media/image1760.png"/><Relationship Id="rId5" Type="http://schemas.openxmlformats.org/officeDocument/2006/relationships/image" Target="../media/image239.png"/><Relationship Id="rId4" Type="http://schemas.openxmlformats.org/officeDocument/2006/relationships/image" Target="../media/image234.png"/></Relationships>
</file>

<file path=ppt/slides/_rels/slide58.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47.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46.png"/><Relationship Id="rId11" Type="http://schemas.openxmlformats.org/officeDocument/2006/relationships/image" Target="../media/image1760.png"/><Relationship Id="rId5" Type="http://schemas.openxmlformats.org/officeDocument/2006/relationships/image" Target="../media/image245.png"/><Relationship Id="rId4" Type="http://schemas.openxmlformats.org/officeDocument/2006/relationships/image" Target="../media/image23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089400"/>
            <a:ext cx="6858000" cy="902325"/>
          </a:xfrm>
        </p:spPr>
        <p:txBody>
          <a:bodyPr>
            <a:normAutofit/>
          </a:bodyPr>
          <a:lstStyle/>
          <a:p>
            <a:r>
              <a:rPr lang="en-SG" sz="3300" dirty="0"/>
              <a:t>Aaron Tan</a:t>
            </a:r>
            <a:endParaRPr lang="en-SG" dirty="0"/>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3" name="Rounded Rectangle 22"/>
          <p:cNvSpPr/>
          <p:nvPr/>
        </p:nvSpPr>
        <p:spPr>
          <a:xfrm>
            <a:off x="644577" y="2152650"/>
            <a:ext cx="7809875" cy="1152682"/>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itle 1">
            <a:extLst>
              <a:ext uri="{FF2B5EF4-FFF2-40B4-BE49-F238E27FC236}">
                <a16:creationId xmlns:a16="http://schemas.microsoft.com/office/drawing/2014/main" id="{7F4BB1FB-ECB8-4C34-A686-8EAEC97F385B}"/>
              </a:ext>
            </a:extLst>
          </p:cNvPr>
          <p:cNvSpPr txBox="1">
            <a:spLocks/>
          </p:cNvSpPr>
          <p:nvPr/>
        </p:nvSpPr>
        <p:spPr>
          <a:xfrm>
            <a:off x="948179" y="2415055"/>
            <a:ext cx="7247642" cy="6278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600" dirty="0">
                <a:solidFill>
                  <a:schemeClr val="bg1"/>
                </a:solidFill>
                <a:latin typeface="+mn-lt"/>
              </a:rPr>
              <a:t>Lecture 7: Functions</a:t>
            </a:r>
          </a:p>
        </p:txBody>
      </p:sp>
      <p:sp>
        <p:nvSpPr>
          <p:cNvPr id="29" name="Oval 2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a:extLst>
              <a:ext uri="{FF2B5EF4-FFF2-40B4-BE49-F238E27FC236}">
                <a16:creationId xmlns:a16="http://schemas.microsoft.com/office/drawing/2014/main" id="{1ADE49C6-3068-4150-BF5B-77299BEF1A3C}"/>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err="1"/>
              <a:t>AY2023</a:t>
            </a:r>
            <a:r>
              <a:rPr lang="en-US" dirty="0"/>
              <a:t>/24 Semester 2</a:t>
            </a:r>
            <a:endParaRPr lang="en-SG" dirty="0"/>
          </a:p>
        </p:txBody>
      </p:sp>
      <p:sp>
        <p:nvSpPr>
          <p:cNvPr id="24" name="TextBox 23">
            <a:extLst>
              <a:ext uri="{FF2B5EF4-FFF2-40B4-BE49-F238E27FC236}">
                <a16:creationId xmlns:a16="http://schemas.microsoft.com/office/drawing/2014/main" id="{A4F9D9AE-05C7-41AC-99B0-31B1C345EF10}"/>
              </a:ext>
            </a:extLst>
          </p:cNvPr>
          <p:cNvSpPr txBox="1"/>
          <p:nvPr/>
        </p:nvSpPr>
        <p:spPr>
          <a:xfrm>
            <a:off x="2592658" y="6105031"/>
            <a:ext cx="3958684" cy="646331"/>
          </a:xfrm>
          <a:prstGeom prst="rect">
            <a:avLst/>
          </a:prstGeom>
          <a:noFill/>
        </p:spPr>
        <p:txBody>
          <a:bodyPr wrap="square" rtlCol="0">
            <a:spAutoFit/>
          </a:bodyPr>
          <a:lstStyle/>
          <a:p>
            <a:r>
              <a:rPr lang="en-US" dirty="0"/>
              <a:t>Part of the contents here is taken from Dr Wong Tin Lok’s lecture notes. </a:t>
            </a:r>
            <a:endParaRPr lang="en-SG" dirty="0"/>
          </a:p>
        </p:txBody>
      </p:sp>
      <p:sp>
        <p:nvSpPr>
          <p:cNvPr id="25" name="Oval 24">
            <a:extLst>
              <a:ext uri="{FF2B5EF4-FFF2-40B4-BE49-F238E27FC236}">
                <a16:creationId xmlns:a16="http://schemas.microsoft.com/office/drawing/2014/main" id="{8604FE67-F206-435B-AE07-98F603060D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Arrow Diagrams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19626" y="1196076"/>
            <a:ext cx="8114872" cy="954107"/>
          </a:xfrm>
          <a:prstGeom prst="rect">
            <a:avLst/>
          </a:prstGeom>
          <a:noFill/>
        </p:spPr>
        <p:txBody>
          <a:bodyPr wrap="square" rtlCol="0">
            <a:spAutoFit/>
          </a:bodyPr>
          <a:lstStyle/>
          <a:p>
            <a:r>
              <a:rPr lang="en-US" altLang="en-US" sz="2800" dirty="0">
                <a:solidFill>
                  <a:schemeClr val="accent2">
                    <a:lumMod val="50000"/>
                  </a:schemeClr>
                </a:solidFill>
              </a:rPr>
              <a:t>Example #2:</a:t>
            </a:r>
            <a:r>
              <a:rPr lang="en-US" altLang="en-US" sz="2800" dirty="0"/>
              <a:t> </a:t>
            </a:r>
            <a:r>
              <a:rPr lang="en-US" sz="2800" dirty="0"/>
              <a:t>Which of the following relations are functions and which are not? Why?</a:t>
            </a:r>
          </a:p>
        </p:txBody>
      </p:sp>
      <p:pic>
        <p:nvPicPr>
          <p:cNvPr id="147" name="Picture 146">
            <a:extLst>
              <a:ext uri="{FF2B5EF4-FFF2-40B4-BE49-F238E27FC236}">
                <a16:creationId xmlns:a16="http://schemas.microsoft.com/office/drawing/2014/main" id="{6507BD26-5BDF-4601-A719-6A68D98D53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4476" y="3474256"/>
            <a:ext cx="544822" cy="544822"/>
          </a:xfrm>
          <a:prstGeom prst="rect">
            <a:avLst/>
          </a:prstGeom>
        </p:spPr>
      </p:pic>
      <p:pic>
        <p:nvPicPr>
          <p:cNvPr id="148" name="Picture 147">
            <a:extLst>
              <a:ext uri="{FF2B5EF4-FFF2-40B4-BE49-F238E27FC236}">
                <a16:creationId xmlns:a16="http://schemas.microsoft.com/office/drawing/2014/main" id="{C05C9FB9-9308-4EF3-A88E-4669F64DE3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7770" y="5925907"/>
            <a:ext cx="438235" cy="417276"/>
          </a:xfrm>
          <a:prstGeom prst="rect">
            <a:avLst/>
          </a:prstGeom>
        </p:spPr>
      </p:pic>
      <p:sp>
        <p:nvSpPr>
          <p:cNvPr id="173" name="TextBox 172">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141" name="Group 140">
            <a:extLst>
              <a:ext uri="{FF2B5EF4-FFF2-40B4-BE49-F238E27FC236}">
                <a16:creationId xmlns:a16="http://schemas.microsoft.com/office/drawing/2014/main" id="{1DED43A8-2C0A-48B8-AFF3-D0FAA69A9726}"/>
              </a:ext>
            </a:extLst>
          </p:cNvPr>
          <p:cNvGrpSpPr/>
          <p:nvPr/>
        </p:nvGrpSpPr>
        <p:grpSpPr>
          <a:xfrm>
            <a:off x="1508550" y="2168654"/>
            <a:ext cx="1556674" cy="1428159"/>
            <a:chOff x="937644" y="2405843"/>
            <a:chExt cx="1556674" cy="1428159"/>
          </a:xfrm>
        </p:grpSpPr>
        <p:grpSp>
          <p:nvGrpSpPr>
            <p:cNvPr id="142" name="Group 141">
              <a:extLst>
                <a:ext uri="{FF2B5EF4-FFF2-40B4-BE49-F238E27FC236}">
                  <a16:creationId xmlns:a16="http://schemas.microsoft.com/office/drawing/2014/main" id="{A9806AE8-DBE7-419E-97C4-A20D548F9A20}"/>
                </a:ext>
              </a:extLst>
            </p:cNvPr>
            <p:cNvGrpSpPr/>
            <p:nvPr/>
          </p:nvGrpSpPr>
          <p:grpSpPr>
            <a:xfrm>
              <a:off x="937644" y="2405843"/>
              <a:ext cx="1556674" cy="1428159"/>
              <a:chOff x="1515148" y="1915724"/>
              <a:chExt cx="2216458" cy="1648256"/>
            </a:xfrm>
          </p:grpSpPr>
          <p:grpSp>
            <p:nvGrpSpPr>
              <p:cNvPr id="152" name="Group 151">
                <a:extLst>
                  <a:ext uri="{FF2B5EF4-FFF2-40B4-BE49-F238E27FC236}">
                    <a16:creationId xmlns:a16="http://schemas.microsoft.com/office/drawing/2014/main" id="{A091BD84-D3E9-40AD-957B-B7AA51ACA27A}"/>
                  </a:ext>
                </a:extLst>
              </p:cNvPr>
              <p:cNvGrpSpPr/>
              <p:nvPr/>
            </p:nvGrpSpPr>
            <p:grpSpPr>
              <a:xfrm>
                <a:off x="1596326" y="1915724"/>
                <a:ext cx="2095921" cy="1648256"/>
                <a:chOff x="583074" y="1914124"/>
                <a:chExt cx="2095921" cy="1648256"/>
              </a:xfrm>
            </p:grpSpPr>
            <p:grpSp>
              <p:nvGrpSpPr>
                <p:cNvPr id="155" name="Group 154">
                  <a:extLst>
                    <a:ext uri="{FF2B5EF4-FFF2-40B4-BE49-F238E27FC236}">
                      <a16:creationId xmlns:a16="http://schemas.microsoft.com/office/drawing/2014/main" id="{67B8D440-5816-4C4B-ADD7-3487C2BCC86C}"/>
                    </a:ext>
                  </a:extLst>
                </p:cNvPr>
                <p:cNvGrpSpPr/>
                <p:nvPr/>
              </p:nvGrpSpPr>
              <p:grpSpPr>
                <a:xfrm>
                  <a:off x="583074" y="1914124"/>
                  <a:ext cx="2095921" cy="1648256"/>
                  <a:chOff x="583074" y="1914124"/>
                  <a:chExt cx="2095921" cy="1648256"/>
                </a:xfrm>
              </p:grpSpPr>
              <p:grpSp>
                <p:nvGrpSpPr>
                  <p:cNvPr id="159" name="Group 158">
                    <a:extLst>
                      <a:ext uri="{FF2B5EF4-FFF2-40B4-BE49-F238E27FC236}">
                        <a16:creationId xmlns:a16="http://schemas.microsoft.com/office/drawing/2014/main" id="{8BC2277D-8850-42B4-B49C-FE839D0A4041}"/>
                      </a:ext>
                    </a:extLst>
                  </p:cNvPr>
                  <p:cNvGrpSpPr/>
                  <p:nvPr/>
                </p:nvGrpSpPr>
                <p:grpSpPr>
                  <a:xfrm>
                    <a:off x="583074" y="2238027"/>
                    <a:ext cx="796604" cy="1324353"/>
                    <a:chOff x="934984" y="2259106"/>
                    <a:chExt cx="796604" cy="1324353"/>
                  </a:xfrm>
                </p:grpSpPr>
                <p:sp>
                  <p:nvSpPr>
                    <p:cNvPr id="181" name="Oval 180">
                      <a:extLst>
                        <a:ext uri="{FF2B5EF4-FFF2-40B4-BE49-F238E27FC236}">
                          <a16:creationId xmlns:a16="http://schemas.microsoft.com/office/drawing/2014/main" id="{80E011B8-1588-41E8-BA5D-E9BBB2B68EF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D71F58A2-2D8A-4B94-A7FD-0FA26611622D}"/>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Oval 182">
                      <a:extLst>
                        <a:ext uri="{FF2B5EF4-FFF2-40B4-BE49-F238E27FC236}">
                          <a16:creationId xmlns:a16="http://schemas.microsoft.com/office/drawing/2014/main" id="{3DE19CDC-FBC1-4FD4-B6CB-FDEED7AC4A4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ABC33673-54B3-4165-8DAE-3318A0FEE901}"/>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1969FB3-BA5D-4963-ACFE-7D919EDCC04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36225C8-E3EF-4959-B6BB-162EB3B0AEF2}"/>
                      </a:ext>
                    </a:extLst>
                  </p:cNvPr>
                  <p:cNvGrpSpPr/>
                  <p:nvPr/>
                </p:nvGrpSpPr>
                <p:grpSpPr>
                  <a:xfrm>
                    <a:off x="1882391" y="2238027"/>
                    <a:ext cx="796604" cy="1324353"/>
                    <a:chOff x="1882391" y="2238027"/>
                    <a:chExt cx="796604" cy="1324353"/>
                  </a:xfrm>
                </p:grpSpPr>
                <p:sp>
                  <p:nvSpPr>
                    <p:cNvPr id="175" name="Oval 174">
                      <a:extLst>
                        <a:ext uri="{FF2B5EF4-FFF2-40B4-BE49-F238E27FC236}">
                          <a16:creationId xmlns:a16="http://schemas.microsoft.com/office/drawing/2014/main" id="{0B791580-7858-494E-BD46-997967376CD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8C4CE209-FAAE-4567-A72A-E08EB1C00F2B}"/>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36790082-80D7-4A16-97EA-56B1A37213A2}"/>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F48F0D23-13E0-4685-9B4B-7542CD3FB76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4C58AED8-69FE-4F7C-AC31-0F493B0C69CD}"/>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A03CC503-012D-4701-9AC7-21C0D3182ABF}"/>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6057C630-C9DD-4D56-9375-9634EECB458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1</m:t>
                                  </m:r>
                                </m:sub>
                              </m:sSub>
                            </m:oMath>
                          </m:oMathPara>
                        </a14:m>
                        <a:endParaRPr lang="en-US" dirty="0"/>
                      </a:p>
                    </p:txBody>
                  </p:sp>
                </mc:Choice>
                <mc:Fallback xmlns="">
                  <p:sp>
                    <p:nvSpPr>
                      <p:cNvPr id="174" name="TextBox 173">
                        <a:extLst>
                          <a:ext uri="{FF2B5EF4-FFF2-40B4-BE49-F238E27FC236}">
                            <a16:creationId xmlns:a16="http://schemas.microsoft.com/office/drawing/2014/main" id="{6057C630-C9DD-4D56-9375-9634EECB4583}"/>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5"/>
                        <a:stretch>
                          <a:fillRect/>
                        </a:stretch>
                      </a:blipFill>
                    </p:spPr>
                    <p:txBody>
                      <a:bodyPr/>
                      <a:lstStyle/>
                      <a:p>
                        <a:r>
                          <a:rPr lang="en-SG">
                            <a:noFill/>
                          </a:rPr>
                          <a:t> </a:t>
                        </a:r>
                      </a:p>
                    </p:txBody>
                  </p:sp>
                </mc:Fallback>
              </mc:AlternateContent>
            </p:grpSp>
            <p:cxnSp>
              <p:nvCxnSpPr>
                <p:cNvPr id="156" name="Straight Arrow Connector 155">
                  <a:extLst>
                    <a:ext uri="{FF2B5EF4-FFF2-40B4-BE49-F238E27FC236}">
                      <a16:creationId xmlns:a16="http://schemas.microsoft.com/office/drawing/2014/main" id="{974A637B-5F0F-466A-AE07-60FCE4922F25}"/>
                    </a:ext>
                  </a:extLst>
                </p:cNvPr>
                <p:cNvCxnSpPr>
                  <a:cxnSpLocks/>
                  <a:stCxn id="182" idx="6"/>
                </p:cNvCxnSpPr>
                <p:nvPr/>
              </p:nvCxnSpPr>
              <p:spPr>
                <a:xfrm>
                  <a:off x="1023735" y="2533745"/>
                  <a:ext cx="1142290" cy="36408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B6A7753-383F-4838-A8BD-FAA3487E0E5C}"/>
                    </a:ext>
                  </a:extLst>
                </p:cNvPr>
                <p:cNvCxnSpPr>
                  <a:cxnSpLocks/>
                  <a:stCxn id="185" idx="6"/>
                </p:cNvCxnSpPr>
                <p:nvPr/>
              </p:nvCxnSpPr>
              <p:spPr>
                <a:xfrm flipV="1">
                  <a:off x="1023735" y="2960696"/>
                  <a:ext cx="1142290" cy="6117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C1D5845-276E-4FEE-A90B-93541ED901B1}"/>
                    </a:ext>
                  </a:extLst>
                </p:cNvPr>
                <p:cNvCxnSpPr>
                  <a:cxnSpLocks/>
                </p:cNvCxnSpPr>
                <p:nvPr/>
              </p:nvCxnSpPr>
              <p:spPr>
                <a:xfrm flipV="1">
                  <a:off x="1023735" y="2550322"/>
                  <a:ext cx="1142290" cy="70494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7BCCFF84-B40B-4BBB-A869-C1EB5DC7FAC2}"/>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53" name="TextBox 152">
                    <a:extLst>
                      <a:ext uri="{FF2B5EF4-FFF2-40B4-BE49-F238E27FC236}">
                        <a16:creationId xmlns:a16="http://schemas.microsoft.com/office/drawing/2014/main" id="{7BCCFF84-B40B-4BBB-A869-C1EB5DC7FAC2}"/>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6"/>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6D0504F1-2CDB-445E-BD88-44537BC3F582}"/>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54" name="TextBox 153">
                    <a:extLst>
                      <a:ext uri="{FF2B5EF4-FFF2-40B4-BE49-F238E27FC236}">
                        <a16:creationId xmlns:a16="http://schemas.microsoft.com/office/drawing/2014/main" id="{6D0504F1-2CDB-445E-BD88-44537BC3F582}"/>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7"/>
                    <a:stretch>
                      <a:fillRect r="-17500"/>
                    </a:stretch>
                  </a:blipFill>
                </p:spPr>
                <p:txBody>
                  <a:bodyPr/>
                  <a:lstStyle/>
                  <a:p>
                    <a:r>
                      <a:rPr lang="en-SG">
                        <a:noFill/>
                      </a:rPr>
                      <a:t> </a:t>
                    </a:r>
                  </a:p>
                </p:txBody>
              </p:sp>
            </mc:Fallback>
          </mc:AlternateContent>
        </p:grpSp>
        <p:sp>
          <p:nvSpPr>
            <p:cNvPr id="151" name="Arc 150">
              <a:extLst>
                <a:ext uri="{FF2B5EF4-FFF2-40B4-BE49-F238E27FC236}">
                  <a16:creationId xmlns:a16="http://schemas.microsoft.com/office/drawing/2014/main" id="{C5C0D1F3-5008-4F1F-AC8E-368C86BD1C9F}"/>
                </a:ext>
              </a:extLst>
            </p:cNvPr>
            <p:cNvSpPr/>
            <p:nvPr/>
          </p:nvSpPr>
          <p:spPr>
            <a:xfrm rot="19081639">
              <a:off x="152617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6" name="Group 185">
            <a:extLst>
              <a:ext uri="{FF2B5EF4-FFF2-40B4-BE49-F238E27FC236}">
                <a16:creationId xmlns:a16="http://schemas.microsoft.com/office/drawing/2014/main" id="{2F9470FC-3AE6-4765-8AE8-C181B8545D02}"/>
              </a:ext>
            </a:extLst>
          </p:cNvPr>
          <p:cNvGrpSpPr/>
          <p:nvPr/>
        </p:nvGrpSpPr>
        <p:grpSpPr>
          <a:xfrm>
            <a:off x="3810562" y="2168654"/>
            <a:ext cx="1556674" cy="1428159"/>
            <a:chOff x="3239656" y="2405843"/>
            <a:chExt cx="1556674" cy="1428159"/>
          </a:xfrm>
        </p:grpSpPr>
        <p:grpSp>
          <p:nvGrpSpPr>
            <p:cNvPr id="187" name="Group 186">
              <a:extLst>
                <a:ext uri="{FF2B5EF4-FFF2-40B4-BE49-F238E27FC236}">
                  <a16:creationId xmlns:a16="http://schemas.microsoft.com/office/drawing/2014/main" id="{55BC8B00-87E8-463D-BE1D-CADB82ADAD2F}"/>
                </a:ext>
              </a:extLst>
            </p:cNvPr>
            <p:cNvGrpSpPr/>
            <p:nvPr/>
          </p:nvGrpSpPr>
          <p:grpSpPr>
            <a:xfrm>
              <a:off x="3239656" y="2405843"/>
              <a:ext cx="1556674" cy="1428159"/>
              <a:chOff x="2930231" y="2405843"/>
              <a:chExt cx="1556674" cy="1428159"/>
            </a:xfrm>
          </p:grpSpPr>
          <p:grpSp>
            <p:nvGrpSpPr>
              <p:cNvPr id="189" name="Group 188">
                <a:extLst>
                  <a:ext uri="{FF2B5EF4-FFF2-40B4-BE49-F238E27FC236}">
                    <a16:creationId xmlns:a16="http://schemas.microsoft.com/office/drawing/2014/main" id="{86E27EFF-469F-4CC7-956C-5F5B862BC849}"/>
                  </a:ext>
                </a:extLst>
              </p:cNvPr>
              <p:cNvGrpSpPr/>
              <p:nvPr/>
            </p:nvGrpSpPr>
            <p:grpSpPr>
              <a:xfrm>
                <a:off x="2930231" y="2405843"/>
                <a:ext cx="1556674" cy="1428159"/>
                <a:chOff x="1515148" y="1915724"/>
                <a:chExt cx="2216458" cy="1648256"/>
              </a:xfrm>
            </p:grpSpPr>
            <p:grpSp>
              <p:nvGrpSpPr>
                <p:cNvPr id="192" name="Group 191">
                  <a:extLst>
                    <a:ext uri="{FF2B5EF4-FFF2-40B4-BE49-F238E27FC236}">
                      <a16:creationId xmlns:a16="http://schemas.microsoft.com/office/drawing/2014/main" id="{4C6C2000-A2BD-4F54-94B1-3D3CB9C35ED7}"/>
                    </a:ext>
                  </a:extLst>
                </p:cNvPr>
                <p:cNvGrpSpPr/>
                <p:nvPr/>
              </p:nvGrpSpPr>
              <p:grpSpPr>
                <a:xfrm>
                  <a:off x="1596326" y="1915724"/>
                  <a:ext cx="2095921" cy="1648256"/>
                  <a:chOff x="583074" y="1914124"/>
                  <a:chExt cx="2095921" cy="1648256"/>
                </a:xfrm>
              </p:grpSpPr>
              <p:grpSp>
                <p:nvGrpSpPr>
                  <p:cNvPr id="195" name="Group 194">
                    <a:extLst>
                      <a:ext uri="{FF2B5EF4-FFF2-40B4-BE49-F238E27FC236}">
                        <a16:creationId xmlns:a16="http://schemas.microsoft.com/office/drawing/2014/main" id="{B16C71B7-B0C5-4365-A69A-1F83B01B131C}"/>
                      </a:ext>
                    </a:extLst>
                  </p:cNvPr>
                  <p:cNvGrpSpPr/>
                  <p:nvPr/>
                </p:nvGrpSpPr>
                <p:grpSpPr>
                  <a:xfrm>
                    <a:off x="583074" y="1914124"/>
                    <a:ext cx="2095921" cy="1648256"/>
                    <a:chOff x="583074" y="1914124"/>
                    <a:chExt cx="2095921" cy="1648256"/>
                  </a:xfrm>
                </p:grpSpPr>
                <p:grpSp>
                  <p:nvGrpSpPr>
                    <p:cNvPr id="199" name="Group 198">
                      <a:extLst>
                        <a:ext uri="{FF2B5EF4-FFF2-40B4-BE49-F238E27FC236}">
                          <a16:creationId xmlns:a16="http://schemas.microsoft.com/office/drawing/2014/main" id="{8F71A52F-65A9-46DD-95C0-02888DF748D9}"/>
                        </a:ext>
                      </a:extLst>
                    </p:cNvPr>
                    <p:cNvGrpSpPr/>
                    <p:nvPr/>
                  </p:nvGrpSpPr>
                  <p:grpSpPr>
                    <a:xfrm>
                      <a:off x="583074" y="2238027"/>
                      <a:ext cx="796604" cy="1324353"/>
                      <a:chOff x="934984" y="2259106"/>
                      <a:chExt cx="796604" cy="1324353"/>
                    </a:xfrm>
                  </p:grpSpPr>
                  <p:sp>
                    <p:nvSpPr>
                      <p:cNvPr id="208" name="Oval 207">
                        <a:extLst>
                          <a:ext uri="{FF2B5EF4-FFF2-40B4-BE49-F238E27FC236}">
                            <a16:creationId xmlns:a16="http://schemas.microsoft.com/office/drawing/2014/main" id="{671D4866-F009-46AB-BFA1-0343F461006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DDD2E359-DA80-4839-BC95-DECAB3D943E5}"/>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0" name="Oval 209">
                        <a:extLst>
                          <a:ext uri="{FF2B5EF4-FFF2-40B4-BE49-F238E27FC236}">
                            <a16:creationId xmlns:a16="http://schemas.microsoft.com/office/drawing/2014/main" id="{EBD99B8A-330C-4018-A391-4223AEACD121}"/>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304308EE-1735-4492-958B-C6C449902B67}"/>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604EFA0C-B214-4977-90B8-2D9C3F29E4C8}"/>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8680F657-F96B-4F01-94D6-E884FDE1283C}"/>
                        </a:ext>
                      </a:extLst>
                    </p:cNvPr>
                    <p:cNvGrpSpPr/>
                    <p:nvPr/>
                  </p:nvGrpSpPr>
                  <p:grpSpPr>
                    <a:xfrm>
                      <a:off x="1882391" y="2238027"/>
                      <a:ext cx="796604" cy="1324353"/>
                      <a:chOff x="1882391" y="2238027"/>
                      <a:chExt cx="796604" cy="1324353"/>
                    </a:xfrm>
                  </p:grpSpPr>
                  <p:sp>
                    <p:nvSpPr>
                      <p:cNvPr id="202" name="Oval 201">
                        <a:extLst>
                          <a:ext uri="{FF2B5EF4-FFF2-40B4-BE49-F238E27FC236}">
                            <a16:creationId xmlns:a16="http://schemas.microsoft.com/office/drawing/2014/main" id="{FC0F5EC0-8C12-4954-AB85-CB718D532E5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E924824-DADC-4E7F-8CDB-8151AE5F479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ED55366-873E-4632-9434-8E93EFB007B3}"/>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CBE10324-1CC3-4068-84DC-8E528985BB22}"/>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6F1C7F0D-2F88-4243-BEA3-62735FAA24CE}"/>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377392DA-8670-4FB4-BC40-80F4B144FC71}"/>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ECD904A9-EC23-4FC4-8E21-A7968B1A354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2</m:t>
                                    </m:r>
                                  </m:sub>
                                </m:sSub>
                              </m:oMath>
                            </m:oMathPara>
                          </a14:m>
                          <a:endParaRPr lang="en-US" dirty="0"/>
                        </a:p>
                      </p:txBody>
                    </p:sp>
                  </mc:Choice>
                  <mc:Fallback xmlns="">
                    <p:sp>
                      <p:nvSpPr>
                        <p:cNvPr id="201" name="TextBox 200">
                          <a:extLst>
                            <a:ext uri="{FF2B5EF4-FFF2-40B4-BE49-F238E27FC236}">
                              <a16:creationId xmlns:a16="http://schemas.microsoft.com/office/drawing/2014/main" id="{ECD904A9-EC23-4FC4-8E21-A7968B1A3543}"/>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8"/>
                          <a:stretch>
                            <a:fillRect/>
                          </a:stretch>
                        </a:blipFill>
                      </p:spPr>
                      <p:txBody>
                        <a:bodyPr/>
                        <a:lstStyle/>
                        <a:p>
                          <a:r>
                            <a:rPr lang="en-SG">
                              <a:noFill/>
                            </a:rPr>
                            <a:t> </a:t>
                          </a:r>
                        </a:p>
                      </p:txBody>
                    </p:sp>
                  </mc:Fallback>
                </mc:AlternateContent>
              </p:grpSp>
              <p:cxnSp>
                <p:nvCxnSpPr>
                  <p:cNvPr id="196" name="Straight Arrow Connector 195">
                    <a:extLst>
                      <a:ext uri="{FF2B5EF4-FFF2-40B4-BE49-F238E27FC236}">
                        <a16:creationId xmlns:a16="http://schemas.microsoft.com/office/drawing/2014/main" id="{EE75B9A6-F275-4002-A6F4-939CA01978ED}"/>
                      </a:ext>
                    </a:extLst>
                  </p:cNvPr>
                  <p:cNvCxnSpPr>
                    <a:cxnSpLocks/>
                    <a:stCxn id="209"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D7296219-42A3-4649-B7E0-008844AB6EB7}"/>
                      </a:ext>
                    </a:extLst>
                  </p:cNvPr>
                  <p:cNvCxnSpPr>
                    <a:cxnSpLocks/>
                    <a:stCxn id="212" idx="6"/>
                  </p:cNvCxnSpPr>
                  <p:nvPr/>
                </p:nvCxnSpPr>
                <p:spPr>
                  <a:xfrm>
                    <a:off x="1023735" y="3021868"/>
                    <a:ext cx="1154357" cy="10554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B274CCC-97E5-402E-855E-0507A95DB2DD}"/>
                      </a:ext>
                    </a:extLst>
                  </p:cNvPr>
                  <p:cNvCxnSpPr>
                    <a:cxnSpLocks/>
                    <a:stCxn id="210"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C389F333-9C4B-4023-8DB6-B02792DF9228}"/>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93" name="TextBox 192">
                      <a:extLst>
                        <a:ext uri="{FF2B5EF4-FFF2-40B4-BE49-F238E27FC236}">
                          <a16:creationId xmlns:a16="http://schemas.microsoft.com/office/drawing/2014/main" id="{C389F333-9C4B-4023-8DB6-B02792DF9228}"/>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9"/>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8C8104C0-FC72-4F47-B7A6-32B5879F3F94}"/>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94" name="TextBox 193">
                      <a:extLst>
                        <a:ext uri="{FF2B5EF4-FFF2-40B4-BE49-F238E27FC236}">
                          <a16:creationId xmlns:a16="http://schemas.microsoft.com/office/drawing/2014/main" id="{8C8104C0-FC72-4F47-B7A6-32B5879F3F94}"/>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0"/>
                      <a:stretch>
                        <a:fillRect r="-17949"/>
                      </a:stretch>
                    </a:blipFill>
                  </p:spPr>
                  <p:txBody>
                    <a:bodyPr/>
                    <a:lstStyle/>
                    <a:p>
                      <a:r>
                        <a:rPr lang="en-SG">
                          <a:noFill/>
                        </a:rPr>
                        <a:t> </a:t>
                      </a:r>
                    </a:p>
                  </p:txBody>
                </p:sp>
              </mc:Fallback>
            </mc:AlternateContent>
          </p:grpSp>
          <p:cxnSp>
            <p:nvCxnSpPr>
              <p:cNvPr id="190" name="Straight Arrow Connector 189">
                <a:extLst>
                  <a:ext uri="{FF2B5EF4-FFF2-40B4-BE49-F238E27FC236}">
                    <a16:creationId xmlns:a16="http://schemas.microsoft.com/office/drawing/2014/main" id="{BBD2EFDD-5F5F-4423-86A4-2CCCBAC8725A}"/>
                  </a:ext>
                </a:extLst>
              </p:cNvPr>
              <p:cNvCxnSpPr>
                <a:cxnSpLocks/>
                <a:stCxn id="212" idx="6"/>
              </p:cNvCxnSpPr>
              <p:nvPr/>
            </p:nvCxnSpPr>
            <p:spPr>
              <a:xfrm flipV="1">
                <a:off x="3296731" y="3134387"/>
                <a:ext cx="820514" cy="23127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B5B2D6-B239-4216-9BF4-FF1DBC2E8BEF}"/>
                  </a:ext>
                </a:extLst>
              </p:cNvPr>
              <p:cNvCxnSpPr>
                <a:cxnSpLocks/>
              </p:cNvCxnSpPr>
              <p:nvPr/>
            </p:nvCxnSpPr>
            <p:spPr>
              <a:xfrm flipV="1">
                <a:off x="3296731" y="3305532"/>
                <a:ext cx="815624" cy="25474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88" name="Arc 187">
              <a:extLst>
                <a:ext uri="{FF2B5EF4-FFF2-40B4-BE49-F238E27FC236}">
                  <a16:creationId xmlns:a16="http://schemas.microsoft.com/office/drawing/2014/main" id="{F5770C2B-7FB7-4BD1-897F-D0FCDC71D431}"/>
                </a:ext>
              </a:extLst>
            </p:cNvPr>
            <p:cNvSpPr/>
            <p:nvPr/>
          </p:nvSpPr>
          <p:spPr>
            <a:xfrm rot="19081639">
              <a:off x="382345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8323B3E9-0637-434B-9D85-A3C77B30DA5A}"/>
              </a:ext>
            </a:extLst>
          </p:cNvPr>
          <p:cNvGrpSpPr/>
          <p:nvPr/>
        </p:nvGrpSpPr>
        <p:grpSpPr>
          <a:xfrm>
            <a:off x="6204486" y="2168654"/>
            <a:ext cx="1556674" cy="1428159"/>
            <a:chOff x="5633580" y="2405843"/>
            <a:chExt cx="1556674" cy="1428159"/>
          </a:xfrm>
        </p:grpSpPr>
        <p:grpSp>
          <p:nvGrpSpPr>
            <p:cNvPr id="214" name="Group 213">
              <a:extLst>
                <a:ext uri="{FF2B5EF4-FFF2-40B4-BE49-F238E27FC236}">
                  <a16:creationId xmlns:a16="http://schemas.microsoft.com/office/drawing/2014/main" id="{80B96C72-2C38-47B0-B2AC-3770F337EC9E}"/>
                </a:ext>
              </a:extLst>
            </p:cNvPr>
            <p:cNvGrpSpPr/>
            <p:nvPr/>
          </p:nvGrpSpPr>
          <p:grpSpPr>
            <a:xfrm>
              <a:off x="5633580" y="2405843"/>
              <a:ext cx="1556674" cy="1428159"/>
              <a:chOff x="5100458" y="2405843"/>
              <a:chExt cx="1556674" cy="1428159"/>
            </a:xfrm>
          </p:grpSpPr>
          <p:grpSp>
            <p:nvGrpSpPr>
              <p:cNvPr id="216" name="Group 215">
                <a:extLst>
                  <a:ext uri="{FF2B5EF4-FFF2-40B4-BE49-F238E27FC236}">
                    <a16:creationId xmlns:a16="http://schemas.microsoft.com/office/drawing/2014/main" id="{2CF73CDE-55DB-4A7E-9DAD-1CEA7C48EF0E}"/>
                  </a:ext>
                </a:extLst>
              </p:cNvPr>
              <p:cNvGrpSpPr/>
              <p:nvPr/>
            </p:nvGrpSpPr>
            <p:grpSpPr>
              <a:xfrm>
                <a:off x="5100458" y="2405843"/>
                <a:ext cx="1556674" cy="1428159"/>
                <a:chOff x="1515148" y="1915724"/>
                <a:chExt cx="2216458" cy="1648256"/>
              </a:xfrm>
            </p:grpSpPr>
            <p:grpSp>
              <p:nvGrpSpPr>
                <p:cNvPr id="218" name="Group 217">
                  <a:extLst>
                    <a:ext uri="{FF2B5EF4-FFF2-40B4-BE49-F238E27FC236}">
                      <a16:creationId xmlns:a16="http://schemas.microsoft.com/office/drawing/2014/main" id="{A911270C-FD3B-4C31-AE7A-2B743166A1EB}"/>
                    </a:ext>
                  </a:extLst>
                </p:cNvPr>
                <p:cNvGrpSpPr/>
                <p:nvPr/>
              </p:nvGrpSpPr>
              <p:grpSpPr>
                <a:xfrm>
                  <a:off x="1596326" y="1915724"/>
                  <a:ext cx="2095921" cy="1648256"/>
                  <a:chOff x="583074" y="1914124"/>
                  <a:chExt cx="2095921" cy="1648256"/>
                </a:xfrm>
              </p:grpSpPr>
              <p:grpSp>
                <p:nvGrpSpPr>
                  <p:cNvPr id="221" name="Group 220">
                    <a:extLst>
                      <a:ext uri="{FF2B5EF4-FFF2-40B4-BE49-F238E27FC236}">
                        <a16:creationId xmlns:a16="http://schemas.microsoft.com/office/drawing/2014/main" id="{CED57A55-201C-47CD-9F0A-A4A9403200FF}"/>
                      </a:ext>
                    </a:extLst>
                  </p:cNvPr>
                  <p:cNvGrpSpPr/>
                  <p:nvPr/>
                </p:nvGrpSpPr>
                <p:grpSpPr>
                  <a:xfrm>
                    <a:off x="583074" y="1914124"/>
                    <a:ext cx="2095921" cy="1648256"/>
                    <a:chOff x="583074" y="1914124"/>
                    <a:chExt cx="2095921" cy="1648256"/>
                  </a:xfrm>
                </p:grpSpPr>
                <p:grpSp>
                  <p:nvGrpSpPr>
                    <p:cNvPr id="225" name="Group 224">
                      <a:extLst>
                        <a:ext uri="{FF2B5EF4-FFF2-40B4-BE49-F238E27FC236}">
                          <a16:creationId xmlns:a16="http://schemas.microsoft.com/office/drawing/2014/main" id="{08011D2E-FBDA-4416-8276-5348CBCD907C}"/>
                        </a:ext>
                      </a:extLst>
                    </p:cNvPr>
                    <p:cNvGrpSpPr/>
                    <p:nvPr/>
                  </p:nvGrpSpPr>
                  <p:grpSpPr>
                    <a:xfrm>
                      <a:off x="583074" y="2238027"/>
                      <a:ext cx="796604" cy="1324353"/>
                      <a:chOff x="934984" y="2259106"/>
                      <a:chExt cx="796604" cy="1324353"/>
                    </a:xfrm>
                  </p:grpSpPr>
                  <p:sp>
                    <p:nvSpPr>
                      <p:cNvPr id="233" name="Oval 232">
                        <a:extLst>
                          <a:ext uri="{FF2B5EF4-FFF2-40B4-BE49-F238E27FC236}">
                            <a16:creationId xmlns:a16="http://schemas.microsoft.com/office/drawing/2014/main" id="{99CEAB32-347B-4C14-86E4-BB3B3147BD37}"/>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D0AAAC29-23DA-4734-B048-E86172C1A3B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Oval 234">
                        <a:extLst>
                          <a:ext uri="{FF2B5EF4-FFF2-40B4-BE49-F238E27FC236}">
                            <a16:creationId xmlns:a16="http://schemas.microsoft.com/office/drawing/2014/main" id="{513CC87D-C58A-42F0-A04E-9E9887737337}"/>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63E4F451-15C0-4CC9-A758-AD0CF3B9D974}"/>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D866D502-5403-4ADA-8CCB-B59B789FD02F}"/>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EAFE9681-5C3A-47EA-93E8-35D6C260C3DE}"/>
                        </a:ext>
                      </a:extLst>
                    </p:cNvPr>
                    <p:cNvGrpSpPr/>
                    <p:nvPr/>
                  </p:nvGrpSpPr>
                  <p:grpSpPr>
                    <a:xfrm>
                      <a:off x="1882391" y="2238027"/>
                      <a:ext cx="796604" cy="1324353"/>
                      <a:chOff x="1882391" y="2238027"/>
                      <a:chExt cx="796604" cy="1324353"/>
                    </a:xfrm>
                  </p:grpSpPr>
                  <p:sp>
                    <p:nvSpPr>
                      <p:cNvPr id="228" name="Oval 227">
                        <a:extLst>
                          <a:ext uri="{FF2B5EF4-FFF2-40B4-BE49-F238E27FC236}">
                            <a16:creationId xmlns:a16="http://schemas.microsoft.com/office/drawing/2014/main" id="{4EB6B91E-E3AF-4836-B9EC-F49E7791AEA7}"/>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4371A60-BA16-4574-9925-EE8C009F7174}"/>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3BC886CB-0BA9-4F80-99EE-DE31B149E1F0}"/>
                          </a:ext>
                        </a:extLst>
                      </p:cNvPr>
                      <p:cNvSpPr/>
                      <p:nvPr/>
                    </p:nvSpPr>
                    <p:spPr>
                      <a:xfrm>
                        <a:off x="2238334" y="2736449"/>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CB61010A-5303-47C7-B7D5-CE82261F9D21}"/>
                          </a:ext>
                        </a:extLst>
                      </p:cNvPr>
                      <p:cNvSpPr/>
                      <p:nvPr/>
                    </p:nvSpPr>
                    <p:spPr>
                      <a:xfrm>
                        <a:off x="2238334" y="3012077"/>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64B5DDD3-7747-427D-B478-A03E5BD5B49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7E365693-5629-4814-ABBE-3EBE4C739411}"/>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3</m:t>
                                    </m:r>
                                  </m:sub>
                                </m:sSub>
                              </m:oMath>
                            </m:oMathPara>
                          </a14:m>
                          <a:endParaRPr lang="en-US" dirty="0"/>
                        </a:p>
                      </p:txBody>
                    </p:sp>
                  </mc:Choice>
                  <mc:Fallback xmlns="">
                    <p:sp>
                      <p:nvSpPr>
                        <p:cNvPr id="227" name="TextBox 226">
                          <a:extLst>
                            <a:ext uri="{FF2B5EF4-FFF2-40B4-BE49-F238E27FC236}">
                              <a16:creationId xmlns:a16="http://schemas.microsoft.com/office/drawing/2014/main" id="{7E365693-5629-4814-ABBE-3EBE4C739411}"/>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1"/>
                          <a:stretch>
                            <a:fillRect/>
                          </a:stretch>
                        </a:blipFill>
                      </p:spPr>
                      <p:txBody>
                        <a:bodyPr/>
                        <a:lstStyle/>
                        <a:p>
                          <a:r>
                            <a:rPr lang="en-SG">
                              <a:noFill/>
                            </a:rPr>
                            <a:t> </a:t>
                          </a:r>
                        </a:p>
                      </p:txBody>
                    </p:sp>
                  </mc:Fallback>
                </mc:AlternateContent>
              </p:grpSp>
              <p:cxnSp>
                <p:nvCxnSpPr>
                  <p:cNvPr id="222" name="Straight Arrow Connector 221">
                    <a:extLst>
                      <a:ext uri="{FF2B5EF4-FFF2-40B4-BE49-F238E27FC236}">
                        <a16:creationId xmlns:a16="http://schemas.microsoft.com/office/drawing/2014/main" id="{1BE21B76-A904-4CED-86F3-CE931059689D}"/>
                      </a:ext>
                    </a:extLst>
                  </p:cNvPr>
                  <p:cNvCxnSpPr>
                    <a:cxnSpLocks/>
                    <a:stCxn id="234"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4E23835E-B0A4-470F-AD25-E0443DE71987}"/>
                      </a:ext>
                    </a:extLst>
                  </p:cNvPr>
                  <p:cNvCxnSpPr>
                    <a:cxnSpLocks/>
                    <a:stCxn id="237" idx="6"/>
                  </p:cNvCxnSpPr>
                  <p:nvPr/>
                </p:nvCxnSpPr>
                <p:spPr>
                  <a:xfrm>
                    <a:off x="1023735" y="3021868"/>
                    <a:ext cx="1163756" cy="3501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652C77E8-AE36-417D-A504-41099B302689}"/>
                      </a:ext>
                    </a:extLst>
                  </p:cNvPr>
                  <p:cNvCxnSpPr>
                    <a:cxnSpLocks/>
                    <a:stCxn id="235"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46202DE9-C9F7-450A-AA91-E309D2BCEFB9}"/>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19" name="TextBox 218">
                      <a:extLst>
                        <a:ext uri="{FF2B5EF4-FFF2-40B4-BE49-F238E27FC236}">
                          <a16:creationId xmlns:a16="http://schemas.microsoft.com/office/drawing/2014/main" id="{46202DE9-C9F7-450A-AA91-E309D2BCEFB9}"/>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2"/>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02D75240-A616-4A80-8B84-18A88584907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20" name="TextBox 219">
                      <a:extLst>
                        <a:ext uri="{FF2B5EF4-FFF2-40B4-BE49-F238E27FC236}">
                          <a16:creationId xmlns:a16="http://schemas.microsoft.com/office/drawing/2014/main" id="{02D75240-A616-4A80-8B84-18A88584907E}"/>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3"/>
                      <a:stretch>
                        <a:fillRect r="-17949"/>
                      </a:stretch>
                    </a:blipFill>
                  </p:spPr>
                  <p:txBody>
                    <a:bodyPr/>
                    <a:lstStyle/>
                    <a:p>
                      <a:r>
                        <a:rPr lang="en-SG">
                          <a:noFill/>
                        </a:rPr>
                        <a:t> </a:t>
                      </a:r>
                    </a:p>
                  </p:txBody>
                </p:sp>
              </mc:Fallback>
            </mc:AlternateContent>
          </p:grpSp>
          <p:cxnSp>
            <p:nvCxnSpPr>
              <p:cNvPr id="217" name="Straight Arrow Connector 216">
                <a:extLst>
                  <a:ext uri="{FF2B5EF4-FFF2-40B4-BE49-F238E27FC236}">
                    <a16:creationId xmlns:a16="http://schemas.microsoft.com/office/drawing/2014/main" id="{952E34B5-5D05-4AC8-A29A-D0C436BB7684}"/>
                  </a:ext>
                </a:extLst>
              </p:cNvPr>
              <p:cNvCxnSpPr>
                <a:cxnSpLocks/>
              </p:cNvCxnSpPr>
              <p:nvPr/>
            </p:nvCxnSpPr>
            <p:spPr>
              <a:xfrm flipV="1">
                <a:off x="5462065" y="3173921"/>
                <a:ext cx="822228" cy="18378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15" name="Arc 214">
              <a:extLst>
                <a:ext uri="{FF2B5EF4-FFF2-40B4-BE49-F238E27FC236}">
                  <a16:creationId xmlns:a16="http://schemas.microsoft.com/office/drawing/2014/main" id="{CD10DD26-4EE3-4BB7-ADAC-F8392B200986}"/>
                </a:ext>
              </a:extLst>
            </p:cNvPr>
            <p:cNvSpPr/>
            <p:nvPr/>
          </p:nvSpPr>
          <p:spPr>
            <a:xfrm rot="19081639">
              <a:off x="6250685"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B6AC847-A810-4A06-B88C-1260CE331A5F}"/>
              </a:ext>
            </a:extLst>
          </p:cNvPr>
          <p:cNvGrpSpPr/>
          <p:nvPr/>
        </p:nvGrpSpPr>
        <p:grpSpPr>
          <a:xfrm>
            <a:off x="1508550" y="4479007"/>
            <a:ext cx="1556674" cy="1428159"/>
            <a:chOff x="937644" y="4300326"/>
            <a:chExt cx="1556674" cy="1428159"/>
          </a:xfrm>
        </p:grpSpPr>
        <p:grpSp>
          <p:nvGrpSpPr>
            <p:cNvPr id="239" name="Group 238">
              <a:extLst>
                <a:ext uri="{FF2B5EF4-FFF2-40B4-BE49-F238E27FC236}">
                  <a16:creationId xmlns:a16="http://schemas.microsoft.com/office/drawing/2014/main" id="{2597ED1E-B5BA-4E88-808B-C98D572D01E5}"/>
                </a:ext>
              </a:extLst>
            </p:cNvPr>
            <p:cNvGrpSpPr/>
            <p:nvPr/>
          </p:nvGrpSpPr>
          <p:grpSpPr>
            <a:xfrm>
              <a:off x="937644" y="4300326"/>
              <a:ext cx="1556674" cy="1428159"/>
              <a:chOff x="811148" y="4411748"/>
              <a:chExt cx="1556674" cy="1428159"/>
            </a:xfrm>
          </p:grpSpPr>
          <p:grpSp>
            <p:nvGrpSpPr>
              <p:cNvPr id="241" name="Group 240">
                <a:extLst>
                  <a:ext uri="{FF2B5EF4-FFF2-40B4-BE49-F238E27FC236}">
                    <a16:creationId xmlns:a16="http://schemas.microsoft.com/office/drawing/2014/main" id="{37B87E72-246F-4391-A190-6052C44CE6B6}"/>
                  </a:ext>
                </a:extLst>
              </p:cNvPr>
              <p:cNvGrpSpPr/>
              <p:nvPr/>
            </p:nvGrpSpPr>
            <p:grpSpPr>
              <a:xfrm>
                <a:off x="811148" y="4411748"/>
                <a:ext cx="1556674" cy="1428159"/>
                <a:chOff x="1515148" y="1915724"/>
                <a:chExt cx="2216458" cy="1648256"/>
              </a:xfrm>
            </p:grpSpPr>
            <p:grpSp>
              <p:nvGrpSpPr>
                <p:cNvPr id="243" name="Group 242">
                  <a:extLst>
                    <a:ext uri="{FF2B5EF4-FFF2-40B4-BE49-F238E27FC236}">
                      <a16:creationId xmlns:a16="http://schemas.microsoft.com/office/drawing/2014/main" id="{453F89F8-68DE-42FD-9A36-47F3218C9E22}"/>
                    </a:ext>
                  </a:extLst>
                </p:cNvPr>
                <p:cNvGrpSpPr/>
                <p:nvPr/>
              </p:nvGrpSpPr>
              <p:grpSpPr>
                <a:xfrm>
                  <a:off x="1596326" y="1915724"/>
                  <a:ext cx="2095921" cy="1648256"/>
                  <a:chOff x="583074" y="1914124"/>
                  <a:chExt cx="2095921" cy="1648256"/>
                </a:xfrm>
              </p:grpSpPr>
              <p:grpSp>
                <p:nvGrpSpPr>
                  <p:cNvPr id="246" name="Group 245">
                    <a:extLst>
                      <a:ext uri="{FF2B5EF4-FFF2-40B4-BE49-F238E27FC236}">
                        <a16:creationId xmlns:a16="http://schemas.microsoft.com/office/drawing/2014/main" id="{52D66167-F37B-4F09-AFF4-175A43E94565}"/>
                      </a:ext>
                    </a:extLst>
                  </p:cNvPr>
                  <p:cNvGrpSpPr/>
                  <p:nvPr/>
                </p:nvGrpSpPr>
                <p:grpSpPr>
                  <a:xfrm>
                    <a:off x="583074" y="1914124"/>
                    <a:ext cx="2095921" cy="1648256"/>
                    <a:chOff x="583074" y="1914124"/>
                    <a:chExt cx="2095921" cy="1648256"/>
                  </a:xfrm>
                </p:grpSpPr>
                <p:grpSp>
                  <p:nvGrpSpPr>
                    <p:cNvPr id="250" name="Group 249">
                      <a:extLst>
                        <a:ext uri="{FF2B5EF4-FFF2-40B4-BE49-F238E27FC236}">
                          <a16:creationId xmlns:a16="http://schemas.microsoft.com/office/drawing/2014/main" id="{F648C565-52E4-4612-904E-510451AA65A8}"/>
                        </a:ext>
                      </a:extLst>
                    </p:cNvPr>
                    <p:cNvGrpSpPr/>
                    <p:nvPr/>
                  </p:nvGrpSpPr>
                  <p:grpSpPr>
                    <a:xfrm>
                      <a:off x="583074" y="2238027"/>
                      <a:ext cx="796604" cy="1324353"/>
                      <a:chOff x="934984" y="2259106"/>
                      <a:chExt cx="796604" cy="1324353"/>
                    </a:xfrm>
                  </p:grpSpPr>
                  <p:sp>
                    <p:nvSpPr>
                      <p:cNvPr id="259" name="Oval 258">
                        <a:extLst>
                          <a:ext uri="{FF2B5EF4-FFF2-40B4-BE49-F238E27FC236}">
                            <a16:creationId xmlns:a16="http://schemas.microsoft.com/office/drawing/2014/main" id="{FE664C67-5650-448F-A967-4D3398CBB388}"/>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6D003C0B-8812-448E-813A-EDA4E9A0F59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Oval 260">
                        <a:extLst>
                          <a:ext uri="{FF2B5EF4-FFF2-40B4-BE49-F238E27FC236}">
                            <a16:creationId xmlns:a16="http://schemas.microsoft.com/office/drawing/2014/main" id="{1373DD97-9C69-4F31-97F7-090D8A3C3DC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ACEAECD-3428-4A6A-A152-D94AD7254B8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919D638-DA86-419E-AE5C-BF6BED35B637}"/>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A8599323-696A-4FC9-8C86-9F4EDE011128}"/>
                        </a:ext>
                      </a:extLst>
                    </p:cNvPr>
                    <p:cNvGrpSpPr/>
                    <p:nvPr/>
                  </p:nvGrpSpPr>
                  <p:grpSpPr>
                    <a:xfrm>
                      <a:off x="1882391" y="2238027"/>
                      <a:ext cx="796604" cy="1324353"/>
                      <a:chOff x="1882391" y="2238027"/>
                      <a:chExt cx="796604" cy="1324353"/>
                    </a:xfrm>
                  </p:grpSpPr>
                  <p:sp>
                    <p:nvSpPr>
                      <p:cNvPr id="253" name="Oval 252">
                        <a:extLst>
                          <a:ext uri="{FF2B5EF4-FFF2-40B4-BE49-F238E27FC236}">
                            <a16:creationId xmlns:a16="http://schemas.microsoft.com/office/drawing/2014/main" id="{DD210CA9-4374-461C-A048-BE39A7B8F95A}"/>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7E57E1F7-6669-4C9D-849B-D8EBFE43D9B6}"/>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7094B8C3-01FB-4B24-9251-2078D4B36838}"/>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A30B798C-E78F-406C-92C2-090FE9F63EB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a:extLst>
                          <a:ext uri="{FF2B5EF4-FFF2-40B4-BE49-F238E27FC236}">
                            <a16:creationId xmlns:a16="http://schemas.microsoft.com/office/drawing/2014/main" id="{FF27F91E-FFC3-4EFE-B063-66D67DC0B84F}"/>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99E4D59-48D6-4EFB-A573-2C736C9CE31B}"/>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972C846B-C146-4484-814C-F18E1285D266}"/>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247" name="Straight Arrow Connector 246">
                    <a:extLst>
                      <a:ext uri="{FF2B5EF4-FFF2-40B4-BE49-F238E27FC236}">
                        <a16:creationId xmlns:a16="http://schemas.microsoft.com/office/drawing/2014/main" id="{75D4DB60-1E65-4C30-99F3-34752A0DCB47}"/>
                      </a:ext>
                    </a:extLst>
                  </p:cNvPr>
                  <p:cNvCxnSpPr>
                    <a:cxnSpLocks/>
                    <a:stCxn id="260"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4ADF43AF-7BB4-44A5-B92B-332C937F5133}"/>
                      </a:ext>
                    </a:extLst>
                  </p:cNvPr>
                  <p:cNvCxnSpPr>
                    <a:cxnSpLocks/>
                    <a:stCxn id="263"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744087C6-44A1-4825-9198-37D477459252}"/>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049E15C9-6465-46A1-92FF-E061D24C4AEB}"/>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4178DCE5-0500-4499-A092-16BF7003A0C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242" name="Straight Arrow Connector 241">
                <a:extLst>
                  <a:ext uri="{FF2B5EF4-FFF2-40B4-BE49-F238E27FC236}">
                    <a16:creationId xmlns:a16="http://schemas.microsoft.com/office/drawing/2014/main" id="{1E7F7144-3413-44F3-AD77-BA6FC438CC6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40" name="Arc 239">
              <a:extLst>
                <a:ext uri="{FF2B5EF4-FFF2-40B4-BE49-F238E27FC236}">
                  <a16:creationId xmlns:a16="http://schemas.microsoft.com/office/drawing/2014/main" id="{A80EFDCA-AC85-4864-AB0A-95BE17B39632}"/>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4" name="Group 263">
            <a:extLst>
              <a:ext uri="{FF2B5EF4-FFF2-40B4-BE49-F238E27FC236}">
                <a16:creationId xmlns:a16="http://schemas.microsoft.com/office/drawing/2014/main" id="{60B1EC19-44BE-4807-AD25-6F91B7AEEB91}"/>
              </a:ext>
            </a:extLst>
          </p:cNvPr>
          <p:cNvGrpSpPr/>
          <p:nvPr/>
        </p:nvGrpSpPr>
        <p:grpSpPr>
          <a:xfrm>
            <a:off x="3810562" y="4479007"/>
            <a:ext cx="1556674" cy="1428159"/>
            <a:chOff x="3239656" y="4300326"/>
            <a:chExt cx="1556674" cy="1428159"/>
          </a:xfrm>
        </p:grpSpPr>
        <p:grpSp>
          <p:nvGrpSpPr>
            <p:cNvPr id="265" name="Group 264">
              <a:extLst>
                <a:ext uri="{FF2B5EF4-FFF2-40B4-BE49-F238E27FC236}">
                  <a16:creationId xmlns:a16="http://schemas.microsoft.com/office/drawing/2014/main" id="{EBC7EE51-3631-489D-B241-6422C4EE96CB}"/>
                </a:ext>
              </a:extLst>
            </p:cNvPr>
            <p:cNvGrpSpPr/>
            <p:nvPr/>
          </p:nvGrpSpPr>
          <p:grpSpPr>
            <a:xfrm>
              <a:off x="3239656" y="4300326"/>
              <a:ext cx="1556674" cy="1428159"/>
              <a:chOff x="811148" y="4411748"/>
              <a:chExt cx="1556674" cy="1428159"/>
            </a:xfrm>
          </p:grpSpPr>
          <p:grpSp>
            <p:nvGrpSpPr>
              <p:cNvPr id="267" name="Group 266">
                <a:extLst>
                  <a:ext uri="{FF2B5EF4-FFF2-40B4-BE49-F238E27FC236}">
                    <a16:creationId xmlns:a16="http://schemas.microsoft.com/office/drawing/2014/main" id="{9187FC69-8B3F-4EC6-85E5-6E6BACF3328A}"/>
                  </a:ext>
                </a:extLst>
              </p:cNvPr>
              <p:cNvGrpSpPr/>
              <p:nvPr/>
            </p:nvGrpSpPr>
            <p:grpSpPr>
              <a:xfrm>
                <a:off x="811148" y="4411748"/>
                <a:ext cx="1556674" cy="1428159"/>
                <a:chOff x="1515148" y="1915724"/>
                <a:chExt cx="2216458" cy="1648256"/>
              </a:xfrm>
            </p:grpSpPr>
            <p:grpSp>
              <p:nvGrpSpPr>
                <p:cNvPr id="269" name="Group 268">
                  <a:extLst>
                    <a:ext uri="{FF2B5EF4-FFF2-40B4-BE49-F238E27FC236}">
                      <a16:creationId xmlns:a16="http://schemas.microsoft.com/office/drawing/2014/main" id="{83EBB5F3-92DB-4643-8450-4192D8AC851E}"/>
                    </a:ext>
                  </a:extLst>
                </p:cNvPr>
                <p:cNvGrpSpPr/>
                <p:nvPr/>
              </p:nvGrpSpPr>
              <p:grpSpPr>
                <a:xfrm>
                  <a:off x="1596326" y="1915724"/>
                  <a:ext cx="2095921" cy="1648256"/>
                  <a:chOff x="583074" y="1914124"/>
                  <a:chExt cx="2095921" cy="1648256"/>
                </a:xfrm>
              </p:grpSpPr>
              <p:grpSp>
                <p:nvGrpSpPr>
                  <p:cNvPr id="272" name="Group 271">
                    <a:extLst>
                      <a:ext uri="{FF2B5EF4-FFF2-40B4-BE49-F238E27FC236}">
                        <a16:creationId xmlns:a16="http://schemas.microsoft.com/office/drawing/2014/main" id="{9FFEC0D9-CBA8-4F55-9B5C-A3BE50E970FF}"/>
                      </a:ext>
                    </a:extLst>
                  </p:cNvPr>
                  <p:cNvGrpSpPr/>
                  <p:nvPr/>
                </p:nvGrpSpPr>
                <p:grpSpPr>
                  <a:xfrm>
                    <a:off x="583074" y="1914124"/>
                    <a:ext cx="2095921" cy="1648256"/>
                    <a:chOff x="583074" y="1914124"/>
                    <a:chExt cx="2095921" cy="1648256"/>
                  </a:xfrm>
                </p:grpSpPr>
                <p:grpSp>
                  <p:nvGrpSpPr>
                    <p:cNvPr id="276" name="Group 275">
                      <a:extLst>
                        <a:ext uri="{FF2B5EF4-FFF2-40B4-BE49-F238E27FC236}">
                          <a16:creationId xmlns:a16="http://schemas.microsoft.com/office/drawing/2014/main" id="{A8E92776-C818-45BD-9A60-4429D1302B5D}"/>
                        </a:ext>
                      </a:extLst>
                    </p:cNvPr>
                    <p:cNvGrpSpPr/>
                    <p:nvPr/>
                  </p:nvGrpSpPr>
                  <p:grpSpPr>
                    <a:xfrm>
                      <a:off x="583074" y="2238027"/>
                      <a:ext cx="796604" cy="1324353"/>
                      <a:chOff x="934984" y="2259106"/>
                      <a:chExt cx="796604" cy="1324353"/>
                    </a:xfrm>
                  </p:grpSpPr>
                  <p:sp>
                    <p:nvSpPr>
                      <p:cNvPr id="282" name="Oval 281">
                        <a:extLst>
                          <a:ext uri="{FF2B5EF4-FFF2-40B4-BE49-F238E27FC236}">
                            <a16:creationId xmlns:a16="http://schemas.microsoft.com/office/drawing/2014/main" id="{4D7EEAEC-E2AD-434A-B72A-44201802356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94DC80A-69D0-4555-9F5E-BF3867384BE0}"/>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Oval 283">
                        <a:extLst>
                          <a:ext uri="{FF2B5EF4-FFF2-40B4-BE49-F238E27FC236}">
                            <a16:creationId xmlns:a16="http://schemas.microsoft.com/office/drawing/2014/main" id="{02DDB0F3-950B-454C-BE38-834535BF226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97D2E309-4F04-47DA-BA16-0E4B41841443}"/>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1F33BC6-BE8F-438C-BCF2-C30D49F140D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a:extLst>
                        <a:ext uri="{FF2B5EF4-FFF2-40B4-BE49-F238E27FC236}">
                          <a16:creationId xmlns:a16="http://schemas.microsoft.com/office/drawing/2014/main" id="{B22A1997-200F-4B82-A2D1-377881AE7F2B}"/>
                        </a:ext>
                      </a:extLst>
                    </p:cNvPr>
                    <p:cNvGrpSpPr/>
                    <p:nvPr/>
                  </p:nvGrpSpPr>
                  <p:grpSpPr>
                    <a:xfrm>
                      <a:off x="1882391" y="2238027"/>
                      <a:ext cx="796604" cy="1324353"/>
                      <a:chOff x="1882391" y="2238027"/>
                      <a:chExt cx="796604" cy="1324353"/>
                    </a:xfrm>
                  </p:grpSpPr>
                  <p:sp>
                    <p:nvSpPr>
                      <p:cNvPr id="279" name="Oval 278">
                        <a:extLst>
                          <a:ext uri="{FF2B5EF4-FFF2-40B4-BE49-F238E27FC236}">
                            <a16:creationId xmlns:a16="http://schemas.microsoft.com/office/drawing/2014/main" id="{41DC5B3D-77DF-4507-86A5-26F4DFED5437}"/>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163F332-DC31-42F8-84CA-1A813E732127}"/>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0777AE-BD80-4A6C-8E6C-8668230AC28C}"/>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36748920-C38D-4E76-A06B-4F44DB79DD1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273" name="Straight Arrow Connector 272">
                    <a:extLst>
                      <a:ext uri="{FF2B5EF4-FFF2-40B4-BE49-F238E27FC236}">
                        <a16:creationId xmlns:a16="http://schemas.microsoft.com/office/drawing/2014/main" id="{02C09FB8-46E9-475D-9077-F6D5B57E515D}"/>
                      </a:ext>
                    </a:extLst>
                  </p:cNvPr>
                  <p:cNvCxnSpPr>
                    <a:cxnSpLocks/>
                    <a:stCxn id="283"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692D612D-D9D6-42DF-A8D3-90467A1B9AA9}"/>
                      </a:ext>
                    </a:extLst>
                  </p:cNvPr>
                  <p:cNvCxnSpPr>
                    <a:cxnSpLocks/>
                    <a:stCxn id="286"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DE2E80AA-D7C1-41B7-A762-536A3EC0A2C2}"/>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80C3F613-102A-4E23-93FC-E2285DF268D7}"/>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87FBD897-5512-473B-A375-E225B6A4555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268" name="Straight Arrow Connector 267">
                <a:extLst>
                  <a:ext uri="{FF2B5EF4-FFF2-40B4-BE49-F238E27FC236}">
                    <a16:creationId xmlns:a16="http://schemas.microsoft.com/office/drawing/2014/main" id="{FD99C1F3-AAB7-400D-B492-424FB7B8F01A}"/>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66" name="Arc 265">
              <a:extLst>
                <a:ext uri="{FF2B5EF4-FFF2-40B4-BE49-F238E27FC236}">
                  <a16:creationId xmlns:a16="http://schemas.microsoft.com/office/drawing/2014/main" id="{B86BA8D1-A7AD-4A3F-9930-BE78D66F6C04}"/>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310" name="Picture 309">
            <a:extLst>
              <a:ext uri="{FF2B5EF4-FFF2-40B4-BE49-F238E27FC236}">
                <a16:creationId xmlns:a16="http://schemas.microsoft.com/office/drawing/2014/main" id="{1EE12304-0831-48E7-B9C7-2791739337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488" y="3474256"/>
            <a:ext cx="544822" cy="544822"/>
          </a:xfrm>
          <a:prstGeom prst="rect">
            <a:avLst/>
          </a:prstGeom>
        </p:spPr>
      </p:pic>
      <p:pic>
        <p:nvPicPr>
          <p:cNvPr id="311" name="Picture 310">
            <a:extLst>
              <a:ext uri="{FF2B5EF4-FFF2-40B4-BE49-F238E27FC236}">
                <a16:creationId xmlns:a16="http://schemas.microsoft.com/office/drawing/2014/main" id="{2E68744E-3944-459E-88CC-EDE5AE6691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0412" y="3474256"/>
            <a:ext cx="544822" cy="544822"/>
          </a:xfrm>
          <a:prstGeom prst="rect">
            <a:avLst/>
          </a:prstGeom>
        </p:spPr>
      </p:pic>
      <p:pic>
        <p:nvPicPr>
          <p:cNvPr id="312" name="Picture 311">
            <a:extLst>
              <a:ext uri="{FF2B5EF4-FFF2-40B4-BE49-F238E27FC236}">
                <a16:creationId xmlns:a16="http://schemas.microsoft.com/office/drawing/2014/main" id="{53C925E7-A84E-40D3-97AF-902C20A9A0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9782" y="5925907"/>
            <a:ext cx="438235" cy="417276"/>
          </a:xfrm>
          <a:prstGeom prst="rect">
            <a:avLst/>
          </a:prstGeom>
        </p:spPr>
      </p:pic>
      <p:pic>
        <p:nvPicPr>
          <p:cNvPr id="313" name="Picture 312">
            <a:extLst>
              <a:ext uri="{FF2B5EF4-FFF2-40B4-BE49-F238E27FC236}">
                <a16:creationId xmlns:a16="http://schemas.microsoft.com/office/drawing/2014/main" id="{A5FA9016-DEDB-4FD6-9037-9686D3D90C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3706" y="5925907"/>
            <a:ext cx="438235" cy="417276"/>
          </a:xfrm>
          <a:prstGeom prst="rect">
            <a:avLst/>
          </a:prstGeom>
        </p:spPr>
      </p:pic>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BC149F98-CFFC-4AEE-9292-D8F7F5B18D30}"/>
                  </a:ext>
                </a:extLst>
              </p:cNvPr>
              <p:cNvSpPr txBox="1"/>
              <p:nvPr/>
            </p:nvSpPr>
            <p:spPr>
              <a:xfrm>
                <a:off x="4121676" y="464841"/>
                <a:ext cx="4980146" cy="723275"/>
              </a:xfrm>
              <a:prstGeom prst="rect">
                <a:avLst/>
              </a:prstGeom>
              <a:solidFill>
                <a:schemeClr val="accent1">
                  <a:lumMod val="20000"/>
                  <a:lumOff val="80000"/>
                </a:schemeClr>
              </a:solidFill>
            </p:spPr>
            <p:txBody>
              <a:bodyPr wrap="square" rtlCol="0">
                <a:spAutoFit/>
              </a:bodyPr>
              <a:lstStyle/>
              <a:p>
                <a:pPr>
                  <a:spcAft>
                    <a:spcPts val="600"/>
                  </a:spcAft>
                </a:pPr>
                <a14:m>
                  <m:oMath xmlns:m="http://schemas.openxmlformats.org/officeDocument/2006/math">
                    <m:r>
                      <a:rPr lang="en-US" i="1" dirty="0" smtClean="0">
                        <a:latin typeface="Cambria Math" panose="02040503050406030204" pitchFamily="18" charset="0"/>
                      </a:rPr>
                      <m:t>𝑓</m:t>
                    </m:r>
                  </m:oMath>
                </a14:m>
                <a:r>
                  <a:rPr lang="en-US" dirty="0"/>
                  <a:t> is a function from </a:t>
                </a:r>
                <a14:m>
                  <m:oMath xmlns:m="http://schemas.openxmlformats.org/officeDocument/2006/math">
                    <m:r>
                      <a:rPr lang="en-US" i="1" dirty="0" smtClean="0">
                        <a:latin typeface="Cambria Math" panose="02040503050406030204" pitchFamily="18" charset="0"/>
                      </a:rPr>
                      <m:t>𝑋</m:t>
                    </m:r>
                  </m:oMath>
                </a14:m>
                <a:r>
                  <a:rPr lang="en-US" dirty="0"/>
                  <a:t> to </a:t>
                </a:r>
                <a14:m>
                  <m:oMath xmlns:m="http://schemas.openxmlformats.org/officeDocument/2006/math">
                    <m:r>
                      <a:rPr lang="en-US" i="1" dirty="0" smtClean="0">
                        <a:latin typeface="Cambria Math" panose="02040503050406030204" pitchFamily="18" charset="0"/>
                      </a:rPr>
                      <m:t>𝑌</m:t>
                    </m:r>
                  </m:oMath>
                </a14:m>
                <a:r>
                  <a:rPr lang="en-US" dirty="0"/>
                  <a:t>, denoted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iff</a:t>
                </a:r>
              </a:p>
              <a:p>
                <a:pPr>
                  <a:spcAft>
                    <a:spcPts val="600"/>
                  </a:spcAft>
                  <a:tabLst>
                    <a:tab pos="344488" algn="l"/>
                    <a:tab pos="1774825" algn="l"/>
                  </a:tabLst>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m:rPr>
                        <m:nor/>
                      </m:rPr>
                      <a:rPr lang="en-US" b="0" i="0" dirty="0" smtClean="0"/>
                      <m:t> </m:t>
                    </m:r>
                    <m:r>
                      <m:rPr>
                        <m:nor/>
                      </m:rPr>
                      <a:rPr lang="en-US" b="0" i="0" dirty="0" smtClean="0"/>
                      <m:t>such</m:t>
                    </m:r>
                    <m:r>
                      <m:rPr>
                        <m:nor/>
                      </m:rPr>
                      <a:rPr lang="en-US" b="0" i="0" dirty="0" smtClean="0"/>
                      <m:t> </m:t>
                    </m:r>
                    <m:r>
                      <m:rPr>
                        <m:nor/>
                      </m:rPr>
                      <a:rPr lang="en-US" b="0" i="0" dirty="0" smtClean="0"/>
                      <m:t>that</m:t>
                    </m:r>
                    <m:r>
                      <m:rPr>
                        <m:nor/>
                      </m:rPr>
                      <a:rPr lang="en-US" b="0" i="0" dirty="0" smtClean="0"/>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14" name="TextBox 313">
                <a:extLst>
                  <a:ext uri="{FF2B5EF4-FFF2-40B4-BE49-F238E27FC236}">
                    <a16:creationId xmlns:a16="http://schemas.microsoft.com/office/drawing/2014/main" id="{BC149F98-CFFC-4AEE-9292-D8F7F5B18D30}"/>
                  </a:ext>
                </a:extLst>
              </p:cNvPr>
              <p:cNvSpPr txBox="1">
                <a:spLocks noRot="1" noChangeAspect="1" noMove="1" noResize="1" noEditPoints="1" noAdjustHandles="1" noChangeArrowheads="1" noChangeShapeType="1" noTextEdit="1"/>
              </p:cNvSpPr>
              <p:nvPr/>
            </p:nvSpPr>
            <p:spPr>
              <a:xfrm>
                <a:off x="4121676" y="464841"/>
                <a:ext cx="4980146" cy="723275"/>
              </a:xfrm>
              <a:prstGeom prst="rect">
                <a:avLst/>
              </a:prstGeom>
              <a:blipFill>
                <a:blip r:embed="rId23"/>
                <a:stretch>
                  <a:fillRect l="-367" t="-4202" b="-6723"/>
                </a:stretch>
              </a:blipFill>
            </p:spPr>
            <p:txBody>
              <a:bodyPr/>
              <a:lstStyle/>
              <a:p>
                <a:r>
                  <a:rPr lang="en-SG">
                    <a:noFill/>
                  </a:rPr>
                  <a:t> </a:t>
                </a:r>
              </a:p>
            </p:txBody>
          </p:sp>
        </mc:Fallback>
      </mc:AlternateContent>
      <p:grpSp>
        <p:nvGrpSpPr>
          <p:cNvPr id="315" name="Group 314">
            <a:extLst>
              <a:ext uri="{FF2B5EF4-FFF2-40B4-BE49-F238E27FC236}">
                <a16:creationId xmlns:a16="http://schemas.microsoft.com/office/drawing/2014/main" id="{FEA7AE17-C2E2-4BF0-90CC-6D26546E16EC}"/>
              </a:ext>
            </a:extLst>
          </p:cNvPr>
          <p:cNvGrpSpPr/>
          <p:nvPr/>
        </p:nvGrpSpPr>
        <p:grpSpPr>
          <a:xfrm>
            <a:off x="6204486" y="4479007"/>
            <a:ext cx="1556674" cy="1428159"/>
            <a:chOff x="5633580" y="4300326"/>
            <a:chExt cx="1556674" cy="1428159"/>
          </a:xfrm>
        </p:grpSpPr>
        <p:cxnSp>
          <p:nvCxnSpPr>
            <p:cNvPr id="316" name="Straight Arrow Connector 315">
              <a:extLst>
                <a:ext uri="{FF2B5EF4-FFF2-40B4-BE49-F238E27FC236}">
                  <a16:creationId xmlns:a16="http://schemas.microsoft.com/office/drawing/2014/main" id="{9DD97C74-92D7-42AF-A324-20C95DA7D2BA}"/>
                </a:ext>
              </a:extLst>
            </p:cNvPr>
            <p:cNvCxnSpPr>
              <a:cxnSpLocks/>
              <a:stCxn id="338"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17" name="Group 316">
              <a:extLst>
                <a:ext uri="{FF2B5EF4-FFF2-40B4-BE49-F238E27FC236}">
                  <a16:creationId xmlns:a16="http://schemas.microsoft.com/office/drawing/2014/main" id="{E23F42D7-2F84-4784-B8E9-97C7B36A3924}"/>
                </a:ext>
              </a:extLst>
            </p:cNvPr>
            <p:cNvGrpSpPr/>
            <p:nvPr/>
          </p:nvGrpSpPr>
          <p:grpSpPr>
            <a:xfrm>
              <a:off x="5633580" y="4300326"/>
              <a:ext cx="1556674" cy="1428159"/>
              <a:chOff x="5633580" y="4300326"/>
              <a:chExt cx="1556674" cy="1428159"/>
            </a:xfrm>
          </p:grpSpPr>
          <p:grpSp>
            <p:nvGrpSpPr>
              <p:cNvPr id="318" name="Group 317">
                <a:extLst>
                  <a:ext uri="{FF2B5EF4-FFF2-40B4-BE49-F238E27FC236}">
                    <a16:creationId xmlns:a16="http://schemas.microsoft.com/office/drawing/2014/main" id="{FF47DBD6-6D7E-4DBC-8ACE-485FC1A38B26}"/>
                  </a:ext>
                </a:extLst>
              </p:cNvPr>
              <p:cNvGrpSpPr/>
              <p:nvPr/>
            </p:nvGrpSpPr>
            <p:grpSpPr>
              <a:xfrm>
                <a:off x="5633580" y="4300326"/>
                <a:ext cx="1556674" cy="1428159"/>
                <a:chOff x="5064088" y="4353426"/>
                <a:chExt cx="1556674" cy="1428159"/>
              </a:xfrm>
            </p:grpSpPr>
            <p:grpSp>
              <p:nvGrpSpPr>
                <p:cNvPr id="320" name="Group 319">
                  <a:extLst>
                    <a:ext uri="{FF2B5EF4-FFF2-40B4-BE49-F238E27FC236}">
                      <a16:creationId xmlns:a16="http://schemas.microsoft.com/office/drawing/2014/main" id="{B769A9D3-B602-4586-8BAD-258AC09566BF}"/>
                    </a:ext>
                  </a:extLst>
                </p:cNvPr>
                <p:cNvGrpSpPr/>
                <p:nvPr/>
              </p:nvGrpSpPr>
              <p:grpSpPr>
                <a:xfrm>
                  <a:off x="5064088" y="4353426"/>
                  <a:ext cx="1556674" cy="1428159"/>
                  <a:chOff x="1515148" y="1915724"/>
                  <a:chExt cx="2216458" cy="1648256"/>
                </a:xfrm>
              </p:grpSpPr>
              <p:grpSp>
                <p:nvGrpSpPr>
                  <p:cNvPr id="325" name="Group 324">
                    <a:extLst>
                      <a:ext uri="{FF2B5EF4-FFF2-40B4-BE49-F238E27FC236}">
                        <a16:creationId xmlns:a16="http://schemas.microsoft.com/office/drawing/2014/main" id="{9FD8D25F-3864-446E-B37D-1A0FABD06628}"/>
                      </a:ext>
                    </a:extLst>
                  </p:cNvPr>
                  <p:cNvGrpSpPr/>
                  <p:nvPr/>
                </p:nvGrpSpPr>
                <p:grpSpPr>
                  <a:xfrm>
                    <a:off x="1596326" y="1915724"/>
                    <a:ext cx="2095921" cy="1648256"/>
                    <a:chOff x="583074" y="1914124"/>
                    <a:chExt cx="2095921" cy="1648256"/>
                  </a:xfrm>
                </p:grpSpPr>
                <p:grpSp>
                  <p:nvGrpSpPr>
                    <p:cNvPr id="328" name="Group 327">
                      <a:extLst>
                        <a:ext uri="{FF2B5EF4-FFF2-40B4-BE49-F238E27FC236}">
                          <a16:creationId xmlns:a16="http://schemas.microsoft.com/office/drawing/2014/main" id="{F0CC744D-0897-4941-AD8B-3ADC2A92D32F}"/>
                        </a:ext>
                      </a:extLst>
                    </p:cNvPr>
                    <p:cNvGrpSpPr/>
                    <p:nvPr/>
                  </p:nvGrpSpPr>
                  <p:grpSpPr>
                    <a:xfrm>
                      <a:off x="583074" y="1914124"/>
                      <a:ext cx="2095921" cy="1648256"/>
                      <a:chOff x="583074" y="1914124"/>
                      <a:chExt cx="2095921" cy="1648256"/>
                    </a:xfrm>
                  </p:grpSpPr>
                  <p:grpSp>
                    <p:nvGrpSpPr>
                      <p:cNvPr id="332" name="Group 331">
                        <a:extLst>
                          <a:ext uri="{FF2B5EF4-FFF2-40B4-BE49-F238E27FC236}">
                            <a16:creationId xmlns:a16="http://schemas.microsoft.com/office/drawing/2014/main" id="{296B9179-C3DE-4F3E-85FC-01B8ABA4E312}"/>
                          </a:ext>
                        </a:extLst>
                      </p:cNvPr>
                      <p:cNvGrpSpPr/>
                      <p:nvPr/>
                    </p:nvGrpSpPr>
                    <p:grpSpPr>
                      <a:xfrm>
                        <a:off x="583074" y="2238027"/>
                        <a:ext cx="796604" cy="1324353"/>
                        <a:chOff x="934984" y="2259106"/>
                        <a:chExt cx="796604" cy="1324353"/>
                      </a:xfrm>
                    </p:grpSpPr>
                    <p:sp>
                      <p:nvSpPr>
                        <p:cNvPr id="335" name="Oval 334">
                          <a:extLst>
                            <a:ext uri="{FF2B5EF4-FFF2-40B4-BE49-F238E27FC236}">
                              <a16:creationId xmlns:a16="http://schemas.microsoft.com/office/drawing/2014/main" id="{A0D99264-54D9-4DFD-9536-88754EA9DAE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59312532-1696-4DAB-854A-6ADDF550EA6D}"/>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Oval 336">
                          <a:extLst>
                            <a:ext uri="{FF2B5EF4-FFF2-40B4-BE49-F238E27FC236}">
                              <a16:creationId xmlns:a16="http://schemas.microsoft.com/office/drawing/2014/main" id="{FFFB7903-8C9E-430E-87D4-DED1162D2100}"/>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43C0AD02-F527-4315-AF19-13F6F27A01B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BC3CFD75-641B-4542-A8B9-4F2BC0A96582}"/>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3" name="Oval 332">
                        <a:extLst>
                          <a:ext uri="{FF2B5EF4-FFF2-40B4-BE49-F238E27FC236}">
                            <a16:creationId xmlns:a16="http://schemas.microsoft.com/office/drawing/2014/main" id="{F319D144-24ED-46C3-BF85-D9FA64C59D4E}"/>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4D69440F-3BAA-485E-9DE9-62D151E751DB}"/>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4"/>
                            <a:stretch>
                              <a:fillRect/>
                            </a:stretch>
                          </a:blipFill>
                        </p:spPr>
                        <p:txBody>
                          <a:bodyPr/>
                          <a:lstStyle/>
                          <a:p>
                            <a:r>
                              <a:rPr lang="en-SG">
                                <a:noFill/>
                              </a:rPr>
                              <a:t> </a:t>
                            </a:r>
                          </a:p>
                        </p:txBody>
                      </p:sp>
                    </mc:Fallback>
                  </mc:AlternateContent>
                </p:grpSp>
                <p:cxnSp>
                  <p:nvCxnSpPr>
                    <p:cNvPr id="329" name="Straight Arrow Connector 328">
                      <a:extLst>
                        <a:ext uri="{FF2B5EF4-FFF2-40B4-BE49-F238E27FC236}">
                          <a16:creationId xmlns:a16="http://schemas.microsoft.com/office/drawing/2014/main" id="{3FAB443D-9582-42E6-8575-0FE73AF59C05}"/>
                        </a:ext>
                      </a:extLst>
                    </p:cNvPr>
                    <p:cNvCxnSpPr>
                      <a:cxnSpLocks/>
                      <a:stCxn id="336"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CEF5F916-18CC-4891-AB4F-BBBB09F1AE1F}"/>
                        </a:ext>
                      </a:extLst>
                    </p:cNvPr>
                    <p:cNvCxnSpPr>
                      <a:cxnSpLocks/>
                      <a:stCxn id="339"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34570220-D372-4309-838A-B6B979389234}"/>
                        </a:ext>
                      </a:extLst>
                    </p:cNvPr>
                    <p:cNvCxnSpPr>
                      <a:cxnSpLocks/>
                      <a:stCxn id="337"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6" name="TextBox 325">
                        <a:extLst>
                          <a:ext uri="{FF2B5EF4-FFF2-40B4-BE49-F238E27FC236}">
                            <a16:creationId xmlns:a16="http://schemas.microsoft.com/office/drawing/2014/main" id="{AC0F6779-F311-491D-9518-A45386C03E53}"/>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0"/>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12D30001-C85D-486B-BCCB-98F6E9DC192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1"/>
                        <a:stretch>
                          <a:fillRect r="-15000"/>
                        </a:stretch>
                      </a:blipFill>
                    </p:spPr>
                    <p:txBody>
                      <a:bodyPr/>
                      <a:lstStyle/>
                      <a:p>
                        <a:r>
                          <a:rPr lang="en-SG">
                            <a:noFill/>
                          </a:rPr>
                          <a:t> </a:t>
                        </a:r>
                      </a:p>
                    </p:txBody>
                  </p:sp>
                </mc:Fallback>
              </mc:AlternateContent>
            </p:grpSp>
            <p:sp>
              <p:nvSpPr>
                <p:cNvPr id="321" name="Oval 320">
                  <a:extLst>
                    <a:ext uri="{FF2B5EF4-FFF2-40B4-BE49-F238E27FC236}">
                      <a16:creationId xmlns:a16="http://schemas.microsoft.com/office/drawing/2014/main" id="{92022E9B-D18A-4524-8317-25CE9B4FD5B4}"/>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2" name="Oval 321">
                  <a:extLst>
                    <a:ext uri="{FF2B5EF4-FFF2-40B4-BE49-F238E27FC236}">
                      <a16:creationId xmlns:a16="http://schemas.microsoft.com/office/drawing/2014/main" id="{6EA0854F-8144-4E0A-9144-073AEDB418E3}"/>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4AF3DA00-3AEA-47C9-BFFD-D045118C1A3B}"/>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D17474E9-D15F-4D65-B0E6-74DDE2020617}"/>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9" name="Arc 318">
                <a:extLst>
                  <a:ext uri="{FF2B5EF4-FFF2-40B4-BE49-F238E27FC236}">
                    <a16:creationId xmlns:a16="http://schemas.microsoft.com/office/drawing/2014/main" id="{08285AF3-1CB5-44F9-A284-6A36F20FC79B}"/>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40" name="Oval 339">
            <a:extLst>
              <a:ext uri="{FF2B5EF4-FFF2-40B4-BE49-F238E27FC236}">
                <a16:creationId xmlns:a16="http://schemas.microsoft.com/office/drawing/2014/main" id="{FC549FA7-00F4-41B8-BBD0-DDA900A5B52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7" name="Oval 28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8" name="Oval 28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8460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dissolv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0"/>
                                        </p:tgtEl>
                                        <p:attrNameLst>
                                          <p:attrName>style.visibility</p:attrName>
                                        </p:attrNameLst>
                                      </p:cBhvr>
                                      <p:to>
                                        <p:strVal val="visible"/>
                                      </p:to>
                                    </p:set>
                                    <p:animEffect transition="in" filter="dissolve">
                                      <p:cBhvr>
                                        <p:cTn id="12" dur="500"/>
                                        <p:tgtEl>
                                          <p:spTgt spid="3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1"/>
                                        </p:tgtEl>
                                        <p:attrNameLst>
                                          <p:attrName>style.visibility</p:attrName>
                                        </p:attrNameLst>
                                      </p:cBhvr>
                                      <p:to>
                                        <p:strVal val="visible"/>
                                      </p:to>
                                    </p:set>
                                    <p:animEffect transition="in" filter="dissolve">
                                      <p:cBhvr>
                                        <p:cTn id="17" dur="500"/>
                                        <p:tgtEl>
                                          <p:spTgt spid="3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dissolv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2"/>
                                        </p:tgtEl>
                                        <p:attrNameLst>
                                          <p:attrName>style.visibility</p:attrName>
                                        </p:attrNameLst>
                                      </p:cBhvr>
                                      <p:to>
                                        <p:strVal val="visible"/>
                                      </p:to>
                                    </p:set>
                                    <p:animEffect transition="in" filter="dissolve">
                                      <p:cBhvr>
                                        <p:cTn id="27" dur="500"/>
                                        <p:tgtEl>
                                          <p:spTgt spid="3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3"/>
                                        </p:tgtEl>
                                        <p:attrNameLst>
                                          <p:attrName>style.visibility</p:attrName>
                                        </p:attrNameLst>
                                      </p:cBhvr>
                                      <p:to>
                                        <p:strVal val="visible"/>
                                      </p:to>
                                    </p:set>
                                    <p:animEffect transition="in" filter="dissolve">
                                      <p:cBhvr>
                                        <p:cTn id="32"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Argument, image, preimage, input, output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537690" y="812095"/>
            <a:ext cx="8238334" cy="2971719"/>
            <a:chOff x="993228" y="4598517"/>
            <a:chExt cx="8238334" cy="2971719"/>
          </a:xfrm>
        </p:grpSpPr>
        <p:sp>
          <p:nvSpPr>
            <p:cNvPr id="23" name="Rectangle 22"/>
            <p:cNvSpPr/>
            <p:nvPr/>
          </p:nvSpPr>
          <p:spPr>
            <a:xfrm>
              <a:off x="993228" y="4598517"/>
              <a:ext cx="8238334" cy="297171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7274681" cy="461665"/>
            </a:xfrm>
            <a:prstGeom prst="rect">
              <a:avLst/>
            </a:prstGeom>
            <a:noFill/>
          </p:spPr>
          <p:txBody>
            <a:bodyPr wrap="square" rtlCol="0">
              <a:spAutoFit/>
            </a:bodyPr>
            <a:lstStyle/>
            <a:p>
              <a:r>
                <a:rPr lang="en-SG" sz="2400" dirty="0">
                  <a:solidFill>
                    <a:schemeClr val="bg1"/>
                  </a:solidFill>
                </a:rPr>
                <a:t>Definitions: Argument, image, preimage , input, output</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885917" cy="2481064"/>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We write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r>
                        <a:rPr lang="en-US" sz="2200" i="1" dirty="0" smtClean="0">
                          <a:latin typeface="Cambria Math" panose="02040503050406030204" pitchFamily="18" charset="0"/>
                        </a:rPr>
                        <m:t>𝑦</m:t>
                      </m:r>
                      <m:r>
                        <a:rPr lang="en-US" sz="2200" i="1" dirty="0" smtClean="0">
                          <a:latin typeface="Cambria Math" panose="02040503050406030204" pitchFamily="18" charset="0"/>
                        </a:rPr>
                        <m:t> </m:t>
                      </m:r>
                    </m:oMath>
                  </a14:m>
                  <a:r>
                    <a:rPr lang="en-US" sz="2200" dirty="0" err="1"/>
                    <a:t>iff</a:t>
                  </a:r>
                  <a:r>
                    <a:rPr lang="en-US" sz="2200" dirty="0"/>
                    <a:t> </a:t>
                  </a:r>
                  <a14:m>
                    <m:oMath xmlns:m="http://schemas.openxmlformats.org/officeDocument/2006/math">
                      <m:r>
                        <a:rPr lang="en-US" sz="2200" i="1" dirty="0" smtClean="0">
                          <a:latin typeface="Cambria Math" panose="02040503050406030204" pitchFamily="18" charset="0"/>
                        </a:rPr>
                        <m:t>(</m:t>
                      </m:r>
                      <m:r>
                        <a:rPr lang="en-US" sz="2200" i="1" dirty="0" err="1" smtClean="0">
                          <a:latin typeface="Cambria Math" panose="02040503050406030204" pitchFamily="18" charset="0"/>
                        </a:rPr>
                        <m:t>𝑥</m:t>
                      </m:r>
                      <m:r>
                        <a:rPr lang="en-US" sz="2200" i="1" dirty="0" err="1" smtClean="0">
                          <a:latin typeface="Cambria Math" panose="02040503050406030204" pitchFamily="18" charset="0"/>
                        </a:rPr>
                        <m:t>,</m:t>
                      </m:r>
                      <m:r>
                        <a:rPr lang="en-US" sz="2200" i="1" dirty="0" err="1" smtClean="0">
                          <a:latin typeface="Cambria Math" panose="02040503050406030204" pitchFamily="18" charset="0"/>
                        </a:rPr>
                        <m:t>𝑦</m:t>
                      </m:r>
                      <m:r>
                        <a:rPr lang="en-US" sz="2200" i="1" dirty="0" smtClean="0">
                          <a:latin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𝑓</m:t>
                      </m:r>
                    </m:oMath>
                  </a14:m>
                  <a:r>
                    <a:rPr lang="en-US" sz="2200" dirty="0"/>
                    <a:t>.</a:t>
                  </a:r>
                </a:p>
                <a:p>
                  <a:pPr>
                    <a:spcAft>
                      <a:spcPts val="600"/>
                    </a:spcAft>
                  </a:pPr>
                  <a:r>
                    <a:rPr lang="en-US" sz="2200" dirty="0"/>
                    <a:t>We say that “</a:t>
                  </a:r>
                  <a14:m>
                    <m:oMath xmlns:m="http://schemas.openxmlformats.org/officeDocument/2006/math">
                      <m:r>
                        <a:rPr lang="en-US" sz="2200" i="1" dirty="0" smtClean="0">
                          <a:latin typeface="Cambria Math" panose="02040503050406030204" pitchFamily="18" charset="0"/>
                        </a:rPr>
                        <m:t>𝑓</m:t>
                      </m:r>
                    </m:oMath>
                  </a14:m>
                  <a:r>
                    <a:rPr lang="en-US" sz="2200" dirty="0"/>
                    <a:t> sends/maps </a:t>
                  </a:r>
                  <a14:m>
                    <m:oMath xmlns:m="http://schemas.openxmlformats.org/officeDocument/2006/math">
                      <m:r>
                        <a:rPr lang="en-US" sz="2200" i="1" dirty="0" smtClean="0">
                          <a:latin typeface="Cambria Math" panose="02040503050406030204" pitchFamily="18" charset="0"/>
                        </a:rPr>
                        <m:t>𝑥</m:t>
                      </m:r>
                    </m:oMath>
                  </a14:m>
                  <a:r>
                    <a:rPr lang="en-US" sz="2200" dirty="0"/>
                    <a:t> to </a:t>
                  </a:r>
                  <a14:m>
                    <m:oMath xmlns:m="http://schemas.openxmlformats.org/officeDocument/2006/math">
                      <m:r>
                        <a:rPr lang="en-US" sz="2200" i="1" dirty="0" smtClean="0">
                          <a:latin typeface="Cambria Math" panose="02040503050406030204" pitchFamily="18" charset="0"/>
                        </a:rPr>
                        <m:t>𝑦</m:t>
                      </m:r>
                    </m:oMath>
                  </a14:m>
                  <a:r>
                    <a:rPr lang="en-US" sz="2200" dirty="0"/>
                    <a:t>” and we may also write </a:t>
                  </a:r>
                  <a14:m>
                    <m:oMath xmlns:m="http://schemas.openxmlformats.org/officeDocument/2006/math">
                      <m:r>
                        <a:rPr lang="en-US" sz="2200" b="0" i="1" smtClean="0">
                          <a:latin typeface="Cambria Math" panose="02040503050406030204" pitchFamily="18" charset="0"/>
                        </a:rPr>
                        <m:t>𝑥</m:t>
                      </m:r>
                      <m:groupChr>
                        <m:groupChrPr>
                          <m:chr m:val="→"/>
                          <m:vertJc m:val="bot"/>
                          <m:ctrlPr>
                            <a:rPr lang="en-US" sz="2200" b="0" i="1" smtClean="0">
                              <a:latin typeface="Cambria Math" panose="02040503050406030204" pitchFamily="18" charset="0"/>
                            </a:rPr>
                          </m:ctrlPr>
                        </m:groupChrPr>
                        <m:e>
                          <m:r>
                            <m:rPr>
                              <m:brk m:alnAt="2"/>
                            </m:rPr>
                            <a:rPr lang="en-US" sz="2200" b="0" i="1" smtClean="0">
                              <a:latin typeface="Cambria Math" panose="02040503050406030204" pitchFamily="18" charset="0"/>
                            </a:rPr>
                            <m:t>𝑓</m:t>
                          </m:r>
                        </m:e>
                      </m:groupChr>
                      <m:r>
                        <a:rPr lang="en-US" sz="2200" b="0" i="1" smtClean="0">
                          <a:latin typeface="Cambria Math" panose="02040503050406030204" pitchFamily="18" charset="0"/>
                        </a:rPr>
                        <m:t>𝑦</m:t>
                      </m:r>
                    </m:oMath>
                  </a14:m>
                  <a:r>
                    <a:rPr lang="en-US" sz="2200" dirty="0"/>
                    <a:t> or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𝑦</m:t>
                      </m:r>
                    </m:oMath>
                  </a14:m>
                  <a:r>
                    <a:rPr lang="en-US" sz="2200" dirty="0"/>
                    <a:t>. Also, </a:t>
                  </a:r>
                  <a14:m>
                    <m:oMath xmlns:m="http://schemas.openxmlformats.org/officeDocument/2006/math">
                      <m:r>
                        <a:rPr lang="en-US" sz="2200" i="1" dirty="0" smtClean="0">
                          <a:latin typeface="Cambria Math" panose="02040503050406030204" pitchFamily="18" charset="0"/>
                        </a:rPr>
                        <m:t>𝑥</m:t>
                      </m:r>
                    </m:oMath>
                  </a14:m>
                  <a:r>
                    <a:rPr lang="en-US" sz="2200" dirty="0"/>
                    <a:t> is called the </a:t>
                  </a:r>
                  <a:r>
                    <a:rPr lang="en-US" sz="2200" b="1" dirty="0"/>
                    <a:t>argument</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a:t>
                  </a:r>
                </a:p>
                <a:p>
                  <a:pPr>
                    <a:spcAft>
                      <a:spcPts val="600"/>
                    </a:spcAft>
                  </a:pP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a14:m>
                  <a:r>
                    <a:rPr lang="en-US" sz="2200" dirty="0"/>
                    <a:t> is read “</a:t>
                  </a:r>
                  <a14:m>
                    <m:oMath xmlns:m="http://schemas.openxmlformats.org/officeDocument/2006/math">
                      <m:r>
                        <a:rPr lang="en-US" sz="2200" i="1" dirty="0" smtClean="0">
                          <a:latin typeface="Cambria Math" panose="02040503050406030204" pitchFamily="18" charset="0"/>
                        </a:rPr>
                        <m:t>𝑓</m:t>
                      </m:r>
                    </m:oMath>
                  </a14:m>
                  <a:r>
                    <a:rPr lang="en-US" sz="2200" dirty="0"/>
                    <a:t> of </a:t>
                  </a:r>
                  <a14:m>
                    <m:oMath xmlns:m="http://schemas.openxmlformats.org/officeDocument/2006/math">
                      <m:r>
                        <a:rPr lang="en-US" sz="2200" i="1" dirty="0" smtClean="0">
                          <a:latin typeface="Cambria Math" panose="02040503050406030204" pitchFamily="18" charset="0"/>
                        </a:rPr>
                        <m:t>𝑥</m:t>
                      </m:r>
                    </m:oMath>
                  </a14:m>
                  <a:r>
                    <a:rPr lang="en-US" sz="2200" dirty="0"/>
                    <a:t>”, or “the </a:t>
                  </a:r>
                  <a:r>
                    <a:rPr lang="en-US" sz="2200" b="1" dirty="0"/>
                    <a:t>output</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for the </a:t>
                  </a:r>
                  <a:r>
                    <a:rPr lang="en-US" sz="2200" b="1" dirty="0"/>
                    <a:t>input</a:t>
                  </a:r>
                  <a:r>
                    <a:rPr lang="en-US" sz="2200" dirty="0"/>
                    <a:t> </a:t>
                  </a:r>
                  <a14:m>
                    <m:oMath xmlns:m="http://schemas.openxmlformats.org/officeDocument/2006/math">
                      <m:r>
                        <a:rPr lang="en-US" sz="2200" i="1" dirty="0" smtClean="0">
                          <a:latin typeface="Cambria Math" panose="02040503050406030204" pitchFamily="18" charset="0"/>
                        </a:rPr>
                        <m:t>𝑥</m:t>
                      </m:r>
                    </m:oMath>
                  </a14:m>
                  <a:r>
                    <a:rPr lang="en-US" sz="2200" dirty="0"/>
                    <a:t>”, or “the value of </a:t>
                  </a:r>
                  <a14:m>
                    <m:oMath xmlns:m="http://schemas.openxmlformats.org/officeDocument/2006/math">
                      <m:r>
                        <a:rPr lang="en-US" sz="2200" i="1" dirty="0" smtClean="0">
                          <a:latin typeface="Cambria Math" panose="02040503050406030204" pitchFamily="18" charset="0"/>
                        </a:rPr>
                        <m:t>𝑓</m:t>
                      </m:r>
                    </m:oMath>
                  </a14:m>
                  <a:r>
                    <a:rPr lang="en-US" sz="2200" dirty="0"/>
                    <a:t> at </a:t>
                  </a:r>
                  <a14:m>
                    <m:oMath xmlns:m="http://schemas.openxmlformats.org/officeDocument/2006/math">
                      <m:r>
                        <a:rPr lang="en-US" sz="2200" i="1" dirty="0" smtClean="0">
                          <a:latin typeface="Cambria Math" panose="02040503050406030204" pitchFamily="18" charset="0"/>
                        </a:rPr>
                        <m:t>𝑥</m:t>
                      </m:r>
                    </m:oMath>
                  </a14:m>
                  <a:r>
                    <a:rPr lang="en-US" sz="2200" dirty="0"/>
                    <a:t>”, or “the </a:t>
                  </a:r>
                  <a:r>
                    <a:rPr lang="en-US" sz="2200" b="1" dirty="0"/>
                    <a:t>image</a:t>
                  </a:r>
                  <a:r>
                    <a:rPr lang="en-US" sz="2200" dirty="0"/>
                    <a:t> of </a:t>
                  </a:r>
                  <a14:m>
                    <m:oMath xmlns:m="http://schemas.openxmlformats.org/officeDocument/2006/math">
                      <m:r>
                        <a:rPr lang="en-US" sz="2200" i="1" dirty="0" smtClean="0">
                          <a:latin typeface="Cambria Math" panose="02040503050406030204" pitchFamily="18" charset="0"/>
                        </a:rPr>
                        <m:t>𝑥</m:t>
                      </m:r>
                    </m:oMath>
                  </a14:m>
                  <a:r>
                    <a:rPr lang="en-US" sz="2200" dirty="0"/>
                    <a:t> under </a:t>
                  </a:r>
                  <a14:m>
                    <m:oMath xmlns:m="http://schemas.openxmlformats.org/officeDocument/2006/math">
                      <m:r>
                        <a:rPr lang="en-US" sz="2200" i="1" dirty="0" smtClean="0">
                          <a:latin typeface="Cambria Math" panose="02040503050406030204" pitchFamily="18" charset="0"/>
                        </a:rPr>
                        <m:t>𝑓</m:t>
                      </m:r>
                    </m:oMath>
                  </a14:m>
                  <a:r>
                    <a:rPr lang="en-US" sz="2200" dirty="0"/>
                    <a:t>”. </a:t>
                  </a:r>
                </a:p>
                <a:p>
                  <a:pPr>
                    <a:spcAft>
                      <a:spcPts val="600"/>
                    </a:spcAft>
                  </a:pPr>
                  <a:r>
                    <a:rPr lang="en-US" sz="2200" dirty="0"/>
                    <a:t>If </a:t>
                  </a:r>
                  <a14:m>
                    <m:oMath xmlns:m="http://schemas.openxmlformats.org/officeDocument/2006/math">
                      <m:r>
                        <a:rPr lang="en-US" sz="2200" i="1" dirty="0">
                          <a:latin typeface="Cambria Math" panose="02040503050406030204" pitchFamily="18" charset="0"/>
                        </a:rPr>
                        <m:t>𝑓</m:t>
                      </m:r>
                      <m:r>
                        <a:rPr lang="en-US" sz="2200" i="1" dirty="0">
                          <a:latin typeface="Cambria Math" panose="02040503050406030204" pitchFamily="18" charset="0"/>
                        </a:rPr>
                        <m:t>(</m:t>
                      </m:r>
                      <m:r>
                        <a:rPr lang="en-US" sz="2200" i="1" dirty="0">
                          <a:latin typeface="Cambria Math" panose="02040503050406030204" pitchFamily="18" charset="0"/>
                        </a:rPr>
                        <m:t>𝑥</m:t>
                      </m:r>
                      <m:r>
                        <a:rPr lang="en-US" sz="2200" i="1" dirty="0">
                          <a:latin typeface="Cambria Math" panose="02040503050406030204" pitchFamily="18" charset="0"/>
                        </a:rPr>
                        <m:t>)=</m:t>
                      </m:r>
                      <m:r>
                        <a:rPr lang="en-US" sz="2200" i="1" dirty="0">
                          <a:latin typeface="Cambria Math" panose="02040503050406030204" pitchFamily="18" charset="0"/>
                        </a:rPr>
                        <m:t>𝑦</m:t>
                      </m:r>
                    </m:oMath>
                  </a14:m>
                  <a:r>
                    <a:rPr lang="en-US" sz="2200" dirty="0"/>
                    <a:t>, then </a:t>
                  </a:r>
                  <a14:m>
                    <m:oMath xmlns:m="http://schemas.openxmlformats.org/officeDocument/2006/math">
                      <m:r>
                        <a:rPr lang="en-US" sz="2200" i="1" dirty="0" smtClean="0">
                          <a:latin typeface="Cambria Math" panose="02040503050406030204" pitchFamily="18" charset="0"/>
                        </a:rPr>
                        <m:t>𝑥</m:t>
                      </m:r>
                    </m:oMath>
                  </a14:m>
                  <a:r>
                    <a:rPr lang="en-US" sz="2200" dirty="0"/>
                    <a:t> is a </a:t>
                  </a:r>
                  <a:r>
                    <a:rPr lang="en-US" sz="2200" b="1" dirty="0"/>
                    <a:t>preimage</a:t>
                  </a:r>
                  <a:r>
                    <a:rPr lang="en-US" sz="2200" dirty="0"/>
                    <a:t> of </a:t>
                  </a:r>
                  <a14:m>
                    <m:oMath xmlns:m="http://schemas.openxmlformats.org/officeDocument/2006/math">
                      <m:r>
                        <a:rPr lang="en-US" sz="2200" b="0" i="1" dirty="0" smtClean="0">
                          <a:latin typeface="Cambria Math" panose="02040503050406030204" pitchFamily="18" charset="0"/>
                        </a:rPr>
                        <m:t>𝑦</m:t>
                      </m:r>
                    </m:oMath>
                  </a14:m>
                  <a:r>
                    <a:rPr lang="en-US" sz="2200"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885917" cy="2481064"/>
                </a:xfrm>
                <a:prstGeom prst="rect">
                  <a:avLst/>
                </a:prstGeom>
                <a:blipFill>
                  <a:blip r:embed="rId3"/>
                  <a:stretch>
                    <a:fillRect l="-1005" t="-1720" r="-464" b="-3931"/>
                  </a:stretch>
                </a:blipFill>
              </p:spPr>
              <p:txBody>
                <a:bodyPr/>
                <a:lstStyle/>
                <a:p>
                  <a:r>
                    <a:rPr lang="en-SG">
                      <a:noFill/>
                    </a:rPr>
                    <a:t> </a:t>
                  </a:r>
                </a:p>
              </p:txBody>
            </p:sp>
          </mc:Fallback>
        </mc:AlternateContent>
      </p:grpSp>
      <p:grpSp>
        <p:nvGrpSpPr>
          <p:cNvPr id="8" name="Group 7">
            <a:extLst>
              <a:ext uri="{FF2B5EF4-FFF2-40B4-BE49-F238E27FC236}">
                <a16:creationId xmlns:a16="http://schemas.microsoft.com/office/drawing/2014/main" id="{39386731-5468-491E-BFCF-3AB5D306C981}"/>
              </a:ext>
            </a:extLst>
          </p:cNvPr>
          <p:cNvGrpSpPr/>
          <p:nvPr/>
        </p:nvGrpSpPr>
        <p:grpSpPr>
          <a:xfrm>
            <a:off x="448313" y="4099151"/>
            <a:ext cx="3398860" cy="1694732"/>
            <a:chOff x="2431041" y="4371021"/>
            <a:chExt cx="3920657" cy="2090102"/>
          </a:xfrm>
        </p:grpSpPr>
        <p:pic>
          <p:nvPicPr>
            <p:cNvPr id="3" name="Picture 2" descr="Shape&#10;&#10;Description automatically generated">
              <a:extLst>
                <a:ext uri="{FF2B5EF4-FFF2-40B4-BE49-F238E27FC236}">
                  <a16:creationId xmlns:a16="http://schemas.microsoft.com/office/drawing/2014/main" id="{AED37FC6-3552-4EEE-B8F5-613479F688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0904" y="4371021"/>
              <a:ext cx="2720930" cy="185023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6209C4-C109-45B5-9DEA-75833E3F000D}"/>
                    </a:ext>
                  </a:extLst>
                </p:cNvPr>
                <p:cNvSpPr txBox="1"/>
                <p:nvPr/>
              </p:nvSpPr>
              <p:spPr>
                <a:xfrm>
                  <a:off x="3943950" y="5271603"/>
                  <a:ext cx="6280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𝑓</m:t>
                        </m:r>
                      </m:oMath>
                    </m:oMathPara>
                  </a14:m>
                  <a:endParaRPr lang="en-SG" sz="2000" dirty="0"/>
                </a:p>
              </p:txBody>
            </p:sp>
          </mc:Choice>
          <mc:Fallback xmlns="">
            <p:sp>
              <p:nvSpPr>
                <p:cNvPr id="6" name="TextBox 5">
                  <a:extLst>
                    <a:ext uri="{FF2B5EF4-FFF2-40B4-BE49-F238E27FC236}">
                      <a16:creationId xmlns:a16="http://schemas.microsoft.com/office/drawing/2014/main" id="{536209C4-C109-45B5-9DEA-75833E3F000D}"/>
                    </a:ext>
                  </a:extLst>
                </p:cNvPr>
                <p:cNvSpPr txBox="1">
                  <a:spLocks noRot="1" noChangeAspect="1" noMove="1" noResize="1" noEditPoints="1" noAdjustHandles="1" noChangeArrowheads="1" noChangeShapeType="1" noTextEdit="1"/>
                </p:cNvSpPr>
                <p:nvPr/>
              </p:nvSpPr>
              <p:spPr>
                <a:xfrm>
                  <a:off x="3943950" y="5271603"/>
                  <a:ext cx="628050" cy="400110"/>
                </a:xfrm>
                <a:prstGeom prst="rect">
                  <a:avLst/>
                </a:prstGeom>
                <a:blipFill>
                  <a:blip r:embed="rId5"/>
                  <a:stretch>
                    <a:fillRect b="-1538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D153CF-FD66-4445-9C59-0A3CE1B91E0D}"/>
                    </a:ext>
                  </a:extLst>
                </p:cNvPr>
                <p:cNvSpPr txBox="1"/>
                <p:nvPr/>
              </p:nvSpPr>
              <p:spPr>
                <a:xfrm>
                  <a:off x="2431041" y="4608897"/>
                  <a:ext cx="1180800" cy="493453"/>
                </a:xfrm>
                <a:prstGeom prst="rect">
                  <a:avLst/>
                </a:prstGeom>
                <a:noFill/>
              </p:spPr>
              <p:txBody>
                <a:bodyPr wrap="square" rtlCol="0">
                  <a:spAutoFit/>
                </a:bodyPr>
                <a:lstStyle/>
                <a:p>
                  <a:pPr algn="ctr"/>
                  <a:r>
                    <a:rPr lang="en-US" sz="2000" dirty="0"/>
                    <a:t>input </a:t>
                  </a:r>
                  <a14:m>
                    <m:oMath xmlns:m="http://schemas.openxmlformats.org/officeDocument/2006/math">
                      <m:r>
                        <a:rPr lang="en-US" sz="2000" i="1" dirty="0" smtClean="0">
                          <a:latin typeface="Cambria Math" panose="02040503050406030204" pitchFamily="18" charset="0"/>
                        </a:rPr>
                        <m:t>𝑥</m:t>
                      </m:r>
                    </m:oMath>
                  </a14:m>
                  <a:endParaRPr lang="en-SG" sz="2000" dirty="0"/>
                </a:p>
              </p:txBody>
            </p:sp>
          </mc:Choice>
          <mc:Fallback xmlns="">
            <p:sp>
              <p:nvSpPr>
                <p:cNvPr id="7" name="TextBox 6">
                  <a:extLst>
                    <a:ext uri="{FF2B5EF4-FFF2-40B4-BE49-F238E27FC236}">
                      <a16:creationId xmlns:a16="http://schemas.microsoft.com/office/drawing/2014/main" id="{FDD153CF-FD66-4445-9C59-0A3CE1B91E0D}"/>
                    </a:ext>
                  </a:extLst>
                </p:cNvPr>
                <p:cNvSpPr txBox="1">
                  <a:spLocks noRot="1" noChangeAspect="1" noMove="1" noResize="1" noEditPoints="1" noAdjustHandles="1" noChangeArrowheads="1" noChangeShapeType="1" noTextEdit="1"/>
                </p:cNvSpPr>
                <p:nvPr/>
              </p:nvSpPr>
              <p:spPr>
                <a:xfrm>
                  <a:off x="2431041" y="4608897"/>
                  <a:ext cx="1180800" cy="493453"/>
                </a:xfrm>
                <a:prstGeom prst="rect">
                  <a:avLst/>
                </a:prstGeom>
                <a:blipFill>
                  <a:blip r:embed="rId6"/>
                  <a:stretch>
                    <a:fillRect l="-1796" t="-7576" b="-257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40C31C4-DFBD-4AEF-A6B9-16B817EDDEF9}"/>
                    </a:ext>
                  </a:extLst>
                </p:cNvPr>
                <p:cNvSpPr txBox="1"/>
                <p:nvPr/>
              </p:nvSpPr>
              <p:spPr>
                <a:xfrm>
                  <a:off x="4572001" y="5957524"/>
                  <a:ext cx="1779697" cy="503599"/>
                </a:xfrm>
                <a:prstGeom prst="rect">
                  <a:avLst/>
                </a:prstGeom>
                <a:noFill/>
              </p:spPr>
              <p:txBody>
                <a:bodyPr wrap="square" rtlCol="0">
                  <a:spAutoFit/>
                </a:bodyPr>
                <a:lstStyle/>
                <a:p>
                  <a:pPr algn="ctr"/>
                  <a:r>
                    <a:rPr lang="en-US" sz="2000" dirty="0"/>
                    <a:t>output </a:t>
                  </a:r>
                  <a14:m>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endParaRPr lang="en-SG" sz="2000" dirty="0"/>
                </a:p>
              </p:txBody>
            </p:sp>
          </mc:Choice>
          <mc:Fallback xmlns="">
            <p:sp>
              <p:nvSpPr>
                <p:cNvPr id="29" name="TextBox 28">
                  <a:extLst>
                    <a:ext uri="{FF2B5EF4-FFF2-40B4-BE49-F238E27FC236}">
                      <a16:creationId xmlns:a16="http://schemas.microsoft.com/office/drawing/2014/main" id="{640C31C4-DFBD-4AEF-A6B9-16B817EDDEF9}"/>
                    </a:ext>
                  </a:extLst>
                </p:cNvPr>
                <p:cNvSpPr txBox="1">
                  <a:spLocks noRot="1" noChangeAspect="1" noMove="1" noResize="1" noEditPoints="1" noAdjustHandles="1" noChangeArrowheads="1" noChangeShapeType="1" noTextEdit="1"/>
                </p:cNvSpPr>
                <p:nvPr/>
              </p:nvSpPr>
              <p:spPr>
                <a:xfrm>
                  <a:off x="4572001" y="5957524"/>
                  <a:ext cx="1779697" cy="503599"/>
                </a:xfrm>
                <a:prstGeom prst="rect">
                  <a:avLst/>
                </a:prstGeom>
                <a:blipFill>
                  <a:blip r:embed="rId7"/>
                  <a:stretch>
                    <a:fillRect l="-791" t="-7463" b="-2388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CDD5D1F-4942-4583-9373-8869F5B6F4A7}"/>
                  </a:ext>
                </a:extLst>
              </p:cNvPr>
              <p:cNvSpPr txBox="1"/>
              <p:nvPr/>
            </p:nvSpPr>
            <p:spPr>
              <a:xfrm>
                <a:off x="3570671" y="3861143"/>
                <a:ext cx="4834739" cy="830997"/>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#3: </a:t>
                </a:r>
                <a:r>
                  <a:rPr lang="en-US" altLang="en-US" sz="2400" dirty="0"/>
                  <a:t>A function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as: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m:t>
                    </m:r>
                  </m:oMath>
                </a14:m>
                <a:r>
                  <a:rPr lang="en-US" altLang="en-US" sz="2400" dirty="0"/>
                  <a:t> </a:t>
                </a:r>
                <a14:m>
                  <m:oMath xmlns:m="http://schemas.openxmlformats.org/officeDocument/2006/math">
                    <m:r>
                      <a:rPr lang="en-SG" altLang="en-US" sz="2400" b="0" i="1" smtClean="0">
                        <a:latin typeface="Cambria Math" panose="02040503050406030204" pitchFamily="18" charset="0"/>
                      </a:rPr>
                      <m: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endParaRPr lang="en-US" altLang="en-US" sz="2400" dirty="0"/>
              </a:p>
            </p:txBody>
          </p:sp>
        </mc:Choice>
        <mc:Fallback xmlns="">
          <p:sp>
            <p:nvSpPr>
              <p:cNvPr id="30" name="TextBox 29">
                <a:extLst>
                  <a:ext uri="{FF2B5EF4-FFF2-40B4-BE49-F238E27FC236}">
                    <a16:creationId xmlns:a16="http://schemas.microsoft.com/office/drawing/2014/main" id="{CCDD5D1F-4942-4583-9373-8869F5B6F4A7}"/>
                  </a:ext>
                </a:extLst>
              </p:cNvPr>
              <p:cNvSpPr txBox="1">
                <a:spLocks noRot="1" noChangeAspect="1" noMove="1" noResize="1" noEditPoints="1" noAdjustHandles="1" noChangeArrowheads="1" noChangeShapeType="1" noTextEdit="1"/>
              </p:cNvSpPr>
              <p:nvPr/>
            </p:nvSpPr>
            <p:spPr>
              <a:xfrm>
                <a:off x="3570671" y="3861143"/>
                <a:ext cx="4834739" cy="830997"/>
              </a:xfrm>
              <a:prstGeom prst="rect">
                <a:avLst/>
              </a:prstGeom>
              <a:blipFill>
                <a:blip r:embed="rId8"/>
                <a:stretch>
                  <a:fillRect l="-2018" t="-5839" b="-1532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2" name="Table 8">
                <a:extLst>
                  <a:ext uri="{FF2B5EF4-FFF2-40B4-BE49-F238E27FC236}">
                    <a16:creationId xmlns:a16="http://schemas.microsoft.com/office/drawing/2014/main" id="{B15BD979-B737-40A7-9206-2F47EB62464C}"/>
                  </a:ext>
                </a:extLst>
              </p:cNvPr>
              <p:cNvGraphicFramePr>
                <a:graphicFrameLocks noGrp="1"/>
              </p:cNvGraphicFramePr>
              <p:nvPr>
                <p:extLst>
                  <p:ext uri="{D42A27DB-BD31-4B8C-83A1-F6EECF244321}">
                    <p14:modId xmlns:p14="http://schemas.microsoft.com/office/powerpoint/2010/main" val="2976050371"/>
                  </p:ext>
                </p:extLst>
              </p:nvPr>
            </p:nvGraphicFramePr>
            <p:xfrm>
              <a:off x="5296829" y="4692140"/>
              <a:ext cx="1497168" cy="1854200"/>
            </p:xfrm>
            <a:graphic>
              <a:graphicData uri="http://schemas.openxmlformats.org/drawingml/2006/table">
                <a:tbl>
                  <a:tblPr firstRow="1" bandRow="1">
                    <a:tableStyleId>{5C22544A-7EE6-4342-B048-85BDC9FD1C3A}</a:tableStyleId>
                  </a:tblPr>
                  <a:tblGrid>
                    <a:gridCol w="748584">
                      <a:extLst>
                        <a:ext uri="{9D8B030D-6E8A-4147-A177-3AD203B41FA5}">
                          <a16:colId xmlns:a16="http://schemas.microsoft.com/office/drawing/2014/main" val="1009314875"/>
                        </a:ext>
                      </a:extLst>
                    </a:gridCol>
                    <a:gridCol w="748584">
                      <a:extLst>
                        <a:ext uri="{9D8B030D-6E8A-4147-A177-3AD203B41FA5}">
                          <a16:colId xmlns:a16="http://schemas.microsoft.com/office/drawing/2014/main" val="5228372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oMath>
                            </m:oMathPara>
                          </a14:m>
                          <a:endParaRPr lang="en-SG"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SG" dirty="0"/>
                        </a:p>
                      </a:txBody>
                      <a:tcPr/>
                    </a:tc>
                    <a:extLst>
                      <a:ext uri="{0D108BD9-81ED-4DB2-BD59-A6C34878D82A}">
                        <a16:rowId xmlns:a16="http://schemas.microsoft.com/office/drawing/2014/main" val="1982224235"/>
                      </a:ext>
                    </a:extLst>
                  </a:tr>
                  <a:tr h="370840">
                    <a:tc>
                      <a:txBody>
                        <a:bodyPr/>
                        <a:lstStyle/>
                        <a:p>
                          <a:pPr algn="ctr"/>
                          <a:r>
                            <a:rPr lang="en-US" dirty="0"/>
                            <a:t>0</a:t>
                          </a:r>
                          <a:endParaRPr lang="en-SG" dirty="0"/>
                        </a:p>
                      </a:txBody>
                      <a:tcPr/>
                    </a:tc>
                    <a:tc>
                      <a:txBody>
                        <a:bodyPr/>
                        <a:lstStyle/>
                        <a:p>
                          <a:pPr algn="ctr"/>
                          <a:r>
                            <a:rPr lang="en-US" dirty="0"/>
                            <a:t>1</a:t>
                          </a:r>
                          <a:endParaRPr lang="en-SG" dirty="0"/>
                        </a:p>
                      </a:txBody>
                      <a:tcPr/>
                    </a:tc>
                    <a:extLst>
                      <a:ext uri="{0D108BD9-81ED-4DB2-BD59-A6C34878D82A}">
                        <a16:rowId xmlns:a16="http://schemas.microsoft.com/office/drawing/2014/main" val="2455084436"/>
                      </a:ext>
                    </a:extLst>
                  </a:tr>
                  <a:tr h="370840">
                    <a:tc>
                      <a:txBody>
                        <a:bodyPr/>
                        <a:lstStyle/>
                        <a:p>
                          <a:pPr algn="ctr"/>
                          <a:r>
                            <a:rPr lang="en-US" dirty="0"/>
                            <a:t>1</a:t>
                          </a:r>
                          <a:endParaRPr lang="en-SG" dirty="0"/>
                        </a:p>
                      </a:txBody>
                      <a:tcPr/>
                    </a:tc>
                    <a:tc>
                      <a:txBody>
                        <a:bodyPr/>
                        <a:lstStyle/>
                        <a:p>
                          <a:pPr algn="ctr"/>
                          <a:r>
                            <a:rPr lang="en-US" dirty="0"/>
                            <a:t>3</a:t>
                          </a:r>
                          <a:endParaRPr lang="en-SG" dirty="0"/>
                        </a:p>
                      </a:txBody>
                      <a:tcPr/>
                    </a:tc>
                    <a:extLst>
                      <a:ext uri="{0D108BD9-81ED-4DB2-BD59-A6C34878D82A}">
                        <a16:rowId xmlns:a16="http://schemas.microsoft.com/office/drawing/2014/main" val="1621069405"/>
                      </a:ext>
                    </a:extLst>
                  </a:tr>
                  <a:tr h="370840">
                    <a:tc>
                      <a:txBody>
                        <a:bodyPr/>
                        <a:lstStyle/>
                        <a:p>
                          <a:pPr algn="ctr"/>
                          <a:r>
                            <a:rPr lang="en-US" dirty="0"/>
                            <a:t>7</a:t>
                          </a:r>
                          <a:endParaRPr lang="en-SG" dirty="0"/>
                        </a:p>
                      </a:txBody>
                      <a:tcPr/>
                    </a:tc>
                    <a:tc>
                      <a:txBody>
                        <a:bodyPr/>
                        <a:lstStyle/>
                        <a:p>
                          <a:pPr algn="ctr"/>
                          <a:r>
                            <a:rPr lang="en-US" dirty="0"/>
                            <a:t>15</a:t>
                          </a:r>
                          <a:endParaRPr lang="en-SG" dirty="0"/>
                        </a:p>
                      </a:txBody>
                      <a:tcPr/>
                    </a:tc>
                    <a:extLst>
                      <a:ext uri="{0D108BD9-81ED-4DB2-BD59-A6C34878D82A}">
                        <a16:rowId xmlns:a16="http://schemas.microsoft.com/office/drawing/2014/main" val="3242859361"/>
                      </a:ext>
                    </a:extLst>
                  </a:tr>
                  <a:tr h="370840">
                    <a:tc>
                      <a:txBody>
                        <a:bodyPr/>
                        <a:lstStyle/>
                        <a:p>
                          <a:pPr algn="ctr"/>
                          <a:r>
                            <a:rPr lang="en-US" dirty="0"/>
                            <a:t>-5</a:t>
                          </a:r>
                          <a:endParaRPr lang="en-SG" dirty="0"/>
                        </a:p>
                      </a:txBody>
                      <a:tcPr/>
                    </a:tc>
                    <a:tc>
                      <a:txBody>
                        <a:bodyPr/>
                        <a:lstStyle/>
                        <a:p>
                          <a:pPr algn="ctr"/>
                          <a:r>
                            <a:rPr lang="en-US" dirty="0"/>
                            <a:t>-9</a:t>
                          </a:r>
                          <a:endParaRPr lang="en-SG" dirty="0"/>
                        </a:p>
                      </a:txBody>
                      <a:tcPr/>
                    </a:tc>
                    <a:extLst>
                      <a:ext uri="{0D108BD9-81ED-4DB2-BD59-A6C34878D82A}">
                        <a16:rowId xmlns:a16="http://schemas.microsoft.com/office/drawing/2014/main" val="1063435613"/>
                      </a:ext>
                    </a:extLst>
                  </a:tr>
                </a:tbl>
              </a:graphicData>
            </a:graphic>
          </p:graphicFrame>
        </mc:Choice>
        <mc:Fallback xmlns="">
          <p:graphicFrame>
            <p:nvGraphicFramePr>
              <p:cNvPr id="2" name="Table 8">
                <a:extLst>
                  <a:ext uri="{FF2B5EF4-FFF2-40B4-BE49-F238E27FC236}">
                    <a16:creationId xmlns:a16="http://schemas.microsoft.com/office/drawing/2014/main" id="{B15BD979-B737-40A7-9206-2F47EB62464C}"/>
                  </a:ext>
                </a:extLst>
              </p:cNvPr>
              <p:cNvGraphicFramePr>
                <a:graphicFrameLocks noGrp="1"/>
              </p:cNvGraphicFramePr>
              <p:nvPr>
                <p:extLst>
                  <p:ext uri="{D42A27DB-BD31-4B8C-83A1-F6EECF244321}">
                    <p14:modId xmlns:p14="http://schemas.microsoft.com/office/powerpoint/2010/main" val="2976050371"/>
                  </p:ext>
                </p:extLst>
              </p:nvPr>
            </p:nvGraphicFramePr>
            <p:xfrm>
              <a:off x="5296829" y="4692140"/>
              <a:ext cx="1497168" cy="1854200"/>
            </p:xfrm>
            <a:graphic>
              <a:graphicData uri="http://schemas.openxmlformats.org/drawingml/2006/table">
                <a:tbl>
                  <a:tblPr firstRow="1" bandRow="1">
                    <a:tableStyleId>{5C22544A-7EE6-4342-B048-85BDC9FD1C3A}</a:tableStyleId>
                  </a:tblPr>
                  <a:tblGrid>
                    <a:gridCol w="748584">
                      <a:extLst>
                        <a:ext uri="{9D8B030D-6E8A-4147-A177-3AD203B41FA5}">
                          <a16:colId xmlns:a16="http://schemas.microsoft.com/office/drawing/2014/main" val="1009314875"/>
                        </a:ext>
                      </a:extLst>
                    </a:gridCol>
                    <a:gridCol w="748584">
                      <a:extLst>
                        <a:ext uri="{9D8B030D-6E8A-4147-A177-3AD203B41FA5}">
                          <a16:colId xmlns:a16="http://schemas.microsoft.com/office/drawing/2014/main" val="52283720"/>
                        </a:ext>
                      </a:extLst>
                    </a:gridCol>
                  </a:tblGrid>
                  <a:tr h="370840">
                    <a:tc>
                      <a:txBody>
                        <a:bodyPr/>
                        <a:lstStyle/>
                        <a:p>
                          <a:endParaRPr lang="en-US"/>
                        </a:p>
                      </a:txBody>
                      <a:tcPr>
                        <a:blipFill>
                          <a:blip r:embed="rId9"/>
                          <a:stretch>
                            <a:fillRect l="-806" t="-1639" r="-102419" b="-424590"/>
                          </a:stretch>
                        </a:blipFill>
                      </a:tcPr>
                    </a:tc>
                    <a:tc>
                      <a:txBody>
                        <a:bodyPr/>
                        <a:lstStyle/>
                        <a:p>
                          <a:endParaRPr lang="en-US"/>
                        </a:p>
                      </a:txBody>
                      <a:tcPr>
                        <a:blipFill>
                          <a:blip r:embed="rId9"/>
                          <a:stretch>
                            <a:fillRect l="-101626" t="-1639" r="-3252" b="-424590"/>
                          </a:stretch>
                        </a:blipFill>
                      </a:tcPr>
                    </a:tc>
                    <a:extLst>
                      <a:ext uri="{0D108BD9-81ED-4DB2-BD59-A6C34878D82A}">
                        <a16:rowId xmlns:a16="http://schemas.microsoft.com/office/drawing/2014/main" val="1982224235"/>
                      </a:ext>
                    </a:extLst>
                  </a:tr>
                  <a:tr h="370840">
                    <a:tc>
                      <a:txBody>
                        <a:bodyPr/>
                        <a:lstStyle/>
                        <a:p>
                          <a:pPr algn="ctr"/>
                          <a:r>
                            <a:rPr lang="en-US" dirty="0"/>
                            <a:t>0</a:t>
                          </a:r>
                          <a:endParaRPr lang="en-SG" dirty="0"/>
                        </a:p>
                      </a:txBody>
                      <a:tcPr/>
                    </a:tc>
                    <a:tc>
                      <a:txBody>
                        <a:bodyPr/>
                        <a:lstStyle/>
                        <a:p>
                          <a:pPr algn="ctr"/>
                          <a:r>
                            <a:rPr lang="en-US" dirty="0"/>
                            <a:t>1</a:t>
                          </a:r>
                          <a:endParaRPr lang="en-SG" dirty="0"/>
                        </a:p>
                      </a:txBody>
                      <a:tcPr/>
                    </a:tc>
                    <a:extLst>
                      <a:ext uri="{0D108BD9-81ED-4DB2-BD59-A6C34878D82A}">
                        <a16:rowId xmlns:a16="http://schemas.microsoft.com/office/drawing/2014/main" val="2455084436"/>
                      </a:ext>
                    </a:extLst>
                  </a:tr>
                  <a:tr h="370840">
                    <a:tc>
                      <a:txBody>
                        <a:bodyPr/>
                        <a:lstStyle/>
                        <a:p>
                          <a:pPr algn="ctr"/>
                          <a:r>
                            <a:rPr lang="en-US" dirty="0"/>
                            <a:t>1</a:t>
                          </a:r>
                          <a:endParaRPr lang="en-SG" dirty="0"/>
                        </a:p>
                      </a:txBody>
                      <a:tcPr/>
                    </a:tc>
                    <a:tc>
                      <a:txBody>
                        <a:bodyPr/>
                        <a:lstStyle/>
                        <a:p>
                          <a:pPr algn="ctr"/>
                          <a:r>
                            <a:rPr lang="en-US" dirty="0"/>
                            <a:t>3</a:t>
                          </a:r>
                          <a:endParaRPr lang="en-SG" dirty="0"/>
                        </a:p>
                      </a:txBody>
                      <a:tcPr/>
                    </a:tc>
                    <a:extLst>
                      <a:ext uri="{0D108BD9-81ED-4DB2-BD59-A6C34878D82A}">
                        <a16:rowId xmlns:a16="http://schemas.microsoft.com/office/drawing/2014/main" val="1621069405"/>
                      </a:ext>
                    </a:extLst>
                  </a:tr>
                  <a:tr h="370840">
                    <a:tc>
                      <a:txBody>
                        <a:bodyPr/>
                        <a:lstStyle/>
                        <a:p>
                          <a:pPr algn="ctr"/>
                          <a:r>
                            <a:rPr lang="en-US" dirty="0"/>
                            <a:t>7</a:t>
                          </a:r>
                          <a:endParaRPr lang="en-SG" dirty="0"/>
                        </a:p>
                      </a:txBody>
                      <a:tcPr/>
                    </a:tc>
                    <a:tc>
                      <a:txBody>
                        <a:bodyPr/>
                        <a:lstStyle/>
                        <a:p>
                          <a:pPr algn="ctr"/>
                          <a:r>
                            <a:rPr lang="en-US" dirty="0"/>
                            <a:t>15</a:t>
                          </a:r>
                          <a:endParaRPr lang="en-SG" dirty="0"/>
                        </a:p>
                      </a:txBody>
                      <a:tcPr/>
                    </a:tc>
                    <a:extLst>
                      <a:ext uri="{0D108BD9-81ED-4DB2-BD59-A6C34878D82A}">
                        <a16:rowId xmlns:a16="http://schemas.microsoft.com/office/drawing/2014/main" val="3242859361"/>
                      </a:ext>
                    </a:extLst>
                  </a:tr>
                  <a:tr h="370840">
                    <a:tc>
                      <a:txBody>
                        <a:bodyPr/>
                        <a:lstStyle/>
                        <a:p>
                          <a:pPr algn="ctr"/>
                          <a:r>
                            <a:rPr lang="en-US" dirty="0"/>
                            <a:t>-5</a:t>
                          </a:r>
                          <a:endParaRPr lang="en-SG" dirty="0"/>
                        </a:p>
                      </a:txBody>
                      <a:tcPr/>
                    </a:tc>
                    <a:tc>
                      <a:txBody>
                        <a:bodyPr/>
                        <a:lstStyle/>
                        <a:p>
                          <a:pPr algn="ctr"/>
                          <a:r>
                            <a:rPr lang="en-US" dirty="0"/>
                            <a:t>-9</a:t>
                          </a:r>
                          <a:endParaRPr lang="en-SG" dirty="0"/>
                        </a:p>
                      </a:txBody>
                      <a:tcPr/>
                    </a:tc>
                    <a:extLst>
                      <a:ext uri="{0D108BD9-81ED-4DB2-BD59-A6C34878D82A}">
                        <a16:rowId xmlns:a16="http://schemas.microsoft.com/office/drawing/2014/main" val="1063435613"/>
                      </a:ext>
                    </a:extLst>
                  </a:tr>
                </a:tbl>
              </a:graphicData>
            </a:graphic>
          </p:graphicFrame>
        </mc:Fallback>
      </mc:AlternateContent>
      <p:sp>
        <p:nvSpPr>
          <p:cNvPr id="31" name="Oval 30">
            <a:extLst>
              <a:ext uri="{FF2B5EF4-FFF2-40B4-BE49-F238E27FC236}">
                <a16:creationId xmlns:a16="http://schemas.microsoft.com/office/drawing/2014/main" id="{35F7C289-265A-4BE2-9A89-11F3F1BF3DE2}"/>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48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24356" y="857783"/>
            <a:ext cx="8238334" cy="2306538"/>
            <a:chOff x="993228" y="4598517"/>
            <a:chExt cx="8238334" cy="2306538"/>
          </a:xfrm>
        </p:grpSpPr>
        <p:sp>
          <p:nvSpPr>
            <p:cNvPr id="23" name="Rectangle 22"/>
            <p:cNvSpPr/>
            <p:nvPr/>
          </p:nvSpPr>
          <p:spPr>
            <a:xfrm>
              <a:off x="993228" y="4598519"/>
              <a:ext cx="8238334" cy="230653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a:t>
              </a:r>
              <a:r>
                <a:rPr lang="en-SG" sz="2400" dirty="0" err="1">
                  <a:solidFill>
                    <a:schemeClr val="bg1"/>
                  </a:solidFill>
                </a:rPr>
                <a:t>Setwise</a:t>
              </a:r>
              <a:r>
                <a:rPr lang="en-SG" sz="2400" dirty="0">
                  <a:solidFill>
                    <a:schemeClr val="bg1"/>
                  </a:solidFill>
                </a:rPr>
                <a:t> image and preimage </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969851" cy="1815882"/>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from set </a:t>
                  </a:r>
                  <a14:m>
                    <m:oMath xmlns:m="http://schemas.openxmlformats.org/officeDocument/2006/math">
                      <m:r>
                        <a:rPr lang="en-US" sz="2200" i="1" dirty="0" smtClean="0">
                          <a:latin typeface="Cambria Math" panose="02040503050406030204" pitchFamily="18" charset="0"/>
                        </a:rPr>
                        <m:t>𝑋</m:t>
                      </m:r>
                    </m:oMath>
                  </a14:m>
                  <a:r>
                    <a:rPr lang="en-US" sz="2200" dirty="0"/>
                    <a:t> to set </a:t>
                  </a:r>
                  <a14:m>
                    <m:oMath xmlns:m="http://schemas.openxmlformats.org/officeDocument/2006/math">
                      <m:r>
                        <a:rPr lang="en-US" sz="2200" i="1" dirty="0" smtClean="0">
                          <a:latin typeface="Cambria Math" panose="02040503050406030204" pitchFamily="18" charset="0"/>
                        </a:rPr>
                        <m:t>𝑌</m:t>
                      </m:r>
                    </m:oMath>
                  </a14:m>
                  <a:r>
                    <a:rPr lang="en-US" sz="2200" dirty="0"/>
                    <a:t>.</a:t>
                  </a: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then let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then let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oMath>
                  </a14:m>
                  <a:endParaRPr lang="en-US" sz="2000" dirty="0"/>
                </a:p>
                <a:p>
                  <a:pPr>
                    <a:spcBef>
                      <a:spcPts val="600"/>
                    </a:spcBef>
                  </a:pPr>
                  <a:r>
                    <a:rPr lang="en-US" sz="2000" dirty="0"/>
                    <a:t>We call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𝐴</m:t>
                      </m:r>
                      <m:r>
                        <a:rPr lang="en-US" sz="2000" i="1" dirty="0" smtClean="0">
                          <a:latin typeface="Cambria Math" panose="02040503050406030204" pitchFamily="18" charset="0"/>
                        </a:rPr>
                        <m:t>)</m:t>
                      </m:r>
                    </m:oMath>
                  </a14:m>
                  <a:r>
                    <a:rPr lang="en-US" sz="2000" dirty="0"/>
                    <a:t> the </a:t>
                  </a:r>
                  <a:r>
                    <a:rPr lang="en-US" sz="2000" b="1" dirty="0"/>
                    <a:t>(</a:t>
                  </a:r>
                  <a:r>
                    <a:rPr lang="en-US" sz="2000" b="1" dirty="0" err="1"/>
                    <a:t>setwise</a:t>
                  </a:r>
                  <a:r>
                    <a:rPr lang="en-US" sz="2000" b="1" dirty="0"/>
                    <a:t>) image </a:t>
                  </a:r>
                  <a:r>
                    <a:rPr lang="en-US" sz="2000" dirty="0"/>
                    <a:t>of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i="1">
                              <a:latin typeface="Cambria Math" panose="02040503050406030204" pitchFamily="18" charset="0"/>
                            </a:rPr>
                            <m:t>𝐵</m:t>
                          </m:r>
                        </m:e>
                      </m:d>
                    </m:oMath>
                  </a14:m>
                  <a:r>
                    <a:rPr lang="en-US" sz="2000" dirty="0"/>
                    <a:t> the </a:t>
                  </a:r>
                  <a:r>
                    <a:rPr lang="en-US" sz="2000" b="1" dirty="0"/>
                    <a:t>(</a:t>
                  </a:r>
                  <a:r>
                    <a:rPr lang="en-US" sz="2000" b="1" dirty="0" err="1"/>
                    <a:t>setwise</a:t>
                  </a:r>
                  <a:r>
                    <a:rPr lang="en-US" sz="2000" b="1" dirty="0"/>
                    <a:t>) preimage </a:t>
                  </a:r>
                  <a:r>
                    <a:rPr lang="en-US" sz="2000" dirty="0"/>
                    <a:t>of </a:t>
                  </a:r>
                  <a14:m>
                    <m:oMath xmlns:m="http://schemas.openxmlformats.org/officeDocument/2006/math">
                      <m:r>
                        <a:rPr lang="en-US" sz="2000" i="1" dirty="0" smtClean="0">
                          <a:latin typeface="Cambria Math" panose="02040503050406030204" pitchFamily="18" charset="0"/>
                        </a:rPr>
                        <m:t>𝐵</m:t>
                      </m:r>
                    </m:oMath>
                  </a14:m>
                  <a:r>
                    <a:rPr lang="en-US" sz="2000" dirty="0"/>
                    <a:t> under </a:t>
                  </a:r>
                  <a14:m>
                    <m:oMath xmlns:m="http://schemas.openxmlformats.org/officeDocument/2006/math">
                      <m:r>
                        <a:rPr lang="en-US" sz="2000" i="1" dirty="0" smtClean="0">
                          <a:latin typeface="Cambria Math" panose="02040503050406030204" pitchFamily="18" charset="0"/>
                        </a:rPr>
                        <m:t>𝑓</m:t>
                      </m:r>
                    </m:oMath>
                  </a14:m>
                  <a:r>
                    <a:rPr lang="en-US" sz="2000"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969851" cy="1815882"/>
                </a:xfrm>
                <a:prstGeom prst="rect">
                  <a:avLst/>
                </a:prstGeom>
                <a:blipFill>
                  <a:blip r:embed="rId3"/>
                  <a:stretch>
                    <a:fillRect l="-994" t="-2349" r="-1070" b="-5034"/>
                  </a:stretch>
                </a:blipFill>
              </p:spPr>
              <p:txBody>
                <a:bodyPr/>
                <a:lstStyle/>
                <a:p>
                  <a:r>
                    <a:rPr lang="en-SG">
                      <a:noFill/>
                    </a:rPr>
                    <a:t> </a:t>
                  </a:r>
                </a:p>
              </p:txBody>
            </p:sp>
          </mc:Fallback>
        </mc:AlternateContent>
      </p:grpSp>
      <p:sp>
        <p:nvSpPr>
          <p:cNvPr id="2" name="TextBox 1"/>
          <p:cNvSpPr txBox="1"/>
          <p:nvPr/>
        </p:nvSpPr>
        <p:spPr>
          <a:xfrm>
            <a:off x="4168950" y="3222560"/>
            <a:ext cx="4885597" cy="646331"/>
          </a:xfrm>
          <a:prstGeom prst="rect">
            <a:avLst/>
          </a:prstGeom>
          <a:solidFill>
            <a:schemeClr val="accent2">
              <a:lumMod val="20000"/>
              <a:lumOff val="80000"/>
            </a:schemeClr>
          </a:solidFill>
        </p:spPr>
        <p:txBody>
          <a:bodyPr wrap="square" rtlCol="0">
            <a:spAutoFit/>
          </a:bodyPr>
          <a:lstStyle/>
          <a:p>
            <a:r>
              <a:rPr lang="en-US" dirty="0"/>
              <a:t>Note: We use different terminologies here from Susanna Epp’s as the latter may cause confusion.</a:t>
            </a:r>
          </a:p>
        </p:txBody>
      </p:sp>
      <p:grpSp>
        <p:nvGrpSpPr>
          <p:cNvPr id="27" name="Group 26">
            <a:extLst>
              <a:ext uri="{FF2B5EF4-FFF2-40B4-BE49-F238E27FC236}">
                <a16:creationId xmlns:a16="http://schemas.microsoft.com/office/drawing/2014/main" id="{1E979365-86C6-426E-99FB-4CFCC2D5AD51}"/>
              </a:ext>
            </a:extLst>
          </p:cNvPr>
          <p:cNvGrpSpPr/>
          <p:nvPr/>
        </p:nvGrpSpPr>
        <p:grpSpPr>
          <a:xfrm>
            <a:off x="5772629" y="835657"/>
            <a:ext cx="3271284" cy="990076"/>
            <a:chOff x="1082813" y="5216454"/>
            <a:chExt cx="3271284" cy="990076"/>
          </a:xfrm>
        </p:grpSpPr>
        <p:pic>
          <p:nvPicPr>
            <p:cNvPr id="28" name="Picture 27">
              <a:extLst>
                <a:ext uri="{FF2B5EF4-FFF2-40B4-BE49-F238E27FC236}">
                  <a16:creationId xmlns:a16="http://schemas.microsoft.com/office/drawing/2014/main" id="{2D1AC99B-E2A7-45D1-876F-937999521F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813" y="5216454"/>
              <a:ext cx="703458" cy="5862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CB522E-9F1A-4AFF-A5EE-218FF20CB4BE}"/>
                    </a:ext>
                  </a:extLst>
                </p:cNvPr>
                <p:cNvSpPr txBox="1"/>
                <p:nvPr/>
              </p:nvSpPr>
              <p:spPr>
                <a:xfrm>
                  <a:off x="1635761" y="5283200"/>
                  <a:ext cx="2718336" cy="923330"/>
                </a:xfrm>
                <a:prstGeom prst="rect">
                  <a:avLst/>
                </a:prstGeom>
                <a:solidFill>
                  <a:schemeClr val="accent4">
                    <a:lumMod val="20000"/>
                    <a:lumOff val="80000"/>
                  </a:schemeClr>
                </a:solidFill>
                <a:ln>
                  <a:solidFill>
                    <a:schemeClr val="tx1"/>
                  </a:solidFill>
                </a:ln>
              </p:spPr>
              <p:txBody>
                <a:bodyPr wrap="square"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𝐵</m:t>
                          </m:r>
                        </m:e>
                      </m:d>
                    </m:oMath>
                  </a14:m>
                  <a:r>
                    <a:rPr lang="en-SG" dirty="0">
                      <a:solidFill>
                        <a:srgbClr val="C00000"/>
                      </a:solidFill>
                    </a:rPr>
                    <a:t> </a:t>
                  </a:r>
                  <a:r>
                    <a:rPr lang="en-SG" dirty="0"/>
                    <a:t>is NOT an inverse function! (Inverse function to be defined later.)</a:t>
                  </a:r>
                </a:p>
              </p:txBody>
            </p:sp>
          </mc:Choice>
          <mc:Fallback xmlns="">
            <p:sp>
              <p:nvSpPr>
                <p:cNvPr id="29" name="TextBox 28">
                  <a:extLst>
                    <a:ext uri="{FF2B5EF4-FFF2-40B4-BE49-F238E27FC236}">
                      <a16:creationId xmlns:a16="http://schemas.microsoft.com/office/drawing/2014/main" id="{B5CB522E-9F1A-4AFF-A5EE-218FF20CB4BE}"/>
                    </a:ext>
                  </a:extLst>
                </p:cNvPr>
                <p:cNvSpPr txBox="1">
                  <a:spLocks noRot="1" noChangeAspect="1" noMove="1" noResize="1" noEditPoints="1" noAdjustHandles="1" noChangeArrowheads="1" noChangeShapeType="1" noTextEdit="1"/>
                </p:cNvSpPr>
                <p:nvPr/>
              </p:nvSpPr>
              <p:spPr>
                <a:xfrm>
                  <a:off x="1635761" y="5283200"/>
                  <a:ext cx="2718336" cy="923330"/>
                </a:xfrm>
                <a:prstGeom prst="rect">
                  <a:avLst/>
                </a:prstGeom>
                <a:blipFill>
                  <a:blip r:embed="rId5"/>
                  <a:stretch>
                    <a:fillRect l="-1786" t="-2614" r="-1116" b="-9150"/>
                  </a:stretch>
                </a:blipFill>
                <a:ln>
                  <a:solidFill>
                    <a:schemeClr val="tx1"/>
                  </a:solidFill>
                </a:ln>
              </p:spPr>
              <p:txBody>
                <a:bodyPr/>
                <a:lstStyle/>
                <a:p>
                  <a:r>
                    <a:rPr lang="en-SG">
                      <a:noFill/>
                    </a:rPr>
                    <a:t> </a:t>
                  </a:r>
                </a:p>
              </p:txBody>
            </p:sp>
          </mc:Fallback>
        </mc:AlternateContent>
      </p:grpSp>
      <p:grpSp>
        <p:nvGrpSpPr>
          <p:cNvPr id="16" name="Group 15">
            <a:extLst>
              <a:ext uri="{FF2B5EF4-FFF2-40B4-BE49-F238E27FC236}">
                <a16:creationId xmlns:a16="http://schemas.microsoft.com/office/drawing/2014/main" id="{1EA63979-2EED-4C28-98A7-695CDB2E3439}"/>
              </a:ext>
            </a:extLst>
          </p:cNvPr>
          <p:cNvGrpSpPr/>
          <p:nvPr/>
        </p:nvGrpSpPr>
        <p:grpSpPr>
          <a:xfrm>
            <a:off x="1063255" y="4306186"/>
            <a:ext cx="2647098" cy="1562985"/>
            <a:chOff x="1063255" y="4306186"/>
            <a:chExt cx="2647098" cy="1562985"/>
          </a:xfrm>
        </p:grpSpPr>
        <p:grpSp>
          <p:nvGrpSpPr>
            <p:cNvPr id="8" name="Group 7">
              <a:extLst>
                <a:ext uri="{FF2B5EF4-FFF2-40B4-BE49-F238E27FC236}">
                  <a16:creationId xmlns:a16="http://schemas.microsoft.com/office/drawing/2014/main" id="{885F9164-0D5A-48B5-898D-603F802EF38C}"/>
                </a:ext>
              </a:extLst>
            </p:cNvPr>
            <p:cNvGrpSpPr/>
            <p:nvPr/>
          </p:nvGrpSpPr>
          <p:grpSpPr>
            <a:xfrm>
              <a:off x="1063255" y="4306186"/>
              <a:ext cx="1031358" cy="1562985"/>
              <a:chOff x="1063255" y="4306186"/>
              <a:chExt cx="1031358" cy="1562985"/>
            </a:xfrm>
          </p:grpSpPr>
          <p:sp>
            <p:nvSpPr>
              <p:cNvPr id="6" name="Rectangle: Rounded Corners 5">
                <a:extLst>
                  <a:ext uri="{FF2B5EF4-FFF2-40B4-BE49-F238E27FC236}">
                    <a16:creationId xmlns:a16="http://schemas.microsoft.com/office/drawing/2014/main" id="{EDC5C2FD-80CB-4D8E-9613-2895E325B337}"/>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60329FF8-89EE-4BCC-9FE2-598E8E44BE06}"/>
                  </a:ext>
                </a:extLst>
              </p:cNvPr>
              <p:cNvSpPr/>
              <p:nvPr/>
            </p:nvSpPr>
            <p:spPr>
              <a:xfrm>
                <a:off x="1231253" y="4738091"/>
                <a:ext cx="731182" cy="7775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9C1A74-676D-4345-BC37-091132513616}"/>
                      </a:ext>
                    </a:extLst>
                  </p:cNvPr>
                  <p:cNvSpPr txBox="1"/>
                  <p:nvPr/>
                </p:nvSpPr>
                <p:spPr>
                  <a:xfrm>
                    <a:off x="1512291" y="4888191"/>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SG" dirty="0"/>
                  </a:p>
                </p:txBody>
              </p:sp>
            </mc:Choice>
            <mc:Fallback xmlns="">
              <p:sp>
                <p:nvSpPr>
                  <p:cNvPr id="7" name="TextBox 6">
                    <a:extLst>
                      <a:ext uri="{FF2B5EF4-FFF2-40B4-BE49-F238E27FC236}">
                        <a16:creationId xmlns:a16="http://schemas.microsoft.com/office/drawing/2014/main" id="{BB9C1A74-676D-4345-BC37-091132513616}"/>
                      </a:ext>
                    </a:extLst>
                  </p:cNvPr>
                  <p:cNvSpPr txBox="1">
                    <a:spLocks noRot="1" noChangeAspect="1" noMove="1" noResize="1" noEditPoints="1" noAdjustHandles="1" noChangeArrowheads="1" noChangeShapeType="1" noTextEdit="1"/>
                  </p:cNvSpPr>
                  <p:nvPr/>
                </p:nvSpPr>
                <p:spPr>
                  <a:xfrm>
                    <a:off x="1512291" y="4888191"/>
                    <a:ext cx="340242" cy="276999"/>
                  </a:xfrm>
                  <a:prstGeom prst="rect">
                    <a:avLst/>
                  </a:prstGeom>
                  <a:blipFill>
                    <a:blip r:embed="rId6"/>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FB101E-138A-4758-B016-4FD4025E1C3E}"/>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31FB101E-138A-4758-B016-4FD4025E1C3E}"/>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7"/>
                    <a:stretch>
                      <a:fillRect b="-6000"/>
                    </a:stretch>
                  </a:blipFill>
                </p:spPr>
                <p:txBody>
                  <a:bodyPr/>
                  <a:lstStyle/>
                  <a:p>
                    <a:r>
                      <a:rPr lang="en-SG">
                        <a:noFill/>
                      </a:rPr>
                      <a:t> </a:t>
                    </a:r>
                  </a:p>
                </p:txBody>
              </p:sp>
            </mc:Fallback>
          </mc:AlternateContent>
        </p:grpSp>
        <p:grpSp>
          <p:nvGrpSpPr>
            <p:cNvPr id="39" name="Group 38">
              <a:extLst>
                <a:ext uri="{FF2B5EF4-FFF2-40B4-BE49-F238E27FC236}">
                  <a16:creationId xmlns:a16="http://schemas.microsoft.com/office/drawing/2014/main" id="{C0109582-E34A-4B8C-BC42-09D263E642A5}"/>
                </a:ext>
              </a:extLst>
            </p:cNvPr>
            <p:cNvGrpSpPr/>
            <p:nvPr/>
          </p:nvGrpSpPr>
          <p:grpSpPr>
            <a:xfrm>
              <a:off x="2678995" y="4306186"/>
              <a:ext cx="1031358" cy="1562985"/>
              <a:chOff x="1063255" y="4306186"/>
              <a:chExt cx="1031358" cy="1562985"/>
            </a:xfrm>
          </p:grpSpPr>
          <p:sp>
            <p:nvSpPr>
              <p:cNvPr id="40" name="Rectangle: Rounded Corners 39">
                <a:extLst>
                  <a:ext uri="{FF2B5EF4-FFF2-40B4-BE49-F238E27FC236}">
                    <a16:creationId xmlns:a16="http://schemas.microsoft.com/office/drawing/2014/main" id="{CF87485F-DBF1-420F-816E-2104D3369B9E}"/>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Rounded Corners 40">
                <a:extLst>
                  <a:ext uri="{FF2B5EF4-FFF2-40B4-BE49-F238E27FC236}">
                    <a16:creationId xmlns:a16="http://schemas.microsoft.com/office/drawing/2014/main" id="{A7E63FD2-02AD-49F1-9D88-8114072210C9}"/>
                  </a:ext>
                </a:extLst>
              </p:cNvPr>
              <p:cNvSpPr/>
              <p:nvPr/>
            </p:nvSpPr>
            <p:spPr>
              <a:xfrm>
                <a:off x="1272711" y="4986670"/>
                <a:ext cx="604283" cy="5289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C131C13-94ED-491F-884C-F900979DB95D}"/>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SG" dirty="0"/>
                  </a:p>
                </p:txBody>
              </p:sp>
            </mc:Choice>
            <mc:Fallback xmlns="">
              <p:sp>
                <p:nvSpPr>
                  <p:cNvPr id="42" name="TextBox 41">
                    <a:extLst>
                      <a:ext uri="{FF2B5EF4-FFF2-40B4-BE49-F238E27FC236}">
                        <a16:creationId xmlns:a16="http://schemas.microsoft.com/office/drawing/2014/main" id="{6C131C13-94ED-491F-884C-F900979DB95D}"/>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8"/>
                    <a:stretch>
                      <a:fillRect l="-32143" t="-2222" r="-71429" b="-35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CF5B7B-7DC9-466A-8741-D84290344077}"/>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3" name="TextBox 42">
                    <a:extLst>
                      <a:ext uri="{FF2B5EF4-FFF2-40B4-BE49-F238E27FC236}">
                        <a16:creationId xmlns:a16="http://schemas.microsoft.com/office/drawing/2014/main" id="{C7CF5B7B-7DC9-466A-8741-D84290344077}"/>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9"/>
                    <a:stretch>
                      <a:fillRect b="-6000"/>
                    </a:stretch>
                  </a:blipFill>
                </p:spPr>
                <p:txBody>
                  <a:bodyPr/>
                  <a:lstStyle/>
                  <a:p>
                    <a:r>
                      <a:rPr lang="en-SG">
                        <a:noFill/>
                      </a:rPr>
                      <a:t> </a:t>
                    </a:r>
                  </a:p>
                </p:txBody>
              </p:sp>
            </mc:Fallback>
          </mc:AlternateContent>
        </p:grpSp>
        <p:grpSp>
          <p:nvGrpSpPr>
            <p:cNvPr id="15" name="Group 14">
              <a:extLst>
                <a:ext uri="{FF2B5EF4-FFF2-40B4-BE49-F238E27FC236}">
                  <a16:creationId xmlns:a16="http://schemas.microsoft.com/office/drawing/2014/main" id="{95926381-3BA3-4BD8-8D4E-17DD0770FDE2}"/>
                </a:ext>
              </a:extLst>
            </p:cNvPr>
            <p:cNvGrpSpPr/>
            <p:nvPr/>
          </p:nvGrpSpPr>
          <p:grpSpPr>
            <a:xfrm>
              <a:off x="1821299" y="4444303"/>
              <a:ext cx="1081389" cy="1062946"/>
              <a:chOff x="1821299" y="4444303"/>
              <a:chExt cx="1081389" cy="106294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F0EDB00-2EA3-47FF-9C27-40C656DA1A70}"/>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38" name="TextBox 37">
                    <a:extLst>
                      <a:ext uri="{FF2B5EF4-FFF2-40B4-BE49-F238E27FC236}">
                        <a16:creationId xmlns:a16="http://schemas.microsoft.com/office/drawing/2014/main" id="{9F0EDB00-2EA3-47FF-9C27-40C656DA1A70}"/>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0"/>
                    <a:stretch>
                      <a:fillRect l="-7273" r="-5455" b="-33333"/>
                    </a:stretch>
                  </a:blipFill>
                </p:spPr>
                <p:txBody>
                  <a:bodyPr/>
                  <a:lstStyle/>
                  <a:p>
                    <a:r>
                      <a:rPr lang="en-SG">
                        <a:noFill/>
                      </a:rPr>
                      <a:t> </a:t>
                    </a:r>
                  </a:p>
                </p:txBody>
              </p:sp>
            </mc:Fallback>
          </mc:AlternateContent>
          <p:cxnSp>
            <p:nvCxnSpPr>
              <p:cNvPr id="10" name="Straight Connector 9">
                <a:extLst>
                  <a:ext uri="{FF2B5EF4-FFF2-40B4-BE49-F238E27FC236}">
                    <a16:creationId xmlns:a16="http://schemas.microsoft.com/office/drawing/2014/main" id="{4EB8A709-B6CB-4864-86C5-018F98515FDA}"/>
                  </a:ext>
                </a:extLst>
              </p:cNvPr>
              <p:cNvCxnSpPr/>
              <p:nvPr/>
            </p:nvCxnSpPr>
            <p:spPr>
              <a:xfrm>
                <a:off x="1852533" y="4738091"/>
                <a:ext cx="1035918" cy="24857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F7C3BF-853E-4C65-89DF-7179D87E4F5E}"/>
                  </a:ext>
                </a:extLst>
              </p:cNvPr>
              <p:cNvCxnSpPr>
                <a:cxnSpLocks/>
              </p:cNvCxnSpPr>
              <p:nvPr/>
            </p:nvCxnSpPr>
            <p:spPr>
              <a:xfrm flipV="1">
                <a:off x="1821299" y="5475767"/>
                <a:ext cx="1081389" cy="314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57C74606-BF12-4FE8-8ED2-706EF52FEB4F}"/>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7" name="Group 16">
            <a:extLst>
              <a:ext uri="{FF2B5EF4-FFF2-40B4-BE49-F238E27FC236}">
                <a16:creationId xmlns:a16="http://schemas.microsoft.com/office/drawing/2014/main" id="{97342077-169F-4373-8778-68459E5AF946}"/>
              </a:ext>
            </a:extLst>
          </p:cNvPr>
          <p:cNvGrpSpPr/>
          <p:nvPr/>
        </p:nvGrpSpPr>
        <p:grpSpPr>
          <a:xfrm>
            <a:off x="4497979" y="4306186"/>
            <a:ext cx="2647098" cy="1562985"/>
            <a:chOff x="4497979" y="4331128"/>
            <a:chExt cx="2647098" cy="1562985"/>
          </a:xfrm>
        </p:grpSpPr>
        <p:grpSp>
          <p:nvGrpSpPr>
            <p:cNvPr id="53" name="Group 52">
              <a:extLst>
                <a:ext uri="{FF2B5EF4-FFF2-40B4-BE49-F238E27FC236}">
                  <a16:creationId xmlns:a16="http://schemas.microsoft.com/office/drawing/2014/main" id="{6FE794B8-421D-4AD5-B00E-750616B2DE15}"/>
                </a:ext>
              </a:extLst>
            </p:cNvPr>
            <p:cNvGrpSpPr/>
            <p:nvPr/>
          </p:nvGrpSpPr>
          <p:grpSpPr>
            <a:xfrm>
              <a:off x="4497979" y="4331128"/>
              <a:ext cx="1031358" cy="1562985"/>
              <a:chOff x="1063255" y="4306186"/>
              <a:chExt cx="1031358" cy="1562985"/>
            </a:xfrm>
          </p:grpSpPr>
          <p:sp>
            <p:nvSpPr>
              <p:cNvPr id="62" name="Rectangle: Rounded Corners 61">
                <a:extLst>
                  <a:ext uri="{FF2B5EF4-FFF2-40B4-BE49-F238E27FC236}">
                    <a16:creationId xmlns:a16="http://schemas.microsoft.com/office/drawing/2014/main" id="{B12D8FEC-7277-4AAE-8DA1-149CE013C585}"/>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Rounded Corners 62">
                <a:extLst>
                  <a:ext uri="{FF2B5EF4-FFF2-40B4-BE49-F238E27FC236}">
                    <a16:creationId xmlns:a16="http://schemas.microsoft.com/office/drawing/2014/main" id="{BBF2FD4F-BC12-47CF-BDD9-0532A392660B}"/>
                  </a:ext>
                </a:extLst>
              </p:cNvPr>
              <p:cNvSpPr/>
              <p:nvPr/>
            </p:nvSpPr>
            <p:spPr>
              <a:xfrm>
                <a:off x="1158541" y="4762822"/>
                <a:ext cx="803894" cy="83569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392C556-0D34-425F-B8C3-321AF3C22EBA}"/>
                      </a:ext>
                    </a:extLst>
                  </p:cNvPr>
                  <p:cNvSpPr txBox="1"/>
                  <p:nvPr/>
                </p:nvSpPr>
                <p:spPr>
                  <a:xfrm>
                    <a:off x="1163566" y="4964770"/>
                    <a:ext cx="8256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SG" sz="2000" dirty="0"/>
                  </a:p>
                </p:txBody>
              </p:sp>
            </mc:Choice>
            <mc:Fallback xmlns="">
              <p:sp>
                <p:nvSpPr>
                  <p:cNvPr id="64" name="TextBox 63">
                    <a:extLst>
                      <a:ext uri="{FF2B5EF4-FFF2-40B4-BE49-F238E27FC236}">
                        <a16:creationId xmlns:a16="http://schemas.microsoft.com/office/drawing/2014/main" id="{3392C556-0D34-425F-B8C3-321AF3C22EBA}"/>
                      </a:ext>
                    </a:extLst>
                  </p:cNvPr>
                  <p:cNvSpPr txBox="1">
                    <a:spLocks noRot="1" noChangeAspect="1" noMove="1" noResize="1" noEditPoints="1" noAdjustHandles="1" noChangeArrowheads="1" noChangeShapeType="1" noTextEdit="1"/>
                  </p:cNvSpPr>
                  <p:nvPr/>
                </p:nvSpPr>
                <p:spPr>
                  <a:xfrm>
                    <a:off x="1163566" y="4964770"/>
                    <a:ext cx="825614" cy="276999"/>
                  </a:xfrm>
                  <a:prstGeom prst="rect">
                    <a:avLst/>
                  </a:prstGeom>
                  <a:blipFill>
                    <a:blip r:embed="rId11"/>
                    <a:stretch>
                      <a:fillRect l="-6618" t="-4348" r="-6618" b="-3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2E2A070-C461-47FE-95C0-B419CE9C0FA2}"/>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5" name="TextBox 64">
                    <a:extLst>
                      <a:ext uri="{FF2B5EF4-FFF2-40B4-BE49-F238E27FC236}">
                        <a16:creationId xmlns:a16="http://schemas.microsoft.com/office/drawing/2014/main" id="{42E2A070-C461-47FE-95C0-B419CE9C0FA2}"/>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2"/>
                    <a:stretch>
                      <a:fillRect b="-6000"/>
                    </a:stretch>
                  </a:blipFill>
                </p:spPr>
                <p:txBody>
                  <a:bodyPr/>
                  <a:lstStyle/>
                  <a:p>
                    <a:r>
                      <a:rPr lang="en-SG">
                        <a:noFill/>
                      </a:rPr>
                      <a:t> </a:t>
                    </a:r>
                  </a:p>
                </p:txBody>
              </p:sp>
            </mc:Fallback>
          </mc:AlternateContent>
        </p:grpSp>
        <p:grpSp>
          <p:nvGrpSpPr>
            <p:cNvPr id="66" name="Group 65">
              <a:extLst>
                <a:ext uri="{FF2B5EF4-FFF2-40B4-BE49-F238E27FC236}">
                  <a16:creationId xmlns:a16="http://schemas.microsoft.com/office/drawing/2014/main" id="{D3EA3F37-E481-420F-AC25-1947389B9FBB}"/>
                </a:ext>
              </a:extLst>
            </p:cNvPr>
            <p:cNvGrpSpPr/>
            <p:nvPr/>
          </p:nvGrpSpPr>
          <p:grpSpPr>
            <a:xfrm>
              <a:off x="6113719" y="4331128"/>
              <a:ext cx="1031358" cy="1562985"/>
              <a:chOff x="1063255" y="4306186"/>
              <a:chExt cx="1031358" cy="1562985"/>
            </a:xfrm>
          </p:grpSpPr>
          <p:sp>
            <p:nvSpPr>
              <p:cNvPr id="67" name="Rectangle: Rounded Corners 66">
                <a:extLst>
                  <a:ext uri="{FF2B5EF4-FFF2-40B4-BE49-F238E27FC236}">
                    <a16:creationId xmlns:a16="http://schemas.microsoft.com/office/drawing/2014/main" id="{827A1798-5EA3-4C84-A316-9CAAECD700AD}"/>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Rectangle: Rounded Corners 67">
                <a:extLst>
                  <a:ext uri="{FF2B5EF4-FFF2-40B4-BE49-F238E27FC236}">
                    <a16:creationId xmlns:a16="http://schemas.microsoft.com/office/drawing/2014/main" id="{08EC313E-FF7B-4C08-ACD9-DFED61EB992B}"/>
                  </a:ext>
                </a:extLst>
              </p:cNvPr>
              <p:cNvSpPr/>
              <p:nvPr/>
            </p:nvSpPr>
            <p:spPr>
              <a:xfrm>
                <a:off x="1272712" y="4888191"/>
                <a:ext cx="445417" cy="6274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A036661-4ABE-4DB4-A4B9-4A41DD716591}"/>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SG" dirty="0"/>
                  </a:p>
                </p:txBody>
              </p:sp>
            </mc:Choice>
            <mc:Fallback xmlns="">
              <p:sp>
                <p:nvSpPr>
                  <p:cNvPr id="69" name="TextBox 68">
                    <a:extLst>
                      <a:ext uri="{FF2B5EF4-FFF2-40B4-BE49-F238E27FC236}">
                        <a16:creationId xmlns:a16="http://schemas.microsoft.com/office/drawing/2014/main" id="{BA036661-4ABE-4DB4-A4B9-4A41DD716591}"/>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13"/>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86CEA8C-60DD-4885-8F99-CC9A2ADAA376}"/>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70" name="TextBox 69">
                    <a:extLst>
                      <a:ext uri="{FF2B5EF4-FFF2-40B4-BE49-F238E27FC236}">
                        <a16:creationId xmlns:a16="http://schemas.microsoft.com/office/drawing/2014/main" id="{486CEA8C-60DD-4885-8F99-CC9A2ADAA376}"/>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4"/>
                    <a:stretch>
                      <a:fillRect b="-6000"/>
                    </a:stretch>
                  </a:blipFill>
                </p:spPr>
                <p:txBody>
                  <a:bodyPr/>
                  <a:lstStyle/>
                  <a:p>
                    <a:r>
                      <a:rPr lang="en-SG">
                        <a:noFill/>
                      </a:rPr>
                      <a:t> </a:t>
                    </a:r>
                  </a:p>
                </p:txBody>
              </p:sp>
            </mc:Fallback>
          </mc:AlternateContent>
        </p:grpSp>
        <p:grpSp>
          <p:nvGrpSpPr>
            <p:cNvPr id="71" name="Group 70">
              <a:extLst>
                <a:ext uri="{FF2B5EF4-FFF2-40B4-BE49-F238E27FC236}">
                  <a16:creationId xmlns:a16="http://schemas.microsoft.com/office/drawing/2014/main" id="{83A0DD5D-1F32-463F-9367-F9AAF556086F}"/>
                </a:ext>
              </a:extLst>
            </p:cNvPr>
            <p:cNvGrpSpPr/>
            <p:nvPr/>
          </p:nvGrpSpPr>
          <p:grpSpPr>
            <a:xfrm>
              <a:off x="5313083" y="4469245"/>
              <a:ext cx="1024329" cy="1145750"/>
              <a:chOff x="1878359" y="4444303"/>
              <a:chExt cx="1024329" cy="1145750"/>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3BAE650-970E-4D8C-881B-9CA5AB2688D6}"/>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72" name="TextBox 71">
                    <a:extLst>
                      <a:ext uri="{FF2B5EF4-FFF2-40B4-BE49-F238E27FC236}">
                        <a16:creationId xmlns:a16="http://schemas.microsoft.com/office/drawing/2014/main" id="{C3BAE650-970E-4D8C-881B-9CA5AB2688D6}"/>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5"/>
                    <a:stretch>
                      <a:fillRect l="-5357" r="-5357" b="-33333"/>
                    </a:stretch>
                  </a:blipFill>
                </p:spPr>
                <p:txBody>
                  <a:bodyPr/>
                  <a:lstStyle/>
                  <a:p>
                    <a:r>
                      <a:rPr lang="en-SG">
                        <a:noFill/>
                      </a:rPr>
                      <a:t> </a:t>
                    </a:r>
                  </a:p>
                </p:txBody>
              </p:sp>
            </mc:Fallback>
          </mc:AlternateContent>
          <p:cxnSp>
            <p:nvCxnSpPr>
              <p:cNvPr id="73" name="Straight Connector 72">
                <a:extLst>
                  <a:ext uri="{FF2B5EF4-FFF2-40B4-BE49-F238E27FC236}">
                    <a16:creationId xmlns:a16="http://schemas.microsoft.com/office/drawing/2014/main" id="{E9A87438-6090-4250-9DA9-9F6195FA1EE6}"/>
                  </a:ext>
                </a:extLst>
              </p:cNvPr>
              <p:cNvCxnSpPr>
                <a:cxnSpLocks/>
              </p:cNvCxnSpPr>
              <p:nvPr/>
            </p:nvCxnSpPr>
            <p:spPr>
              <a:xfrm>
                <a:off x="1878359" y="479872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F62231-9C25-4680-9937-11779819CB7F}"/>
                  </a:ext>
                </a:extLst>
              </p:cNvPr>
              <p:cNvCxnSpPr>
                <a:cxnSpLocks/>
              </p:cNvCxnSpPr>
              <p:nvPr/>
            </p:nvCxnSpPr>
            <p:spPr>
              <a:xfrm flipV="1">
                <a:off x="1892595" y="547576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5DDF1D9F-77F8-4F82-8545-E8CA19B12144}"/>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76" name="Oval 75">
            <a:extLst>
              <a:ext uri="{FF2B5EF4-FFF2-40B4-BE49-F238E27FC236}">
                <a16:creationId xmlns:a16="http://schemas.microsoft.com/office/drawing/2014/main" id="{B076421F-B4D7-4FC1-96F6-67EF1794C6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2697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6" name="Group 15">
            <a:extLst>
              <a:ext uri="{FF2B5EF4-FFF2-40B4-BE49-F238E27FC236}">
                <a16:creationId xmlns:a16="http://schemas.microsoft.com/office/drawing/2014/main" id="{1EA63979-2EED-4C28-98A7-695CDB2E3439}"/>
              </a:ext>
            </a:extLst>
          </p:cNvPr>
          <p:cNvGrpSpPr/>
          <p:nvPr/>
        </p:nvGrpSpPr>
        <p:grpSpPr>
          <a:xfrm>
            <a:off x="1063255" y="961658"/>
            <a:ext cx="2647098" cy="1562985"/>
            <a:chOff x="1063255" y="4306186"/>
            <a:chExt cx="2647098" cy="1562985"/>
          </a:xfrm>
        </p:grpSpPr>
        <p:grpSp>
          <p:nvGrpSpPr>
            <p:cNvPr id="8" name="Group 7">
              <a:extLst>
                <a:ext uri="{FF2B5EF4-FFF2-40B4-BE49-F238E27FC236}">
                  <a16:creationId xmlns:a16="http://schemas.microsoft.com/office/drawing/2014/main" id="{885F9164-0D5A-48B5-898D-603F802EF38C}"/>
                </a:ext>
              </a:extLst>
            </p:cNvPr>
            <p:cNvGrpSpPr/>
            <p:nvPr/>
          </p:nvGrpSpPr>
          <p:grpSpPr>
            <a:xfrm>
              <a:off x="1063255" y="4306186"/>
              <a:ext cx="1031358" cy="1562985"/>
              <a:chOff x="1063255" y="4306186"/>
              <a:chExt cx="1031358" cy="1562985"/>
            </a:xfrm>
          </p:grpSpPr>
          <p:sp>
            <p:nvSpPr>
              <p:cNvPr id="6" name="Rectangle: Rounded Corners 5">
                <a:extLst>
                  <a:ext uri="{FF2B5EF4-FFF2-40B4-BE49-F238E27FC236}">
                    <a16:creationId xmlns:a16="http://schemas.microsoft.com/office/drawing/2014/main" id="{EDC5C2FD-80CB-4D8E-9613-2895E325B337}"/>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60329FF8-89EE-4BCC-9FE2-598E8E44BE06}"/>
                  </a:ext>
                </a:extLst>
              </p:cNvPr>
              <p:cNvSpPr/>
              <p:nvPr/>
            </p:nvSpPr>
            <p:spPr>
              <a:xfrm>
                <a:off x="1231253" y="4738091"/>
                <a:ext cx="731182" cy="7775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9C1A74-676D-4345-BC37-091132513616}"/>
                      </a:ext>
                    </a:extLst>
                  </p:cNvPr>
                  <p:cNvSpPr txBox="1"/>
                  <p:nvPr/>
                </p:nvSpPr>
                <p:spPr>
                  <a:xfrm>
                    <a:off x="1512291" y="4888191"/>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SG" dirty="0"/>
                  </a:p>
                </p:txBody>
              </p:sp>
            </mc:Choice>
            <mc:Fallback xmlns="">
              <p:sp>
                <p:nvSpPr>
                  <p:cNvPr id="7" name="TextBox 6">
                    <a:extLst>
                      <a:ext uri="{FF2B5EF4-FFF2-40B4-BE49-F238E27FC236}">
                        <a16:creationId xmlns:a16="http://schemas.microsoft.com/office/drawing/2014/main" id="{BB9C1A74-676D-4345-BC37-091132513616}"/>
                      </a:ext>
                    </a:extLst>
                  </p:cNvPr>
                  <p:cNvSpPr txBox="1">
                    <a:spLocks noRot="1" noChangeAspect="1" noMove="1" noResize="1" noEditPoints="1" noAdjustHandles="1" noChangeArrowheads="1" noChangeShapeType="1" noTextEdit="1"/>
                  </p:cNvSpPr>
                  <p:nvPr/>
                </p:nvSpPr>
                <p:spPr>
                  <a:xfrm>
                    <a:off x="1512291" y="4888191"/>
                    <a:ext cx="340242" cy="276999"/>
                  </a:xfrm>
                  <a:prstGeom prst="rect">
                    <a:avLst/>
                  </a:prstGeom>
                  <a:blipFill>
                    <a:blip r:embed="rId3"/>
                    <a:stretch>
                      <a:fillRect b="-65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FB101E-138A-4758-B016-4FD4025E1C3E}"/>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31FB101E-138A-4758-B016-4FD4025E1C3E}"/>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4"/>
                    <a:stretch>
                      <a:fillRect b="-6000"/>
                    </a:stretch>
                  </a:blipFill>
                </p:spPr>
                <p:txBody>
                  <a:bodyPr/>
                  <a:lstStyle/>
                  <a:p>
                    <a:r>
                      <a:rPr lang="en-SG">
                        <a:noFill/>
                      </a:rPr>
                      <a:t> </a:t>
                    </a:r>
                  </a:p>
                </p:txBody>
              </p:sp>
            </mc:Fallback>
          </mc:AlternateContent>
        </p:grpSp>
        <p:grpSp>
          <p:nvGrpSpPr>
            <p:cNvPr id="39" name="Group 38">
              <a:extLst>
                <a:ext uri="{FF2B5EF4-FFF2-40B4-BE49-F238E27FC236}">
                  <a16:creationId xmlns:a16="http://schemas.microsoft.com/office/drawing/2014/main" id="{C0109582-E34A-4B8C-BC42-09D263E642A5}"/>
                </a:ext>
              </a:extLst>
            </p:cNvPr>
            <p:cNvGrpSpPr/>
            <p:nvPr/>
          </p:nvGrpSpPr>
          <p:grpSpPr>
            <a:xfrm>
              <a:off x="2678995" y="4306186"/>
              <a:ext cx="1031358" cy="1562985"/>
              <a:chOff x="1063255" y="4306186"/>
              <a:chExt cx="1031358" cy="1562985"/>
            </a:xfrm>
          </p:grpSpPr>
          <p:sp>
            <p:nvSpPr>
              <p:cNvPr id="40" name="Rectangle: Rounded Corners 39">
                <a:extLst>
                  <a:ext uri="{FF2B5EF4-FFF2-40B4-BE49-F238E27FC236}">
                    <a16:creationId xmlns:a16="http://schemas.microsoft.com/office/drawing/2014/main" id="{CF87485F-DBF1-420F-816E-2104D3369B9E}"/>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Rounded Corners 40">
                <a:extLst>
                  <a:ext uri="{FF2B5EF4-FFF2-40B4-BE49-F238E27FC236}">
                    <a16:creationId xmlns:a16="http://schemas.microsoft.com/office/drawing/2014/main" id="{A7E63FD2-02AD-49F1-9D88-8114072210C9}"/>
                  </a:ext>
                </a:extLst>
              </p:cNvPr>
              <p:cNvSpPr/>
              <p:nvPr/>
            </p:nvSpPr>
            <p:spPr>
              <a:xfrm>
                <a:off x="1272711" y="4986670"/>
                <a:ext cx="604283" cy="5289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C131C13-94ED-491F-884C-F900979DB95D}"/>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SG" dirty="0"/>
                  </a:p>
                </p:txBody>
              </p:sp>
            </mc:Choice>
            <mc:Fallback xmlns="">
              <p:sp>
                <p:nvSpPr>
                  <p:cNvPr id="42" name="TextBox 41">
                    <a:extLst>
                      <a:ext uri="{FF2B5EF4-FFF2-40B4-BE49-F238E27FC236}">
                        <a16:creationId xmlns:a16="http://schemas.microsoft.com/office/drawing/2014/main" id="{6C131C13-94ED-491F-884C-F900979DB95D}"/>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5"/>
                    <a:stretch>
                      <a:fillRect l="-32143" t="-2174" r="-71429" b="-3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CF5B7B-7DC9-466A-8741-D84290344077}"/>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3" name="TextBox 42">
                    <a:extLst>
                      <a:ext uri="{FF2B5EF4-FFF2-40B4-BE49-F238E27FC236}">
                        <a16:creationId xmlns:a16="http://schemas.microsoft.com/office/drawing/2014/main" id="{C7CF5B7B-7DC9-466A-8741-D84290344077}"/>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6"/>
                    <a:stretch>
                      <a:fillRect b="-6000"/>
                    </a:stretch>
                  </a:blipFill>
                </p:spPr>
                <p:txBody>
                  <a:bodyPr/>
                  <a:lstStyle/>
                  <a:p>
                    <a:r>
                      <a:rPr lang="en-SG">
                        <a:noFill/>
                      </a:rPr>
                      <a:t> </a:t>
                    </a:r>
                  </a:p>
                </p:txBody>
              </p:sp>
            </mc:Fallback>
          </mc:AlternateContent>
        </p:grpSp>
        <p:grpSp>
          <p:nvGrpSpPr>
            <p:cNvPr id="15" name="Group 14">
              <a:extLst>
                <a:ext uri="{FF2B5EF4-FFF2-40B4-BE49-F238E27FC236}">
                  <a16:creationId xmlns:a16="http://schemas.microsoft.com/office/drawing/2014/main" id="{95926381-3BA3-4BD8-8D4E-17DD0770FDE2}"/>
                </a:ext>
              </a:extLst>
            </p:cNvPr>
            <p:cNvGrpSpPr/>
            <p:nvPr/>
          </p:nvGrpSpPr>
          <p:grpSpPr>
            <a:xfrm>
              <a:off x="1821299" y="4444303"/>
              <a:ext cx="1081389" cy="1062946"/>
              <a:chOff x="1821299" y="4444303"/>
              <a:chExt cx="1081389" cy="106294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F0EDB00-2EA3-47FF-9C27-40C656DA1A70}"/>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38" name="TextBox 37">
                    <a:extLst>
                      <a:ext uri="{FF2B5EF4-FFF2-40B4-BE49-F238E27FC236}">
                        <a16:creationId xmlns:a16="http://schemas.microsoft.com/office/drawing/2014/main" id="{9F0EDB00-2EA3-47FF-9C27-40C656DA1A70}"/>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7"/>
                    <a:stretch>
                      <a:fillRect l="-7273" r="-5455" b="-33333"/>
                    </a:stretch>
                  </a:blipFill>
                </p:spPr>
                <p:txBody>
                  <a:bodyPr/>
                  <a:lstStyle/>
                  <a:p>
                    <a:r>
                      <a:rPr lang="en-SG">
                        <a:noFill/>
                      </a:rPr>
                      <a:t> </a:t>
                    </a:r>
                  </a:p>
                </p:txBody>
              </p:sp>
            </mc:Fallback>
          </mc:AlternateContent>
          <p:cxnSp>
            <p:nvCxnSpPr>
              <p:cNvPr id="10" name="Straight Connector 9">
                <a:extLst>
                  <a:ext uri="{FF2B5EF4-FFF2-40B4-BE49-F238E27FC236}">
                    <a16:creationId xmlns:a16="http://schemas.microsoft.com/office/drawing/2014/main" id="{4EB8A709-B6CB-4864-86C5-018F98515FDA}"/>
                  </a:ext>
                </a:extLst>
              </p:cNvPr>
              <p:cNvCxnSpPr/>
              <p:nvPr/>
            </p:nvCxnSpPr>
            <p:spPr>
              <a:xfrm>
                <a:off x="1852533" y="4738091"/>
                <a:ext cx="1035918" cy="24857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F7C3BF-853E-4C65-89DF-7179D87E4F5E}"/>
                  </a:ext>
                </a:extLst>
              </p:cNvPr>
              <p:cNvCxnSpPr>
                <a:cxnSpLocks/>
              </p:cNvCxnSpPr>
              <p:nvPr/>
            </p:nvCxnSpPr>
            <p:spPr>
              <a:xfrm flipV="1">
                <a:off x="1821299" y="5475767"/>
                <a:ext cx="1081389" cy="314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57C74606-BF12-4FE8-8ED2-706EF52FEB4F}"/>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7" name="Group 16">
            <a:extLst>
              <a:ext uri="{FF2B5EF4-FFF2-40B4-BE49-F238E27FC236}">
                <a16:creationId xmlns:a16="http://schemas.microsoft.com/office/drawing/2014/main" id="{97342077-169F-4373-8778-68459E5AF946}"/>
              </a:ext>
            </a:extLst>
          </p:cNvPr>
          <p:cNvGrpSpPr/>
          <p:nvPr/>
        </p:nvGrpSpPr>
        <p:grpSpPr>
          <a:xfrm>
            <a:off x="4497979" y="961658"/>
            <a:ext cx="2647098" cy="1562985"/>
            <a:chOff x="4497979" y="4331128"/>
            <a:chExt cx="2647098" cy="1562985"/>
          </a:xfrm>
        </p:grpSpPr>
        <p:grpSp>
          <p:nvGrpSpPr>
            <p:cNvPr id="53" name="Group 52">
              <a:extLst>
                <a:ext uri="{FF2B5EF4-FFF2-40B4-BE49-F238E27FC236}">
                  <a16:creationId xmlns:a16="http://schemas.microsoft.com/office/drawing/2014/main" id="{6FE794B8-421D-4AD5-B00E-750616B2DE15}"/>
                </a:ext>
              </a:extLst>
            </p:cNvPr>
            <p:cNvGrpSpPr/>
            <p:nvPr/>
          </p:nvGrpSpPr>
          <p:grpSpPr>
            <a:xfrm>
              <a:off x="4497979" y="4331128"/>
              <a:ext cx="1031358" cy="1562985"/>
              <a:chOff x="1063255" y="4306186"/>
              <a:chExt cx="1031358" cy="1562985"/>
            </a:xfrm>
          </p:grpSpPr>
          <p:sp>
            <p:nvSpPr>
              <p:cNvPr id="62" name="Rectangle: Rounded Corners 61">
                <a:extLst>
                  <a:ext uri="{FF2B5EF4-FFF2-40B4-BE49-F238E27FC236}">
                    <a16:creationId xmlns:a16="http://schemas.microsoft.com/office/drawing/2014/main" id="{B12D8FEC-7277-4AAE-8DA1-149CE013C585}"/>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Rounded Corners 62">
                <a:extLst>
                  <a:ext uri="{FF2B5EF4-FFF2-40B4-BE49-F238E27FC236}">
                    <a16:creationId xmlns:a16="http://schemas.microsoft.com/office/drawing/2014/main" id="{BBF2FD4F-BC12-47CF-BDD9-0532A392660B}"/>
                  </a:ext>
                </a:extLst>
              </p:cNvPr>
              <p:cNvSpPr/>
              <p:nvPr/>
            </p:nvSpPr>
            <p:spPr>
              <a:xfrm>
                <a:off x="1158541" y="4762822"/>
                <a:ext cx="803894" cy="83569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392C556-0D34-425F-B8C3-321AF3C22EBA}"/>
                      </a:ext>
                    </a:extLst>
                  </p:cNvPr>
                  <p:cNvSpPr txBox="1"/>
                  <p:nvPr/>
                </p:nvSpPr>
                <p:spPr>
                  <a:xfrm>
                    <a:off x="1163566" y="4964770"/>
                    <a:ext cx="8256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SG" sz="2000" dirty="0"/>
                  </a:p>
                </p:txBody>
              </p:sp>
            </mc:Choice>
            <mc:Fallback xmlns="">
              <p:sp>
                <p:nvSpPr>
                  <p:cNvPr id="64" name="TextBox 63">
                    <a:extLst>
                      <a:ext uri="{FF2B5EF4-FFF2-40B4-BE49-F238E27FC236}">
                        <a16:creationId xmlns:a16="http://schemas.microsoft.com/office/drawing/2014/main" id="{3392C556-0D34-425F-B8C3-321AF3C22EBA}"/>
                      </a:ext>
                    </a:extLst>
                  </p:cNvPr>
                  <p:cNvSpPr txBox="1">
                    <a:spLocks noRot="1" noChangeAspect="1" noMove="1" noResize="1" noEditPoints="1" noAdjustHandles="1" noChangeArrowheads="1" noChangeShapeType="1" noTextEdit="1"/>
                  </p:cNvSpPr>
                  <p:nvPr/>
                </p:nvSpPr>
                <p:spPr>
                  <a:xfrm>
                    <a:off x="1163566" y="4964770"/>
                    <a:ext cx="825614" cy="276999"/>
                  </a:xfrm>
                  <a:prstGeom prst="rect">
                    <a:avLst/>
                  </a:prstGeom>
                  <a:blipFill>
                    <a:blip r:embed="rId8"/>
                    <a:stretch>
                      <a:fillRect l="-6618" t="-4444" r="-6618" b="-35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2E2A070-C461-47FE-95C0-B419CE9C0FA2}"/>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5" name="TextBox 64">
                    <a:extLst>
                      <a:ext uri="{FF2B5EF4-FFF2-40B4-BE49-F238E27FC236}">
                        <a16:creationId xmlns:a16="http://schemas.microsoft.com/office/drawing/2014/main" id="{42E2A070-C461-47FE-95C0-B419CE9C0FA2}"/>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9"/>
                    <a:stretch>
                      <a:fillRect b="-6000"/>
                    </a:stretch>
                  </a:blipFill>
                </p:spPr>
                <p:txBody>
                  <a:bodyPr/>
                  <a:lstStyle/>
                  <a:p>
                    <a:r>
                      <a:rPr lang="en-SG">
                        <a:noFill/>
                      </a:rPr>
                      <a:t> </a:t>
                    </a:r>
                  </a:p>
                </p:txBody>
              </p:sp>
            </mc:Fallback>
          </mc:AlternateContent>
        </p:grpSp>
        <p:grpSp>
          <p:nvGrpSpPr>
            <p:cNvPr id="66" name="Group 65">
              <a:extLst>
                <a:ext uri="{FF2B5EF4-FFF2-40B4-BE49-F238E27FC236}">
                  <a16:creationId xmlns:a16="http://schemas.microsoft.com/office/drawing/2014/main" id="{D3EA3F37-E481-420F-AC25-1947389B9FBB}"/>
                </a:ext>
              </a:extLst>
            </p:cNvPr>
            <p:cNvGrpSpPr/>
            <p:nvPr/>
          </p:nvGrpSpPr>
          <p:grpSpPr>
            <a:xfrm>
              <a:off x="6113719" y="4331128"/>
              <a:ext cx="1031358" cy="1562985"/>
              <a:chOff x="1063255" y="4306186"/>
              <a:chExt cx="1031358" cy="1562985"/>
            </a:xfrm>
          </p:grpSpPr>
          <p:sp>
            <p:nvSpPr>
              <p:cNvPr id="67" name="Rectangle: Rounded Corners 66">
                <a:extLst>
                  <a:ext uri="{FF2B5EF4-FFF2-40B4-BE49-F238E27FC236}">
                    <a16:creationId xmlns:a16="http://schemas.microsoft.com/office/drawing/2014/main" id="{827A1798-5EA3-4C84-A316-9CAAECD700AD}"/>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Rectangle: Rounded Corners 67">
                <a:extLst>
                  <a:ext uri="{FF2B5EF4-FFF2-40B4-BE49-F238E27FC236}">
                    <a16:creationId xmlns:a16="http://schemas.microsoft.com/office/drawing/2014/main" id="{08EC313E-FF7B-4C08-ACD9-DFED61EB992B}"/>
                  </a:ext>
                </a:extLst>
              </p:cNvPr>
              <p:cNvSpPr/>
              <p:nvPr/>
            </p:nvSpPr>
            <p:spPr>
              <a:xfrm>
                <a:off x="1272712" y="4888191"/>
                <a:ext cx="445417" cy="6274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A036661-4ABE-4DB4-A4B9-4A41DD716591}"/>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SG" dirty="0"/>
                  </a:p>
                </p:txBody>
              </p:sp>
            </mc:Choice>
            <mc:Fallback xmlns="">
              <p:sp>
                <p:nvSpPr>
                  <p:cNvPr id="69" name="TextBox 68">
                    <a:extLst>
                      <a:ext uri="{FF2B5EF4-FFF2-40B4-BE49-F238E27FC236}">
                        <a16:creationId xmlns:a16="http://schemas.microsoft.com/office/drawing/2014/main" id="{BA036661-4ABE-4DB4-A4B9-4A41DD716591}"/>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10"/>
                    <a:stretch>
                      <a:fillRect b="-65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86CEA8C-60DD-4885-8F99-CC9A2ADAA376}"/>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70" name="TextBox 69">
                    <a:extLst>
                      <a:ext uri="{FF2B5EF4-FFF2-40B4-BE49-F238E27FC236}">
                        <a16:creationId xmlns:a16="http://schemas.microsoft.com/office/drawing/2014/main" id="{486CEA8C-60DD-4885-8F99-CC9A2ADAA376}"/>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1"/>
                    <a:stretch>
                      <a:fillRect b="-6000"/>
                    </a:stretch>
                  </a:blipFill>
                </p:spPr>
                <p:txBody>
                  <a:bodyPr/>
                  <a:lstStyle/>
                  <a:p>
                    <a:r>
                      <a:rPr lang="en-SG">
                        <a:noFill/>
                      </a:rPr>
                      <a:t> </a:t>
                    </a:r>
                  </a:p>
                </p:txBody>
              </p:sp>
            </mc:Fallback>
          </mc:AlternateContent>
        </p:grpSp>
        <p:grpSp>
          <p:nvGrpSpPr>
            <p:cNvPr id="71" name="Group 70">
              <a:extLst>
                <a:ext uri="{FF2B5EF4-FFF2-40B4-BE49-F238E27FC236}">
                  <a16:creationId xmlns:a16="http://schemas.microsoft.com/office/drawing/2014/main" id="{83A0DD5D-1F32-463F-9367-F9AAF556086F}"/>
                </a:ext>
              </a:extLst>
            </p:cNvPr>
            <p:cNvGrpSpPr/>
            <p:nvPr/>
          </p:nvGrpSpPr>
          <p:grpSpPr>
            <a:xfrm>
              <a:off x="5313083" y="4469245"/>
              <a:ext cx="1024329" cy="1145750"/>
              <a:chOff x="1878359" y="4444303"/>
              <a:chExt cx="1024329" cy="1145750"/>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3BAE650-970E-4D8C-881B-9CA5AB2688D6}"/>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72" name="TextBox 71">
                    <a:extLst>
                      <a:ext uri="{FF2B5EF4-FFF2-40B4-BE49-F238E27FC236}">
                        <a16:creationId xmlns:a16="http://schemas.microsoft.com/office/drawing/2014/main" id="{C3BAE650-970E-4D8C-881B-9CA5AB2688D6}"/>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2"/>
                    <a:stretch>
                      <a:fillRect l="-5357" r="-5357" b="-33333"/>
                    </a:stretch>
                  </a:blipFill>
                </p:spPr>
                <p:txBody>
                  <a:bodyPr/>
                  <a:lstStyle/>
                  <a:p>
                    <a:r>
                      <a:rPr lang="en-SG">
                        <a:noFill/>
                      </a:rPr>
                      <a:t> </a:t>
                    </a:r>
                  </a:p>
                </p:txBody>
              </p:sp>
            </mc:Fallback>
          </mc:AlternateContent>
          <p:cxnSp>
            <p:nvCxnSpPr>
              <p:cNvPr id="73" name="Straight Connector 72">
                <a:extLst>
                  <a:ext uri="{FF2B5EF4-FFF2-40B4-BE49-F238E27FC236}">
                    <a16:creationId xmlns:a16="http://schemas.microsoft.com/office/drawing/2014/main" id="{E9A87438-6090-4250-9DA9-9F6195FA1EE6}"/>
                  </a:ext>
                </a:extLst>
              </p:cNvPr>
              <p:cNvCxnSpPr>
                <a:cxnSpLocks/>
              </p:cNvCxnSpPr>
              <p:nvPr/>
            </p:nvCxnSpPr>
            <p:spPr>
              <a:xfrm>
                <a:off x="1878359" y="479872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F62231-9C25-4680-9937-11779819CB7F}"/>
                  </a:ext>
                </a:extLst>
              </p:cNvPr>
              <p:cNvCxnSpPr>
                <a:cxnSpLocks/>
              </p:cNvCxnSpPr>
              <p:nvPr/>
            </p:nvCxnSpPr>
            <p:spPr>
              <a:xfrm flipV="1">
                <a:off x="1892595" y="547576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5DDF1D9F-77F8-4F82-8545-E8CA19B12144}"/>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647D871-1F50-4731-8F0C-E25229E03742}"/>
                  </a:ext>
                </a:extLst>
              </p:cNvPr>
              <p:cNvSpPr txBox="1"/>
              <p:nvPr/>
            </p:nvSpPr>
            <p:spPr>
              <a:xfrm>
                <a:off x="543822" y="2634977"/>
                <a:ext cx="7869876" cy="1385829"/>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#4: </a:t>
                </a:r>
              </a:p>
              <a:p>
                <a:pPr>
                  <a:spcAft>
                    <a:spcPts val="600"/>
                  </a:spcAft>
                </a:pPr>
                <a:r>
                  <a:rPr lang="en-US" altLang="en-US" sz="2400" dirty="0"/>
                  <a:t>A function </a:t>
                </a:r>
                <a14:m>
                  <m:oMath xmlns:m="http://schemas.openxmlformats.org/officeDocument/2006/math">
                    <m:r>
                      <a:rPr lang="en-US" altLang="en-US" sz="2400" b="0" i="1" smtClean="0">
                        <a:latin typeface="Cambria Math" panose="02040503050406030204" pitchFamily="18" charset="0"/>
                      </a:rPr>
                      <m:t>𝑔</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by setting </a:t>
                </a:r>
                <a14:m>
                  <m:oMath xmlns:m="http://schemas.openxmlformats.org/officeDocument/2006/math">
                    <m:r>
                      <a:rPr lang="en-US" altLang="en-US" sz="2400" b="0" i="1" smtClean="0">
                        <a:latin typeface="Cambria Math" panose="02040503050406030204" pitchFamily="18" charset="0"/>
                      </a:rPr>
                      <m:t>𝑔</m:t>
                    </m:r>
                    <m:r>
                      <a:rPr lang="en-SG" altLang="en-US" sz="2400" i="1">
                        <a:latin typeface="Cambria Math" panose="02040503050406030204" pitchFamily="18" charset="0"/>
                      </a:rPr>
                      <m:t>(</m:t>
                    </m:r>
                    <m:r>
                      <a:rPr lang="en-SG" altLang="en-US" sz="2400" i="1">
                        <a:latin typeface="Cambria Math" panose="02040503050406030204" pitchFamily="18" charset="0"/>
                      </a:rPr>
                      <m:t>𝑥</m:t>
                    </m:r>
                    <m:r>
                      <a:rPr lang="en-SG" altLang="en-US" sz="2400" i="1">
                        <a:latin typeface="Cambria Math" panose="02040503050406030204" pitchFamily="18" charset="0"/>
                      </a:rPr>
                      <m:t>)</m:t>
                    </m:r>
                  </m:oMath>
                </a14:m>
                <a:r>
                  <a:rPr lang="en-US" altLang="en-US" sz="2400" dirty="0"/>
                  <a:t> </a:t>
                </a:r>
                <a14:m>
                  <m:oMath xmlns:m="http://schemas.openxmlformats.org/officeDocument/2006/math">
                    <m:r>
                      <a:rPr lang="en-SG" altLang="en-US" sz="2400" i="1">
                        <a:latin typeface="Cambria Math" panose="02040503050406030204" pitchFamily="18" charset="0"/>
                      </a:rPr>
                      <m:t>=</m:t>
                    </m:r>
                    <m:sSup>
                      <m:sSupPr>
                        <m:ctrlPr>
                          <a:rPr lang="en-SG" altLang="en-US" sz="240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 </m:t>
                    </m:r>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r>
                      <a:rPr lang="en-US" altLang="en-US" sz="2400" b="0" i="1" smtClean="0">
                        <a:latin typeface="Cambria Math" panose="02040503050406030204" pitchFamily="18" charset="0"/>
                      </a:rPr>
                      <m:t>.</m:t>
                    </m:r>
                  </m:oMath>
                </a14:m>
                <a:endParaRPr lang="en-US" altLang="en-US" sz="2400" b="0" dirty="0"/>
              </a:p>
              <a:p>
                <a:pPr>
                  <a:spcAft>
                    <a:spcPts val="600"/>
                  </a:spcAft>
                </a:pPr>
                <a:r>
                  <a:rPr lang="en-US" altLang="en-US" sz="2400" dirty="0"/>
                  <a:t>What is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−1,0,1</m:t>
                        </m:r>
                      </m:e>
                    </m:d>
                    <m:r>
                      <a:rPr lang="en-US" altLang="en-US" sz="2400" b="0" i="1" dirty="0" smtClean="0">
                        <a:latin typeface="Cambria Math" panose="02040503050406030204" pitchFamily="18" charset="0"/>
                      </a:rPr>
                      <m:t>)</m:t>
                    </m:r>
                  </m:oMath>
                </a14:m>
                <a:r>
                  <a:rPr lang="en-US" altLang="en-US" sz="2400" dirty="0"/>
                  <a:t>? What is </a:t>
                </a:r>
                <a14:m>
                  <m:oMath xmlns:m="http://schemas.openxmlformats.org/officeDocument/2006/math">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𝑔</m:t>
                        </m:r>
                      </m:e>
                      <m:sup>
                        <m:r>
                          <a:rPr lang="en-US" altLang="en-US" sz="2400" b="0" i="1" dirty="0" smtClean="0">
                            <a:latin typeface="Cambria Math" panose="02040503050406030204" pitchFamily="18" charset="0"/>
                          </a:rPr>
                          <m:t>−1</m:t>
                        </m:r>
                      </m:sup>
                    </m:sSup>
                    <m:r>
                      <a:rPr lang="en-US" altLang="en-US" sz="2400" i="1" dirty="0">
                        <a:latin typeface="Cambria Math" panose="02040503050406030204" pitchFamily="18" charset="0"/>
                      </a:rPr>
                      <m:t>(</m:t>
                    </m:r>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0,1</m:t>
                        </m:r>
                        <m:r>
                          <a:rPr lang="en-US" altLang="en-US" sz="2400" b="0" i="1" dirty="0" smtClean="0">
                            <a:latin typeface="Cambria Math" panose="02040503050406030204" pitchFamily="18" charset="0"/>
                          </a:rPr>
                          <m:t>,2</m:t>
                        </m:r>
                      </m:e>
                    </m:d>
                    <m:r>
                      <a:rPr lang="en-US" altLang="en-US" sz="2400" i="1" dirty="0">
                        <a:latin typeface="Cambria Math" panose="02040503050406030204" pitchFamily="18" charset="0"/>
                      </a:rPr>
                      <m:t>)</m:t>
                    </m:r>
                  </m:oMath>
                </a14:m>
                <a:r>
                  <a:rPr lang="en-US" altLang="en-US" sz="2400" dirty="0"/>
                  <a:t>? </a:t>
                </a:r>
              </a:p>
            </p:txBody>
          </p:sp>
        </mc:Choice>
        <mc:Fallback xmlns="">
          <p:sp>
            <p:nvSpPr>
              <p:cNvPr id="76" name="TextBox 75">
                <a:extLst>
                  <a:ext uri="{FF2B5EF4-FFF2-40B4-BE49-F238E27FC236}">
                    <a16:creationId xmlns:a16="http://schemas.microsoft.com/office/drawing/2014/main" id="{7647D871-1F50-4731-8F0C-E25229E03742}"/>
                  </a:ext>
                </a:extLst>
              </p:cNvPr>
              <p:cNvSpPr txBox="1">
                <a:spLocks noRot="1" noChangeAspect="1" noMove="1" noResize="1" noEditPoints="1" noAdjustHandles="1" noChangeArrowheads="1" noChangeShapeType="1" noTextEdit="1"/>
              </p:cNvSpPr>
              <p:nvPr/>
            </p:nvSpPr>
            <p:spPr>
              <a:xfrm>
                <a:off x="543822" y="2634977"/>
                <a:ext cx="7869876" cy="1385829"/>
              </a:xfrm>
              <a:prstGeom prst="rect">
                <a:avLst/>
              </a:prstGeom>
              <a:blipFill>
                <a:blip r:embed="rId13"/>
                <a:stretch>
                  <a:fillRect l="-1162" t="-3509" b="-657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F24EE8-32BD-425B-90AC-F44D83B9BEEC}"/>
                  </a:ext>
                </a:extLst>
              </p:cNvPr>
              <p:cNvSpPr txBox="1"/>
              <p:nvPr/>
            </p:nvSpPr>
            <p:spPr>
              <a:xfrm>
                <a:off x="616497" y="4176747"/>
                <a:ext cx="7788906" cy="461665"/>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rPr>
                        <m:t>𝑔</m:t>
                      </m:r>
                      <m:d>
                        <m:dPr>
                          <m:ctrlPr>
                            <a:rPr lang="en-US" altLang="en-US" sz="2400" i="1" dirty="0" smtClean="0">
                              <a:latin typeface="Cambria Math" panose="02040503050406030204" pitchFamily="18" charset="0"/>
                            </a:rPr>
                          </m:ctrlPr>
                        </m:dPr>
                        <m:e>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−1,0,1</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m:t>
                              </m:r>
                            </m:e>
                          </m:d>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1,0,1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0,1</m:t>
                          </m:r>
                        </m:e>
                      </m:d>
                      <m:r>
                        <a:rPr lang="en-US" altLang="en-US" sz="2400" b="0" i="1" dirty="0" smtClean="0">
                          <a:latin typeface="Cambria Math" panose="02040503050406030204" pitchFamily="18" charset="0"/>
                        </a:rPr>
                        <m:t>.</m:t>
                      </m:r>
                    </m:oMath>
                  </m:oMathPara>
                </a14:m>
                <a:endParaRPr lang="en-SG" sz="2400" dirty="0"/>
              </a:p>
            </p:txBody>
          </p:sp>
        </mc:Choice>
        <mc:Fallback xmlns="">
          <p:sp>
            <p:nvSpPr>
              <p:cNvPr id="3" name="TextBox 2">
                <a:extLst>
                  <a:ext uri="{FF2B5EF4-FFF2-40B4-BE49-F238E27FC236}">
                    <a16:creationId xmlns:a16="http://schemas.microsoft.com/office/drawing/2014/main" id="{17F24EE8-32BD-425B-90AC-F44D83B9BEEC}"/>
                  </a:ext>
                </a:extLst>
              </p:cNvPr>
              <p:cNvSpPr txBox="1">
                <a:spLocks noRot="1" noChangeAspect="1" noMove="1" noResize="1" noEditPoints="1" noAdjustHandles="1" noChangeArrowheads="1" noChangeShapeType="1" noTextEdit="1"/>
              </p:cNvSpPr>
              <p:nvPr/>
            </p:nvSpPr>
            <p:spPr>
              <a:xfrm>
                <a:off x="616497" y="4176747"/>
                <a:ext cx="7788906" cy="461665"/>
              </a:xfrm>
              <a:prstGeom prst="rect">
                <a:avLst/>
              </a:prstGeom>
              <a:blipFill>
                <a:blip r:embed="rId14"/>
                <a:stretch>
                  <a:fillRect l="-235" b="-1052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C8BB98C-E43E-41AD-B249-E8E3098BA97F}"/>
                  </a:ext>
                </a:extLst>
              </p:cNvPr>
              <p:cNvSpPr txBox="1"/>
              <p:nvPr/>
            </p:nvSpPr>
            <p:spPr>
              <a:xfrm>
                <a:off x="147093" y="5538635"/>
                <a:ext cx="5707297" cy="1015663"/>
              </a:xfrm>
              <a:prstGeom prst="rect">
                <a:avLst/>
              </a:prstGeom>
              <a:solidFill>
                <a:schemeClr val="accent1">
                  <a:lumMod val="20000"/>
                  <a:lumOff val="80000"/>
                </a:schemeClr>
              </a:solidFill>
            </p:spPr>
            <p:txBody>
              <a:bodyPr wrap="square" rtlCol="0">
                <a:spAutoFit/>
              </a:bodyPr>
              <a:lstStyle/>
              <a:p>
                <a:r>
                  <a:rPr lang="en-US" sz="2000" dirty="0"/>
                  <a:t>L</a:t>
                </a:r>
                <a14:m>
                  <m:oMath xmlns:m="http://schemas.openxmlformats.org/officeDocument/2006/math">
                    <m:r>
                      <m:rPr>
                        <m:sty m:val="p"/>
                      </m:rPr>
                      <a:rPr lang="en-US" sz="2000" b="0" i="0" dirty="0" smtClean="0">
                        <a:latin typeface="Cambria Math" panose="02040503050406030204" pitchFamily="18" charset="0"/>
                      </a:rPr>
                      <m:t>et</m:t>
                    </m:r>
                    <m:r>
                      <a:rPr lang="en-US" sz="2000" b="0" i="0" dirty="0" smtClean="0">
                        <a:latin typeface="Cambria Math" panose="02040503050406030204" pitchFamily="18" charset="0"/>
                      </a:rPr>
                      <m:t> </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be a function from set </a:t>
                </a:r>
                <a14:m>
                  <m:oMath xmlns:m="http://schemas.openxmlformats.org/officeDocument/2006/math">
                    <m:r>
                      <a:rPr lang="en-US" sz="2000" i="1" dirty="0" smtClean="0">
                        <a:latin typeface="Cambria Math" panose="02040503050406030204" pitchFamily="18" charset="0"/>
                      </a:rPr>
                      <m:t>𝑋</m:t>
                    </m:r>
                  </m:oMath>
                </a14:m>
                <a:r>
                  <a:rPr lang="en-US" sz="2000" dirty="0"/>
                  <a:t> to set </a:t>
                </a:r>
                <a14:m>
                  <m:oMath xmlns:m="http://schemas.openxmlformats.org/officeDocument/2006/math">
                    <m:r>
                      <a:rPr lang="en-US" sz="2000" i="1" dirty="0" smtClean="0">
                        <a:latin typeface="Cambria Math" panose="02040503050406030204" pitchFamily="18" charset="0"/>
                      </a:rPr>
                      <m:t>𝑌</m:t>
                    </m:r>
                  </m:oMath>
                </a14:m>
                <a:r>
                  <a:rPr lang="en-US" sz="2000" dirty="0"/>
                  <a:t>.</a:t>
                </a: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then let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then let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oMath>
                </a14:m>
                <a:endParaRPr lang="en-US" sz="2000" dirty="0"/>
              </a:p>
            </p:txBody>
          </p:sp>
        </mc:Choice>
        <mc:Fallback xmlns="">
          <p:sp>
            <p:nvSpPr>
              <p:cNvPr id="81" name="TextBox 80">
                <a:extLst>
                  <a:ext uri="{FF2B5EF4-FFF2-40B4-BE49-F238E27FC236}">
                    <a16:creationId xmlns:a16="http://schemas.microsoft.com/office/drawing/2014/main" id="{3C8BB98C-E43E-41AD-B249-E8E3098BA97F}"/>
                  </a:ext>
                </a:extLst>
              </p:cNvPr>
              <p:cNvSpPr txBox="1">
                <a:spLocks noRot="1" noChangeAspect="1" noMove="1" noResize="1" noEditPoints="1" noAdjustHandles="1" noChangeArrowheads="1" noChangeShapeType="1" noTextEdit="1"/>
              </p:cNvSpPr>
              <p:nvPr/>
            </p:nvSpPr>
            <p:spPr>
              <a:xfrm>
                <a:off x="147093" y="5538635"/>
                <a:ext cx="5707297" cy="1015663"/>
              </a:xfrm>
              <a:prstGeom prst="rect">
                <a:avLst/>
              </a:prstGeom>
              <a:blipFill>
                <a:blip r:embed="rId15"/>
                <a:stretch>
                  <a:fillRect l="-1068" t="-3614" b="-1024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C67995E-07DB-4A6B-B480-8D7220FC07BE}"/>
                  </a:ext>
                </a:extLst>
              </p:cNvPr>
              <p:cNvSpPr txBox="1"/>
              <p:nvPr/>
            </p:nvSpPr>
            <p:spPr>
              <a:xfrm>
                <a:off x="624790" y="4771643"/>
                <a:ext cx="7788907" cy="461665"/>
              </a:xfrm>
              <a:prstGeom prst="rect">
                <a:avLst/>
              </a:prstGeom>
              <a:solidFill>
                <a:schemeClr val="accent4">
                  <a:lumMod val="20000"/>
                  <a:lumOff val="80000"/>
                </a:schemeClr>
              </a:solidFill>
            </p:spPr>
            <p:txBody>
              <a:bodyPr wrap="square" rtlCol="0">
                <a:spAutoFit/>
              </a:bodyPr>
              <a:lstStyle/>
              <a:p>
                <a14:m>
                  <m:oMath xmlns:m="http://schemas.openxmlformats.org/officeDocument/2006/math">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𝑔</m:t>
                        </m:r>
                      </m:e>
                      <m:sup>
                        <m:r>
                          <a:rPr lang="en-US" altLang="en-US" sz="2400" b="0" i="1" dirty="0" smtClean="0">
                            <a:latin typeface="Cambria Math" panose="02040503050406030204" pitchFamily="18" charset="0"/>
                          </a:rPr>
                          <m:t>−1</m:t>
                        </m:r>
                      </m:sup>
                    </m:sSup>
                    <m:d>
                      <m:dPr>
                        <m:ctrlPr>
                          <a:rPr lang="en-US" altLang="en-US" sz="2400" i="1" dirty="0" smtClean="0">
                            <a:latin typeface="Cambria Math" panose="02040503050406030204" pitchFamily="18" charset="0"/>
                          </a:rPr>
                        </m:ctrlPr>
                      </m:dPr>
                      <m:e>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0,1</m:t>
                            </m:r>
                            <m:r>
                              <a:rPr lang="en-US" altLang="en-US" sz="2400" b="0" i="1" dirty="0" smtClean="0">
                                <a:latin typeface="Cambria Math" panose="02040503050406030204" pitchFamily="18" charset="0"/>
                              </a:rPr>
                              <m:t>,2</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−1,0,1</m:t>
                        </m:r>
                      </m:e>
                    </m:d>
                    <m:r>
                      <a:rPr lang="en-US" altLang="en-US" sz="2400" b="0" i="1" dirty="0"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𝑔</m:t>
                    </m:r>
                    <m:r>
                      <a:rPr lang="en-SG" sz="2000" i="1" dirty="0" smtClean="0">
                        <a:latin typeface="Cambria Math" panose="02040503050406030204" pitchFamily="18" charset="0"/>
                      </a:rPr>
                      <m:t>(0)=0</m:t>
                    </m:r>
                  </m:oMath>
                </a14:m>
                <a:r>
                  <a:rPr lang="en-SG" sz="2000" dirty="0"/>
                  <a:t>; </a:t>
                </a:r>
                <a14:m>
                  <m:oMath xmlns:m="http://schemas.openxmlformats.org/officeDocument/2006/math">
                    <m:r>
                      <a:rPr lang="en-SG" sz="2000" i="1" dirty="0" smtClean="0">
                        <a:latin typeface="Cambria Math" panose="02040503050406030204" pitchFamily="18" charset="0"/>
                      </a:rPr>
                      <m:t>𝑔</m:t>
                    </m:r>
                    <m:r>
                      <a:rPr lang="en-SG" sz="2000" i="1" dirty="0" smtClean="0">
                        <a:latin typeface="Cambria Math" panose="02040503050406030204" pitchFamily="18" charset="0"/>
                      </a:rPr>
                      <m:t>(−1)=</m:t>
                    </m:r>
                    <m:r>
                      <a:rPr lang="en-SG" sz="2000" i="1" dirty="0" smtClean="0">
                        <a:latin typeface="Cambria Math" panose="02040503050406030204" pitchFamily="18" charset="0"/>
                      </a:rPr>
                      <m:t>𝑔</m:t>
                    </m:r>
                    <m:r>
                      <a:rPr lang="en-SG" sz="2000" i="1" dirty="0" smtClean="0">
                        <a:latin typeface="Cambria Math" panose="02040503050406030204" pitchFamily="18" charset="0"/>
                      </a:rPr>
                      <m:t>(1)=1</m:t>
                    </m:r>
                  </m:oMath>
                </a14:m>
                <a:r>
                  <a:rPr lang="en-SG" sz="2000" dirty="0"/>
                  <a:t>.)</a:t>
                </a:r>
                <a:endParaRPr lang="en-SG" sz="2400" dirty="0"/>
              </a:p>
            </p:txBody>
          </p:sp>
        </mc:Choice>
        <mc:Fallback xmlns="">
          <p:sp>
            <p:nvSpPr>
              <p:cNvPr id="82" name="TextBox 81">
                <a:extLst>
                  <a:ext uri="{FF2B5EF4-FFF2-40B4-BE49-F238E27FC236}">
                    <a16:creationId xmlns:a16="http://schemas.microsoft.com/office/drawing/2014/main" id="{6C67995E-07DB-4A6B-B480-8D7220FC07BE}"/>
                  </a:ext>
                </a:extLst>
              </p:cNvPr>
              <p:cNvSpPr txBox="1">
                <a:spLocks noRot="1" noChangeAspect="1" noMove="1" noResize="1" noEditPoints="1" noAdjustHandles="1" noChangeArrowheads="1" noChangeShapeType="1" noTextEdit="1"/>
              </p:cNvSpPr>
              <p:nvPr/>
            </p:nvSpPr>
            <p:spPr>
              <a:xfrm>
                <a:off x="624790" y="4771643"/>
                <a:ext cx="7788907" cy="461665"/>
              </a:xfrm>
              <a:prstGeom prst="rect">
                <a:avLst/>
              </a:prstGeom>
              <a:blipFill>
                <a:blip r:embed="rId16"/>
                <a:stretch>
                  <a:fillRect l="-235" b="-21333"/>
                </a:stretch>
              </a:blipFill>
            </p:spPr>
            <p:txBody>
              <a:bodyPr/>
              <a:lstStyle/>
              <a:p>
                <a:r>
                  <a:rPr lang="en-SG">
                    <a:noFill/>
                  </a:rPr>
                  <a:t> </a:t>
                </a:r>
              </a:p>
            </p:txBody>
          </p:sp>
        </mc:Fallback>
      </mc:AlternateContent>
      <p:sp>
        <p:nvSpPr>
          <p:cNvPr id="77" name="Oval 76">
            <a:extLst>
              <a:ext uri="{FF2B5EF4-FFF2-40B4-BE49-F238E27FC236}">
                <a16:creationId xmlns:a16="http://schemas.microsoft.com/office/drawing/2014/main" id="{C798823F-3BD0-4F69-80F6-6A344D076071}"/>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379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52690"/>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2EB3AD-8300-4191-894F-610163871F4A}"/>
                  </a:ext>
                </a:extLst>
              </p:cNvPr>
              <p:cNvSpPr txBox="1"/>
              <p:nvPr/>
            </p:nvSpPr>
            <p:spPr>
              <a:xfrm>
                <a:off x="324356" y="948647"/>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#5: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={1, 2, 3, 4}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𝑒</m:t>
                    </m:r>
                    <m:r>
                      <a:rPr lang="en-US" altLang="en-US" sz="2800" i="1" dirty="0" smtClean="0">
                        <a:latin typeface="Cambria Math" panose="02040503050406030204" pitchFamily="18" charset="0"/>
                      </a:rPr>
                      <m:t>}</m:t>
                    </m:r>
                  </m:oMath>
                </a14:m>
                <a:r>
                  <a:rPr lang="en-US" altLang="en-US" sz="2800" dirty="0"/>
                  <a:t>, and define </a:t>
                </a:r>
                <a14:m>
                  <m:oMath xmlns:m="http://schemas.openxmlformats.org/officeDocument/2006/math">
                    <m:r>
                      <a:rPr lang="en-SG" altLang="en-US" sz="2800" b="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 </m:t>
                    </m:r>
                  </m:oMath>
                </a14:m>
                <a:r>
                  <a:rPr lang="en-US" altLang="en-US" sz="2800" dirty="0"/>
                  <a:t>by the following arrow diagram:</a:t>
                </a:r>
              </a:p>
            </p:txBody>
          </p:sp>
        </mc:Choice>
        <mc:Fallback xmlns="">
          <p:sp>
            <p:nvSpPr>
              <p:cNvPr id="21" name="TextBox 20">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24356" y="948647"/>
                <a:ext cx="8290746" cy="954107"/>
              </a:xfrm>
              <a:prstGeom prst="rect">
                <a:avLst/>
              </a:prstGeom>
              <a:blipFill>
                <a:blip r:embed="rId3"/>
                <a:stretch>
                  <a:fillRect l="-1471" t="-6410" b="-17949"/>
                </a:stretch>
              </a:blipFill>
              <a:ln>
                <a:noFill/>
              </a:ln>
            </p:spPr>
            <p:txBody>
              <a:bodyPr/>
              <a:lstStyle/>
              <a:p>
                <a:r>
                  <a:rPr lang="en-SG">
                    <a:noFill/>
                  </a:rPr>
                  <a:t> </a:t>
                </a:r>
              </a:p>
            </p:txBody>
          </p:sp>
        </mc:Fallback>
      </mc:AlternateContent>
      <p:pic>
        <p:nvPicPr>
          <p:cNvPr id="23" name="Picture 2">
            <a:extLst>
              <a:ext uri="{FF2B5EF4-FFF2-40B4-BE49-F238E27FC236}">
                <a16:creationId xmlns:a16="http://schemas.microsoft.com/office/drawing/2014/main" id="{A7B07319-8064-4BF6-A811-390DA6280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703"/>
          <a:stretch>
            <a:fillRect/>
          </a:stretch>
        </p:blipFill>
        <p:spPr bwMode="auto">
          <a:xfrm>
            <a:off x="2633611" y="2034635"/>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3456B9-DBD9-4201-9B55-53432F7C1723}"/>
                  </a:ext>
                </a:extLst>
              </p:cNvPr>
              <p:cNvSpPr txBox="1"/>
              <p:nvPr/>
            </p:nvSpPr>
            <p:spPr>
              <a:xfrm>
                <a:off x="583074" y="4017997"/>
                <a:ext cx="8290746" cy="2439129"/>
              </a:xfrm>
              <a:prstGeom prst="rect">
                <a:avLst/>
              </a:prstGeom>
              <a:noFill/>
              <a:ln>
                <a:noFill/>
              </a:ln>
            </p:spPr>
            <p:txBody>
              <a:bodyPr wrap="square" rtlCol="0">
                <a:spAutoFit/>
              </a:bodyPr>
              <a:lstStyle/>
              <a:p>
                <a:pPr>
                  <a:spcAft>
                    <a:spcPts val="300"/>
                  </a:spcAft>
                </a:pPr>
                <a:r>
                  <a:rPr lang="en-US" altLang="en-US" sz="2800" dirty="0"/>
                  <a:t>Let </a:t>
                </a:r>
                <a14:m>
                  <m:oMath xmlns:m="http://schemas.openxmlformats.org/officeDocument/2006/math">
                    <m:r>
                      <a:rPr lang="en-US" altLang="en-US" sz="2800" i="1" dirty="0" smtClean="0">
                        <a:latin typeface="Cambria Math" panose="02040503050406030204" pitchFamily="18" charset="0"/>
                      </a:rPr>
                      <m:t>𝐴</m:t>
                    </m:r>
                    <m:r>
                      <a:rPr lang="en-US" altLang="en-US" sz="2800" i="1" dirty="0" smtClean="0">
                        <a:latin typeface="Cambria Math" panose="02040503050406030204" pitchFamily="18" charset="0"/>
                      </a:rPr>
                      <m:t>={1, 4} </m:t>
                    </m:r>
                  </m:oMath>
                </a14:m>
                <a:r>
                  <a:rPr lang="en-US" altLang="en-US" sz="2800" dirty="0"/>
                  <a:t>, </a:t>
                </a:r>
                <a14:m>
                  <m:oMath xmlns:m="http://schemas.openxmlformats.org/officeDocument/2006/math">
                    <m:r>
                      <a:rPr lang="en-US" altLang="en-US" sz="2800" b="0" i="1" dirty="0" smtClean="0">
                        <a:latin typeface="Cambria Math" panose="02040503050406030204" pitchFamily="18" charset="0"/>
                      </a:rPr>
                      <m:t>𝐵</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m:t>
                    </m:r>
                  </m:oMath>
                </a14:m>
                <a:r>
                  <a:rPr lang="en-US" altLang="en-US" sz="2800" dirty="0"/>
                  <a:t>, and </a:t>
                </a:r>
                <a14:m>
                  <m:oMath xmlns:m="http://schemas.openxmlformats.org/officeDocument/2006/math">
                    <m:r>
                      <a:rPr lang="en-US" altLang="en-US" sz="2800" b="0" i="1" dirty="0" smtClean="0">
                        <a:latin typeface="Cambria Math" panose="02040503050406030204" pitchFamily="18" charset="0"/>
                      </a:rPr>
                      <m:t>𝐶</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𝑒</m:t>
                    </m:r>
                    <m:r>
                      <a:rPr lang="en-US" altLang="en-US" sz="2800" i="1" dirty="0" smtClean="0">
                        <a:latin typeface="Cambria Math" panose="02040503050406030204" pitchFamily="18" charset="0"/>
                      </a:rPr>
                      <m:t>}</m:t>
                    </m:r>
                  </m:oMath>
                </a14:m>
                <a:r>
                  <a:rPr lang="en-US" altLang="en-US" sz="2800" dirty="0"/>
                  <a:t>. Find:</a:t>
                </a:r>
              </a:p>
              <a:p>
                <a:pPr>
                  <a:spcAft>
                    <a:spcPts val="300"/>
                  </a:spcAft>
                  <a:tabLst>
                    <a:tab pos="538163" algn="l"/>
                  </a:tabLst>
                </a:pPr>
                <a:r>
                  <a:rPr lang="en-US" altLang="en-US" sz="2800" dirty="0"/>
                  <a:t>(a)	</a:t>
                </a:r>
                <a14:m>
                  <m:oMath xmlns:m="http://schemas.openxmlformats.org/officeDocument/2006/math">
                    <m:r>
                      <a:rPr lang="en-SG" altLang="en-US" sz="2800" b="0" i="1" dirty="0" smtClean="0">
                        <a:latin typeface="Cambria Math" panose="02040503050406030204" pitchFamily="18" charset="0"/>
                      </a:rPr>
                      <m:t>𝑓</m:t>
                    </m:r>
                    <m:d>
                      <m:dPr>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𝐴</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(b)	</a:t>
                </a:r>
                <a14:m>
                  <m:oMath xmlns:m="http://schemas.openxmlformats.org/officeDocument/2006/math">
                    <m:r>
                      <a:rPr lang="en-SG" altLang="en-US" sz="2800" b="0" i="1" dirty="0" smtClean="0">
                        <a:latin typeface="Cambria Math" panose="02040503050406030204" pitchFamily="18" charset="0"/>
                      </a:rPr>
                      <m:t>𝑓</m:t>
                    </m:r>
                    <m:d>
                      <m:dPr>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𝑋</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(c)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d>
                      <m:dPr>
                        <m:ctrlPr>
                          <a:rPr lang="en-US" altLang="en-US" sz="2800" b="0" i="1" dirty="0" smtClean="0">
                            <a:latin typeface="Cambria Math" panose="02040503050406030204" pitchFamily="18" charset="0"/>
                          </a:rPr>
                        </m:ctrlPr>
                      </m:dPr>
                      <m:e>
                        <m:r>
                          <a:rPr lang="en-US" altLang="en-US" sz="2800" b="0" i="1" dirty="0" smtClean="0">
                            <a:latin typeface="Cambria Math" panose="02040503050406030204" pitchFamily="18" charset="0"/>
                          </a:rPr>
                          <m:t>𝐵</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(d)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r>
                      <a:rPr lang="en-US" altLang="en-US" sz="2800" i="1" dirty="0" smtClean="0">
                        <a:latin typeface="Cambria Math" panose="02040503050406030204" pitchFamily="18" charset="0"/>
                      </a:rPr>
                      <m:t>(</m:t>
                    </m:r>
                    <m:r>
                      <a:rPr lang="en-US" altLang="en-US" sz="2800" b="0" i="1" dirty="0" smtClean="0">
                        <a:latin typeface="Cambria Math" panose="02040503050406030204" pitchFamily="18" charset="0"/>
                      </a:rPr>
                      <m:t>𝐶</m:t>
                    </m:r>
                    <m:r>
                      <a:rPr lang="en-US" altLang="en-US" sz="2800" i="1" dirty="0" smtClean="0">
                        <a:latin typeface="Cambria Math" panose="02040503050406030204" pitchFamily="18" charset="0"/>
                      </a:rPr>
                      <m:t>)</m:t>
                    </m:r>
                  </m:oMath>
                </a14:m>
                <a:endParaRPr lang="en-US" altLang="en-US" sz="2800" dirty="0"/>
              </a:p>
            </p:txBody>
          </p:sp>
        </mc:Choice>
        <mc:Fallback xmlns="">
          <p:sp>
            <p:nvSpPr>
              <p:cNvPr id="24" name="TextBox 23">
                <a:extLst>
                  <a:ext uri="{FF2B5EF4-FFF2-40B4-BE49-F238E27FC236}">
                    <a16:creationId xmlns:a16="http://schemas.microsoft.com/office/drawing/2014/main" id="{AB3456B9-DBD9-4201-9B55-53432F7C1723}"/>
                  </a:ext>
                </a:extLst>
              </p:cNvPr>
              <p:cNvSpPr txBox="1">
                <a:spLocks noRot="1" noChangeAspect="1" noMove="1" noResize="1" noEditPoints="1" noAdjustHandles="1" noChangeArrowheads="1" noChangeShapeType="1" noTextEdit="1"/>
              </p:cNvSpPr>
              <p:nvPr/>
            </p:nvSpPr>
            <p:spPr>
              <a:xfrm>
                <a:off x="583074" y="4017997"/>
                <a:ext cx="8290746" cy="2439129"/>
              </a:xfrm>
              <a:prstGeom prst="rect">
                <a:avLst/>
              </a:prstGeom>
              <a:blipFill>
                <a:blip r:embed="rId5"/>
                <a:stretch>
                  <a:fillRect l="-1544" t="-2250" b="-475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3F75AE2-B362-4ACA-B77A-0BA4767FDE2A}"/>
                  </a:ext>
                </a:extLst>
              </p:cNvPr>
              <p:cNvSpPr txBox="1"/>
              <p:nvPr/>
            </p:nvSpPr>
            <p:spPr>
              <a:xfrm>
                <a:off x="2396278" y="4505622"/>
                <a:ext cx="696916" cy="461665"/>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400" i="1" dirty="0" smtClean="0">
                          <a:latin typeface="Cambria Math" panose="02040503050406030204" pitchFamily="18" charset="0"/>
                        </a:rPr>
                        <m:t>{</m:t>
                      </m:r>
                      <m:r>
                        <a:rPr lang="en-SG" sz="2400" i="1" dirty="0" smtClean="0">
                          <a:latin typeface="Cambria Math" panose="02040503050406030204" pitchFamily="18" charset="0"/>
                        </a:rPr>
                        <m:t>𝑏</m:t>
                      </m:r>
                      <m:r>
                        <a:rPr lang="en-SG" sz="2400" i="1" dirty="0" smtClean="0">
                          <a:latin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C3F75AE2-B362-4ACA-B77A-0BA4767FDE2A}"/>
                  </a:ext>
                </a:extLst>
              </p:cNvPr>
              <p:cNvSpPr txBox="1">
                <a:spLocks noRot="1" noChangeAspect="1" noMove="1" noResize="1" noEditPoints="1" noAdjustHandles="1" noChangeArrowheads="1" noChangeShapeType="1" noTextEdit="1"/>
              </p:cNvSpPr>
              <p:nvPr/>
            </p:nvSpPr>
            <p:spPr>
              <a:xfrm>
                <a:off x="2396278" y="4505622"/>
                <a:ext cx="696916" cy="461665"/>
              </a:xfrm>
              <a:prstGeom prst="rect">
                <a:avLst/>
              </a:prstGeom>
              <a:blipFill>
                <a:blip r:embed="rId6"/>
                <a:stretch>
                  <a:fillRect l="-4386" b="-17105"/>
                </a:stretch>
              </a:blipFill>
            </p:spPr>
            <p:txBody>
              <a:bodyPr/>
              <a:lstStyle/>
              <a:p>
                <a:r>
                  <a:rPr lang="en-SG">
                    <a:noFill/>
                  </a:rPr>
                  <a:t> </a:t>
                </a:r>
              </a:p>
            </p:txBody>
          </p:sp>
        </mc:Fallback>
      </mc:AlternateContent>
      <p:sp>
        <p:nvSpPr>
          <p:cNvPr id="26" name="TextBox 25">
            <a:extLst>
              <a:ext uri="{FF2B5EF4-FFF2-40B4-BE49-F238E27FC236}">
                <a16:creationId xmlns:a16="http://schemas.microsoft.com/office/drawing/2014/main" id="{C8507551-123A-4F5D-BA3B-1EF6A53B1D46}"/>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C7748D2-02FB-46E5-BDF8-CC29361AB28D}"/>
                  </a:ext>
                </a:extLst>
              </p:cNvPr>
              <p:cNvSpPr txBox="1"/>
              <p:nvPr/>
            </p:nvSpPr>
            <p:spPr>
              <a:xfrm>
                <a:off x="2396278" y="4999754"/>
                <a:ext cx="1163455" cy="461665"/>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400" i="1" dirty="0" smtClean="0">
                          <a:latin typeface="Cambria Math" panose="02040503050406030204" pitchFamily="18" charset="0"/>
                        </a:rPr>
                        <m:t>{</m:t>
                      </m:r>
                      <m:r>
                        <a:rPr lang="en-SG" sz="2400" b="0" i="1" dirty="0" smtClean="0">
                          <a:latin typeface="Cambria Math" panose="02040503050406030204" pitchFamily="18" charset="0"/>
                        </a:rPr>
                        <m:t>𝑎</m:t>
                      </m:r>
                      <m:r>
                        <a:rPr lang="en-SG" sz="2400" b="0" i="1" dirty="0" smtClean="0">
                          <a:latin typeface="Cambria Math" panose="02040503050406030204" pitchFamily="18" charset="0"/>
                        </a:rPr>
                        <m:t>,</m:t>
                      </m:r>
                      <m:r>
                        <a:rPr lang="en-SG" sz="2400" b="0" i="1" dirty="0" smtClean="0">
                          <a:latin typeface="Cambria Math" panose="02040503050406030204" pitchFamily="18" charset="0"/>
                        </a:rPr>
                        <m:t>𝑏</m:t>
                      </m:r>
                      <m:r>
                        <a:rPr lang="en-SG" sz="2400" b="0" i="1" dirty="0" smtClean="0">
                          <a:latin typeface="Cambria Math" panose="02040503050406030204" pitchFamily="18" charset="0"/>
                        </a:rPr>
                        <m:t>,</m:t>
                      </m:r>
                      <m:r>
                        <a:rPr lang="en-SG" sz="2400" b="0" i="1" dirty="0" smtClean="0">
                          <a:latin typeface="Cambria Math" panose="02040503050406030204" pitchFamily="18" charset="0"/>
                        </a:rPr>
                        <m:t>𝑑</m:t>
                      </m:r>
                      <m:r>
                        <a:rPr lang="en-SG" sz="2400" i="1" dirty="0"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CC7748D2-02FB-46E5-BDF8-CC29361AB28D}"/>
                  </a:ext>
                </a:extLst>
              </p:cNvPr>
              <p:cNvSpPr txBox="1">
                <a:spLocks noRot="1" noChangeAspect="1" noMove="1" noResize="1" noEditPoints="1" noAdjustHandles="1" noChangeArrowheads="1" noChangeShapeType="1" noTextEdit="1"/>
              </p:cNvSpPr>
              <p:nvPr/>
            </p:nvSpPr>
            <p:spPr>
              <a:xfrm>
                <a:off x="2396278" y="4999754"/>
                <a:ext cx="1163455" cy="461665"/>
              </a:xfrm>
              <a:prstGeom prst="rect">
                <a:avLst/>
              </a:prstGeom>
              <a:blipFill>
                <a:blip r:embed="rId7"/>
                <a:stretch>
                  <a:fillRect l="-7853" r="-2094"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F34F7D0-C784-4247-AC7A-BA72FB63618B}"/>
                  </a:ext>
                </a:extLst>
              </p:cNvPr>
              <p:cNvSpPr txBox="1"/>
              <p:nvPr/>
            </p:nvSpPr>
            <p:spPr>
              <a:xfrm>
                <a:off x="2396278" y="5501329"/>
                <a:ext cx="1163455" cy="461665"/>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400" i="1" dirty="0" smtClean="0">
                          <a:latin typeface="Cambria Math" panose="02040503050406030204" pitchFamily="18" charset="0"/>
                        </a:rPr>
                        <m:t>{</m:t>
                      </m:r>
                      <m:r>
                        <a:rPr lang="en-SG" sz="2400" b="0" i="1" dirty="0" smtClean="0">
                          <a:latin typeface="Cambria Math" panose="02040503050406030204" pitchFamily="18" charset="0"/>
                        </a:rPr>
                        <m:t>1,2,4</m:t>
                      </m:r>
                      <m:r>
                        <a:rPr lang="en-SG" sz="2400" i="1" dirty="0"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F34F7D0-C784-4247-AC7A-BA72FB63618B}"/>
                  </a:ext>
                </a:extLst>
              </p:cNvPr>
              <p:cNvSpPr txBox="1">
                <a:spLocks noRot="1" noChangeAspect="1" noMove="1" noResize="1" noEditPoints="1" noAdjustHandles="1" noChangeArrowheads="1" noChangeShapeType="1" noTextEdit="1"/>
              </p:cNvSpPr>
              <p:nvPr/>
            </p:nvSpPr>
            <p:spPr>
              <a:xfrm>
                <a:off x="2396278" y="5501329"/>
                <a:ext cx="1163455" cy="461665"/>
              </a:xfrm>
              <a:prstGeom prst="rect">
                <a:avLst/>
              </a:prstGeom>
              <a:blipFill>
                <a:blip r:embed="rId8"/>
                <a:stretch>
                  <a:fillRect l="-2094"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93C21F8-2F4F-49DC-B18A-1A07ECD148FC}"/>
                  </a:ext>
                </a:extLst>
              </p:cNvPr>
              <p:cNvSpPr txBox="1"/>
              <p:nvPr/>
            </p:nvSpPr>
            <p:spPr>
              <a:xfrm>
                <a:off x="2428858" y="5995461"/>
                <a:ext cx="501815" cy="461665"/>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400" i="1" dirty="0"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B93C21F8-2F4F-49DC-B18A-1A07ECD148FC}"/>
                  </a:ext>
                </a:extLst>
              </p:cNvPr>
              <p:cNvSpPr txBox="1">
                <a:spLocks noRot="1" noChangeAspect="1" noMove="1" noResize="1" noEditPoints="1" noAdjustHandles="1" noChangeArrowheads="1" noChangeShapeType="1" noTextEdit="1"/>
              </p:cNvSpPr>
              <p:nvPr/>
            </p:nvSpPr>
            <p:spPr>
              <a:xfrm>
                <a:off x="2428858" y="5995461"/>
                <a:ext cx="501815" cy="461665"/>
              </a:xfrm>
              <a:prstGeom prst="rect">
                <a:avLst/>
              </a:prstGeom>
              <a:blipFill>
                <a:blip r:embed="rId9"/>
                <a:stretch>
                  <a:fillRect l="-1205" b="-5333"/>
                </a:stretch>
              </a:blipFill>
            </p:spPr>
            <p:txBody>
              <a:bodyPr/>
              <a:lstStyle/>
              <a:p>
                <a:r>
                  <a:rPr lang="en-SG">
                    <a:noFill/>
                  </a:rPr>
                  <a:t> </a:t>
                </a:r>
              </a:p>
            </p:txBody>
          </p:sp>
        </mc:Fallback>
      </mc:AlternateContent>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6ED844A-0CC3-4EB2-8516-3415BFE78639}"/>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067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505BE7B-F596-4A8E-B663-FECFB063E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356" y="6076311"/>
            <a:ext cx="703458" cy="58621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61177"/>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FF19D55-A31F-479B-B7EE-EFAFB4FA1059}"/>
                  </a:ext>
                </a:extLst>
              </p:cNvPr>
              <p:cNvSpPr txBox="1"/>
              <p:nvPr/>
            </p:nvSpPr>
            <p:spPr>
              <a:xfrm>
                <a:off x="415123" y="898766"/>
                <a:ext cx="8100227" cy="2761525"/>
              </a:xfrm>
              <a:prstGeom prst="rect">
                <a:avLst/>
              </a:prstGeom>
              <a:noFill/>
            </p:spPr>
            <p:txBody>
              <a:bodyPr wrap="square" rtlCol="0">
                <a:spAutoFit/>
              </a:bodyPr>
              <a:lstStyle/>
              <a:p>
                <a:pPr>
                  <a:lnSpc>
                    <a:spcPts val="3000"/>
                  </a:lnSpc>
                </a:pPr>
                <a:r>
                  <a:rPr lang="en-SG" sz="2200" dirty="0"/>
                  <a:t>As the symbol for </a:t>
                </a:r>
                <a:r>
                  <a:rPr lang="en-SG" sz="2200" dirty="0" err="1">
                    <a:solidFill>
                      <a:srgbClr val="0000FF"/>
                    </a:solidFill>
                  </a:rPr>
                  <a:t>setwise</a:t>
                </a:r>
                <a:r>
                  <a:rPr lang="en-SG" sz="2200" dirty="0">
                    <a:solidFill>
                      <a:srgbClr val="0000FF"/>
                    </a:solidFill>
                  </a:rPr>
                  <a:t> preimage </a:t>
                </a:r>
                <a:r>
                  <a:rPr lang="en-SG" sz="2200" dirty="0"/>
                  <a:t>is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US" sz="2200" b="0" i="1" smtClean="0">
                        <a:latin typeface="Cambria Math" panose="02040503050406030204" pitchFamily="18" charset="0"/>
                      </a:rPr>
                      <m:t>()</m:t>
                    </m:r>
                  </m:oMath>
                </a14:m>
                <a:r>
                  <a:rPr lang="en-SG" sz="2200" dirty="0"/>
                  <a:t>, which coincidentally is identical to the symbol for </a:t>
                </a:r>
                <a:r>
                  <a:rPr lang="en-SG" sz="2200" dirty="0">
                    <a:solidFill>
                      <a:srgbClr val="0000FF"/>
                    </a:solidFill>
                  </a:rPr>
                  <a:t>inverse function </a:t>
                </a:r>
                <a:r>
                  <a:rPr lang="en-SG" sz="2200" dirty="0"/>
                  <a:t>(see section 7.2.4), we use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SG" sz="2200" b="0" i="1" smtClean="0">
                        <a:latin typeface="Cambria Math" panose="02040503050406030204" pitchFamily="18" charset="0"/>
                      </a:rPr>
                      <m:t>)</m:t>
                    </m:r>
                  </m:oMath>
                </a14:m>
                <a:r>
                  <a:rPr lang="en-SG" sz="2200" dirty="0"/>
                  <a:t> to refer to the </a:t>
                </a:r>
                <a:r>
                  <a:rPr lang="en-SG" sz="2200" dirty="0" err="1"/>
                  <a:t>setwise</a:t>
                </a:r>
                <a:r>
                  <a:rPr lang="en-SG" sz="2200" dirty="0"/>
                  <a:t> preimage of a set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𝛼</m:t>
                    </m:r>
                  </m:oMath>
                </a14:m>
                <a:r>
                  <a:rPr lang="en-SG" sz="2200" dirty="0"/>
                  <a:t> (which is a subset of the co-domain), reserving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b="0" i="1" smtClean="0">
                        <a:latin typeface="Cambria Math" panose="02040503050406030204" pitchFamily="18" charset="0"/>
                      </a:rPr>
                      <m:t>𝑥</m:t>
                    </m:r>
                    <m:r>
                      <a:rPr lang="en-SG" sz="2200" i="1">
                        <a:latin typeface="Cambria Math" panose="02040503050406030204" pitchFamily="18" charset="0"/>
                      </a:rPr>
                      <m:t>)</m:t>
                    </m:r>
                  </m:oMath>
                </a14:m>
                <a:r>
                  <a:rPr lang="en-SG" sz="2200" dirty="0"/>
                  <a:t> (where </a:t>
                </a:r>
                <a14:m>
                  <m:oMath xmlns:m="http://schemas.openxmlformats.org/officeDocument/2006/math">
                    <m:r>
                      <a:rPr lang="en-SG" sz="2200" i="1" dirty="0" smtClean="0">
                        <a:latin typeface="Cambria Math" panose="02040503050406030204" pitchFamily="18" charset="0"/>
                      </a:rPr>
                      <m:t>𝑥</m:t>
                    </m:r>
                  </m:oMath>
                </a14:m>
                <a:r>
                  <a:rPr lang="en-SG" sz="2200" dirty="0"/>
                  <a:t> is a member of the co-domain) for the inverse function (if </a:t>
                </a:r>
                <a14:m>
                  <m:oMath xmlns:m="http://schemas.openxmlformats.org/officeDocument/2006/math">
                    <m:r>
                      <a:rPr lang="en-SG" sz="2200" i="1" dirty="0" smtClean="0">
                        <a:latin typeface="Cambria Math" panose="02040503050406030204" pitchFamily="18" charset="0"/>
                      </a:rPr>
                      <m:t>𝑓</m:t>
                    </m:r>
                  </m:oMath>
                </a14:m>
                <a:r>
                  <a:rPr lang="en-SG" sz="2200" dirty="0"/>
                  <a:t> indeed has an inverse function).  Note that in general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𝛼</m:t>
                    </m:r>
                    <m:r>
                      <a:rPr lang="en-SG" sz="2200" i="1">
                        <a:latin typeface="Cambria Math" panose="02040503050406030204" pitchFamily="18" charset="0"/>
                      </a:rPr>
                      <m:t>)</m:t>
                    </m:r>
                  </m:oMath>
                </a14:m>
                <a:r>
                  <a:rPr lang="en-SG" sz="2200" dirty="0"/>
                  <a:t> needs not be a function, whereas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i="1">
                        <a:latin typeface="Cambria Math" panose="02040503050406030204" pitchFamily="18" charset="0"/>
                      </a:rPr>
                      <m:t>𝑥</m:t>
                    </m:r>
                    <m:r>
                      <a:rPr lang="en-SG" sz="2200" i="1">
                        <a:latin typeface="Cambria Math" panose="02040503050406030204" pitchFamily="18" charset="0"/>
                      </a:rPr>
                      <m:t>)</m:t>
                    </m:r>
                  </m:oMath>
                </a14:m>
                <a:r>
                  <a:rPr lang="en-SG" sz="2200" dirty="0"/>
                  <a:t> must be a function.</a:t>
                </a:r>
              </a:p>
            </p:txBody>
          </p:sp>
        </mc:Choice>
        <mc:Fallback xmlns="">
          <p:sp>
            <p:nvSpPr>
              <p:cNvPr id="2" name="TextBox 1">
                <a:extLst>
                  <a:ext uri="{FF2B5EF4-FFF2-40B4-BE49-F238E27FC236}">
                    <a16:creationId xmlns:a16="http://schemas.microsoft.com/office/drawing/2014/main" id="{BFF19D55-A31F-479B-B7EE-EFAFB4FA1059}"/>
                  </a:ext>
                </a:extLst>
              </p:cNvPr>
              <p:cNvSpPr txBox="1">
                <a:spLocks noRot="1" noChangeAspect="1" noMove="1" noResize="1" noEditPoints="1" noAdjustHandles="1" noChangeArrowheads="1" noChangeShapeType="1" noTextEdit="1"/>
              </p:cNvSpPr>
              <p:nvPr/>
            </p:nvSpPr>
            <p:spPr>
              <a:xfrm>
                <a:off x="415123" y="898766"/>
                <a:ext cx="8100227" cy="2761525"/>
              </a:xfrm>
              <a:prstGeom prst="rect">
                <a:avLst/>
              </a:prstGeom>
              <a:blipFill>
                <a:blip r:embed="rId4"/>
                <a:stretch>
                  <a:fillRect l="-978" t="-442" r="-1655" b="-3753"/>
                </a:stretch>
              </a:blipFill>
            </p:spPr>
            <p:txBody>
              <a:bodyPr/>
              <a:lstStyle/>
              <a:p>
                <a:r>
                  <a:rPr lang="en-SG">
                    <a:noFill/>
                  </a:rPr>
                  <a:t> </a:t>
                </a:r>
              </a:p>
            </p:txBody>
          </p:sp>
        </mc:Fallback>
      </mc:AlternateContent>
      <p:pic>
        <p:nvPicPr>
          <p:cNvPr id="20" name="Picture 2">
            <a:extLst>
              <a:ext uri="{FF2B5EF4-FFF2-40B4-BE49-F238E27FC236}">
                <a16:creationId xmlns:a16="http://schemas.microsoft.com/office/drawing/2014/main" id="{F6E49971-6CC0-404A-BDA9-48DBB3B77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03"/>
          <a:stretch>
            <a:fillRect/>
          </a:stretch>
        </p:blipFill>
        <p:spPr bwMode="auto">
          <a:xfrm>
            <a:off x="590281" y="4095111"/>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A207E0-1826-427C-ADAF-9107832DEF7A}"/>
                  </a:ext>
                </a:extLst>
              </p:cNvPr>
              <p:cNvSpPr txBox="1"/>
              <p:nvPr/>
            </p:nvSpPr>
            <p:spPr>
              <a:xfrm>
                <a:off x="3935546" y="3724861"/>
                <a:ext cx="4795859" cy="2846933"/>
              </a:xfrm>
              <a:prstGeom prst="rect">
                <a:avLst/>
              </a:prstGeom>
              <a:noFill/>
            </p:spPr>
            <p:txBody>
              <a:bodyPr wrap="square" rtlCol="0">
                <a:spAutoFit/>
              </a:bodyPr>
              <a:lstStyle/>
              <a:p>
                <a:pPr>
                  <a:lnSpc>
                    <a:spcPts val="3000"/>
                  </a:lnSpc>
                  <a:spcAft>
                    <a:spcPts val="600"/>
                  </a:spcAft>
                </a:pPr>
                <a:r>
                  <a:rPr lang="en-SG" sz="2400" dirty="0"/>
                  <a:t>Therefore, to denote the </a:t>
                </a:r>
                <a:r>
                  <a:rPr lang="en-SG" sz="2400" dirty="0" err="1"/>
                  <a:t>setwise</a:t>
                </a:r>
                <a:r>
                  <a:rPr lang="en-SG" sz="2400" dirty="0"/>
                  <a:t> preimage of a single element in the co-domain, </a:t>
                </a:r>
                <a:r>
                  <a:rPr lang="en-SG" sz="2400" dirty="0" err="1"/>
                  <a:t>eg</a:t>
                </a:r>
                <a:r>
                  <a:rPr lang="en-SG" sz="2400" dirty="0"/>
                  <a:t>: </a:t>
                </a:r>
                <a14:m>
                  <m:oMath xmlns:m="http://schemas.openxmlformats.org/officeDocument/2006/math">
                    <m:r>
                      <a:rPr lang="en-SG" sz="2400" i="1" dirty="0" smtClean="0">
                        <a:latin typeface="Cambria Math" panose="02040503050406030204" pitchFamily="18" charset="0"/>
                      </a:rPr>
                      <m:t>𝑏</m:t>
                    </m:r>
                  </m:oMath>
                </a14:m>
                <a:r>
                  <a:rPr lang="en-SG" sz="2400" dirty="0"/>
                  <a:t>, we would write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r>
                      <a:rPr lang="en-SG" sz="2400" i="1">
                        <a:latin typeface="Cambria Math" panose="02040503050406030204" pitchFamily="18" charset="0"/>
                      </a:rPr>
                      <m:t>(</m:t>
                    </m:r>
                    <m:r>
                      <a:rPr lang="en-SG" sz="2400" b="0" i="1" smtClean="0">
                        <a:latin typeface="Cambria Math" panose="02040503050406030204" pitchFamily="18" charset="0"/>
                      </a:rPr>
                      <m:t>{</m:t>
                    </m:r>
                    <m:r>
                      <a:rPr lang="en-SG" sz="2400" b="0" i="1" smtClean="0">
                        <a:latin typeface="Cambria Math" panose="02040503050406030204" pitchFamily="18" charset="0"/>
                      </a:rPr>
                      <m:t>𝑏</m:t>
                    </m:r>
                    <m:r>
                      <a:rPr lang="en-SG" sz="2400" b="0" i="1" smtClean="0">
                        <a:latin typeface="Cambria Math" panose="02040503050406030204" pitchFamily="18" charset="0"/>
                      </a:rPr>
                      <m:t>})</m:t>
                    </m:r>
                  </m:oMath>
                </a14:m>
                <a:r>
                  <a:rPr lang="en-SG" sz="2400" dirty="0"/>
                  <a:t> instead of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r>
                          <a:rPr lang="en-SG" sz="2400" i="1">
                            <a:latin typeface="Cambria Math" panose="02040503050406030204" pitchFamily="18" charset="0"/>
                          </a:rPr>
                          <m:t>𝑏</m:t>
                        </m:r>
                      </m:e>
                    </m:d>
                    <m:r>
                      <a:rPr lang="en-SG" sz="2400" b="0" i="1"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𝑓</m:t>
                    </m:r>
                  </m:oMath>
                </a14:m>
                <a:r>
                  <a:rPr lang="en-SG" sz="2000" dirty="0"/>
                  <a:t> does not have an inverse function in this case.)</a:t>
                </a:r>
                <a:endParaRPr lang="en-SG" sz="20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d>
                            <m:dPr>
                              <m:begChr m:val="{"/>
                              <m:endChr m:val="}"/>
                              <m:ctrlPr>
                                <a:rPr lang="en-SG" sz="2400" i="1">
                                  <a:latin typeface="Cambria Math" panose="02040503050406030204" pitchFamily="18" charset="0"/>
                                </a:rPr>
                              </m:ctrlPr>
                            </m:dPr>
                            <m:e>
                              <m:r>
                                <a:rPr lang="en-SG" sz="2400" i="1">
                                  <a:latin typeface="Cambria Math" panose="02040503050406030204" pitchFamily="18" charset="0"/>
                                </a:rPr>
                                <m:t>𝑏</m:t>
                              </m:r>
                            </m:e>
                          </m:d>
                        </m:e>
                      </m:d>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1,4</m:t>
                          </m:r>
                        </m:e>
                      </m:d>
                      <m:r>
                        <a:rPr lang="en-SG" sz="2400" b="0" i="1" smtClean="0">
                          <a:latin typeface="Cambria Math" panose="02040503050406030204" pitchFamily="18" charset="0"/>
                        </a:rPr>
                        <m:t>.</m:t>
                      </m:r>
                    </m:oMath>
                  </m:oMathPara>
                </a14:m>
                <a:endParaRPr lang="en-SG" sz="2400" dirty="0"/>
              </a:p>
            </p:txBody>
          </p:sp>
        </mc:Choice>
        <mc:Fallback xmlns="">
          <p:sp>
            <p:nvSpPr>
              <p:cNvPr id="21" name="TextBox 20">
                <a:extLst>
                  <a:ext uri="{FF2B5EF4-FFF2-40B4-BE49-F238E27FC236}">
                    <a16:creationId xmlns:a16="http://schemas.microsoft.com/office/drawing/2014/main" id="{C0A207E0-1826-427C-ADAF-9107832DEF7A}"/>
                  </a:ext>
                </a:extLst>
              </p:cNvPr>
              <p:cNvSpPr txBox="1">
                <a:spLocks noRot="1" noChangeAspect="1" noMove="1" noResize="1" noEditPoints="1" noAdjustHandles="1" noChangeArrowheads="1" noChangeShapeType="1" noTextEdit="1"/>
              </p:cNvSpPr>
              <p:nvPr/>
            </p:nvSpPr>
            <p:spPr>
              <a:xfrm>
                <a:off x="3935546" y="3724861"/>
                <a:ext cx="4795859" cy="2846933"/>
              </a:xfrm>
              <a:prstGeom prst="rect">
                <a:avLst/>
              </a:prstGeom>
              <a:blipFill>
                <a:blip r:embed="rId6"/>
                <a:stretch>
                  <a:fillRect l="-2036" t="-1713" b="-2141"/>
                </a:stretch>
              </a:blipFill>
            </p:spPr>
            <p:txBody>
              <a:bodyPr/>
              <a:lstStyle/>
              <a:p>
                <a:r>
                  <a:rPr lang="en-SG">
                    <a:noFill/>
                  </a:rPr>
                  <a:t> </a:t>
                </a:r>
              </a:p>
            </p:txBody>
          </p:sp>
        </mc:Fallback>
      </mc:AlternateContent>
      <p:sp>
        <p:nvSpPr>
          <p:cNvPr id="3" name="Oval 2">
            <a:extLst>
              <a:ext uri="{FF2B5EF4-FFF2-40B4-BE49-F238E27FC236}">
                <a16:creationId xmlns:a16="http://schemas.microsoft.com/office/drawing/2014/main" id="{0262AC6D-DB5D-4D6F-82EA-C07B2233100B}"/>
              </a:ext>
            </a:extLst>
          </p:cNvPr>
          <p:cNvSpPr/>
          <p:nvPr/>
        </p:nvSpPr>
        <p:spPr>
          <a:xfrm>
            <a:off x="2850056" y="4516244"/>
            <a:ext cx="551066" cy="4125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515695D-24CC-4178-9853-015F27BF460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900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Domain, co-domain, range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24356" y="857783"/>
            <a:ext cx="8238334" cy="2208802"/>
            <a:chOff x="993228" y="4598517"/>
            <a:chExt cx="8238334" cy="2197650"/>
          </a:xfrm>
        </p:grpSpPr>
        <p:sp>
          <p:nvSpPr>
            <p:cNvPr id="23" name="Rectangle 22"/>
            <p:cNvSpPr/>
            <p:nvPr/>
          </p:nvSpPr>
          <p:spPr>
            <a:xfrm>
              <a:off x="993228" y="4598518"/>
              <a:ext cx="8238334" cy="219764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Domain, co-domain, range</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885917" cy="1600438"/>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from set </a:t>
                  </a:r>
                  <a14:m>
                    <m:oMath xmlns:m="http://schemas.openxmlformats.org/officeDocument/2006/math">
                      <m:r>
                        <a:rPr lang="en-US" sz="2200" i="1" dirty="0" smtClean="0">
                          <a:latin typeface="Cambria Math" panose="02040503050406030204" pitchFamily="18" charset="0"/>
                        </a:rPr>
                        <m:t>𝑋</m:t>
                      </m:r>
                    </m:oMath>
                  </a14:m>
                  <a:r>
                    <a:rPr lang="en-US" sz="2200" dirty="0"/>
                    <a:t> to set </a:t>
                  </a:r>
                  <a14:m>
                    <m:oMath xmlns:m="http://schemas.openxmlformats.org/officeDocument/2006/math">
                      <m:r>
                        <a:rPr lang="en-US" sz="2200" i="1" dirty="0" smtClean="0">
                          <a:latin typeface="Cambria Math" panose="02040503050406030204" pitchFamily="18" charset="0"/>
                        </a:rPr>
                        <m:t>𝑌</m:t>
                      </m:r>
                    </m:oMath>
                  </a14:m>
                  <a:r>
                    <a:rPr lang="en-US" sz="2200" dirty="0"/>
                    <a:t>.</a:t>
                  </a:r>
                </a:p>
                <a:p>
                  <a:pPr marL="342900" indent="-342900">
                    <a:spcAft>
                      <a:spcPts val="600"/>
                    </a:spcAf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rPr>
                        <m:t>𝑋</m:t>
                      </m:r>
                    </m:oMath>
                  </a14:m>
                  <a:r>
                    <a:rPr lang="en-US" sz="2200" dirty="0"/>
                    <a:t> is the </a:t>
                  </a:r>
                  <a:r>
                    <a:rPr lang="en-US" sz="2200" b="1" dirty="0"/>
                    <a:t>domain</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and </a:t>
                  </a:r>
                  <a14:m>
                    <m:oMath xmlns:m="http://schemas.openxmlformats.org/officeDocument/2006/math">
                      <m:r>
                        <a:rPr lang="en-US" sz="2200" i="1" dirty="0" smtClean="0">
                          <a:latin typeface="Cambria Math" panose="02040503050406030204" pitchFamily="18" charset="0"/>
                        </a:rPr>
                        <m:t>𝑌</m:t>
                      </m:r>
                    </m:oMath>
                  </a14:m>
                  <a:r>
                    <a:rPr lang="en-US" sz="2200" dirty="0"/>
                    <a:t> the </a:t>
                  </a:r>
                  <a:r>
                    <a:rPr lang="en-US" sz="2200" b="1" dirty="0"/>
                    <a:t>co-domain</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a:t>
                  </a:r>
                </a:p>
                <a:p>
                  <a:pPr marL="342900" indent="-342900">
                    <a:buFont typeface="Wingdings" panose="05000000000000000000" pitchFamily="2" charset="2"/>
                    <a:buChar char="§"/>
                  </a:pPr>
                  <a:r>
                    <a:rPr lang="en-US" sz="2200" dirty="0"/>
                    <a:t>The </a:t>
                  </a:r>
                  <a:r>
                    <a:rPr lang="en-US" sz="2200" b="1" dirty="0"/>
                    <a:t>range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is the (</a:t>
                  </a:r>
                  <a:r>
                    <a:rPr lang="en-US" sz="2200" dirty="0" err="1"/>
                    <a:t>setwise</a:t>
                  </a:r>
                  <a:r>
                    <a:rPr lang="en-US" sz="2200" dirty="0"/>
                    <a:t>) image of </a:t>
                  </a:r>
                  <a14:m>
                    <m:oMath xmlns:m="http://schemas.openxmlformats.org/officeDocument/2006/math">
                      <m:r>
                        <a:rPr lang="en-US" sz="2200" i="1" dirty="0" smtClean="0">
                          <a:latin typeface="Cambria Math" panose="02040503050406030204" pitchFamily="18" charset="0"/>
                        </a:rPr>
                        <m:t>𝑋</m:t>
                      </m:r>
                    </m:oMath>
                  </a14:m>
                  <a:r>
                    <a:rPr lang="en-US" sz="2200" dirty="0"/>
                    <a:t> under </a:t>
                  </a:r>
                  <a14:m>
                    <m:oMath xmlns:m="http://schemas.openxmlformats.org/officeDocument/2006/math">
                      <m:r>
                        <a:rPr lang="en-US" sz="2200" i="1" dirty="0" smtClean="0">
                          <a:latin typeface="Cambria Math" panose="02040503050406030204" pitchFamily="18" charset="0"/>
                        </a:rPr>
                        <m:t>𝑓</m:t>
                      </m:r>
                    </m:oMath>
                  </a14:m>
                  <a:r>
                    <a:rPr lang="en-US" sz="2200" dirty="0"/>
                    <a:t>: </a:t>
                  </a:r>
                </a:p>
                <a:p>
                  <a:pPr>
                    <a:spcAft>
                      <a:spcPts val="600"/>
                    </a:spcAft>
                    <a:tabLst>
                      <a:tab pos="914400" algn="l"/>
                    </a:tabLst>
                  </a:pPr>
                  <a:r>
                    <a:rPr lang="en-US" sz="2200" b="0" dirty="0"/>
                    <a:t>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oMath>
                  </a14:m>
                  <a:r>
                    <a:rPr lang="en-US" sz="2200" dirty="0"/>
                    <a:t> for some </a:t>
                  </a:r>
                  <a14:m>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885917" cy="1600438"/>
                </a:xfrm>
                <a:prstGeom prst="rect">
                  <a:avLst/>
                </a:prstGeom>
                <a:blipFill>
                  <a:blip r:embed="rId3"/>
                  <a:stretch>
                    <a:fillRect l="-1005" t="-2662" b="-6464"/>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93B4B4-D736-4D5A-BADE-FF3AD41D0E07}"/>
                  </a:ext>
                </a:extLst>
              </p:cNvPr>
              <p:cNvSpPr txBox="1"/>
              <p:nvPr/>
            </p:nvSpPr>
            <p:spPr>
              <a:xfrm>
                <a:off x="466986" y="3340379"/>
                <a:ext cx="7321830" cy="1354217"/>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#6: </a:t>
                </a:r>
                <a:r>
                  <a:rPr lang="en-US" altLang="en-US" sz="2400" dirty="0"/>
                  <a:t>A function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as:</a:t>
                </a:r>
              </a:p>
              <a:p>
                <a:pPr>
                  <a:spcAft>
                    <a:spcPts val="600"/>
                  </a:spcAft>
                  <a:tabLst>
                    <a:tab pos="1617663" algn="l"/>
                  </a:tabLst>
                </a:pPr>
                <a:r>
                  <a:rPr lang="en-US" altLang="en-US" sz="2400" dirty="0"/>
                  <a:t>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m:t>
                    </m:r>
                  </m:oMath>
                </a14:m>
                <a:r>
                  <a:rPr lang="en-US" altLang="en-US" sz="2400" dirty="0"/>
                  <a:t> </a:t>
                </a:r>
                <a14:m>
                  <m:oMath xmlns:m="http://schemas.openxmlformats.org/officeDocument/2006/math">
                    <m:r>
                      <a:rPr lang="en-SG" altLang="en-US" sz="2400" b="0" i="1" smtClean="0">
                        <a:latin typeface="Cambria Math" panose="02040503050406030204" pitchFamily="18" charset="0"/>
                      </a:rPr>
                      <m: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endParaRPr lang="en-US" altLang="en-US" sz="2400" dirty="0"/>
              </a:p>
              <a:p>
                <a:pPr>
                  <a:spcAft>
                    <a:spcPts val="600"/>
                  </a:spcAft>
                  <a:tabLst>
                    <a:tab pos="1617663" algn="l"/>
                  </a:tabLst>
                </a:pPr>
                <a:r>
                  <a:rPr lang="en-US" altLang="en-US" sz="2400" dirty="0"/>
                  <a:t>What are the domain, co-domain, and range of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a:t>
                </a:r>
              </a:p>
            </p:txBody>
          </p:sp>
        </mc:Choice>
        <mc:Fallback xmlns="">
          <p:sp>
            <p:nvSpPr>
              <p:cNvPr id="27" name="TextBox 26">
                <a:extLst>
                  <a:ext uri="{FF2B5EF4-FFF2-40B4-BE49-F238E27FC236}">
                    <a16:creationId xmlns:a16="http://schemas.microsoft.com/office/drawing/2014/main" id="{5B93B4B4-D736-4D5A-BADE-FF3AD41D0E07}"/>
                  </a:ext>
                </a:extLst>
              </p:cNvPr>
              <p:cNvSpPr txBox="1">
                <a:spLocks noRot="1" noChangeAspect="1" noMove="1" noResize="1" noEditPoints="1" noAdjustHandles="1" noChangeArrowheads="1" noChangeShapeType="1" noTextEdit="1"/>
              </p:cNvSpPr>
              <p:nvPr/>
            </p:nvSpPr>
            <p:spPr>
              <a:xfrm>
                <a:off x="466986" y="3340379"/>
                <a:ext cx="7321830" cy="1354217"/>
              </a:xfrm>
              <a:prstGeom prst="rect">
                <a:avLst/>
              </a:prstGeom>
              <a:blipFill>
                <a:blip r:embed="rId4"/>
                <a:stretch>
                  <a:fillRect l="-1332" t="-3604" b="-945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9F276F-92ED-4253-80B0-53DD3BE3FBB8}"/>
                  </a:ext>
                </a:extLst>
              </p:cNvPr>
              <p:cNvSpPr txBox="1"/>
              <p:nvPr/>
            </p:nvSpPr>
            <p:spPr>
              <a:xfrm>
                <a:off x="1769660" y="4683057"/>
                <a:ext cx="5347725" cy="1538883"/>
              </a:xfrm>
              <a:prstGeom prst="rect">
                <a:avLst/>
              </a:prstGeom>
              <a:noFill/>
            </p:spPr>
            <p:txBody>
              <a:bodyPr wrap="square" rtlCol="0">
                <a:spAutoFit/>
              </a:bodyPr>
              <a:lstStyle/>
              <a:p>
                <a:pPr>
                  <a:spcAft>
                    <a:spcPts val="600"/>
                  </a:spcAft>
                </a:pPr>
                <a:r>
                  <a:rPr lang="en-US" sz="2800" dirty="0">
                    <a:solidFill>
                      <a:srgbClr val="0000FF"/>
                    </a:solidFill>
                  </a:rPr>
                  <a:t>Domain: </a:t>
                </a:r>
                <a:r>
                  <a:rPr lang="en-US" sz="2800" dirty="0"/>
                  <a:t>the set of integers, </a:t>
                </a:r>
                <a14:m>
                  <m:oMath xmlns:m="http://schemas.openxmlformats.org/officeDocument/2006/math">
                    <m:r>
                      <a:rPr lang="en-US" sz="2800" i="1" smtClean="0">
                        <a:latin typeface="Cambria Math" panose="02040503050406030204" pitchFamily="18" charset="0"/>
                        <a:ea typeface="Cambria Math" panose="02040503050406030204" pitchFamily="18" charset="0"/>
                      </a:rPr>
                      <m:t>ℤ</m:t>
                    </m:r>
                  </m:oMath>
                </a14:m>
                <a:r>
                  <a:rPr lang="en-US" sz="2800" dirty="0"/>
                  <a:t>.</a:t>
                </a:r>
              </a:p>
              <a:p>
                <a:pPr>
                  <a:spcAft>
                    <a:spcPts val="600"/>
                  </a:spcAft>
                </a:pPr>
                <a:r>
                  <a:rPr lang="en-US" sz="2800" dirty="0">
                    <a:solidFill>
                      <a:srgbClr val="0000FF"/>
                    </a:solidFill>
                  </a:rPr>
                  <a:t>Co-domain: </a:t>
                </a:r>
                <a:r>
                  <a:rPr lang="en-US" sz="2800" dirty="0"/>
                  <a:t>the set of integers, </a:t>
                </a:r>
                <a14:m>
                  <m:oMath xmlns:m="http://schemas.openxmlformats.org/officeDocument/2006/math">
                    <m:r>
                      <a:rPr lang="en-US" sz="2800" i="1" smtClean="0">
                        <a:latin typeface="Cambria Math" panose="02040503050406030204" pitchFamily="18" charset="0"/>
                        <a:ea typeface="Cambria Math" panose="02040503050406030204" pitchFamily="18" charset="0"/>
                      </a:rPr>
                      <m:t>ℤ</m:t>
                    </m:r>
                  </m:oMath>
                </a14:m>
                <a:r>
                  <a:rPr lang="en-US" sz="2800" dirty="0"/>
                  <a:t>.</a:t>
                </a:r>
              </a:p>
              <a:p>
                <a:pPr>
                  <a:spcAft>
                    <a:spcPts val="600"/>
                  </a:spcAft>
                </a:pPr>
                <a:r>
                  <a:rPr lang="en-US" sz="2800" dirty="0">
                    <a:solidFill>
                      <a:srgbClr val="0000FF"/>
                    </a:solidFill>
                  </a:rPr>
                  <a:t>Range: </a:t>
                </a:r>
                <a:r>
                  <a:rPr lang="en-US" sz="2800" dirty="0"/>
                  <a:t>the set of odd integers. </a:t>
                </a:r>
                <a:endParaRPr lang="en-SG" sz="2800" dirty="0"/>
              </a:p>
            </p:txBody>
          </p:sp>
        </mc:Choice>
        <mc:Fallback xmlns="">
          <p:sp>
            <p:nvSpPr>
              <p:cNvPr id="3" name="TextBox 2">
                <a:extLst>
                  <a:ext uri="{FF2B5EF4-FFF2-40B4-BE49-F238E27FC236}">
                    <a16:creationId xmlns:a16="http://schemas.microsoft.com/office/drawing/2014/main" id="{C39F276F-92ED-4253-80B0-53DD3BE3FBB8}"/>
                  </a:ext>
                </a:extLst>
              </p:cNvPr>
              <p:cNvSpPr txBox="1">
                <a:spLocks noRot="1" noChangeAspect="1" noMove="1" noResize="1" noEditPoints="1" noAdjustHandles="1" noChangeArrowheads="1" noChangeShapeType="1" noTextEdit="1"/>
              </p:cNvSpPr>
              <p:nvPr/>
            </p:nvSpPr>
            <p:spPr>
              <a:xfrm>
                <a:off x="1769660" y="4683057"/>
                <a:ext cx="5347725" cy="1538883"/>
              </a:xfrm>
              <a:prstGeom prst="rect">
                <a:avLst/>
              </a:prstGeom>
              <a:blipFill>
                <a:blip r:embed="rId5"/>
                <a:stretch>
                  <a:fillRect l="-2278" t="-3557" b="-102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857A4C-6E43-4BC1-92C9-2E112A2AA65A}"/>
                  </a:ext>
                </a:extLst>
              </p:cNvPr>
              <p:cNvSpPr txBox="1"/>
              <p:nvPr/>
            </p:nvSpPr>
            <p:spPr>
              <a:xfrm>
                <a:off x="6033424" y="2806949"/>
                <a:ext cx="2786219" cy="461665"/>
              </a:xfrm>
              <a:prstGeom prst="rect">
                <a:avLst/>
              </a:prstGeom>
              <a:solidFill>
                <a:schemeClr val="accent2">
                  <a:lumMod val="20000"/>
                  <a:lumOff val="80000"/>
                </a:schemeClr>
              </a:solidFill>
            </p:spPr>
            <p:txBody>
              <a:bodyPr wrap="square" rtlCol="0">
                <a:spAutoFit/>
              </a:bodyPr>
              <a:lstStyle/>
              <a:p>
                <a:pPr algn="ctr"/>
                <a:r>
                  <a:rPr lang="en-US" sz="2400" dirty="0"/>
                  <a:t>Range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SG" sz="2400" dirty="0"/>
                  <a:t> Co-domain</a:t>
                </a:r>
              </a:p>
            </p:txBody>
          </p:sp>
        </mc:Choice>
        <mc:Fallback xmlns="">
          <p:sp>
            <p:nvSpPr>
              <p:cNvPr id="6" name="TextBox 5">
                <a:extLst>
                  <a:ext uri="{FF2B5EF4-FFF2-40B4-BE49-F238E27FC236}">
                    <a16:creationId xmlns:a16="http://schemas.microsoft.com/office/drawing/2014/main" id="{91857A4C-6E43-4BC1-92C9-2E112A2AA65A}"/>
                  </a:ext>
                </a:extLst>
              </p:cNvPr>
              <p:cNvSpPr txBox="1">
                <a:spLocks noRot="1" noChangeAspect="1" noMove="1" noResize="1" noEditPoints="1" noAdjustHandles="1" noChangeArrowheads="1" noChangeShapeType="1" noTextEdit="1"/>
              </p:cNvSpPr>
              <p:nvPr/>
            </p:nvSpPr>
            <p:spPr>
              <a:xfrm>
                <a:off x="6033424" y="2806949"/>
                <a:ext cx="2786219" cy="461665"/>
              </a:xfrm>
              <a:prstGeom prst="rect">
                <a:avLst/>
              </a:prstGeom>
              <a:blipFill>
                <a:blip r:embed="rId6"/>
                <a:stretch>
                  <a:fillRect l="-1313" t="-10526" r="-875" b="-28947"/>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3D6A08EB-9E29-4984-B544-6511B57146A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3626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Domain, co-domain, range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324356" y="864397"/>
                <a:ext cx="8114872" cy="461665"/>
              </a:xfrm>
              <a:prstGeom prst="rect">
                <a:avLst/>
              </a:prstGeom>
              <a:noFill/>
            </p:spPr>
            <p:txBody>
              <a:bodyPr wrap="square" rtlCol="0">
                <a:spAutoFit/>
              </a:bodyPr>
              <a:lstStyle/>
              <a:p>
                <a:r>
                  <a:rPr lang="en-US" altLang="en-US" sz="2400" dirty="0">
                    <a:solidFill>
                      <a:schemeClr val="accent2">
                        <a:lumMod val="50000"/>
                      </a:schemeClr>
                    </a:solidFill>
                  </a:rPr>
                  <a:t>Example #7: </a:t>
                </a:r>
                <a:r>
                  <a:rPr lang="en-US" altLang="en-US" sz="2400" dirty="0"/>
                  <a:t>The function </a:t>
                </a:r>
                <a14:m>
                  <m:oMath xmlns:m="http://schemas.openxmlformats.org/officeDocument/2006/math">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𝑌</m:t>
                    </m:r>
                  </m:oMath>
                </a14:m>
                <a:r>
                  <a:rPr lang="en-US" altLang="en-US" sz="2400" dirty="0"/>
                  <a:t> is shown below.</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24356" y="864397"/>
                <a:ext cx="8114872" cy="461665"/>
              </a:xfrm>
              <a:prstGeom prst="rect">
                <a:avLst/>
              </a:prstGeom>
              <a:blipFill>
                <a:blip r:embed="rId3"/>
                <a:stretch>
                  <a:fillRect l="-1127" t="-10526" b="-28947"/>
                </a:stretch>
              </a:blipFill>
            </p:spPr>
            <p:txBody>
              <a:bodyPr/>
              <a:lstStyle/>
              <a:p>
                <a:r>
                  <a:rPr lang="en-SG">
                    <a:noFill/>
                  </a:rPr>
                  <a:t> </a:t>
                </a:r>
              </a:p>
            </p:txBody>
          </p:sp>
        </mc:Fallback>
      </mc:AlternateContent>
      <p:grpSp>
        <p:nvGrpSpPr>
          <p:cNvPr id="18" name="Group 17"/>
          <p:cNvGrpSpPr/>
          <p:nvPr/>
        </p:nvGrpSpPr>
        <p:grpSpPr>
          <a:xfrm>
            <a:off x="170555" y="1673338"/>
            <a:ext cx="2907510" cy="2108353"/>
            <a:chOff x="2293516" y="1919964"/>
            <a:chExt cx="2907510" cy="2108353"/>
          </a:xfrm>
        </p:grpSpPr>
        <p:grpSp>
          <p:nvGrpSpPr>
            <p:cNvPr id="146" name="Group 145"/>
            <p:cNvGrpSpPr/>
            <p:nvPr/>
          </p:nvGrpSpPr>
          <p:grpSpPr>
            <a:xfrm>
              <a:off x="2393199" y="1919964"/>
              <a:ext cx="2779047" cy="2108353"/>
              <a:chOff x="583074" y="4272939"/>
              <a:chExt cx="2095921" cy="1590092"/>
            </a:xfrm>
          </p:grpSpPr>
          <p:grpSp>
            <p:nvGrpSpPr>
              <p:cNvPr id="90" name="Group 89"/>
              <p:cNvGrpSpPr/>
              <p:nvPr/>
            </p:nvGrpSpPr>
            <p:grpSpPr>
              <a:xfrm>
                <a:off x="583074" y="4272939"/>
                <a:ext cx="2095921" cy="1590092"/>
                <a:chOff x="583074" y="1972288"/>
                <a:chExt cx="2095921" cy="1590092"/>
              </a:xfrm>
            </p:grpSpPr>
            <p:grpSp>
              <p:nvGrpSpPr>
                <p:cNvPr id="91" name="Group 90"/>
                <p:cNvGrpSpPr/>
                <p:nvPr/>
              </p:nvGrpSpPr>
              <p:grpSpPr>
                <a:xfrm>
                  <a:off x="583074" y="2238027"/>
                  <a:ext cx="796604" cy="1324353"/>
                  <a:chOff x="934984" y="2259106"/>
                  <a:chExt cx="796604" cy="1324353"/>
                </a:xfrm>
              </p:grpSpPr>
              <p:sp>
                <p:nvSpPr>
                  <p:cNvPr id="102" name="Oval 101"/>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290928" y="2512466"/>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290928" y="2758679"/>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290928" y="3243325"/>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290928" y="3000588"/>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1882391" y="2238027"/>
                  <a:ext cx="796604" cy="1324353"/>
                  <a:chOff x="1882391" y="2238027"/>
                  <a:chExt cx="796604" cy="1324353"/>
                </a:xfrm>
              </p:grpSpPr>
              <p:sp>
                <p:nvSpPr>
                  <p:cNvPr id="96" name="Oval 95"/>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238335" y="2471083"/>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238335" y="2672444"/>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238335" y="3089812"/>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38335" y="2875980"/>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238335" y="3285684"/>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1345172" y="1972288"/>
                  <a:ext cx="652022" cy="936263"/>
                  <a:chOff x="1345172" y="1972288"/>
                  <a:chExt cx="652022" cy="936263"/>
                </a:xfrm>
              </p:grpSpPr>
              <p:sp>
                <p:nvSpPr>
                  <p:cNvPr id="94" name="Arc 93"/>
                  <p:cNvSpPr/>
                  <p:nvPr/>
                </p:nvSpPr>
                <p:spPr>
                  <a:xfrm rot="19081639">
                    <a:off x="1345172" y="2256529"/>
                    <a:ext cx="652022" cy="652022"/>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TextBox 94"/>
                      <p:cNvSpPr txBox="1"/>
                      <p:nvPr/>
                    </p:nvSpPr>
                    <p:spPr>
                      <a:xfrm>
                        <a:off x="1470280" y="1972288"/>
                        <a:ext cx="412111" cy="278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1470280" y="1972288"/>
                        <a:ext cx="412111" cy="278545"/>
                      </a:xfrm>
                      <a:prstGeom prst="rect">
                        <a:avLst/>
                      </a:prstGeom>
                      <a:blipFill>
                        <a:blip r:embed="rId4"/>
                        <a:stretch>
                          <a:fillRect b="-13115"/>
                        </a:stretch>
                      </a:blipFill>
                    </p:spPr>
                    <p:txBody>
                      <a:bodyPr/>
                      <a:lstStyle/>
                      <a:p>
                        <a:r>
                          <a:rPr lang="en-US">
                            <a:noFill/>
                          </a:rPr>
                          <a:t> </a:t>
                        </a:r>
                      </a:p>
                    </p:txBody>
                  </p:sp>
                </mc:Fallback>
              </mc:AlternateContent>
            </p:grpSp>
          </p:grpSp>
          <p:cxnSp>
            <p:nvCxnSpPr>
              <p:cNvPr id="112" name="Straight Arrow Connector 111"/>
              <p:cNvCxnSpPr>
                <a:endCxn id="97" idx="3"/>
              </p:cNvCxnSpPr>
              <p:nvPr/>
            </p:nvCxnSpPr>
            <p:spPr>
              <a:xfrm flipV="1">
                <a:off x="1019551" y="4844044"/>
                <a:ext cx="1231191" cy="25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6"/>
                <a:endCxn id="98" idx="2"/>
              </p:cNvCxnSpPr>
              <p:nvPr/>
            </p:nvCxnSpPr>
            <p:spPr>
              <a:xfrm flipV="1">
                <a:off x="1023735" y="5015454"/>
                <a:ext cx="1214600" cy="65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6"/>
                <a:endCxn id="98" idx="3"/>
              </p:cNvCxnSpPr>
              <p:nvPr/>
            </p:nvCxnSpPr>
            <p:spPr>
              <a:xfrm flipV="1">
                <a:off x="1023735" y="5045406"/>
                <a:ext cx="1227006" cy="277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101" idx="2"/>
              </p:cNvCxnSpPr>
              <p:nvPr/>
            </p:nvCxnSpPr>
            <p:spPr>
              <a:xfrm>
                <a:off x="1019551" y="5577943"/>
                <a:ext cx="1218784" cy="50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TextBox 161"/>
                <p:cNvSpPr txBox="1"/>
                <p:nvPr/>
              </p:nvSpPr>
              <p:spPr>
                <a:xfrm>
                  <a:off x="2293516" y="2087648"/>
                  <a:ext cx="3934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162" name="TextBox 161"/>
                <p:cNvSpPr txBox="1">
                  <a:spLocks noRot="1" noChangeAspect="1" noMove="1" noResize="1" noEditPoints="1" noAdjustHandles="1" noChangeArrowheads="1" noChangeShapeType="1" noTextEdit="1"/>
                </p:cNvSpPr>
                <p:nvPr/>
              </p:nvSpPr>
              <p:spPr>
                <a:xfrm>
                  <a:off x="2293516" y="2087648"/>
                  <a:ext cx="3934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4797683" y="2087648"/>
                  <a:ext cx="403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𝑌</m:t>
                        </m:r>
                      </m:oMath>
                    </m:oMathPara>
                  </a14:m>
                  <a:endParaRPr lang="en-US" dirty="0"/>
                </a:p>
              </p:txBody>
            </p:sp>
          </mc:Choice>
          <mc:Fallback xmlns="">
            <p:sp>
              <p:nvSpPr>
                <p:cNvPr id="167" name="TextBox 166"/>
                <p:cNvSpPr txBox="1">
                  <a:spLocks noRot="1" noChangeAspect="1" noMove="1" noResize="1" noEditPoints="1" noAdjustHandles="1" noChangeArrowheads="1" noChangeShapeType="1" noTextEdit="1"/>
                </p:cNvSpPr>
                <p:nvPr/>
              </p:nvSpPr>
              <p:spPr>
                <a:xfrm>
                  <a:off x="4797683" y="2087648"/>
                  <a:ext cx="403343" cy="369332"/>
                </a:xfrm>
                <a:prstGeom prst="rect">
                  <a:avLst/>
                </a:prstGeom>
                <a:blipFill>
                  <a:blip r:embed="rId6"/>
                  <a:stretch>
                    <a:fillRect/>
                  </a:stretch>
                </a:blipFill>
              </p:spPr>
              <p:txBody>
                <a:bodyPr/>
                <a:lstStyle/>
                <a:p>
                  <a:r>
                    <a:rPr lang="en-US">
                      <a:noFill/>
                    </a:rPr>
                    <a:t> </a:t>
                  </a:r>
                </a:p>
              </p:txBody>
            </p:sp>
          </mc:Fallback>
        </mc:AlternateContent>
        <p:sp>
          <p:nvSpPr>
            <p:cNvPr id="141" name="TextBox 140"/>
            <p:cNvSpPr txBox="1"/>
            <p:nvPr/>
          </p:nvSpPr>
          <p:spPr>
            <a:xfrm>
              <a:off x="2556817" y="2471910"/>
              <a:ext cx="393432" cy="338554"/>
            </a:xfrm>
            <a:prstGeom prst="rect">
              <a:avLst/>
            </a:prstGeom>
            <a:noFill/>
          </p:spPr>
          <p:txBody>
            <a:bodyPr wrap="square" rtlCol="0">
              <a:spAutoFit/>
            </a:bodyPr>
            <a:lstStyle/>
            <a:p>
              <a:pPr algn="ctr"/>
              <a:r>
                <a:rPr lang="en-US" sz="1600" dirty="0"/>
                <a:t>1</a:t>
              </a:r>
            </a:p>
          </p:txBody>
        </p:sp>
        <p:sp>
          <p:nvSpPr>
            <p:cNvPr id="142" name="TextBox 141"/>
            <p:cNvSpPr txBox="1"/>
            <p:nvPr/>
          </p:nvSpPr>
          <p:spPr>
            <a:xfrm>
              <a:off x="2555273" y="2821538"/>
              <a:ext cx="393432" cy="338554"/>
            </a:xfrm>
            <a:prstGeom prst="rect">
              <a:avLst/>
            </a:prstGeom>
            <a:noFill/>
          </p:spPr>
          <p:txBody>
            <a:bodyPr wrap="square" rtlCol="0">
              <a:spAutoFit/>
            </a:bodyPr>
            <a:lstStyle/>
            <a:p>
              <a:pPr algn="ctr"/>
              <a:r>
                <a:rPr lang="en-US" sz="1600" dirty="0"/>
                <a:t>2</a:t>
              </a:r>
            </a:p>
          </p:txBody>
        </p:sp>
        <p:sp>
          <p:nvSpPr>
            <p:cNvPr id="151" name="TextBox 150"/>
            <p:cNvSpPr txBox="1"/>
            <p:nvPr/>
          </p:nvSpPr>
          <p:spPr>
            <a:xfrm>
              <a:off x="2555273" y="3154078"/>
              <a:ext cx="393432" cy="338554"/>
            </a:xfrm>
            <a:prstGeom prst="rect">
              <a:avLst/>
            </a:prstGeom>
            <a:noFill/>
          </p:spPr>
          <p:txBody>
            <a:bodyPr wrap="square" rtlCol="0">
              <a:spAutoFit/>
            </a:bodyPr>
            <a:lstStyle/>
            <a:p>
              <a:pPr algn="ctr"/>
              <a:r>
                <a:rPr lang="en-US" sz="1600" dirty="0"/>
                <a:t>3</a:t>
              </a:r>
            </a:p>
          </p:txBody>
        </p:sp>
        <p:sp>
          <p:nvSpPr>
            <p:cNvPr id="152" name="TextBox 151"/>
            <p:cNvSpPr txBox="1"/>
            <p:nvPr/>
          </p:nvSpPr>
          <p:spPr>
            <a:xfrm>
              <a:off x="2555273" y="3464210"/>
              <a:ext cx="393432" cy="338554"/>
            </a:xfrm>
            <a:prstGeom prst="rect">
              <a:avLst/>
            </a:prstGeom>
            <a:noFill/>
          </p:spPr>
          <p:txBody>
            <a:bodyPr wrap="square" rtlCol="0">
              <a:spAutoFit/>
            </a:bodyPr>
            <a:lstStyle/>
            <a:p>
              <a:pPr algn="ctr"/>
              <a:r>
                <a:rPr lang="en-US" sz="1600" dirty="0"/>
                <a:t>4</a:t>
              </a:r>
            </a:p>
          </p:txBody>
        </p:sp>
        <p:sp>
          <p:nvSpPr>
            <p:cNvPr id="153" name="TextBox 152"/>
            <p:cNvSpPr txBox="1"/>
            <p:nvPr/>
          </p:nvSpPr>
          <p:spPr>
            <a:xfrm>
              <a:off x="4634735" y="2488733"/>
              <a:ext cx="393432" cy="338554"/>
            </a:xfrm>
            <a:prstGeom prst="rect">
              <a:avLst/>
            </a:prstGeom>
            <a:noFill/>
          </p:spPr>
          <p:txBody>
            <a:bodyPr wrap="square" rtlCol="0">
              <a:spAutoFit/>
            </a:bodyPr>
            <a:lstStyle/>
            <a:p>
              <a:pPr algn="ctr"/>
              <a:r>
                <a:rPr lang="en-US" sz="1600" dirty="0"/>
                <a:t>a</a:t>
              </a:r>
            </a:p>
          </p:txBody>
        </p:sp>
        <p:sp>
          <p:nvSpPr>
            <p:cNvPr id="154" name="TextBox 153"/>
            <p:cNvSpPr txBox="1"/>
            <p:nvPr/>
          </p:nvSpPr>
          <p:spPr>
            <a:xfrm>
              <a:off x="4633191" y="2753293"/>
              <a:ext cx="393432" cy="338554"/>
            </a:xfrm>
            <a:prstGeom prst="rect">
              <a:avLst/>
            </a:prstGeom>
            <a:noFill/>
          </p:spPr>
          <p:txBody>
            <a:bodyPr wrap="square" rtlCol="0">
              <a:spAutoFit/>
            </a:bodyPr>
            <a:lstStyle/>
            <a:p>
              <a:pPr algn="ctr"/>
              <a:r>
                <a:rPr lang="en-US" sz="1600" dirty="0"/>
                <a:t>b</a:t>
              </a:r>
            </a:p>
          </p:txBody>
        </p:sp>
        <p:sp>
          <p:nvSpPr>
            <p:cNvPr id="155" name="TextBox 154"/>
            <p:cNvSpPr txBox="1"/>
            <p:nvPr/>
          </p:nvSpPr>
          <p:spPr>
            <a:xfrm>
              <a:off x="4633191" y="3002677"/>
              <a:ext cx="393432" cy="338554"/>
            </a:xfrm>
            <a:prstGeom prst="rect">
              <a:avLst/>
            </a:prstGeom>
            <a:noFill/>
          </p:spPr>
          <p:txBody>
            <a:bodyPr wrap="square" rtlCol="0">
              <a:spAutoFit/>
            </a:bodyPr>
            <a:lstStyle/>
            <a:p>
              <a:pPr algn="ctr"/>
              <a:r>
                <a:rPr lang="en-US" sz="1600" dirty="0"/>
                <a:t>c</a:t>
              </a:r>
            </a:p>
          </p:txBody>
        </p:sp>
        <p:sp>
          <p:nvSpPr>
            <p:cNvPr id="156" name="TextBox 155"/>
            <p:cNvSpPr txBox="1"/>
            <p:nvPr/>
          </p:nvSpPr>
          <p:spPr>
            <a:xfrm>
              <a:off x="4633191" y="3279075"/>
              <a:ext cx="393432" cy="338554"/>
            </a:xfrm>
            <a:prstGeom prst="rect">
              <a:avLst/>
            </a:prstGeom>
            <a:noFill/>
          </p:spPr>
          <p:txBody>
            <a:bodyPr wrap="square" rtlCol="0">
              <a:spAutoFit/>
            </a:bodyPr>
            <a:lstStyle/>
            <a:p>
              <a:pPr algn="ctr"/>
              <a:r>
                <a:rPr lang="en-US" sz="1600" dirty="0"/>
                <a:t>d</a:t>
              </a:r>
            </a:p>
          </p:txBody>
        </p:sp>
        <p:sp>
          <p:nvSpPr>
            <p:cNvPr id="157" name="TextBox 156"/>
            <p:cNvSpPr txBox="1"/>
            <p:nvPr/>
          </p:nvSpPr>
          <p:spPr>
            <a:xfrm>
              <a:off x="4644125" y="3555934"/>
              <a:ext cx="393432" cy="338554"/>
            </a:xfrm>
            <a:prstGeom prst="rect">
              <a:avLst/>
            </a:prstGeom>
            <a:noFill/>
          </p:spPr>
          <p:txBody>
            <a:bodyPr wrap="square" rtlCol="0">
              <a:spAutoFit/>
            </a:bodyPr>
            <a:lstStyle/>
            <a:p>
              <a:pPr algn="ctr"/>
              <a:r>
                <a:rPr lang="en-US" sz="1600" dirty="0"/>
                <a:t>e</a:t>
              </a:r>
            </a:p>
          </p:txBody>
        </p:sp>
      </p:grpSp>
      <mc:AlternateContent xmlns:mc="http://schemas.openxmlformats.org/markup-compatibility/2006" xmlns:a14="http://schemas.microsoft.com/office/drawing/2010/main">
        <mc:Choice Requires="a14">
          <p:sp>
            <p:nvSpPr>
              <p:cNvPr id="158" name="TextBox 157"/>
              <p:cNvSpPr txBox="1"/>
              <p:nvPr/>
            </p:nvSpPr>
            <p:spPr>
              <a:xfrm>
                <a:off x="3197920" y="1339813"/>
                <a:ext cx="5675841" cy="3123932"/>
              </a:xfrm>
              <a:prstGeom prst="rect">
                <a:avLst/>
              </a:prstGeom>
              <a:noFill/>
            </p:spPr>
            <p:txBody>
              <a:bodyPr wrap="square" rtlCol="0">
                <a:spAutoFit/>
              </a:bodyPr>
              <a:lstStyle/>
              <a:p>
                <a:pPr>
                  <a:spcAft>
                    <a:spcPts val="3000"/>
                  </a:spcAft>
                  <a:tabLst>
                    <a:tab pos="461963" algn="l"/>
                  </a:tabLst>
                </a:pPr>
                <a:r>
                  <a:rPr lang="en-US" altLang="en-US" sz="2200" dirty="0"/>
                  <a:t>(a)	Represent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 as a set of ordered pairs. </a:t>
                </a:r>
              </a:p>
              <a:p>
                <a:pPr>
                  <a:spcAft>
                    <a:spcPts val="1200"/>
                  </a:spcAft>
                  <a:tabLst>
                    <a:tab pos="461963" algn="l"/>
                  </a:tabLst>
                </a:pPr>
                <a:r>
                  <a:rPr lang="en-US" altLang="en-US" sz="2200" dirty="0"/>
                  <a:t>(b)	The domain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(c)	The co-domain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(d)	The range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(e)	The image of 4, i.e. </a:t>
                </a:r>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(4)</m:t>
                    </m:r>
                  </m:oMath>
                </a14:m>
                <a:r>
                  <a:rPr lang="en-US" altLang="en-US" sz="2200" dirty="0"/>
                  <a:t>?</a:t>
                </a:r>
              </a:p>
              <a:p>
                <a:pPr>
                  <a:spcAft>
                    <a:spcPts val="1200"/>
                  </a:spcAft>
                  <a:tabLst>
                    <a:tab pos="461963" algn="l"/>
                  </a:tabLst>
                </a:pPr>
                <a:r>
                  <a:rPr lang="en-US" altLang="en-US" sz="2200" dirty="0"/>
                  <a:t>(f)	The (</a:t>
                </a:r>
                <a:r>
                  <a:rPr lang="en-US" altLang="en-US" sz="2200" dirty="0" err="1"/>
                  <a:t>setwise</a:t>
                </a:r>
                <a:r>
                  <a:rPr lang="en-US" altLang="en-US" sz="2200" dirty="0"/>
                  <a:t>) image of </a:t>
                </a:r>
                <a14:m>
                  <m:oMath xmlns:m="http://schemas.openxmlformats.org/officeDocument/2006/math">
                    <m:r>
                      <a:rPr lang="en-US" altLang="en-US" sz="2200" i="1" dirty="0" smtClean="0">
                        <a:latin typeface="Cambria Math" panose="02040503050406030204" pitchFamily="18" charset="0"/>
                      </a:rPr>
                      <m:t>{3,4}</m:t>
                    </m:r>
                  </m:oMath>
                </a14:m>
                <a:r>
                  <a:rPr lang="en-US" altLang="en-US" sz="2200" dirty="0"/>
                  <a:t>, i.e. </a:t>
                </a:r>
                <a14:m>
                  <m:oMath xmlns:m="http://schemas.openxmlformats.org/officeDocument/2006/math">
                    <m:r>
                      <a:rPr lang="en-US" altLang="en-US" sz="2200" b="0" i="1" smtClean="0">
                        <a:latin typeface="Cambria Math" panose="02040503050406030204" pitchFamily="18" charset="0"/>
                      </a:rPr>
                      <m:t>𝑓</m:t>
                    </m:r>
                    <m:r>
                      <a:rPr lang="en-US" altLang="en-US" sz="2200" b="0" i="1" smtClean="0">
                        <a:latin typeface="Cambria Math" panose="02040503050406030204" pitchFamily="18" charset="0"/>
                      </a:rPr>
                      <m:t>(</m:t>
                    </m:r>
                    <m:d>
                      <m:dPr>
                        <m:begChr m:val="{"/>
                        <m:endChr m:val="}"/>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3,4</m:t>
                        </m:r>
                      </m:e>
                    </m:d>
                    <m:r>
                      <a:rPr lang="en-US" altLang="en-US" sz="2200" b="0" i="1" smtClean="0">
                        <a:latin typeface="Cambria Math" panose="02040503050406030204" pitchFamily="18" charset="0"/>
                      </a:rPr>
                      <m:t>)</m:t>
                    </m:r>
                  </m:oMath>
                </a14:m>
                <a:r>
                  <a:rPr lang="en-US" altLang="en-US" sz="2200" dirty="0"/>
                  <a:t>? </a:t>
                </a:r>
              </a:p>
            </p:txBody>
          </p:sp>
        </mc:Choice>
        <mc:Fallback xmlns="">
          <p:sp>
            <p:nvSpPr>
              <p:cNvPr id="158" name="TextBox 157"/>
              <p:cNvSpPr txBox="1">
                <a:spLocks noRot="1" noChangeAspect="1" noMove="1" noResize="1" noEditPoints="1" noAdjustHandles="1" noChangeArrowheads="1" noChangeShapeType="1" noTextEdit="1"/>
              </p:cNvSpPr>
              <p:nvPr/>
            </p:nvSpPr>
            <p:spPr>
              <a:xfrm>
                <a:off x="3197920" y="1339813"/>
                <a:ext cx="5675841" cy="3123932"/>
              </a:xfrm>
              <a:prstGeom prst="rect">
                <a:avLst/>
              </a:prstGeom>
              <a:blipFill>
                <a:blip r:embed="rId7"/>
                <a:stretch>
                  <a:fillRect l="-1396" t="-1367" b="-312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429488" y="4623386"/>
                <a:ext cx="7143429" cy="1908215"/>
              </a:xfrm>
              <a:prstGeom prst="rect">
                <a:avLst/>
              </a:prstGeom>
              <a:noFill/>
            </p:spPr>
            <p:txBody>
              <a:bodyPr wrap="square" rtlCol="0">
                <a:spAutoFit/>
              </a:bodyPr>
              <a:lstStyle/>
              <a:p>
                <a:pPr>
                  <a:spcAft>
                    <a:spcPts val="1200"/>
                  </a:spcAft>
                  <a:tabLst>
                    <a:tab pos="461963" algn="l"/>
                  </a:tabLst>
                </a:pPr>
                <a:r>
                  <a:rPr lang="en-US" sz="2200" dirty="0"/>
                  <a:t>(g)	A pre-image of </a:t>
                </a:r>
                <a14:m>
                  <m:oMath xmlns:m="http://schemas.openxmlformats.org/officeDocument/2006/math">
                    <m:r>
                      <a:rPr lang="en-US" sz="2200" b="0" i="1" dirty="0" smtClean="0">
                        <a:latin typeface="Cambria Math" panose="02040503050406030204" pitchFamily="18" charset="0"/>
                      </a:rPr>
                      <m:t>𝑏</m:t>
                    </m:r>
                  </m:oMath>
                </a14:m>
                <a:r>
                  <a:rPr lang="en-US" sz="2200" dirty="0"/>
                  <a:t>?</a:t>
                </a:r>
              </a:p>
              <a:p>
                <a:pPr>
                  <a:spcAft>
                    <a:spcPts val="1200"/>
                  </a:spcAft>
                  <a:tabLst>
                    <a:tab pos="461963" algn="l"/>
                  </a:tabLst>
                </a:pPr>
                <a:r>
                  <a:rPr lang="en-US" sz="2200" dirty="0"/>
                  <a:t>(h)	The (</a:t>
                </a:r>
                <a:r>
                  <a:rPr lang="en-US" sz="2200" dirty="0" err="1"/>
                  <a:t>setwise</a:t>
                </a:r>
                <a:r>
                  <a:rPr lang="en-US" sz="2200" dirty="0"/>
                  <a:t>) preimage of </a:t>
                </a:r>
                <a14:m>
                  <m:oMath xmlns:m="http://schemas.openxmlformats.org/officeDocument/2006/math">
                    <m:r>
                      <a:rPr lang="en-US" sz="2200" b="0" i="0" dirty="0" smtClean="0">
                        <a:latin typeface="Cambria Math" panose="02040503050406030204" pitchFamily="18" charset="0"/>
                      </a:rPr>
                      <m:t>{</m:t>
                    </m:r>
                    <m:r>
                      <a:rPr lang="en-US" sz="2200" i="1" dirty="0" smtClean="0">
                        <a:latin typeface="Cambria Math" panose="02040503050406030204" pitchFamily="18" charset="0"/>
                      </a:rPr>
                      <m:t>𝑏</m:t>
                    </m:r>
                    <m:r>
                      <a:rPr lang="en-US" sz="2200" b="0" i="1" dirty="0" smtClean="0">
                        <a:latin typeface="Cambria Math" panose="02040503050406030204" pitchFamily="18" charset="0"/>
                      </a:rPr>
                      <m:t>}</m:t>
                    </m:r>
                  </m:oMath>
                </a14:m>
                <a:r>
                  <a:rPr lang="en-US" sz="2200" dirty="0"/>
                  <a:t>, i.e.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𝑏</m:t>
                        </m:r>
                      </m:e>
                    </m:d>
                    <m:r>
                      <a:rPr lang="en-US" sz="2200" b="0" i="1" smtClean="0">
                        <a:latin typeface="Cambria Math" panose="02040503050406030204" pitchFamily="18" charset="0"/>
                      </a:rPr>
                      <m:t>)</m:t>
                    </m:r>
                  </m:oMath>
                </a14:m>
                <a:r>
                  <a:rPr lang="en-US" sz="2200" dirty="0"/>
                  <a:t>?	</a:t>
                </a:r>
              </a:p>
              <a:p>
                <a:pPr>
                  <a:spcAft>
                    <a:spcPts val="1200"/>
                  </a:spcAft>
                  <a:tabLst>
                    <a:tab pos="461963" algn="l"/>
                  </a:tabLst>
                </a:pPr>
                <a:r>
                  <a:rPr lang="en-US" sz="2200" dirty="0"/>
                  <a:t>(</a:t>
                </a:r>
                <a:r>
                  <a:rPr lang="en-US" sz="2200" dirty="0" err="1"/>
                  <a:t>i</a:t>
                </a:r>
                <a:r>
                  <a:rPr lang="en-US" sz="2200" dirty="0"/>
                  <a:t>)	The (</a:t>
                </a:r>
                <a:r>
                  <a:rPr lang="en-US" sz="2200" dirty="0" err="1"/>
                  <a:t>setwise</a:t>
                </a:r>
                <a:r>
                  <a:rPr lang="en-US" sz="2200" dirty="0"/>
                  <a:t>) preimage of </a:t>
                </a:r>
                <a14:m>
                  <m:oMath xmlns:m="http://schemas.openxmlformats.org/officeDocument/2006/math">
                    <m:r>
                      <a:rPr lang="en-US" sz="2200" i="1" dirty="0" smtClean="0">
                        <a:latin typeface="Cambria Math" panose="02040503050406030204" pitchFamily="18" charset="0"/>
                      </a:rPr>
                      <m:t>{</m:t>
                    </m:r>
                    <m:r>
                      <a:rPr lang="en-US" sz="2200" i="1" dirty="0" err="1" smtClean="0">
                        <a:latin typeface="Cambria Math" panose="02040503050406030204" pitchFamily="18" charset="0"/>
                      </a:rPr>
                      <m:t>𝑐</m:t>
                    </m:r>
                    <m:r>
                      <a:rPr lang="en-US" sz="2200" i="1" dirty="0" err="1" smtClean="0">
                        <a:latin typeface="Cambria Math" panose="02040503050406030204" pitchFamily="18" charset="0"/>
                      </a:rPr>
                      <m:t>,</m:t>
                    </m:r>
                    <m:r>
                      <a:rPr lang="en-US" sz="2200" i="1" dirty="0" err="1" smtClean="0">
                        <a:latin typeface="Cambria Math" panose="02040503050406030204" pitchFamily="18" charset="0"/>
                      </a:rPr>
                      <m:t>𝑑</m:t>
                    </m:r>
                    <m:r>
                      <a:rPr lang="en-US" sz="2200" i="1" dirty="0" smtClean="0">
                        <a:latin typeface="Cambria Math" panose="02040503050406030204" pitchFamily="18" charset="0"/>
                      </a:rPr>
                      <m:t>}</m:t>
                    </m:r>
                  </m:oMath>
                </a14:m>
                <a:r>
                  <a:rPr lang="en-US" sz="2200" dirty="0"/>
                  <a:t>, i.e.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𝑑</m:t>
                        </m:r>
                      </m:e>
                    </m:d>
                    <m:r>
                      <a:rPr lang="en-US" sz="2200" i="1">
                        <a:latin typeface="Cambria Math" panose="02040503050406030204" pitchFamily="18" charset="0"/>
                      </a:rPr>
                      <m:t>)</m:t>
                    </m:r>
                  </m:oMath>
                </a14:m>
                <a:r>
                  <a:rPr lang="en-US" sz="2200" dirty="0"/>
                  <a:t>?</a:t>
                </a:r>
              </a:p>
              <a:p>
                <a:pPr>
                  <a:spcAft>
                    <a:spcPts val="1200"/>
                  </a:spcAft>
                  <a:tabLst>
                    <a:tab pos="461963" algn="l"/>
                  </a:tabLst>
                </a:pPr>
                <a:r>
                  <a:rPr lang="en-US" sz="2200" dirty="0"/>
                  <a:t>(j) 	The (</a:t>
                </a:r>
                <a:r>
                  <a:rPr lang="en-US" sz="2200" dirty="0" err="1"/>
                  <a:t>setwise</a:t>
                </a:r>
                <a:r>
                  <a:rPr lang="en-US" sz="2200" dirty="0"/>
                  <a:t>) preimage of </a:t>
                </a:r>
                <a14:m>
                  <m:oMath xmlns:m="http://schemas.openxmlformats.org/officeDocument/2006/math">
                    <m:r>
                      <a:rPr lang="en-US" sz="2200" i="1" dirty="0">
                        <a:latin typeface="Cambria Math" panose="02040503050406030204" pitchFamily="18" charset="0"/>
                      </a:rPr>
                      <m:t>{</m:t>
                    </m:r>
                    <m:r>
                      <a:rPr lang="en-US" sz="2200" b="0" i="1" dirty="0" smtClean="0">
                        <a:latin typeface="Cambria Math" panose="02040503050406030204" pitchFamily="18" charset="0"/>
                      </a:rPr>
                      <m:t>𝑎</m:t>
                    </m:r>
                    <m:r>
                      <a:rPr lang="en-US" sz="2200" i="1" dirty="0" err="1">
                        <a:latin typeface="Cambria Math" panose="02040503050406030204" pitchFamily="18" charset="0"/>
                      </a:rPr>
                      <m:t>,</m:t>
                    </m:r>
                    <m:r>
                      <a:rPr lang="en-US" sz="2200" b="0" i="1" dirty="0" smtClean="0">
                        <a:latin typeface="Cambria Math" panose="02040503050406030204" pitchFamily="18" charset="0"/>
                      </a:rPr>
                      <m:t>𝑏</m:t>
                    </m:r>
                    <m:r>
                      <a:rPr lang="en-US" sz="2200" b="0" i="1" dirty="0" smtClean="0">
                        <a:latin typeface="Cambria Math" panose="02040503050406030204" pitchFamily="18" charset="0"/>
                      </a:rPr>
                      <m:t>,</m:t>
                    </m:r>
                    <m:r>
                      <a:rPr lang="en-US" sz="2200" b="0" i="1" dirty="0" smtClean="0">
                        <a:latin typeface="Cambria Math" panose="02040503050406030204" pitchFamily="18" charset="0"/>
                      </a:rPr>
                      <m:t>𝑐</m:t>
                    </m:r>
                    <m:r>
                      <a:rPr lang="en-US" sz="2200" i="1" dirty="0">
                        <a:latin typeface="Cambria Math" panose="02040503050406030204" pitchFamily="18" charset="0"/>
                      </a:rPr>
                      <m:t>}</m:t>
                    </m:r>
                  </m:oMath>
                </a14:m>
                <a:r>
                  <a:rPr lang="en-US" sz="2200" dirty="0"/>
                  <a:t>, i.e.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𝑎</m:t>
                        </m:r>
                        <m:r>
                          <a:rPr lang="en-US" sz="2200" i="1">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i="1">
                        <a:latin typeface="Cambria Math" panose="02040503050406030204" pitchFamily="18" charset="0"/>
                      </a:rPr>
                      <m:t>)</m:t>
                    </m:r>
                  </m:oMath>
                </a14:m>
                <a:r>
                  <a:rPr lang="en-US" sz="2200" dirty="0"/>
                  <a:t>?</a:t>
                </a:r>
              </a:p>
            </p:txBody>
          </p:sp>
        </mc:Choice>
        <mc:Fallback xmlns="">
          <p:sp>
            <p:nvSpPr>
              <p:cNvPr id="159" name="TextBox 158"/>
              <p:cNvSpPr txBox="1">
                <a:spLocks noRot="1" noChangeAspect="1" noMove="1" noResize="1" noEditPoints="1" noAdjustHandles="1" noChangeArrowheads="1" noChangeShapeType="1" noTextEdit="1"/>
              </p:cNvSpPr>
              <p:nvPr/>
            </p:nvSpPr>
            <p:spPr>
              <a:xfrm>
                <a:off x="429488" y="4623386"/>
                <a:ext cx="7143429" cy="1908215"/>
              </a:xfrm>
              <a:prstGeom prst="rect">
                <a:avLst/>
              </a:prstGeom>
              <a:blipFill>
                <a:blip r:embed="rId8"/>
                <a:stretch>
                  <a:fillRect l="-1109" t="-1917" b="-5751"/>
                </a:stretch>
              </a:blipFill>
            </p:spPr>
            <p:txBody>
              <a:bodyPr/>
              <a:lstStyle/>
              <a:p>
                <a:r>
                  <a:rPr lang="en-SG">
                    <a:noFill/>
                  </a:rPr>
                  <a:t> </a:t>
                </a:r>
              </a:p>
            </p:txBody>
          </p:sp>
        </mc:Fallback>
      </mc:AlternateContent>
      <p:sp>
        <p:nvSpPr>
          <p:cNvPr id="161" name="TextBox 160">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174" name="TextBox 173"/>
              <p:cNvSpPr txBox="1"/>
              <p:nvPr/>
            </p:nvSpPr>
            <p:spPr>
              <a:xfrm>
                <a:off x="5697804" y="3067062"/>
                <a:ext cx="1099696"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𝑒</m:t>
                      </m:r>
                      <m:r>
                        <a:rPr lang="en-US" sz="2000" b="0" i="1" dirty="0" smtClean="0">
                          <a:latin typeface="Cambria Math" panose="02040503050406030204" pitchFamily="18" charset="0"/>
                        </a:rPr>
                        <m:t>}</m:t>
                      </m:r>
                    </m:oMath>
                  </m:oMathPara>
                </a14:m>
                <a:endParaRPr lang="en-US" sz="2000" dirty="0"/>
              </a:p>
            </p:txBody>
          </p:sp>
        </mc:Choice>
        <mc:Fallback xmlns="">
          <p:sp>
            <p:nvSpPr>
              <p:cNvPr id="174" name="TextBox 173"/>
              <p:cNvSpPr txBox="1">
                <a:spLocks noRot="1" noChangeAspect="1" noMove="1" noResize="1" noEditPoints="1" noAdjustHandles="1" noChangeArrowheads="1" noChangeShapeType="1" noTextEdit="1"/>
              </p:cNvSpPr>
              <p:nvPr/>
            </p:nvSpPr>
            <p:spPr>
              <a:xfrm>
                <a:off x="5697804" y="3067062"/>
                <a:ext cx="1099696" cy="400110"/>
              </a:xfrm>
              <a:prstGeom prst="rect">
                <a:avLst/>
              </a:prstGeom>
              <a:blipFill>
                <a:blip r:embed="rId9"/>
                <a:stretch>
                  <a:fillRect b="-1515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5" name="TextBox 174"/>
              <p:cNvSpPr txBox="1"/>
              <p:nvPr/>
            </p:nvSpPr>
            <p:spPr>
              <a:xfrm>
                <a:off x="6855169" y="3517649"/>
                <a:ext cx="55716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oMath>
                  </m:oMathPara>
                </a14:m>
                <a:endParaRPr lang="en-US" sz="2000" dirty="0"/>
              </a:p>
            </p:txBody>
          </p:sp>
        </mc:Choice>
        <mc:Fallback xmlns="">
          <p:sp>
            <p:nvSpPr>
              <p:cNvPr id="175" name="TextBox 174"/>
              <p:cNvSpPr txBox="1">
                <a:spLocks noRot="1" noChangeAspect="1" noMove="1" noResize="1" noEditPoints="1" noAdjustHandles="1" noChangeArrowheads="1" noChangeShapeType="1" noTextEdit="1"/>
              </p:cNvSpPr>
              <p:nvPr/>
            </p:nvSpPr>
            <p:spPr>
              <a:xfrm>
                <a:off x="6855169" y="3517649"/>
                <a:ext cx="557162" cy="400110"/>
              </a:xfrm>
              <a:prstGeom prst="rect">
                <a:avLst/>
              </a:prstGeom>
              <a:blipFill>
                <a:blip r:embed="rId10"/>
                <a:stretch>
                  <a:fillRect/>
                </a:stretch>
              </a:blipFill>
            </p:spPr>
            <p:txBody>
              <a:bodyPr/>
              <a:lstStyle/>
              <a:p>
                <a:r>
                  <a:rPr lang="en-SG">
                    <a:noFill/>
                  </a:rPr>
                  <a:t> </a:t>
                </a:r>
              </a:p>
            </p:txBody>
          </p:sp>
        </mc:Fallback>
      </mc:AlternateContent>
      <p:grpSp>
        <p:nvGrpSpPr>
          <p:cNvPr id="22" name="Group 21"/>
          <p:cNvGrpSpPr/>
          <p:nvPr/>
        </p:nvGrpSpPr>
        <p:grpSpPr>
          <a:xfrm>
            <a:off x="3278799" y="4611227"/>
            <a:ext cx="1247959" cy="409319"/>
            <a:chOff x="3584400" y="4351631"/>
            <a:chExt cx="1247959" cy="409319"/>
          </a:xfrm>
        </p:grpSpPr>
        <p:sp>
          <p:nvSpPr>
            <p:cNvPr id="178" name="TextBox 177"/>
            <p:cNvSpPr txBox="1"/>
            <p:nvPr/>
          </p:nvSpPr>
          <p:spPr>
            <a:xfrm>
              <a:off x="3584400" y="4351631"/>
              <a:ext cx="473729"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179" name="TextBox 178"/>
            <p:cNvSpPr txBox="1"/>
            <p:nvPr/>
          </p:nvSpPr>
          <p:spPr>
            <a:xfrm>
              <a:off x="4381074" y="4351631"/>
              <a:ext cx="451285"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sp>
          <p:nvSpPr>
            <p:cNvPr id="180" name="TextBox 179"/>
            <p:cNvSpPr txBox="1"/>
            <p:nvPr/>
          </p:nvSpPr>
          <p:spPr>
            <a:xfrm>
              <a:off x="3931669" y="4391618"/>
              <a:ext cx="567186" cy="369332"/>
            </a:xfrm>
            <a:prstGeom prst="rect">
              <a:avLst/>
            </a:prstGeom>
            <a:noFill/>
          </p:spPr>
          <p:txBody>
            <a:bodyPr wrap="square" rtlCol="0">
              <a:spAutoFit/>
            </a:bodyPr>
            <a:lstStyle/>
            <a:p>
              <a:pPr algn="ctr"/>
              <a:r>
                <a:rPr lang="en-US" dirty="0"/>
                <a:t>or</a:t>
              </a:r>
            </a:p>
          </p:txBody>
        </p:sp>
      </p:grpSp>
      <mc:AlternateContent xmlns:mc="http://schemas.openxmlformats.org/markup-compatibility/2006" xmlns:a14="http://schemas.microsoft.com/office/drawing/2010/main">
        <mc:Choice Requires="a14">
          <p:sp>
            <p:nvSpPr>
              <p:cNvPr id="181" name="TextBox 180"/>
              <p:cNvSpPr txBox="1"/>
              <p:nvPr/>
            </p:nvSpPr>
            <p:spPr>
              <a:xfrm>
                <a:off x="6113719" y="5089759"/>
                <a:ext cx="849528"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{2,3}</m:t>
                      </m:r>
                    </m:oMath>
                  </m:oMathPara>
                </a14:m>
                <a:endParaRPr lang="en-US" sz="2000" dirty="0"/>
              </a:p>
            </p:txBody>
          </p:sp>
        </mc:Choice>
        <mc:Fallback xmlns="">
          <p:sp>
            <p:nvSpPr>
              <p:cNvPr id="181" name="TextBox 180"/>
              <p:cNvSpPr txBox="1">
                <a:spLocks noRot="1" noChangeAspect="1" noMove="1" noResize="1" noEditPoints="1" noAdjustHandles="1" noChangeArrowheads="1" noChangeShapeType="1" noTextEdit="1"/>
              </p:cNvSpPr>
              <p:nvPr/>
            </p:nvSpPr>
            <p:spPr>
              <a:xfrm>
                <a:off x="6113719" y="5089759"/>
                <a:ext cx="849528" cy="400110"/>
              </a:xfrm>
              <a:prstGeom prst="rect">
                <a:avLst/>
              </a:prstGeom>
              <a:blipFill>
                <a:blip r:embed="rId11"/>
                <a:stretch>
                  <a:fillRect b="-1363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6727969" y="5610625"/>
                <a:ext cx="55716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82" name="TextBox 181"/>
              <p:cNvSpPr txBox="1">
                <a:spLocks noRot="1" noChangeAspect="1" noMove="1" noResize="1" noEditPoints="1" noAdjustHandles="1" noChangeArrowheads="1" noChangeShapeType="1" noTextEdit="1"/>
              </p:cNvSpPr>
              <p:nvPr/>
            </p:nvSpPr>
            <p:spPr>
              <a:xfrm>
                <a:off x="6727969" y="5610625"/>
                <a:ext cx="557162" cy="400110"/>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3" name="TextBox 182"/>
              <p:cNvSpPr txBox="1"/>
              <p:nvPr/>
            </p:nvSpPr>
            <p:spPr>
              <a:xfrm>
                <a:off x="7146417" y="6088558"/>
                <a:ext cx="99824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{1,2,3}</m:t>
                      </m:r>
                    </m:oMath>
                  </m:oMathPara>
                </a14:m>
                <a:endParaRPr lang="en-US" sz="2000" dirty="0"/>
              </a:p>
            </p:txBody>
          </p:sp>
        </mc:Choice>
        <mc:Fallback xmlns="">
          <p:sp>
            <p:nvSpPr>
              <p:cNvPr id="183" name="TextBox 182"/>
              <p:cNvSpPr txBox="1">
                <a:spLocks noRot="1" noChangeAspect="1" noMove="1" noResize="1" noEditPoints="1" noAdjustHandles="1" noChangeArrowheads="1" noChangeShapeType="1" noTextEdit="1"/>
              </p:cNvSpPr>
              <p:nvPr/>
            </p:nvSpPr>
            <p:spPr>
              <a:xfrm>
                <a:off x="7146417" y="6088558"/>
                <a:ext cx="998242" cy="400110"/>
              </a:xfrm>
              <a:prstGeom prst="rect">
                <a:avLst/>
              </a:prstGeom>
              <a:blipFill>
                <a:blip r:embed="rId13"/>
                <a:stretch>
                  <a:fillRect b="-15385"/>
                </a:stretch>
              </a:blipFill>
            </p:spPr>
            <p:txBody>
              <a:bodyPr/>
              <a:lstStyle/>
              <a:p>
                <a:r>
                  <a:rPr lang="en-SG">
                    <a:noFill/>
                  </a:rPr>
                  <a:t> </a:t>
                </a:r>
              </a:p>
            </p:txBody>
          </p:sp>
        </mc:Fallback>
      </mc:AlternateContent>
      <p:grpSp>
        <p:nvGrpSpPr>
          <p:cNvPr id="24" name="Group 23"/>
          <p:cNvGrpSpPr/>
          <p:nvPr/>
        </p:nvGrpSpPr>
        <p:grpSpPr>
          <a:xfrm>
            <a:off x="5921522" y="2095359"/>
            <a:ext cx="1990721" cy="400110"/>
            <a:chOff x="6433882" y="1557754"/>
            <a:chExt cx="1990721" cy="400110"/>
          </a:xfrm>
        </p:grpSpPr>
        <mc:AlternateContent xmlns:mc="http://schemas.openxmlformats.org/markup-compatibility/2006" xmlns:a14="http://schemas.microsoft.com/office/drawing/2010/main">
          <mc:Choice Requires="a14">
            <p:sp>
              <p:nvSpPr>
                <p:cNvPr id="20" name="TextBox 19"/>
                <p:cNvSpPr txBox="1"/>
                <p:nvPr/>
              </p:nvSpPr>
              <p:spPr>
                <a:xfrm>
                  <a:off x="6433882" y="1557754"/>
                  <a:ext cx="52411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𝑋</m:t>
                        </m:r>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433882" y="1557754"/>
                  <a:ext cx="524112" cy="400110"/>
                </a:xfrm>
                <a:prstGeom prst="rect">
                  <a:avLst/>
                </a:prstGeom>
                <a:blipFill>
                  <a:blip r:embed="rId14"/>
                  <a:stretch>
                    <a:fillRect/>
                  </a:stretch>
                </a:blipFill>
              </p:spPr>
              <p:txBody>
                <a:bodyPr/>
                <a:lstStyle/>
                <a:p>
                  <a:r>
                    <a:rPr lang="en-US">
                      <a:noFill/>
                    </a:rPr>
                    <a:t> </a:t>
                  </a:r>
                </a:p>
              </p:txBody>
            </p:sp>
          </mc:Fallback>
        </mc:AlternateContent>
        <p:sp>
          <p:nvSpPr>
            <p:cNvPr id="23" name="TextBox 22"/>
            <p:cNvSpPr txBox="1"/>
            <p:nvPr/>
          </p:nvSpPr>
          <p:spPr>
            <a:xfrm>
              <a:off x="6926170" y="1573143"/>
              <a:ext cx="412959"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185" name="TextBox 184"/>
                <p:cNvSpPr txBox="1"/>
                <p:nvPr/>
              </p:nvSpPr>
              <p:spPr>
                <a:xfrm>
                  <a:off x="7307304" y="1557754"/>
                  <a:ext cx="1117299"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{1,2,3,4}</m:t>
                        </m:r>
                      </m:oMath>
                    </m:oMathPara>
                  </a14:m>
                  <a:endParaRPr lang="en-US" sz="2000" dirty="0"/>
                </a:p>
              </p:txBody>
            </p:sp>
          </mc:Choice>
          <mc:Fallback xmlns="">
            <p:sp>
              <p:nvSpPr>
                <p:cNvPr id="185" name="TextBox 184"/>
                <p:cNvSpPr txBox="1">
                  <a:spLocks noRot="1" noChangeAspect="1" noMove="1" noResize="1" noEditPoints="1" noAdjustHandles="1" noChangeArrowheads="1" noChangeShapeType="1" noTextEdit="1"/>
                </p:cNvSpPr>
                <p:nvPr/>
              </p:nvSpPr>
              <p:spPr>
                <a:xfrm>
                  <a:off x="7307304" y="1557754"/>
                  <a:ext cx="1117299" cy="400110"/>
                </a:xfrm>
                <a:prstGeom prst="rect">
                  <a:avLst/>
                </a:prstGeom>
                <a:blipFill>
                  <a:blip r:embed="rId15"/>
                  <a:stretch>
                    <a:fillRect l="-2174" r="-1630" b="-15152"/>
                  </a:stretch>
                </a:blipFill>
              </p:spPr>
              <p:txBody>
                <a:bodyPr/>
                <a:lstStyle/>
                <a:p>
                  <a:r>
                    <a:rPr lang="en-US">
                      <a:noFill/>
                    </a:rPr>
                    <a:t> </a:t>
                  </a:r>
                </a:p>
              </p:txBody>
            </p:sp>
          </mc:Fallback>
        </mc:AlternateContent>
      </p:grpSp>
      <p:grpSp>
        <p:nvGrpSpPr>
          <p:cNvPr id="25" name="Group 24"/>
          <p:cNvGrpSpPr/>
          <p:nvPr/>
        </p:nvGrpSpPr>
        <p:grpSpPr>
          <a:xfrm>
            <a:off x="6214572" y="2608928"/>
            <a:ext cx="2395517" cy="415498"/>
            <a:chOff x="6440460" y="2127576"/>
            <a:chExt cx="2395517" cy="415498"/>
          </a:xfrm>
        </p:grpSpPr>
        <mc:AlternateContent xmlns:mc="http://schemas.openxmlformats.org/markup-compatibility/2006" xmlns:a14="http://schemas.microsoft.com/office/drawing/2010/main">
          <mc:Choice Requires="a14">
            <p:sp>
              <p:nvSpPr>
                <p:cNvPr id="173" name="TextBox 172"/>
                <p:cNvSpPr txBox="1"/>
                <p:nvPr/>
              </p:nvSpPr>
              <p:spPr>
                <a:xfrm>
                  <a:off x="6440460" y="2127576"/>
                  <a:ext cx="52411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𝑌</m:t>
                        </m:r>
                      </m:oMath>
                    </m:oMathPara>
                  </a14:m>
                  <a:endParaRPr lang="en-US" sz="2000" dirty="0"/>
                </a:p>
              </p:txBody>
            </p:sp>
          </mc:Choice>
          <mc:Fallback xmlns="">
            <p:sp>
              <p:nvSpPr>
                <p:cNvPr id="173" name="TextBox 172"/>
                <p:cNvSpPr txBox="1">
                  <a:spLocks noRot="1" noChangeAspect="1" noMove="1" noResize="1" noEditPoints="1" noAdjustHandles="1" noChangeArrowheads="1" noChangeShapeType="1" noTextEdit="1"/>
                </p:cNvSpPr>
                <p:nvPr/>
              </p:nvSpPr>
              <p:spPr>
                <a:xfrm>
                  <a:off x="6440460" y="2127576"/>
                  <a:ext cx="524112" cy="400110"/>
                </a:xfrm>
                <a:prstGeom prst="rect">
                  <a:avLst/>
                </a:prstGeom>
                <a:blipFill>
                  <a:blip r:embed="rId16"/>
                  <a:stretch>
                    <a:fillRect/>
                  </a:stretch>
                </a:blipFill>
              </p:spPr>
              <p:txBody>
                <a:bodyPr/>
                <a:lstStyle/>
                <a:p>
                  <a:r>
                    <a:rPr lang="en-US">
                      <a:noFill/>
                    </a:rPr>
                    <a:t> </a:t>
                  </a:r>
                </a:p>
              </p:txBody>
            </p:sp>
          </mc:Fallback>
        </mc:AlternateContent>
        <p:sp>
          <p:nvSpPr>
            <p:cNvPr id="186" name="TextBox 185"/>
            <p:cNvSpPr txBox="1"/>
            <p:nvPr/>
          </p:nvSpPr>
          <p:spPr>
            <a:xfrm>
              <a:off x="6959346" y="2173742"/>
              <a:ext cx="412959"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187" name="TextBox 186"/>
                <p:cNvSpPr txBox="1"/>
                <p:nvPr/>
              </p:nvSpPr>
              <p:spPr>
                <a:xfrm>
                  <a:off x="7345320" y="2127576"/>
                  <a:ext cx="1490657"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oMath>
                    </m:oMathPara>
                  </a14:m>
                  <a:endParaRPr lang="en-US" sz="2000" dirty="0"/>
                </a:p>
              </p:txBody>
            </p:sp>
          </mc:Choice>
          <mc:Fallback xmlns="">
            <p:sp>
              <p:nvSpPr>
                <p:cNvPr id="187" name="TextBox 186"/>
                <p:cNvSpPr txBox="1">
                  <a:spLocks noRot="1" noChangeAspect="1" noMove="1" noResize="1" noEditPoints="1" noAdjustHandles="1" noChangeArrowheads="1" noChangeShapeType="1" noTextEdit="1"/>
                </p:cNvSpPr>
                <p:nvPr/>
              </p:nvSpPr>
              <p:spPr>
                <a:xfrm>
                  <a:off x="7345320" y="2127576"/>
                  <a:ext cx="1490657" cy="400110"/>
                </a:xfrm>
                <a:prstGeom prst="rect">
                  <a:avLst/>
                </a:prstGeom>
                <a:blipFill>
                  <a:blip r:embed="rId17"/>
                  <a:stretch>
                    <a:fillRect l="-1230" r="-1230" b="-1515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8" name="TextBox 187"/>
              <p:cNvSpPr txBox="1"/>
              <p:nvPr/>
            </p:nvSpPr>
            <p:spPr>
              <a:xfrm>
                <a:off x="5922850" y="1673004"/>
                <a:ext cx="297896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𝑎</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r>
                            <a:rPr lang="en-US" sz="2000" b="0" i="1" smtClean="0">
                              <a:latin typeface="Cambria Math" panose="02040503050406030204" pitchFamily="18" charset="0"/>
                            </a:rPr>
                            <m:t>𝑒</m:t>
                          </m:r>
                        </m:e>
                      </m:d>
                      <m:r>
                        <a:rPr lang="en-US" sz="2000" b="0" i="1" smtClean="0">
                          <a:latin typeface="Cambria Math" panose="02040503050406030204" pitchFamily="18" charset="0"/>
                        </a:rPr>
                        <m:t>}</m:t>
                      </m:r>
                    </m:oMath>
                  </m:oMathPara>
                </a14:m>
                <a:endParaRPr lang="en-US" sz="2000" dirty="0"/>
              </a:p>
            </p:txBody>
          </p:sp>
        </mc:Choice>
        <mc:Fallback xmlns="">
          <p:sp>
            <p:nvSpPr>
              <p:cNvPr id="188" name="TextBox 187"/>
              <p:cNvSpPr txBox="1">
                <a:spLocks noRot="1" noChangeAspect="1" noMove="1" noResize="1" noEditPoints="1" noAdjustHandles="1" noChangeArrowheads="1" noChangeShapeType="1" noTextEdit="1"/>
              </p:cNvSpPr>
              <p:nvPr/>
            </p:nvSpPr>
            <p:spPr>
              <a:xfrm>
                <a:off x="5922850" y="1673004"/>
                <a:ext cx="2978962" cy="400110"/>
              </a:xfrm>
              <a:prstGeom prst="rect">
                <a:avLst/>
              </a:prstGeom>
              <a:blipFill>
                <a:blip r:embed="rId18"/>
                <a:stretch>
                  <a:fillRect l="-1025" r="-2459" b="-1515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3C6475-F35A-4142-8C25-58AB2D69EA12}"/>
                  </a:ext>
                </a:extLst>
              </p:cNvPr>
              <p:cNvSpPr txBox="1"/>
              <p:nvPr/>
            </p:nvSpPr>
            <p:spPr>
              <a:xfrm>
                <a:off x="8132726" y="4431929"/>
                <a:ext cx="825191"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oMath>
                  </m:oMathPara>
                </a14:m>
                <a:endParaRPr lang="en-US" sz="2000" dirty="0"/>
              </a:p>
            </p:txBody>
          </p:sp>
        </mc:Choice>
        <mc:Fallback xmlns="">
          <p:sp>
            <p:nvSpPr>
              <p:cNvPr id="76" name="TextBox 75">
                <a:extLst>
                  <a:ext uri="{FF2B5EF4-FFF2-40B4-BE49-F238E27FC236}">
                    <a16:creationId xmlns:a16="http://schemas.microsoft.com/office/drawing/2014/main" id="{9C3C6475-F35A-4142-8C25-58AB2D69EA12}"/>
                  </a:ext>
                </a:extLst>
              </p:cNvPr>
              <p:cNvSpPr txBox="1">
                <a:spLocks noRot="1" noChangeAspect="1" noMove="1" noResize="1" noEditPoints="1" noAdjustHandles="1" noChangeArrowheads="1" noChangeShapeType="1" noTextEdit="1"/>
              </p:cNvSpPr>
              <p:nvPr/>
            </p:nvSpPr>
            <p:spPr>
              <a:xfrm>
                <a:off x="8132726" y="4431929"/>
                <a:ext cx="825191" cy="400110"/>
              </a:xfrm>
              <a:prstGeom prst="rect">
                <a:avLst/>
              </a:prstGeom>
              <a:blipFill>
                <a:blip r:embed="rId19"/>
                <a:stretch>
                  <a:fillRect b="-15152"/>
                </a:stretch>
              </a:blipFill>
            </p:spPr>
            <p:txBody>
              <a:bodyPr/>
              <a:lstStyle/>
              <a:p>
                <a:r>
                  <a:rPr lang="en-SG">
                    <a:noFill/>
                  </a:rPr>
                  <a:t> </a:t>
                </a:r>
              </a:p>
            </p:txBody>
          </p:sp>
        </mc:Fallback>
      </mc:AlternateContent>
      <p:sp>
        <p:nvSpPr>
          <p:cNvPr id="77" name="Oval 76">
            <a:extLst>
              <a:ext uri="{FF2B5EF4-FFF2-40B4-BE49-F238E27FC236}">
                <a16:creationId xmlns:a16="http://schemas.microsoft.com/office/drawing/2014/main" id="{67D2F5FA-5024-463E-9CA2-428446525D6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977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dissolve">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
                                        </p:tgtEl>
                                        <p:attrNameLst>
                                          <p:attrName>style.visibility</p:attrName>
                                        </p:attrNameLst>
                                      </p:cBhvr>
                                      <p:to>
                                        <p:strVal val="visible"/>
                                      </p:to>
                                    </p:set>
                                    <p:animEffect transition="in" filter="dissolve">
                                      <p:cBhvr>
                                        <p:cTn id="22" dur="500"/>
                                        <p:tgtEl>
                                          <p:spTgt spid="1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dissolve">
                                      <p:cBhvr>
                                        <p:cTn id="27" dur="500"/>
                                        <p:tgtEl>
                                          <p:spTgt spid="1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dissolve">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1"/>
                                        </p:tgtEl>
                                        <p:attrNameLst>
                                          <p:attrName>style.visibility</p:attrName>
                                        </p:attrNameLst>
                                      </p:cBhvr>
                                      <p:to>
                                        <p:strVal val="visible"/>
                                      </p:to>
                                    </p:set>
                                    <p:animEffect transition="in" filter="dissolve">
                                      <p:cBhvr>
                                        <p:cTn id="42" dur="500"/>
                                        <p:tgtEl>
                                          <p:spTgt spid="18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2"/>
                                        </p:tgtEl>
                                        <p:attrNameLst>
                                          <p:attrName>style.visibility</p:attrName>
                                        </p:attrNameLst>
                                      </p:cBhvr>
                                      <p:to>
                                        <p:strVal val="visible"/>
                                      </p:to>
                                    </p:set>
                                    <p:animEffect transition="in" filter="dissolve">
                                      <p:cBhvr>
                                        <p:cTn id="47" dur="500"/>
                                        <p:tgtEl>
                                          <p:spTgt spid="18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3"/>
                                        </p:tgtEl>
                                        <p:attrNameLst>
                                          <p:attrName>style.visibility</p:attrName>
                                        </p:attrNameLst>
                                      </p:cBhvr>
                                      <p:to>
                                        <p:strVal val="visible"/>
                                      </p:to>
                                    </p:set>
                                    <p:animEffect transition="in" filter="dissolve">
                                      <p:cBhvr>
                                        <p:cTn id="52"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P spid="181" grpId="0" animBg="1"/>
      <p:bldP spid="182" grpId="0" animBg="1"/>
      <p:bldP spid="183" grpId="0" animBg="1"/>
      <p:bldP spid="188" grpId="0" animBg="1"/>
      <p:bldP spid="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31" name="TextBox 30">
            <a:extLst>
              <a:ext uri="{FF2B5EF4-FFF2-40B4-BE49-F238E27FC236}">
                <a16:creationId xmlns:a16="http://schemas.microsoft.com/office/drawing/2014/main" id="{DFC91E01-B64E-44AE-9F22-A227AAF29674}"/>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7.1.2 Sequences and Strings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2EB3AD-8300-4191-894F-610163871F4A}"/>
                  </a:ext>
                </a:extLst>
              </p:cNvPr>
              <p:cNvSpPr txBox="1"/>
              <p:nvPr/>
            </p:nvSpPr>
            <p:spPr>
              <a:xfrm>
                <a:off x="439895" y="2867984"/>
                <a:ext cx="8290746" cy="830997"/>
              </a:xfrm>
              <a:prstGeom prst="rect">
                <a:avLst/>
              </a:prstGeom>
              <a:noFill/>
              <a:ln>
                <a:noFill/>
              </a:ln>
            </p:spPr>
            <p:txBody>
              <a:bodyPr wrap="square" rtlCol="0">
                <a:spAutoFit/>
              </a:bodyPr>
              <a:lstStyle/>
              <a:p>
                <a:r>
                  <a:rPr lang="en-US" altLang="en-US" sz="2400" dirty="0"/>
                  <a:t>In this sense, any function whose domain is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ℤ</m:t>
                        </m:r>
                      </m:e>
                      <m: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a14:m>
                <a:r>
                  <a:rPr lang="en-US" altLang="en-US" sz="2400" dirty="0"/>
                  <a:t> for some </a:t>
                </a:r>
                <a14:m>
                  <m:oMath xmlns:m="http://schemas.openxmlformats.org/officeDocument/2006/math">
                    <m:r>
                      <a:rPr lang="en-US" altLang="en-US" sz="2400" b="0" i="1" smtClean="0">
                        <a:latin typeface="Cambria Math" panose="02040503050406030204" pitchFamily="18" charset="0"/>
                      </a:rPr>
                      <m:t>𝑚</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ℤ</m:t>
                    </m:r>
                  </m:oMath>
                </a14:m>
                <a:r>
                  <a:rPr lang="en-US" altLang="en-US" sz="2400" dirty="0"/>
                  <a:t> represents a sequence. </a:t>
                </a:r>
              </a:p>
            </p:txBody>
          </p:sp>
        </mc:Choice>
        <mc:Fallback xmlns="">
          <p:sp>
            <p:nvSpPr>
              <p:cNvPr id="21" name="TextBox 20">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439895" y="2867984"/>
                <a:ext cx="8290746" cy="830997"/>
              </a:xfrm>
              <a:prstGeom prst="rect">
                <a:avLst/>
              </a:prstGeom>
              <a:blipFill>
                <a:blip r:embed="rId3"/>
                <a:stretch>
                  <a:fillRect l="-1103" t="-5839" b="-15328"/>
                </a:stretch>
              </a:blipFill>
              <a:ln>
                <a:noFill/>
              </a:ln>
            </p:spPr>
            <p:txBody>
              <a:bodyPr/>
              <a:lstStyle/>
              <a:p>
                <a:r>
                  <a:rPr lang="en-SG">
                    <a:noFill/>
                  </a:rPr>
                  <a:t> </a:t>
                </a:r>
              </a:p>
            </p:txBody>
          </p:sp>
        </mc:Fallback>
      </mc:AlternateContent>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1412966"/>
            <a:ext cx="8238334" cy="1375065"/>
            <a:chOff x="993228" y="4598517"/>
            <a:chExt cx="8238334" cy="1375065"/>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9"/>
              <a:ext cx="8238334" cy="137506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Sequence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7885917" cy="769441"/>
                </a:xfrm>
                <a:prstGeom prst="rect">
                  <a:avLst/>
                </a:prstGeom>
                <a:noFill/>
              </p:spPr>
              <p:txBody>
                <a:bodyPr wrap="square" rtlCol="0">
                  <a:spAutoFit/>
                </a:bodyPr>
                <a:lstStyle/>
                <a:p>
                  <a:pPr>
                    <a:spcAft>
                      <a:spcPts val="600"/>
                    </a:spcAft>
                  </a:pPr>
                  <a:r>
                    <a:rPr lang="en-US" sz="2200" dirty="0"/>
                    <a:t>A </a:t>
                  </a:r>
                  <a:r>
                    <a:rPr lang="en-US" sz="2200" b="1" dirty="0"/>
                    <a:t>sequence</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oMath>
                  </a14:m>
                  <a:r>
                    <a:rPr lang="en-US" sz="2200" dirty="0"/>
                    <a:t> can be represented by a function </a:t>
                  </a:r>
                  <a14:m>
                    <m:oMath xmlns:m="http://schemas.openxmlformats.org/officeDocument/2006/math">
                      <m:r>
                        <a:rPr lang="en-US" sz="2200" i="1" dirty="0" smtClean="0">
                          <a:latin typeface="Cambria Math" panose="02040503050406030204" pitchFamily="18" charset="0"/>
                        </a:rPr>
                        <m:t>𝑎</m:t>
                      </m:r>
                    </m:oMath>
                  </a14:m>
                  <a:r>
                    <a:rPr lang="en-US" sz="2200" dirty="0"/>
                    <a:t> whose domain is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ℤ</m:t>
                          </m:r>
                        </m:e>
                        <m:sub>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0</m:t>
                          </m:r>
                        </m:sub>
                      </m:sSub>
                    </m:oMath>
                  </a14:m>
                  <a:r>
                    <a:rPr lang="en-US" sz="2200" dirty="0"/>
                    <a:t> that satisfies </a:t>
                  </a:r>
                  <a14:m>
                    <m:oMath xmlns:m="http://schemas.openxmlformats.org/officeDocument/2006/math">
                      <m:r>
                        <a:rPr lang="en-US" sz="2200" i="1" dirty="0" smtClean="0">
                          <a:latin typeface="Cambria Math" panose="02040503050406030204" pitchFamily="18" charset="0"/>
                        </a:rPr>
                        <m:t>𝑎</m:t>
                      </m:r>
                      <m:r>
                        <a:rPr lang="en-US" sz="2200" i="1" dirty="0" smtClean="0">
                          <a:latin typeface="Cambria Math" panose="02040503050406030204" pitchFamily="18" charset="0"/>
                        </a:rPr>
                        <m:t>(</m:t>
                      </m:r>
                      <m:r>
                        <a:rPr lang="en-US" sz="2200" i="1" dirty="0" smtClean="0">
                          <a:latin typeface="Cambria Math" panose="02040503050406030204" pitchFamily="18" charset="0"/>
                        </a:rPr>
                        <m:t>𝑛</m:t>
                      </m:r>
                      <m:r>
                        <a:rPr lang="en-US" sz="2200" i="1" dirty="0" smtClean="0">
                          <a:latin typeface="Cambria Math" panose="02040503050406030204" pitchFamily="18" charset="0"/>
                        </a:rPr>
                        <m:t>)=</m:t>
                      </m:r>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𝑛</m:t>
                          </m:r>
                        </m:sub>
                      </m:sSub>
                    </m:oMath>
                  </a14:m>
                  <a:r>
                    <a:rPr lang="en-US" sz="2200" dirty="0"/>
                    <a:t> for every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7885917" cy="769441"/>
                </a:xfrm>
                <a:prstGeom prst="rect">
                  <a:avLst/>
                </a:prstGeom>
                <a:blipFill>
                  <a:blip r:embed="rId4"/>
                  <a:stretch>
                    <a:fillRect l="-1005" t="-4762" r="-696" b="-1587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6" y="3770137"/>
                <a:ext cx="8114872" cy="1231940"/>
              </a:xfrm>
              <a:prstGeom prst="rect">
                <a:avLst/>
              </a:prstGeom>
              <a:noFill/>
            </p:spPr>
            <p:txBody>
              <a:bodyPr wrap="square" rtlCol="0">
                <a:spAutoFit/>
              </a:bodyPr>
              <a:lstStyle/>
              <a:p>
                <a:r>
                  <a:rPr lang="en-US" altLang="en-US" sz="2400" dirty="0">
                    <a:solidFill>
                      <a:schemeClr val="accent2">
                        <a:lumMod val="50000"/>
                      </a:schemeClr>
                    </a:solidFill>
                  </a:rPr>
                  <a:t>Example #8: </a:t>
                </a:r>
                <a:r>
                  <a:rPr lang="en-US" altLang="en-US" sz="2400" dirty="0"/>
                  <a:t>Consider the sequence 2, 3, 5, 9, 17, 33, 65, .... We may represent this sequence by the function </a:t>
                </a:r>
                <a14:m>
                  <m:oMath xmlns:m="http://schemas.openxmlformats.org/officeDocument/2006/math">
                    <m:r>
                      <a:rPr lang="en-US" altLang="en-US" sz="2400" b="0" i="1" smtClean="0">
                        <a:latin typeface="Cambria Math" panose="02040503050406030204" pitchFamily="18" charset="0"/>
                      </a:rPr>
                      <m:t>𝑎</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ℤ</m:t>
                        </m:r>
                      </m:e>
                      <m:sub>
                        <m:r>
                          <a:rPr lang="en-US" altLang="en-US" sz="2400" b="0" i="1" smtClean="0">
                            <a:latin typeface="Cambria Math" panose="02040503050406030204" pitchFamily="18" charset="0"/>
                            <a:ea typeface="Cambria Math" panose="02040503050406030204" pitchFamily="18" charset="0"/>
                          </a:rPr>
                          <m:t>≥0</m:t>
                        </m:r>
                      </m:sub>
                    </m:sSub>
                    <m:r>
                      <a:rPr lang="en-US" altLang="en-US" sz="2400" b="0" i="1" smtClean="0">
                        <a:latin typeface="Cambria Math" panose="02040503050406030204" pitchFamily="18" charset="0"/>
                        <a:ea typeface="Cambria Math" panose="02040503050406030204" pitchFamily="18" charset="0"/>
                      </a:rPr>
                      <m:t>→</m:t>
                    </m:r>
                    <m:sSup>
                      <m:sSupPr>
                        <m:ctrlPr>
                          <a:rPr lang="en-US" altLang="en-US" sz="2400" b="0" i="1" smtClean="0">
                            <a:latin typeface="Cambria Math" panose="02040503050406030204" pitchFamily="18" charset="0"/>
                            <a:ea typeface="Cambria Math" panose="02040503050406030204" pitchFamily="18" charset="0"/>
                          </a:rPr>
                        </m:ctrlPr>
                      </m:sSupPr>
                      <m:e>
                        <m:r>
                          <a:rPr lang="en-US" altLang="en-US" sz="2400" b="0" i="1" smtClean="0">
                            <a:latin typeface="Cambria Math" panose="02040503050406030204" pitchFamily="18" charset="0"/>
                            <a:ea typeface="Cambria Math" panose="02040503050406030204" pitchFamily="18" charset="0"/>
                          </a:rPr>
                          <m:t>ℤ</m:t>
                        </m:r>
                      </m:e>
                      <m:sup>
                        <m:r>
                          <a:rPr lang="en-US" altLang="en-US" sz="2400" b="0" i="1" smtClean="0">
                            <a:latin typeface="Cambria Math" panose="02040503050406030204" pitchFamily="18" charset="0"/>
                            <a:ea typeface="Cambria Math" panose="02040503050406030204" pitchFamily="18" charset="0"/>
                          </a:rPr>
                          <m:t>+</m:t>
                        </m:r>
                      </m:sup>
                    </m:sSup>
                  </m:oMath>
                </a14:m>
                <a:r>
                  <a:rPr lang="en-US" altLang="en-US" sz="2400" dirty="0"/>
                  <a:t> that satisfies, for each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d>
                      <m:dPr>
                        <m:ctrlPr>
                          <a:rPr lang="en-US" sz="2400" b="0" i="1"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rPr>
                          <m:t>𝑛</m:t>
                        </m:r>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𝑛</m:t>
                        </m:r>
                      </m:sup>
                    </m:sSup>
                    <m:r>
                      <a:rPr lang="en-US" sz="2400" b="0" i="1" dirty="0" smtClean="0">
                        <a:latin typeface="Cambria Math" panose="02040503050406030204" pitchFamily="18" charset="0"/>
                      </a:rPr>
                      <m:t>+1</m:t>
                    </m:r>
                  </m:oMath>
                </a14:m>
                <a:r>
                  <a:rPr lang="en-US" altLang="en-US" sz="2400" dirty="0"/>
                  <a:t>.</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6" y="3770137"/>
                <a:ext cx="8114872" cy="1231940"/>
              </a:xfrm>
              <a:prstGeom prst="rect">
                <a:avLst/>
              </a:prstGeom>
              <a:blipFill>
                <a:blip r:embed="rId5"/>
                <a:stretch>
                  <a:fillRect l="-1127" t="-3941" r="-451" b="-7389"/>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28314BCA-60A5-4DEC-A44F-E08CBF79D0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904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1" name="TextBox 20">
            <a:extLst>
              <a:ext uri="{FF2B5EF4-FFF2-40B4-BE49-F238E27FC236}">
                <a16:creationId xmlns:a16="http://schemas.microsoft.com/office/drawing/2014/main" id="{222EB3AD-8300-4191-894F-610163871F4A}"/>
              </a:ext>
            </a:extLst>
          </p:cNvPr>
          <p:cNvSpPr txBox="1"/>
          <p:nvPr/>
        </p:nvSpPr>
        <p:spPr>
          <a:xfrm>
            <a:off x="439895" y="2712171"/>
            <a:ext cx="8290746" cy="461665"/>
          </a:xfrm>
          <a:prstGeom prst="rect">
            <a:avLst/>
          </a:prstGeom>
          <a:noFill/>
          <a:ln>
            <a:noFill/>
          </a:ln>
        </p:spPr>
        <p:txBody>
          <a:bodyPr wrap="square" rtlCol="0">
            <a:spAutoFit/>
          </a:bodyPr>
          <a:lstStyle/>
          <a:p>
            <a:r>
              <a:rPr lang="en-US" altLang="en-US" sz="2400" dirty="0"/>
              <a:t>Fibonacci sequence: 0, 1, 1, 2, 3, 5, 8, 13, 21, 34, 55, …</a:t>
            </a:r>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1040798"/>
            <a:ext cx="8238334" cy="1356985"/>
            <a:chOff x="993228" y="4598517"/>
            <a:chExt cx="8238334" cy="1356985"/>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9"/>
              <a:ext cx="8238334" cy="135698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Fibonacci Sequence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7885917" cy="769441"/>
                </a:xfrm>
                <a:prstGeom prst="rect">
                  <a:avLst/>
                </a:prstGeom>
                <a:noFill/>
              </p:spPr>
              <p:txBody>
                <a:bodyPr wrap="square" rtlCol="0">
                  <a:spAutoFit/>
                </a:bodyPr>
                <a:lstStyle/>
                <a:p>
                  <a:pPr>
                    <a:spcAft>
                      <a:spcPts val="600"/>
                    </a:spcAft>
                  </a:pPr>
                  <a:r>
                    <a:rPr lang="en-US" sz="2200" dirty="0"/>
                    <a:t>The </a:t>
                  </a:r>
                  <a:r>
                    <a:rPr lang="en-US" sz="2200" b="1" dirty="0"/>
                    <a:t>Fibonacci sequence</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oMath>
                  </a14:m>
                  <a:r>
                    <a:rPr lang="en-US" sz="2200" dirty="0"/>
                    <a:t> is defined by setting, for each </a:t>
                  </a:r>
                  <a14:m>
                    <m:oMath xmlns:m="http://schemas.openxmlformats.org/officeDocument/2006/math">
                      <m:r>
                        <a:rPr lang="en-US" sz="2200" i="1" dirty="0">
                          <a:latin typeface="Cambria Math" panose="02040503050406030204" pitchFamily="18" charset="0"/>
                        </a:rPr>
                        <m:t>𝑛</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𝐹</m:t>
                          </m:r>
                        </m:e>
                        <m:sub>
                          <m:r>
                            <a:rPr lang="en-US" sz="2200" b="0" i="1" dirty="0" smtClean="0">
                              <a:latin typeface="Cambria Math" panose="02040503050406030204" pitchFamily="18" charset="0"/>
                            </a:rPr>
                            <m:t>0</m:t>
                          </m:r>
                        </m:sub>
                      </m:sSub>
                      <m:r>
                        <a:rPr lang="en-US" sz="2200" i="1" dirty="0" smtClean="0">
                          <a:latin typeface="Cambria Math" panose="02040503050406030204" pitchFamily="18" charset="0"/>
                        </a:rPr>
                        <m:t>=0</m:t>
                      </m:r>
                    </m:oMath>
                  </a14:m>
                  <a:r>
                    <a:rPr lang="en-US" sz="2200" dirty="0"/>
                    <a:t> and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1</m:t>
                          </m:r>
                        </m:sub>
                      </m:sSub>
                      <m:r>
                        <a:rPr lang="en-US" sz="2200" i="1" dirty="0">
                          <a:latin typeface="Cambria Math" panose="02040503050406030204" pitchFamily="18" charset="0"/>
                        </a:rPr>
                        <m:t>=</m:t>
                      </m:r>
                      <m:r>
                        <a:rPr lang="en-US" sz="2200" b="0" i="1" dirty="0" smtClean="0">
                          <a:latin typeface="Cambria Math" panose="02040503050406030204" pitchFamily="18" charset="0"/>
                        </a:rPr>
                        <m:t>1</m:t>
                      </m:r>
                    </m:oMath>
                  </a14:m>
                  <a:r>
                    <a:rPr lang="en-US" sz="2200" dirty="0"/>
                    <a:t> and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r>
                            <a:rPr lang="en-US" sz="2200" b="0" i="1" dirty="0" smtClean="0">
                              <a:latin typeface="Cambria Math" panose="02040503050406030204" pitchFamily="18" charset="0"/>
                            </a:rPr>
                            <m:t>+2</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sub>
                      </m:sSub>
                    </m:oMath>
                  </a14:m>
                  <a:r>
                    <a:rPr lang="en-US" sz="2200" dirty="0"/>
                    <a:t>.</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7885917" cy="769441"/>
                </a:xfrm>
                <a:prstGeom prst="rect">
                  <a:avLst/>
                </a:prstGeom>
                <a:blipFill>
                  <a:blip r:embed="rId3"/>
                  <a:stretch>
                    <a:fillRect l="-1005" t="-5556" b="-1587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6" y="3475698"/>
                <a:ext cx="8114872" cy="1682192"/>
              </a:xfrm>
              <a:prstGeom prst="rect">
                <a:avLst/>
              </a:prstGeom>
              <a:noFill/>
            </p:spPr>
            <p:txBody>
              <a:bodyPr wrap="square" rtlCol="0">
                <a:spAutoFit/>
              </a:bodyPr>
              <a:lstStyle/>
              <a:p>
                <a:pPr>
                  <a:spcAft>
                    <a:spcPts val="600"/>
                  </a:spcAft>
                </a:pPr>
                <a:r>
                  <a:rPr lang="en-US" altLang="en-US" sz="2400" dirty="0">
                    <a:solidFill>
                      <a:schemeClr val="accent2">
                        <a:lumMod val="50000"/>
                      </a:schemeClr>
                    </a:solidFill>
                  </a:rPr>
                  <a:t>Example #9: </a:t>
                </a:r>
                <a:r>
                  <a:rPr lang="en-US" altLang="en-US" sz="2400" dirty="0"/>
                  <a:t>We may represent the Fibonacci sequence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by the function </a:t>
                </a:r>
                <a14:m>
                  <m:oMath xmlns:m="http://schemas.openxmlformats.org/officeDocument/2006/math">
                    <m:r>
                      <a:rPr lang="en-US" altLang="en-US" sz="2400" b="0" i="1" smtClean="0">
                        <a:latin typeface="Cambria Math" panose="02040503050406030204" pitchFamily="18" charset="0"/>
                      </a:rPr>
                      <m:t>𝐹</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ℤ</m:t>
                        </m:r>
                      </m:e>
                      <m:sub>
                        <m:r>
                          <a:rPr lang="en-US" altLang="en-US" sz="2400" b="0" i="1" smtClean="0">
                            <a:latin typeface="Cambria Math" panose="02040503050406030204" pitchFamily="18" charset="0"/>
                            <a:ea typeface="Cambria Math" panose="02040503050406030204" pitchFamily="18" charset="0"/>
                          </a:rPr>
                          <m:t>≥0</m:t>
                        </m:r>
                      </m:sub>
                    </m:sSub>
                    <m:r>
                      <a:rPr lang="en-US" altLang="en-US" sz="2400" b="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ℤ</m:t>
                        </m:r>
                      </m:e>
                      <m:sub>
                        <m:r>
                          <a:rPr lang="en-US" altLang="en-US" sz="2400" i="1">
                            <a:latin typeface="Cambria Math" panose="02040503050406030204" pitchFamily="18" charset="0"/>
                            <a:ea typeface="Cambria Math" panose="02040503050406030204" pitchFamily="18" charset="0"/>
                          </a:rPr>
                          <m:t>≥0</m:t>
                        </m:r>
                      </m:sub>
                    </m:sSub>
                  </m:oMath>
                </a14:m>
                <a:r>
                  <a:rPr lang="en-US" altLang="en-US" sz="2400" dirty="0"/>
                  <a:t> that satisfies, for each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oMath>
                </a14:m>
                <a:endParaRPr lang="en-US" sz="2400" b="0" i="1" dirty="0">
                  <a:latin typeface="Cambria Math" panose="02040503050406030204" pitchFamily="18" charset="0"/>
                  <a:ea typeface="Cambria Math" panose="02040503050406030204" pitchFamily="18" charset="0"/>
                </a:endParaRPr>
              </a:p>
              <a:p>
                <a:pPr algn="ctr"/>
                <a14:m>
                  <m:oMath xmlns:m="http://schemas.openxmlformats.org/officeDocument/2006/math">
                    <m:r>
                      <a:rPr lang="en-US" sz="2400" b="0" i="1" dirty="0" smtClean="0">
                        <a:latin typeface="Cambria Math" panose="02040503050406030204" pitchFamily="18" charset="0"/>
                      </a:rPr>
                      <m:t>𝐹</m:t>
                    </m:r>
                    <m:r>
                      <a:rPr lang="en-US" sz="2400" b="0" i="1" dirty="0" smtClean="0">
                        <a:latin typeface="Cambria Math" panose="02040503050406030204" pitchFamily="18" charset="0"/>
                      </a:rPr>
                      <m:t>(0)=0</m:t>
                    </m:r>
                    <m:r>
                      <m:rPr>
                        <m:nor/>
                      </m:rPr>
                      <a:rPr lang="en-US" sz="2400" dirty="0"/>
                      <m:t> </m:t>
                    </m:r>
                    <m:r>
                      <m:rPr>
                        <m:nor/>
                      </m:rPr>
                      <a:rPr lang="en-US" sz="2400" dirty="0"/>
                      <m:t>and</m:t>
                    </m:r>
                    <m:r>
                      <m:rPr>
                        <m:nor/>
                      </m:rPr>
                      <a:rPr lang="en-US" sz="2400" dirty="0"/>
                      <m:t> </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(1)=1</m:t>
                    </m:r>
                    <m:r>
                      <m:rPr>
                        <m:nor/>
                      </m:rPr>
                      <a:rPr lang="en-US" sz="2400" dirty="0"/>
                      <m:t> </m:t>
                    </m:r>
                    <m:r>
                      <m:rPr>
                        <m:nor/>
                      </m:rPr>
                      <a:rPr lang="en-US" sz="2400" dirty="0"/>
                      <m:t>and</m:t>
                    </m:r>
                    <m:r>
                      <m:rPr>
                        <m:nor/>
                      </m:rPr>
                      <a:rPr lang="en-US" sz="2400" dirty="0"/>
                      <m:t> </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oMath>
                </a14:m>
                <a:r>
                  <a:rPr lang="en-US" altLang="en-US" sz="2400" dirty="0"/>
                  <a:t>.</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6" y="3475698"/>
                <a:ext cx="8114872" cy="1682192"/>
              </a:xfrm>
              <a:prstGeom prst="rect">
                <a:avLst/>
              </a:prstGeom>
              <a:blipFill>
                <a:blip r:embed="rId4"/>
                <a:stretch>
                  <a:fillRect l="-1127" t="-2899" b="-5072"/>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0F6D8D4C-B58E-47F9-BA7D-E367BBBDF5D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490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26" name="Title 1">
            <a:extLst>
              <a:ext uri="{FF2B5EF4-FFF2-40B4-BE49-F238E27FC236}">
                <a16:creationId xmlns:a16="http://schemas.microsoft.com/office/drawing/2014/main" id="{7F4BB1FB-ECB8-4C34-A686-8EAEC97F385B}"/>
              </a:ext>
            </a:extLst>
          </p:cNvPr>
          <p:cNvSpPr txBox="1">
            <a:spLocks/>
          </p:cNvSpPr>
          <p:nvPr/>
        </p:nvSpPr>
        <p:spPr>
          <a:xfrm>
            <a:off x="948179" y="2415055"/>
            <a:ext cx="7247642" cy="6278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600" dirty="0">
                <a:solidFill>
                  <a:schemeClr val="bg1"/>
                </a:solidFill>
                <a:latin typeface="+mn-lt"/>
              </a:rPr>
              <a:t>Lecture 7: Functions</a:t>
            </a:r>
          </a:p>
        </p:txBody>
      </p:sp>
      <p:sp>
        <p:nvSpPr>
          <p:cNvPr id="29" name="Oval 2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8604FE67-F206-435B-AE07-98F603060D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extBox 26">
            <a:extLst>
              <a:ext uri="{FF2B5EF4-FFF2-40B4-BE49-F238E27FC236}">
                <a16:creationId xmlns:a16="http://schemas.microsoft.com/office/drawing/2014/main" id="{31D30470-DC9F-4FF9-802E-662FE2A58C0D}"/>
              </a:ext>
            </a:extLst>
          </p:cNvPr>
          <p:cNvSpPr txBox="1"/>
          <p:nvPr/>
        </p:nvSpPr>
        <p:spPr>
          <a:xfrm>
            <a:off x="779882" y="1663781"/>
            <a:ext cx="3958814" cy="1077218"/>
          </a:xfrm>
          <a:prstGeom prst="rect">
            <a:avLst/>
          </a:prstGeom>
          <a:solidFill>
            <a:schemeClr val="accent1">
              <a:lumMod val="20000"/>
              <a:lumOff val="80000"/>
            </a:schemeClr>
          </a:solidFill>
          <a:ln>
            <a:solidFill>
              <a:schemeClr val="tx1"/>
            </a:solidFill>
          </a:ln>
        </p:spPr>
        <p:txBody>
          <a:bodyPr wrap="square" rtlCol="0">
            <a:spAutoFit/>
          </a:bodyPr>
          <a:lstStyle/>
          <a:p>
            <a:pPr>
              <a:spcAft>
                <a:spcPts val="600"/>
              </a:spcAft>
              <a:tabLst>
                <a:tab pos="461963" algn="l"/>
              </a:tabLst>
            </a:pPr>
            <a:r>
              <a:rPr lang="en-US" dirty="0" err="1">
                <a:latin typeface="Lucida Console" panose="020B0609040504020204" pitchFamily="49" charset="0"/>
              </a:rPr>
              <a:t>int</a:t>
            </a:r>
            <a:r>
              <a:rPr lang="en-US" dirty="0">
                <a:latin typeface="Lucida Console" panose="020B0609040504020204" pitchFamily="49" charset="0"/>
              </a:rPr>
              <a:t> f(</a:t>
            </a:r>
            <a:r>
              <a:rPr lang="en-US" dirty="0" err="1">
                <a:latin typeface="Lucida Console" panose="020B0609040504020204" pitchFamily="49" charset="0"/>
              </a:rPr>
              <a:t>int</a:t>
            </a:r>
            <a:r>
              <a:rPr lang="en-US" dirty="0">
                <a:latin typeface="Lucida Console" panose="020B0609040504020204" pitchFamily="49" charset="0"/>
              </a:rPr>
              <a:t> x, double y) {</a:t>
            </a:r>
          </a:p>
          <a:p>
            <a:pPr>
              <a:spcAft>
                <a:spcPts val="600"/>
              </a:spcAft>
              <a:tabLst>
                <a:tab pos="461963" algn="l"/>
              </a:tabLst>
            </a:pPr>
            <a:r>
              <a:rPr lang="en-US" dirty="0">
                <a:latin typeface="Lucida Console" panose="020B0609040504020204" pitchFamily="49" charset="0"/>
              </a:rPr>
              <a:t>	return x * </a:t>
            </a:r>
            <a:r>
              <a:rPr lang="en-US" dirty="0" err="1">
                <a:latin typeface="Lucida Console" panose="020B0609040504020204" pitchFamily="49" charset="0"/>
              </a:rPr>
              <a:t>sqrt</a:t>
            </a:r>
            <a:r>
              <a:rPr lang="en-US" dirty="0">
                <a:latin typeface="Lucida Console" panose="020B0609040504020204" pitchFamily="49" charset="0"/>
              </a:rPr>
              <a:t>(y);</a:t>
            </a:r>
          </a:p>
          <a:p>
            <a:pPr>
              <a:spcAft>
                <a:spcPts val="600"/>
              </a:spcAft>
              <a:tabLst>
                <a:tab pos="461963" algn="l"/>
              </a:tabLst>
            </a:pPr>
            <a:r>
              <a:rPr lang="en-US" dirty="0">
                <a:latin typeface="Lucida Console" panose="020B0609040504020204" pitchFamily="49" charset="0"/>
              </a:rPr>
              <a:t>}</a:t>
            </a:r>
          </a:p>
        </p:txBody>
      </p:sp>
      <p:sp>
        <p:nvSpPr>
          <p:cNvPr id="28" name="TextBox 27">
            <a:extLst>
              <a:ext uri="{FF2B5EF4-FFF2-40B4-BE49-F238E27FC236}">
                <a16:creationId xmlns:a16="http://schemas.microsoft.com/office/drawing/2014/main" id="{8D883C9F-0A53-4AD0-9234-C30329BED9E5}"/>
              </a:ext>
            </a:extLst>
          </p:cNvPr>
          <p:cNvSpPr txBox="1"/>
          <p:nvPr/>
        </p:nvSpPr>
        <p:spPr>
          <a:xfrm>
            <a:off x="381849" y="899988"/>
            <a:ext cx="4593515" cy="523220"/>
          </a:xfrm>
          <a:prstGeom prst="rect">
            <a:avLst/>
          </a:prstGeom>
          <a:noFill/>
        </p:spPr>
        <p:txBody>
          <a:bodyPr wrap="square" rtlCol="0">
            <a:spAutoFit/>
          </a:bodyPr>
          <a:lstStyle/>
          <a:p>
            <a:r>
              <a:rPr lang="en-US" sz="2800" dirty="0">
                <a:solidFill>
                  <a:srgbClr val="0000FF"/>
                </a:solidFill>
              </a:rPr>
              <a:t>Functions in C programming:</a:t>
            </a:r>
          </a:p>
        </p:txBody>
      </p:sp>
      <p:sp>
        <p:nvSpPr>
          <p:cNvPr id="36" name="TextBox 35">
            <a:extLst>
              <a:ext uri="{FF2B5EF4-FFF2-40B4-BE49-F238E27FC236}">
                <a16:creationId xmlns:a16="http://schemas.microsoft.com/office/drawing/2014/main" id="{146FE561-2030-404E-BCA6-F420CB63AC8E}"/>
              </a:ext>
            </a:extLst>
          </p:cNvPr>
          <p:cNvSpPr txBox="1"/>
          <p:nvPr/>
        </p:nvSpPr>
        <p:spPr>
          <a:xfrm>
            <a:off x="1333901" y="2890152"/>
            <a:ext cx="2850776" cy="1508105"/>
          </a:xfrm>
          <a:prstGeom prst="rect">
            <a:avLst/>
          </a:prstGeom>
          <a:noFill/>
        </p:spPr>
        <p:txBody>
          <a:bodyPr wrap="square" rtlCol="0">
            <a:spAutoFit/>
          </a:bodyPr>
          <a:lstStyle/>
          <a:p>
            <a:pPr>
              <a:spcAft>
                <a:spcPts val="1200"/>
              </a:spcAft>
            </a:pPr>
            <a:r>
              <a:rPr lang="en-US" sz="2400" i="1" dirty="0"/>
              <a:t>f</a:t>
            </a:r>
            <a:r>
              <a:rPr lang="en-US" sz="2400" dirty="0"/>
              <a:t>(3, 4) </a:t>
            </a:r>
            <a:r>
              <a:rPr lang="en-US" sz="2400" dirty="0">
                <a:sym typeface="Wingdings" panose="05000000000000000000" pitchFamily="2" charset="2"/>
              </a:rPr>
              <a:t> 6.0</a:t>
            </a:r>
          </a:p>
          <a:p>
            <a:pPr>
              <a:spcAft>
                <a:spcPts val="1200"/>
              </a:spcAft>
            </a:pPr>
            <a:r>
              <a:rPr lang="en-US" sz="2400" i="1" dirty="0"/>
              <a:t>f</a:t>
            </a:r>
            <a:r>
              <a:rPr lang="en-US" sz="2400" dirty="0"/>
              <a:t>(4, 3) </a:t>
            </a:r>
            <a:r>
              <a:rPr lang="en-US" sz="2400" dirty="0">
                <a:sym typeface="Wingdings" panose="05000000000000000000" pitchFamily="2" charset="2"/>
              </a:rPr>
              <a:t> 6.928203</a:t>
            </a:r>
          </a:p>
          <a:p>
            <a:pPr>
              <a:spcAft>
                <a:spcPts val="1200"/>
              </a:spcAft>
            </a:pPr>
            <a:r>
              <a:rPr lang="en-US" sz="2400" i="1" dirty="0"/>
              <a:t>f</a:t>
            </a:r>
            <a:r>
              <a:rPr lang="en-US" sz="2400" dirty="0"/>
              <a:t>(6, 1) </a:t>
            </a:r>
            <a:r>
              <a:rPr lang="en-US" sz="2400" dirty="0">
                <a:sym typeface="Wingdings" panose="05000000000000000000" pitchFamily="2" charset="2"/>
              </a:rPr>
              <a:t> 6.0</a:t>
            </a:r>
          </a:p>
        </p:txBody>
      </p:sp>
      <p:sp>
        <p:nvSpPr>
          <p:cNvPr id="37" name="TextBox 36">
            <a:extLst>
              <a:ext uri="{FF2B5EF4-FFF2-40B4-BE49-F238E27FC236}">
                <a16:creationId xmlns:a16="http://schemas.microsoft.com/office/drawing/2014/main" id="{890E6E45-CC09-4172-B747-4AC8E5A49D59}"/>
              </a:ext>
            </a:extLst>
          </p:cNvPr>
          <p:cNvSpPr txBox="1"/>
          <p:nvPr/>
        </p:nvSpPr>
        <p:spPr>
          <a:xfrm>
            <a:off x="5384156" y="1577719"/>
            <a:ext cx="2850776" cy="3046988"/>
          </a:xfrm>
          <a:prstGeom prst="rect">
            <a:avLst/>
          </a:prstGeom>
          <a:solidFill>
            <a:schemeClr val="accent6">
              <a:lumMod val="20000"/>
              <a:lumOff val="80000"/>
            </a:schemeClr>
          </a:solidFill>
        </p:spPr>
        <p:txBody>
          <a:bodyPr wrap="square" rtlCol="0">
            <a:spAutoFit/>
          </a:bodyPr>
          <a:lstStyle/>
          <a:p>
            <a:r>
              <a:rPr lang="en-US" sz="2400" dirty="0"/>
              <a:t>Many built-in math functions in C:</a:t>
            </a:r>
          </a:p>
          <a:p>
            <a:pPr marL="515938" indent="-285750">
              <a:buFont typeface="Wingdings" panose="05000000000000000000" pitchFamily="2" charset="2"/>
              <a:buChar char="§"/>
            </a:pPr>
            <a:r>
              <a:rPr lang="en-US" sz="2400" dirty="0"/>
              <a:t>floor(), round()</a:t>
            </a:r>
          </a:p>
          <a:p>
            <a:pPr marL="515938" indent="-285750">
              <a:buFont typeface="Wingdings" panose="05000000000000000000" pitchFamily="2" charset="2"/>
              <a:buChar char="§"/>
            </a:pPr>
            <a:r>
              <a:rPr lang="en-US" sz="2400" dirty="0"/>
              <a:t>ceil(), floor()</a:t>
            </a:r>
          </a:p>
          <a:p>
            <a:pPr marL="515938" indent="-285750">
              <a:buFont typeface="Wingdings" panose="05000000000000000000" pitchFamily="2" charset="2"/>
              <a:buChar char="§"/>
            </a:pPr>
            <a:r>
              <a:rPr lang="en-US" sz="2400" dirty="0"/>
              <a:t>sin(), cos(), tan()</a:t>
            </a:r>
          </a:p>
          <a:p>
            <a:pPr marL="515938" indent="-285750">
              <a:buFont typeface="Wingdings" panose="05000000000000000000" pitchFamily="2" charset="2"/>
              <a:buChar char="§"/>
            </a:pPr>
            <a:r>
              <a:rPr lang="en-US" sz="2400" dirty="0"/>
              <a:t>log(), </a:t>
            </a:r>
            <a:r>
              <a:rPr lang="en-US" sz="2400" dirty="0" err="1"/>
              <a:t>log10</a:t>
            </a:r>
            <a:r>
              <a:rPr lang="en-US" sz="2400" dirty="0"/>
              <a:t>()</a:t>
            </a:r>
          </a:p>
          <a:p>
            <a:pPr marL="515938" indent="-285750">
              <a:buFont typeface="Wingdings" panose="05000000000000000000" pitchFamily="2" charset="2"/>
              <a:buChar char="§"/>
            </a:pPr>
            <a:r>
              <a:rPr lang="en-US" sz="2400" dirty="0" err="1"/>
              <a:t>sqrt</a:t>
            </a:r>
            <a:r>
              <a:rPr lang="en-US" sz="2400" dirty="0"/>
              <a:t>(), pow()</a:t>
            </a:r>
          </a:p>
          <a:p>
            <a:pPr marL="515938" indent="-285750">
              <a:buFont typeface="Wingdings" panose="05000000000000000000" pitchFamily="2" charset="2"/>
              <a:buChar char="§"/>
            </a:pPr>
            <a:r>
              <a:rPr lang="en-US" sz="2400" dirty="0"/>
              <a:t>etc.</a:t>
            </a:r>
          </a:p>
        </p:txBody>
      </p:sp>
      <p:sp>
        <p:nvSpPr>
          <p:cNvPr id="40" name="TextBox 39">
            <a:extLst>
              <a:ext uri="{FF2B5EF4-FFF2-40B4-BE49-F238E27FC236}">
                <a16:creationId xmlns:a16="http://schemas.microsoft.com/office/drawing/2014/main" id="{AB73EC2C-90BE-44BA-A460-FC50175679E7}"/>
              </a:ext>
            </a:extLst>
          </p:cNvPr>
          <p:cNvSpPr txBox="1"/>
          <p:nvPr/>
        </p:nvSpPr>
        <p:spPr>
          <a:xfrm>
            <a:off x="1511401" y="5008947"/>
            <a:ext cx="6019035" cy="1569660"/>
          </a:xfrm>
          <a:prstGeom prst="rect">
            <a:avLst/>
          </a:prstGeom>
          <a:solidFill>
            <a:schemeClr val="accent2">
              <a:lumMod val="20000"/>
              <a:lumOff val="80000"/>
            </a:schemeClr>
          </a:solidFill>
        </p:spPr>
        <p:txBody>
          <a:bodyPr wrap="square" rtlCol="0">
            <a:spAutoFit/>
          </a:bodyPr>
          <a:lstStyle/>
          <a:p>
            <a:r>
              <a:rPr lang="en-US" sz="2400" dirty="0"/>
              <a:t>Applications of function in Computer Science: computational complexity of algorithms, counting objects, study of sequences and strings, etc.</a:t>
            </a:r>
          </a:p>
        </p:txBody>
      </p:sp>
      <p:sp>
        <p:nvSpPr>
          <p:cNvPr id="34" name="Oval 3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5356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867929"/>
            <a:ext cx="8238334" cy="2587116"/>
            <a:chOff x="993228" y="4598517"/>
            <a:chExt cx="8238334" cy="2587116"/>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8"/>
              <a:ext cx="8238334" cy="258711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String</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8043240" cy="2015936"/>
                </a:xfrm>
                <a:prstGeom prst="rect">
                  <a:avLst/>
                </a:prstGeom>
                <a:noFill/>
              </p:spPr>
              <p:txBody>
                <a:bodyPr wrap="square" rtlCol="0">
                  <a:spAutoFit/>
                </a:bodyPr>
                <a:lstStyle/>
                <a:p>
                  <a:pPr>
                    <a:spcAft>
                      <a:spcPts val="600"/>
                    </a:spcAft>
                  </a:pPr>
                  <a:r>
                    <a:rPr lang="en-US" sz="2200" dirty="0"/>
                    <a:t>Let </a:t>
                  </a:r>
                  <a14:m>
                    <m:oMath xmlns:m="http://schemas.openxmlformats.org/officeDocument/2006/math">
                      <m:r>
                        <a:rPr lang="en-US" sz="2200" i="1" dirty="0" smtClean="0">
                          <a:latin typeface="Cambria Math" panose="02040503050406030204" pitchFamily="18" charset="0"/>
                        </a:rPr>
                        <m:t>𝐴</m:t>
                      </m:r>
                    </m:oMath>
                  </a14:m>
                  <a:r>
                    <a:rPr lang="en-US" sz="2200" dirty="0"/>
                    <a:t> be a set. A </a:t>
                  </a:r>
                  <a:r>
                    <a:rPr lang="en-US" sz="2200" b="1" dirty="0"/>
                    <a:t>string</a:t>
                  </a:r>
                  <a:r>
                    <a:rPr lang="en-US" sz="2200" dirty="0"/>
                    <a:t> or a word over </a:t>
                  </a:r>
                  <a14:m>
                    <m:oMath xmlns:m="http://schemas.openxmlformats.org/officeDocument/2006/math">
                      <m:r>
                        <a:rPr lang="en-US" sz="2200" i="1" dirty="0" smtClean="0">
                          <a:latin typeface="Cambria Math" panose="02040503050406030204" pitchFamily="18" charset="0"/>
                        </a:rPr>
                        <m:t>𝐴</m:t>
                      </m:r>
                    </m:oMath>
                  </a14:m>
                  <a:r>
                    <a:rPr lang="en-US" sz="2200" dirty="0"/>
                    <a:t> is an expression of the form</a:t>
                  </a:r>
                </a:p>
                <a:p>
                  <a:pPr>
                    <a:spcAft>
                      <a:spcPts val="600"/>
                    </a:spcAft>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𝑙</m:t>
                          </m:r>
                          <m:r>
                            <a:rPr lang="en-US" sz="2200" b="0" i="1" smtClean="0">
                              <a:latin typeface="Cambria Math" panose="02040503050406030204" pitchFamily="18" charset="0"/>
                            </a:rPr>
                            <m:t>−1</m:t>
                          </m:r>
                        </m:sub>
                      </m:sSub>
                    </m:oMath>
                  </a14:m>
                  <a:r>
                    <a:rPr lang="en-US" sz="2200" dirty="0"/>
                    <a:t> where </a:t>
                  </a:r>
                  <a14:m>
                    <m:oMath xmlns:m="http://schemas.openxmlformats.org/officeDocument/2006/math">
                      <m:r>
                        <a:rPr lang="en-US" sz="2200" b="0" i="1" dirty="0" smtClean="0">
                          <a:latin typeface="Cambria Math" panose="02040503050406030204" pitchFamily="18" charset="0"/>
                        </a:rPr>
                        <m:t>𝑙</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𝑙</m:t>
                          </m:r>
                          <m:r>
                            <a:rPr lang="en-US" sz="2200" i="1">
                              <a:latin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oMath>
                  </a14:m>
                  <a:r>
                    <a:rPr lang="en-US" sz="2200" dirty="0"/>
                    <a:t>.</a:t>
                  </a:r>
                </a:p>
                <a:p>
                  <a:pPr>
                    <a:spcAft>
                      <a:spcPts val="600"/>
                    </a:spcAft>
                  </a:pPr>
                  <a:r>
                    <a:rPr lang="en-US" sz="2200" dirty="0"/>
                    <a:t>Here </a:t>
                  </a:r>
                  <a14:m>
                    <m:oMath xmlns:m="http://schemas.openxmlformats.org/officeDocument/2006/math">
                      <m:r>
                        <a:rPr lang="en-US" sz="2200" i="1" dirty="0" smtClean="0">
                          <a:latin typeface="Cambria Math" panose="02040503050406030204" pitchFamily="18" charset="0"/>
                        </a:rPr>
                        <m:t>𝑙</m:t>
                      </m:r>
                    </m:oMath>
                  </a14:m>
                  <a:r>
                    <a:rPr lang="en-US" sz="2200" dirty="0"/>
                    <a:t> is called the </a:t>
                  </a:r>
                  <a:r>
                    <a:rPr lang="en-US" sz="2200" b="1" dirty="0"/>
                    <a:t>length</a:t>
                  </a:r>
                  <a:r>
                    <a:rPr lang="en-US" sz="2200" dirty="0"/>
                    <a:t> of the string. The </a:t>
                  </a:r>
                  <a:r>
                    <a:rPr lang="en-US" sz="2200" b="1" dirty="0"/>
                    <a:t>empty string </a:t>
                  </a:r>
                  <a14:m>
                    <m:oMath xmlns:m="http://schemas.openxmlformats.org/officeDocument/2006/math">
                      <m:r>
                        <a:rPr lang="en-US" sz="2200" i="1" smtClean="0">
                          <a:latin typeface="Cambria Math" panose="02040503050406030204" pitchFamily="18" charset="0"/>
                          <a:ea typeface="Cambria Math" panose="02040503050406030204" pitchFamily="18" charset="0"/>
                        </a:rPr>
                        <m:t>𝜀</m:t>
                      </m:r>
                    </m:oMath>
                  </a14:m>
                  <a:r>
                    <a:rPr lang="en-US" sz="2200" dirty="0"/>
                    <a:t> is the string of length 0.</a:t>
                  </a:r>
                </a:p>
                <a:p>
                  <a:pPr>
                    <a:spcAft>
                      <a:spcPts val="600"/>
                    </a:spcAft>
                  </a:pPr>
                  <a:r>
                    <a:rPr lang="en-US" sz="2200" dirty="0"/>
                    <a:t>Let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oMath>
                  </a14:m>
                  <a:r>
                    <a:rPr lang="en-US" sz="2200" dirty="0"/>
                    <a:t> denote the set of all strings over </a:t>
                  </a:r>
                  <a14:m>
                    <m:oMath xmlns:m="http://schemas.openxmlformats.org/officeDocument/2006/math">
                      <m:r>
                        <a:rPr lang="en-US" sz="2200" i="1" dirty="0" smtClean="0">
                          <a:latin typeface="Cambria Math" panose="02040503050406030204" pitchFamily="18" charset="0"/>
                        </a:rPr>
                        <m:t>𝐴</m:t>
                      </m:r>
                    </m:oMath>
                  </a14:m>
                  <a:r>
                    <a:rPr lang="en-US" sz="2200" dirty="0"/>
                    <a:t>. </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8043240" cy="2015936"/>
                </a:xfrm>
                <a:prstGeom prst="rect">
                  <a:avLst/>
                </a:prstGeom>
                <a:blipFill>
                  <a:blip r:embed="rId3"/>
                  <a:stretch>
                    <a:fillRect l="-986" t="-2115" b="-513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5" y="3623452"/>
                <a:ext cx="8327337" cy="830997"/>
              </a:xfrm>
              <a:prstGeom prst="rect">
                <a:avLst/>
              </a:prstGeom>
              <a:noFill/>
            </p:spPr>
            <p:txBody>
              <a:bodyPr wrap="square" rtlCol="0">
                <a:spAutoFit/>
              </a:bodyPr>
              <a:lstStyle/>
              <a:p>
                <a:pPr>
                  <a:spcAft>
                    <a:spcPts val="600"/>
                  </a:spcAft>
                </a:pPr>
                <a:r>
                  <a:rPr lang="en-US" altLang="en-US" sz="2400" dirty="0">
                    <a:solidFill>
                      <a:schemeClr val="accent2">
                        <a:lumMod val="50000"/>
                      </a:schemeClr>
                    </a:solidFill>
                  </a:rPr>
                  <a:t>Example #10: </a:t>
                </a:r>
                <a:r>
                  <a:rPr lang="en-US" altLang="en-US" sz="2400" dirty="0"/>
                  <a:t>Let </a:t>
                </a:r>
                <a14:m>
                  <m:oMath xmlns:m="http://schemas.openxmlformats.org/officeDocument/2006/math">
                    <m:r>
                      <a:rPr lang="en-US" altLang="en-US" sz="2400" b="0" i="1" smtClean="0">
                        <a:latin typeface="Cambria Math" panose="02040503050406030204" pitchFamily="18" charset="0"/>
                      </a:rPr>
                      <m:t>𝐴</m:t>
                    </m:r>
                    <m:r>
                      <a:rPr lang="en-US" altLang="en-US" sz="2400" b="0" i="1" smtClean="0">
                        <a:latin typeface="Cambria Math" panose="02040503050406030204" pitchFamily="18" charset="0"/>
                      </a:rPr>
                      <m:t>=</m:t>
                    </m:r>
                    <m:d>
                      <m:dPr>
                        <m:begChr m:val="{"/>
                        <m:endChr m:val="}"/>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𝑠</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𝑢</m:t>
                        </m:r>
                      </m:e>
                    </m:d>
                    <m:r>
                      <a:rPr lang="en-US" altLang="en-US" sz="2400" b="0" i="1" smtClean="0">
                        <a:latin typeface="Cambria Math" panose="02040503050406030204" pitchFamily="18" charset="0"/>
                      </a:rPr>
                      <m:t>.</m:t>
                    </m:r>
                  </m:oMath>
                </a14:m>
                <a:r>
                  <a:rPr lang="en-US" altLang="en-US" sz="2400" dirty="0"/>
                  <a:t> Some strings over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are </a:t>
                </a:r>
                <a14:m>
                  <m:oMath xmlns:m="http://schemas.openxmlformats.org/officeDocument/2006/math">
                    <m:r>
                      <a:rPr lang="en-US" altLang="en-US" sz="2400" i="1" dirty="0">
                        <a:latin typeface="Cambria Math" panose="02040503050406030204" pitchFamily="18" charset="0"/>
                      </a:rPr>
                      <m:t>𝑠</m:t>
                    </m:r>
                    <m:r>
                      <a:rPr lang="en-US" altLang="en-US" sz="2400" i="1" dirty="0">
                        <a:latin typeface="Cambria Math" panose="02040503050406030204" pitchFamily="18" charset="0"/>
                      </a:rPr>
                      <m:t>, </m:t>
                    </m:r>
                    <m:r>
                      <a:rPr lang="en-US" altLang="en-US" sz="2400" i="1" dirty="0" err="1">
                        <a:latin typeface="Cambria Math" panose="02040503050406030204" pitchFamily="18" charset="0"/>
                      </a:rPr>
                      <m:t>𝑠𝑠𝑢𝑢</m:t>
                    </m:r>
                    <m:r>
                      <a:rPr lang="en-US" altLang="en-US" sz="2400" i="1" dirty="0">
                        <a:latin typeface="Cambria Math" panose="02040503050406030204" pitchFamily="18" charset="0"/>
                      </a:rPr>
                      <m:t>,</m:t>
                    </m:r>
                  </m:oMath>
                </a14:m>
                <a:r>
                  <a:rPr lang="en-US" altLang="en-US" sz="2400" dirty="0"/>
                  <a:t> </a:t>
                </a:r>
                <a14:m>
                  <m:oMath xmlns:m="http://schemas.openxmlformats.org/officeDocument/2006/math">
                    <m:r>
                      <a:rPr lang="en-US" altLang="en-US" sz="2400" b="0" i="1" smtClean="0">
                        <a:latin typeface="Cambria Math" panose="02040503050406030204" pitchFamily="18" charset="0"/>
                      </a:rPr>
                      <m:t>𝑠𝑢𝑠𝑢𝑢𝑠𝑠𝑢</m:t>
                    </m:r>
                  </m:oMath>
                </a14:m>
                <a:r>
                  <a:rPr lang="en-US" altLang="en-US" sz="2400" dirty="0"/>
                  <a:t> and </a:t>
                </a:r>
                <a14:m>
                  <m:oMath xmlns:m="http://schemas.openxmlformats.org/officeDocument/2006/math">
                    <m:r>
                      <a:rPr lang="en-US" altLang="en-US" sz="2400" i="1">
                        <a:latin typeface="Cambria Math" panose="02040503050406030204" pitchFamily="18" charset="0"/>
                      </a:rPr>
                      <m:t>𝑢𝑢𝑢𝑢𝑢𝑢𝑢</m:t>
                    </m:r>
                    <m:r>
                      <a:rPr lang="en-US" altLang="en-US" sz="2400" i="1">
                        <a:latin typeface="Cambria Math" panose="02040503050406030204" pitchFamily="18" charset="0"/>
                      </a:rPr>
                      <m:t> </m:t>
                    </m:r>
                  </m:oMath>
                </a14:m>
                <a:r>
                  <a:rPr lang="en-US" altLang="en-US" sz="2400" dirty="0"/>
                  <a:t>with lengths 1, 4, 8 and 7 respectively.</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5" y="3623452"/>
                <a:ext cx="8327337" cy="830997"/>
              </a:xfrm>
              <a:prstGeom prst="rect">
                <a:avLst/>
              </a:prstGeom>
              <a:blipFill>
                <a:blip r:embed="rId4"/>
                <a:stretch>
                  <a:fillRect l="-1098" t="-5839" b="-1532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AC8723-9621-4D0D-8549-D3E16795461F}"/>
                  </a:ext>
                </a:extLst>
              </p:cNvPr>
              <p:cNvSpPr txBox="1"/>
              <p:nvPr/>
            </p:nvSpPr>
            <p:spPr>
              <a:xfrm>
                <a:off x="324354" y="4555857"/>
                <a:ext cx="8190995" cy="1862048"/>
              </a:xfrm>
              <a:prstGeom prst="rect">
                <a:avLst/>
              </a:prstGeom>
              <a:solidFill>
                <a:schemeClr val="accent4">
                  <a:lumMod val="20000"/>
                  <a:lumOff val="80000"/>
                </a:schemeClr>
              </a:solidFill>
            </p:spPr>
            <p:txBody>
              <a:bodyPr wrap="square" rtlCol="0">
                <a:spAutoFit/>
              </a:bodyPr>
              <a:lstStyle/>
              <a:p>
                <a:pPr>
                  <a:spcAft>
                    <a:spcPts val="600"/>
                  </a:spcAft>
                </a:pPr>
                <a:r>
                  <a:rPr lang="en-US" altLang="en-US" sz="2200" dirty="0"/>
                  <a:t>One can represent a string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𝑙</m:t>
                        </m:r>
                        <m:r>
                          <a:rPr lang="en-US" sz="2200" i="1">
                            <a:latin typeface="Cambria Math" panose="02040503050406030204" pitchFamily="18" charset="0"/>
                          </a:rPr>
                          <m:t>−1</m:t>
                        </m:r>
                      </m:sub>
                    </m:sSub>
                  </m:oMath>
                </a14:m>
                <a:r>
                  <a:rPr lang="en-US" altLang="en-US" sz="2200" dirty="0"/>
                  <a:t> over </a:t>
                </a:r>
                <a14:m>
                  <m:oMath xmlns:m="http://schemas.openxmlformats.org/officeDocument/2006/math">
                    <m:r>
                      <a:rPr lang="en-US" altLang="en-US" sz="2200" b="0" i="1" smtClean="0">
                        <a:latin typeface="Cambria Math" panose="02040503050406030204" pitchFamily="18" charset="0"/>
                      </a:rPr>
                      <m:t>𝐴</m:t>
                    </m:r>
                  </m:oMath>
                </a14:m>
                <a:r>
                  <a:rPr lang="en-US" altLang="en-US" sz="2200" dirty="0"/>
                  <a:t> by the function </a:t>
                </a:r>
                <a14:m>
                  <m:oMath xmlns:m="http://schemas.openxmlformats.org/officeDocument/2006/math">
                    <m:r>
                      <a:rPr lang="en-US" altLang="en-US" sz="2200" b="0" i="1" smtClean="0">
                        <a:latin typeface="Cambria Math" panose="02040503050406030204" pitchFamily="18" charset="0"/>
                      </a:rPr>
                      <m:t>𝑎</m:t>
                    </m:r>
                    <m:r>
                      <a:rPr lang="en-US" altLang="en-US" sz="2200" b="0" i="1" smtClean="0">
                        <a:latin typeface="Cambria Math" panose="02040503050406030204" pitchFamily="18" charset="0"/>
                      </a:rPr>
                      <m:t>:{0,1,…,</m:t>
                    </m:r>
                    <m:r>
                      <a:rPr lang="en-US" altLang="en-US" sz="2200" b="0" i="1" smtClean="0">
                        <a:latin typeface="Cambria Math" panose="02040503050406030204" pitchFamily="18" charset="0"/>
                      </a:rPr>
                      <m:t>𝑙</m:t>
                    </m:r>
                    <m:r>
                      <a:rPr lang="en-US" altLang="en-US" sz="2200" b="0" i="1" smtClean="0">
                        <a:latin typeface="Cambria Math" panose="02040503050406030204" pitchFamily="18" charset="0"/>
                      </a:rPr>
                      <m:t>−1}→</m:t>
                    </m:r>
                    <m:r>
                      <a:rPr lang="en-US" altLang="en-US" sz="2200" b="0" i="1" smtClean="0">
                        <a:latin typeface="Cambria Math" panose="02040503050406030204" pitchFamily="18" charset="0"/>
                        <a:ea typeface="Cambria Math" panose="02040503050406030204" pitchFamily="18" charset="0"/>
                      </a:rPr>
                      <m:t>𝐴</m:t>
                    </m:r>
                  </m:oMath>
                </a14:m>
                <a:r>
                  <a:rPr lang="en-US" altLang="en-US" sz="2200" dirty="0"/>
                  <a:t> satisfying </a:t>
                </a:r>
                <a14:m>
                  <m:oMath xmlns:m="http://schemas.openxmlformats.org/officeDocument/2006/math">
                    <m:r>
                      <a:rPr lang="en-US" altLang="en-US" sz="2200" i="1" dirty="0" smtClean="0">
                        <a:latin typeface="Cambria Math" panose="02040503050406030204" pitchFamily="18" charset="0"/>
                      </a:rPr>
                      <m:t>𝑎</m:t>
                    </m:r>
                    <m:d>
                      <m:dPr>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𝑛</m:t>
                        </m:r>
                      </m:e>
                    </m:d>
                    <m:r>
                      <a:rPr lang="en-US" altLang="en-US" sz="2200" b="0" i="1" dirty="0" smtClean="0">
                        <a:latin typeface="Cambria Math" panose="02040503050406030204" pitchFamily="18" charset="0"/>
                      </a:rPr>
                      <m:t>=</m:t>
                    </m:r>
                    <m:sSub>
                      <m:sSubPr>
                        <m:ctrlPr>
                          <a:rPr lang="en-US" altLang="en-US" sz="2200" b="0" i="1" dirty="0" smtClean="0">
                            <a:latin typeface="Cambria Math" panose="02040503050406030204" pitchFamily="18" charset="0"/>
                          </a:rPr>
                        </m:ctrlPr>
                      </m:sSubPr>
                      <m:e>
                        <m:r>
                          <a:rPr lang="en-US" altLang="en-US" sz="2200" b="0" i="1" dirty="0" smtClean="0">
                            <a:latin typeface="Cambria Math" panose="02040503050406030204" pitchFamily="18" charset="0"/>
                          </a:rPr>
                          <m:t>𝑎</m:t>
                        </m:r>
                      </m:e>
                      <m:sub>
                        <m:r>
                          <a:rPr lang="en-US" altLang="en-US" sz="2200" b="0" i="1" dirty="0" smtClean="0">
                            <a:latin typeface="Cambria Math" panose="02040503050406030204" pitchFamily="18" charset="0"/>
                          </a:rPr>
                          <m:t>𝑛</m:t>
                        </m:r>
                      </m:sub>
                    </m:sSub>
                  </m:oMath>
                </a14:m>
                <a:r>
                  <a:rPr lang="en-US" altLang="en-US" sz="2200" dirty="0"/>
                  <a:t> for all </a:t>
                </a:r>
                <a14:m>
                  <m:oMath xmlns:m="http://schemas.openxmlformats.org/officeDocument/2006/math">
                    <m:r>
                      <a:rPr lang="en-US" altLang="en-US" sz="2200" b="0" i="1" smtClean="0">
                        <a:latin typeface="Cambria Math" panose="02040503050406030204" pitchFamily="18" charset="0"/>
                      </a:rPr>
                      <m:t>𝑛</m:t>
                    </m:r>
                    <m:r>
                      <a:rPr lang="en-US" altLang="en-US" sz="2200" b="0" i="1" smtClean="0">
                        <a:latin typeface="Cambria Math" panose="02040503050406030204" pitchFamily="18" charset="0"/>
                        <a:ea typeface="Cambria Math" panose="02040503050406030204" pitchFamily="18" charset="0"/>
                      </a:rPr>
                      <m:t>∈</m:t>
                    </m:r>
                    <m:d>
                      <m:dPr>
                        <m:begChr m:val="{"/>
                        <m:endChr m:val="}"/>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0,1,…,</m:t>
                        </m:r>
                        <m:r>
                          <a:rPr lang="en-US" altLang="en-US" sz="2200" b="0" i="1" smtClean="0">
                            <a:latin typeface="Cambria Math" panose="02040503050406030204" pitchFamily="18" charset="0"/>
                            <a:ea typeface="Cambria Math" panose="02040503050406030204" pitchFamily="18" charset="0"/>
                          </a:rPr>
                          <m:t>𝑙</m:t>
                        </m:r>
                        <m:r>
                          <a:rPr lang="en-US" altLang="en-US" sz="2200" b="0" i="1" smtClean="0">
                            <a:latin typeface="Cambria Math" panose="02040503050406030204" pitchFamily="18" charset="0"/>
                            <a:ea typeface="Cambria Math" panose="02040503050406030204" pitchFamily="18" charset="0"/>
                          </a:rPr>
                          <m:t>−1</m:t>
                        </m:r>
                      </m:e>
                    </m:d>
                    <m:r>
                      <a:rPr lang="en-US" altLang="en-US" sz="2200" b="0" i="1" smtClean="0">
                        <a:latin typeface="Cambria Math" panose="02040503050406030204" pitchFamily="18" charset="0"/>
                        <a:ea typeface="Cambria Math" panose="02040503050406030204" pitchFamily="18" charset="0"/>
                      </a:rPr>
                      <m:t>.</m:t>
                    </m:r>
                  </m:oMath>
                </a14:m>
                <a:endParaRPr lang="en-US" altLang="en-US" sz="2200" dirty="0"/>
              </a:p>
              <a:p>
                <a:r>
                  <a:rPr lang="en-US" altLang="en-US" sz="2200" dirty="0"/>
                  <a:t>Every function </a:t>
                </a:r>
                <a14:m>
                  <m:oMath xmlns:m="http://schemas.openxmlformats.org/officeDocument/2006/math">
                    <m:r>
                      <a:rPr lang="en-US" altLang="en-US" sz="2200" i="1">
                        <a:latin typeface="Cambria Math" panose="02040503050406030204" pitchFamily="18" charset="0"/>
                      </a:rPr>
                      <m:t>𝑎</m:t>
                    </m:r>
                    <m:r>
                      <a:rPr lang="en-US" altLang="en-US" sz="2200" i="1">
                        <a:latin typeface="Cambria Math" panose="02040503050406030204" pitchFamily="18" charset="0"/>
                      </a:rPr>
                      <m:t>:{</m:t>
                    </m:r>
                    <m:r>
                      <a:rPr lang="en-US" altLang="en-US" sz="2200" b="0" i="1" smtClean="0">
                        <a:latin typeface="Cambria Math" panose="02040503050406030204" pitchFamily="18" charset="0"/>
                      </a:rPr>
                      <m:t>𝑚</m:t>
                    </m:r>
                    <m:r>
                      <a:rPr lang="en-US" altLang="en-US" sz="2200" i="1">
                        <a:latin typeface="Cambria Math" panose="02040503050406030204" pitchFamily="18" charset="0"/>
                      </a:rPr>
                      <m:t>,</m:t>
                    </m:r>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+1,…,</m:t>
                    </m:r>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m:t>
                    </m:r>
                    <m:r>
                      <a:rPr lang="en-US" altLang="en-US" sz="2200" i="1">
                        <a:latin typeface="Cambria Math" panose="02040503050406030204" pitchFamily="18" charset="0"/>
                      </a:rPr>
                      <m:t>𝑙</m:t>
                    </m:r>
                    <m:r>
                      <a:rPr lang="en-US" altLang="en-US" sz="2200" i="1">
                        <a:latin typeface="Cambria Math" panose="02040503050406030204" pitchFamily="18" charset="0"/>
                      </a:rPr>
                      <m:t>−1}→</m:t>
                    </m:r>
                    <m:r>
                      <a:rPr lang="en-US" altLang="en-US" sz="2200" i="1">
                        <a:latin typeface="Cambria Math" panose="02040503050406030204" pitchFamily="18" charset="0"/>
                        <a:ea typeface="Cambria Math" panose="02040503050406030204" pitchFamily="18" charset="0"/>
                      </a:rPr>
                      <m:t>𝐴</m:t>
                    </m:r>
                  </m:oMath>
                </a14:m>
                <a:r>
                  <a:rPr lang="en-US" altLang="en-US" sz="2200" dirty="0"/>
                  <a:t> where </a:t>
                </a:r>
                <a14:m>
                  <m:oMath xmlns:m="http://schemas.openxmlformats.org/officeDocument/2006/math">
                    <m:r>
                      <a:rPr lang="en-US" altLang="en-US" sz="2200" b="0" i="1" smtClean="0">
                        <a:latin typeface="Cambria Math" panose="02040503050406030204" pitchFamily="18" charset="0"/>
                      </a:rPr>
                      <m:t>𝑚</m:t>
                    </m:r>
                    <m:r>
                      <a:rPr lang="en-US" altLang="en-US" sz="2200" b="0" i="1" smtClean="0">
                        <a:latin typeface="Cambria Math" panose="02040503050406030204" pitchFamily="18" charset="0"/>
                        <a:ea typeface="Cambria Math" panose="02040503050406030204" pitchFamily="18" charset="0"/>
                      </a:rPr>
                      <m:t>∈</m:t>
                    </m:r>
                    <m:r>
                      <a:rPr lang="en-US" altLang="en-US" sz="2200" b="0" i="1" smtClean="0">
                        <a:latin typeface="Cambria Math" panose="02040503050406030204" pitchFamily="18" charset="0"/>
                        <a:ea typeface="Cambria Math" panose="02040503050406030204" pitchFamily="18" charset="0"/>
                      </a:rPr>
                      <m:t>ℤ</m:t>
                    </m:r>
                  </m:oMath>
                </a14:m>
                <a:r>
                  <a:rPr lang="en-US" altLang="en-US" sz="2200" dirty="0"/>
                  <a:t> and</a:t>
                </a:r>
              </a:p>
              <a:p>
                <a14:m>
                  <m:oMath xmlns:m="http://schemas.openxmlformats.org/officeDocument/2006/math">
                    <m:r>
                      <a:rPr lang="en-US" sz="2200" b="0" i="1" dirty="0" smtClean="0">
                        <a:latin typeface="Cambria Math" panose="02040503050406030204" pitchFamily="18" charset="0"/>
                      </a:rPr>
                      <m:t>𝑙</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altLang="en-US" sz="2200" dirty="0"/>
                  <a:t> represents a string of length </a:t>
                </a:r>
                <a14:m>
                  <m:oMath xmlns:m="http://schemas.openxmlformats.org/officeDocument/2006/math">
                    <m:r>
                      <a:rPr lang="en-US" altLang="en-US" sz="2200" i="1" dirty="0" smtClean="0">
                        <a:latin typeface="Cambria Math" panose="02040503050406030204" pitchFamily="18" charset="0"/>
                      </a:rPr>
                      <m:t>𝑙</m:t>
                    </m:r>
                  </m:oMath>
                </a14:m>
                <a:r>
                  <a:rPr lang="en-US" altLang="en-US" sz="2200" dirty="0"/>
                  <a:t> over </a:t>
                </a:r>
                <a14:m>
                  <m:oMath xmlns:m="http://schemas.openxmlformats.org/officeDocument/2006/math">
                    <m:r>
                      <a:rPr lang="en-US" altLang="en-US" sz="2200" i="1" dirty="0" smtClean="0">
                        <a:latin typeface="Cambria Math" panose="02040503050406030204" pitchFamily="18" charset="0"/>
                      </a:rPr>
                      <m:t>𝐴</m:t>
                    </m:r>
                  </m:oMath>
                </a14:m>
                <a:r>
                  <a:rPr lang="en-US" altLang="en-US" sz="2200" dirty="0"/>
                  <a:t>, namely,</a:t>
                </a:r>
              </a:p>
              <a:p>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e>
                      </m:d>
                      <m:r>
                        <a:rPr lang="en-US" altLang="en-US" sz="2200" b="0" i="1" smtClean="0">
                          <a:latin typeface="Cambria Math" panose="02040503050406030204" pitchFamily="18" charset="0"/>
                        </a:rPr>
                        <m:t> </m:t>
                      </m:r>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+1</m:t>
                          </m:r>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𝑙</m:t>
                          </m:r>
                          <m:r>
                            <a:rPr lang="en-US" altLang="en-US" sz="2200" b="0" i="1" smtClean="0">
                              <a:latin typeface="Cambria Math" panose="02040503050406030204" pitchFamily="18" charset="0"/>
                            </a:rPr>
                            <m:t>−1</m:t>
                          </m:r>
                        </m:e>
                      </m:d>
                      <m:r>
                        <a:rPr lang="en-US" altLang="en-US" sz="2200" b="0" i="1" smtClean="0">
                          <a:latin typeface="Cambria Math" panose="02040503050406030204" pitchFamily="18" charset="0"/>
                        </a:rPr>
                        <m:t>.</m:t>
                      </m:r>
                    </m:oMath>
                  </m:oMathPara>
                </a14:m>
                <a:endParaRPr lang="en-US" altLang="en-US" sz="2200" dirty="0"/>
              </a:p>
            </p:txBody>
          </p:sp>
        </mc:Choice>
        <mc:Fallback xmlns="">
          <p:sp>
            <p:nvSpPr>
              <p:cNvPr id="31" name="TextBox 30">
                <a:extLst>
                  <a:ext uri="{FF2B5EF4-FFF2-40B4-BE49-F238E27FC236}">
                    <a16:creationId xmlns:a16="http://schemas.microsoft.com/office/drawing/2014/main" id="{D6AC8723-9621-4D0D-8549-D3E16795461F}"/>
                  </a:ext>
                </a:extLst>
              </p:cNvPr>
              <p:cNvSpPr txBox="1">
                <a:spLocks noRot="1" noChangeAspect="1" noMove="1" noResize="1" noEditPoints="1" noAdjustHandles="1" noChangeArrowheads="1" noChangeShapeType="1" noTextEdit="1"/>
              </p:cNvSpPr>
              <p:nvPr/>
            </p:nvSpPr>
            <p:spPr>
              <a:xfrm>
                <a:off x="324354" y="4555857"/>
                <a:ext cx="8190995" cy="1862048"/>
              </a:xfrm>
              <a:prstGeom prst="rect">
                <a:avLst/>
              </a:prstGeom>
              <a:blipFill>
                <a:blip r:embed="rId5"/>
                <a:stretch>
                  <a:fillRect l="-967" t="-1961"/>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7716DB1F-8A48-4015-8445-A08EF9E37F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1822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716DB1F-8A48-4015-8445-A08EF9E37F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a:extLst>
              <a:ext uri="{FF2B5EF4-FFF2-40B4-BE49-F238E27FC236}">
                <a16:creationId xmlns:a16="http://schemas.microsoft.com/office/drawing/2014/main" id="{A8622E7D-CF67-4900-915B-B7C51BFB97CC}"/>
              </a:ext>
            </a:extLst>
          </p:cNvPr>
          <p:cNvGrpSpPr/>
          <p:nvPr/>
        </p:nvGrpSpPr>
        <p:grpSpPr>
          <a:xfrm>
            <a:off x="415123" y="919303"/>
            <a:ext cx="8008955" cy="2358657"/>
            <a:chOff x="993227" y="4598516"/>
            <a:chExt cx="8008955" cy="2358657"/>
          </a:xfrm>
        </p:grpSpPr>
        <p:sp>
          <p:nvSpPr>
            <p:cNvPr id="48" name="Rectangle 47">
              <a:extLst>
                <a:ext uri="{FF2B5EF4-FFF2-40B4-BE49-F238E27FC236}">
                  <a16:creationId xmlns:a16="http://schemas.microsoft.com/office/drawing/2014/main" id="{D14E9CCE-15B2-4F74-8741-D19C235C4740}"/>
                </a:ext>
              </a:extLst>
            </p:cNvPr>
            <p:cNvSpPr/>
            <p:nvPr/>
          </p:nvSpPr>
          <p:spPr>
            <a:xfrm>
              <a:off x="993228" y="4598516"/>
              <a:ext cx="8008954" cy="235865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a:extLst>
                <a:ext uri="{FF2B5EF4-FFF2-40B4-BE49-F238E27FC236}">
                  <a16:creationId xmlns:a16="http://schemas.microsoft.com/office/drawing/2014/main" id="{DE91A840-02E2-4798-9347-0B0CA1E128F3}"/>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a:extLst>
                <a:ext uri="{FF2B5EF4-FFF2-40B4-BE49-F238E27FC236}">
                  <a16:creationId xmlns:a16="http://schemas.microsoft.com/office/drawing/2014/main" id="{C7840A50-1BD8-4599-8FD2-01F604EF2040}"/>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Equality of Sequences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ED294D4-EF61-40FE-883A-7E49A8C96968}"/>
                    </a:ext>
                  </a:extLst>
                </p:cNvPr>
                <p:cNvSpPr txBox="1"/>
                <p:nvPr/>
              </p:nvSpPr>
              <p:spPr>
                <a:xfrm>
                  <a:off x="1109375" y="5193984"/>
                  <a:ext cx="7642410" cy="1569660"/>
                </a:xfrm>
                <a:prstGeom prst="rect">
                  <a:avLst/>
                </a:prstGeom>
                <a:noFill/>
              </p:spPr>
              <p:txBody>
                <a:bodyPr wrap="square" rtlCol="0">
                  <a:spAutoFit/>
                </a:bodyPr>
                <a:lstStyle/>
                <a:p>
                  <a:pPr>
                    <a:spcAft>
                      <a:spcPts val="600"/>
                    </a:spcAft>
                  </a:pPr>
                  <a:r>
                    <a:rPr lang="en-US" altLang="en-US" sz="2400" dirty="0"/>
                    <a:t>Given two sequences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defined by the functions </a:t>
                  </a:r>
                  <a14:m>
                    <m:oMath xmlns:m="http://schemas.openxmlformats.org/officeDocument/2006/math">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𝑛</m:t>
                          </m:r>
                        </m:sub>
                      </m:sSub>
                    </m:oMath>
                  </a14:m>
                  <a:r>
                    <a:rPr lang="en-US" altLang="en-US" sz="2400" dirty="0"/>
                    <a:t> and </a:t>
                  </a:r>
                  <a14:m>
                    <m:oMath xmlns:m="http://schemas.openxmlformats.org/officeDocument/2006/math">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𝑛</m:t>
                          </m:r>
                        </m:sub>
                      </m:sSub>
                    </m:oMath>
                  </a14:m>
                  <a:r>
                    <a:rPr lang="en-US" altLang="en-US" sz="2400" dirty="0"/>
                    <a:t> respectively for every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oMath>
                  </a14:m>
                  <a:r>
                    <a:rPr lang="en-US" altLang="en-US" sz="2400" dirty="0"/>
                    <a:t>, we say that the two sequences are equal if and only if </a:t>
                  </a:r>
                  <a14:m>
                    <m:oMath xmlns:m="http://schemas.openxmlformats.org/officeDocument/2006/math">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dirty="0"/>
                    <a:t> </a:t>
                  </a:r>
                  <a14:m>
                    <m:oMath xmlns:m="http://schemas.openxmlformats.org/officeDocument/2006/math">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altLang="en-US" sz="2400" dirty="0"/>
                    <a:t> for every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oMath>
                  </a14:m>
                  <a:r>
                    <a:rPr lang="en-US" altLang="en-US" sz="2400" dirty="0"/>
                    <a:t>.</a:t>
                  </a:r>
                </a:p>
              </p:txBody>
            </p:sp>
          </mc:Choice>
          <mc:Fallback xmlns="">
            <p:sp>
              <p:nvSpPr>
                <p:cNvPr id="51" name="TextBox 50">
                  <a:extLst>
                    <a:ext uri="{FF2B5EF4-FFF2-40B4-BE49-F238E27FC236}">
                      <a16:creationId xmlns:a16="http://schemas.microsoft.com/office/drawing/2014/main" id="{CED294D4-EF61-40FE-883A-7E49A8C96968}"/>
                    </a:ext>
                  </a:extLst>
                </p:cNvPr>
                <p:cNvSpPr txBox="1">
                  <a:spLocks noRot="1" noChangeAspect="1" noMove="1" noResize="1" noEditPoints="1" noAdjustHandles="1" noChangeArrowheads="1" noChangeShapeType="1" noTextEdit="1"/>
                </p:cNvSpPr>
                <p:nvPr/>
              </p:nvSpPr>
              <p:spPr>
                <a:xfrm>
                  <a:off x="1109375" y="5193984"/>
                  <a:ext cx="7642410" cy="1569660"/>
                </a:xfrm>
                <a:prstGeom prst="rect">
                  <a:avLst/>
                </a:prstGeom>
                <a:blipFill>
                  <a:blip r:embed="rId3"/>
                  <a:stretch>
                    <a:fillRect l="-1196" t="-3101" r="-319" b="-7752"/>
                  </a:stretch>
                </a:blipFill>
              </p:spPr>
              <p:txBody>
                <a:bodyPr/>
                <a:lstStyle/>
                <a:p>
                  <a:r>
                    <a:rPr lang="en-SG">
                      <a:noFill/>
                    </a:rPr>
                    <a:t> </a:t>
                  </a:r>
                </a:p>
              </p:txBody>
            </p:sp>
          </mc:Fallback>
        </mc:AlternateContent>
      </p:grpSp>
      <p:grpSp>
        <p:nvGrpSpPr>
          <p:cNvPr id="52" name="Group 51">
            <a:extLst>
              <a:ext uri="{FF2B5EF4-FFF2-40B4-BE49-F238E27FC236}">
                <a16:creationId xmlns:a16="http://schemas.microsoft.com/office/drawing/2014/main" id="{F29C1F84-E53D-44DE-8B21-33B6A40C014B}"/>
              </a:ext>
            </a:extLst>
          </p:cNvPr>
          <p:cNvGrpSpPr/>
          <p:nvPr/>
        </p:nvGrpSpPr>
        <p:grpSpPr>
          <a:xfrm>
            <a:off x="402078" y="3665851"/>
            <a:ext cx="8008955" cy="2022003"/>
            <a:chOff x="993227" y="4598516"/>
            <a:chExt cx="8008955" cy="2022003"/>
          </a:xfrm>
        </p:grpSpPr>
        <p:sp>
          <p:nvSpPr>
            <p:cNvPr id="53" name="Rectangle 52">
              <a:extLst>
                <a:ext uri="{FF2B5EF4-FFF2-40B4-BE49-F238E27FC236}">
                  <a16:creationId xmlns:a16="http://schemas.microsoft.com/office/drawing/2014/main" id="{A5E74C5A-C7C7-492B-ADB4-48C92D4DEAF1}"/>
                </a:ext>
              </a:extLst>
            </p:cNvPr>
            <p:cNvSpPr/>
            <p:nvPr/>
          </p:nvSpPr>
          <p:spPr>
            <a:xfrm>
              <a:off x="993228" y="4598516"/>
              <a:ext cx="8008954" cy="202200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a:extLst>
                <a:ext uri="{FF2B5EF4-FFF2-40B4-BE49-F238E27FC236}">
                  <a16:creationId xmlns:a16="http://schemas.microsoft.com/office/drawing/2014/main" id="{24B743C3-D500-44C2-989A-731CBCA6DBFB}"/>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C6EA114E-AA9E-40E5-8A70-9422CD0B9E93}"/>
                </a:ext>
              </a:extLst>
            </p:cNvPr>
            <p:cNvSpPr txBox="1"/>
            <p:nvPr/>
          </p:nvSpPr>
          <p:spPr>
            <a:xfrm>
              <a:off x="1109374" y="4645644"/>
              <a:ext cx="7056040" cy="461665"/>
            </a:xfrm>
            <a:prstGeom prst="rect">
              <a:avLst/>
            </a:prstGeom>
            <a:noFill/>
          </p:spPr>
          <p:txBody>
            <a:bodyPr wrap="square" rtlCol="0">
              <a:spAutoFit/>
            </a:bodyPr>
            <a:lstStyle/>
            <a:p>
              <a:r>
                <a:rPr lang="en-SG" sz="2400">
                  <a:solidFill>
                    <a:schemeClr val="bg1"/>
                  </a:solidFill>
                </a:rPr>
                <a:t>Equality </a:t>
              </a:r>
              <a:r>
                <a:rPr lang="en-SG" sz="2400" dirty="0">
                  <a:solidFill>
                    <a:schemeClr val="bg1"/>
                  </a:solidFill>
                </a:rPr>
                <a:t>of Strings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C6C530A-74BF-4829-8410-0363DA093D12}"/>
                    </a:ext>
                  </a:extLst>
                </p:cNvPr>
                <p:cNvSpPr txBox="1"/>
                <p:nvPr/>
              </p:nvSpPr>
              <p:spPr>
                <a:xfrm>
                  <a:off x="1109375" y="5193984"/>
                  <a:ext cx="7642410" cy="1277273"/>
                </a:xfrm>
                <a:prstGeom prst="rect">
                  <a:avLst/>
                </a:prstGeom>
                <a:noFill/>
              </p:spPr>
              <p:txBody>
                <a:bodyPr wrap="square" rtlCol="0">
                  <a:spAutoFit/>
                </a:bodyPr>
                <a:lstStyle/>
                <a:p>
                  <a:pPr>
                    <a:spcAft>
                      <a:spcPts val="600"/>
                    </a:spcAft>
                  </a:pPr>
                  <a:r>
                    <a:rPr lang="en-US" altLang="en-US" sz="2400" dirty="0"/>
                    <a:t>Given two strings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𝑎</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sub>
                      </m:sSub>
                    </m:oMath>
                  </a14:m>
                  <a:r>
                    <a:rPr lang="en-US" altLang="en-US" sz="2400" dirty="0"/>
                    <a:t> and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𝑏</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𝑙</m:t>
                          </m:r>
                          <m:r>
                            <a:rPr lang="en-US" sz="2400" i="1">
                              <a:latin typeface="Cambria Math" panose="02040503050406030204" pitchFamily="18" charset="0"/>
                            </a:rPr>
                            <m:t>−1</m:t>
                          </m:r>
                        </m:sub>
                      </m:sSub>
                      <m:r>
                        <a:rPr lang="en-US" sz="2400" i="1">
                          <a:latin typeface="Cambria Math" panose="02040503050406030204" pitchFamily="18" charset="0"/>
                        </a:rPr>
                        <m:t> </m:t>
                      </m:r>
                    </m:oMath>
                  </a14:m>
                  <a:r>
                    <a:rPr lang="en-US" sz="2400" dirty="0"/>
                    <a:t>where </a:t>
                  </a:r>
                  <a14:m>
                    <m:oMath xmlns:m="http://schemas.openxmlformats.org/officeDocument/2006/math">
                      <m:r>
                        <a:rPr lang="en-US" sz="2400" i="1" dirty="0">
                          <a:latin typeface="Cambria Math" panose="02040503050406030204" pitchFamily="18" charset="0"/>
                        </a:rPr>
                        <m:t>𝑙</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a:latin typeface="Cambria Math" panose="02040503050406030204" pitchFamily="18" charset="0"/>
                          <a:ea typeface="Cambria Math" panose="02040503050406030204" pitchFamily="18" charset="0"/>
                        </a:rPr>
                        <m:t>,</m:t>
                      </m:r>
                    </m:oMath>
                  </a14:m>
                  <a:r>
                    <a:rPr lang="en-US" altLang="en-US" sz="2400" dirty="0"/>
                    <a:t> we say that </a:t>
                  </a:r>
                </a:p>
                <a:p>
                  <a:pPr>
                    <a:spcAft>
                      <a:spcPts val="600"/>
                    </a:spcAft>
                    <a:tabLst>
                      <a:tab pos="446088" algn="l"/>
                    </a:tabLst>
                  </a:pPr>
                  <a:r>
                    <a:rPr lang="en-US" sz="2400" dirty="0"/>
                    <a:t>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altLang="en-US" sz="2400" dirty="0"/>
                    <a:t> if and only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dirty="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m:t>
                          </m:r>
                        </m:sub>
                      </m:sSub>
                    </m:oMath>
                  </a14:m>
                  <a:r>
                    <a:rPr lang="en-US" altLang="en-US" sz="2400" dirty="0"/>
                    <a:t> for all </a:t>
                  </a:r>
                  <a14:m>
                    <m:oMath xmlns:m="http://schemas.openxmlformats.org/officeDocument/2006/math">
                      <m:r>
                        <a:rPr lang="en-US" altLang="en-US" sz="2400" i="1">
                          <a:latin typeface="Cambria Math" panose="02040503050406030204" pitchFamily="18" charset="0"/>
                        </a:rPr>
                        <m:t>𝑖</m:t>
                      </m:r>
                      <m:r>
                        <a:rPr lang="en-US" altLang="en-US" sz="2400" i="1">
                          <a:latin typeface="Cambria Math" panose="02040503050406030204" pitchFamily="18" charset="0"/>
                          <a:ea typeface="Cambria Math" panose="02040503050406030204" pitchFamily="18" charset="0"/>
                        </a:rPr>
                        <m:t>∈{0,1,2,…,</m:t>
                      </m:r>
                      <m:r>
                        <a:rPr lang="en-US" altLang="en-US" sz="2400" i="1">
                          <a:latin typeface="Cambria Math" panose="02040503050406030204" pitchFamily="18" charset="0"/>
                          <a:ea typeface="Cambria Math" panose="02040503050406030204" pitchFamily="18" charset="0"/>
                        </a:rPr>
                        <m:t>𝑙</m:t>
                      </m:r>
                      <m:r>
                        <a:rPr lang="en-US" altLang="en-US" sz="2400" i="1">
                          <a:latin typeface="Cambria Math" panose="02040503050406030204" pitchFamily="18" charset="0"/>
                          <a:ea typeface="Cambria Math" panose="02040503050406030204" pitchFamily="18" charset="0"/>
                        </a:rPr>
                        <m:t>−1}</m:t>
                      </m:r>
                    </m:oMath>
                  </a14:m>
                  <a:r>
                    <a:rPr lang="en-US" altLang="en-US" sz="2400" dirty="0"/>
                    <a:t>.</a:t>
                  </a:r>
                </a:p>
              </p:txBody>
            </p:sp>
          </mc:Choice>
          <mc:Fallback xmlns="">
            <p:sp>
              <p:nvSpPr>
                <p:cNvPr id="56" name="TextBox 55">
                  <a:extLst>
                    <a:ext uri="{FF2B5EF4-FFF2-40B4-BE49-F238E27FC236}">
                      <a16:creationId xmlns:a16="http://schemas.microsoft.com/office/drawing/2014/main" id="{BC6C530A-74BF-4829-8410-0363DA093D12}"/>
                    </a:ext>
                  </a:extLst>
                </p:cNvPr>
                <p:cNvSpPr txBox="1">
                  <a:spLocks noRot="1" noChangeAspect="1" noMove="1" noResize="1" noEditPoints="1" noAdjustHandles="1" noChangeArrowheads="1" noChangeShapeType="1" noTextEdit="1"/>
                </p:cNvSpPr>
                <p:nvPr/>
              </p:nvSpPr>
              <p:spPr>
                <a:xfrm>
                  <a:off x="1109375" y="5193984"/>
                  <a:ext cx="7642410" cy="1277273"/>
                </a:xfrm>
                <a:prstGeom prst="rect">
                  <a:avLst/>
                </a:prstGeom>
                <a:blipFill>
                  <a:blip r:embed="rId4"/>
                  <a:stretch>
                    <a:fillRect l="-1196" t="-3810" b="-9524"/>
                  </a:stretch>
                </a:blipFill>
              </p:spPr>
              <p:txBody>
                <a:bodyPr/>
                <a:lstStyle/>
                <a:p>
                  <a:r>
                    <a:rPr lang="en-SG">
                      <a:noFill/>
                    </a:rPr>
                    <a:t> </a:t>
                  </a:r>
                </a:p>
              </p:txBody>
            </p:sp>
          </mc:Fallback>
        </mc:AlternateContent>
      </p:grpSp>
    </p:spTree>
    <p:extLst>
      <p:ext uri="{BB962C8B-B14F-4D97-AF65-F5344CB8AC3E}">
        <p14:creationId xmlns:p14="http://schemas.microsoft.com/office/powerpoint/2010/main" val="77555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Function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31" name="TextBox 30">
            <a:extLst>
              <a:ext uri="{FF2B5EF4-FFF2-40B4-BE49-F238E27FC236}">
                <a16:creationId xmlns:a16="http://schemas.microsoft.com/office/drawing/2014/main" id="{DFC91E01-B64E-44AE-9F22-A227AAF29674}"/>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7.1.3 Function Equality</a:t>
            </a:r>
            <a:endParaRPr lang="en-SG" sz="2000" dirty="0">
              <a:solidFill>
                <a:schemeClr val="bg1"/>
              </a:solidFill>
            </a:endParaRPr>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0FBD8552-BD2A-45B9-95F9-317A20C642B2}"/>
              </a:ext>
            </a:extLst>
          </p:cNvPr>
          <p:cNvGrpSpPr/>
          <p:nvPr/>
        </p:nvGrpSpPr>
        <p:grpSpPr>
          <a:xfrm>
            <a:off x="492307" y="1488875"/>
            <a:ext cx="8008955" cy="1491744"/>
            <a:chOff x="993227" y="4598517"/>
            <a:chExt cx="8008955" cy="1491744"/>
          </a:xfrm>
        </p:grpSpPr>
        <p:sp>
          <p:nvSpPr>
            <p:cNvPr id="44" name="Rectangle 43">
              <a:extLst>
                <a:ext uri="{FF2B5EF4-FFF2-40B4-BE49-F238E27FC236}">
                  <a16:creationId xmlns:a16="http://schemas.microsoft.com/office/drawing/2014/main" id="{41C3BDB2-D026-4D58-BC5D-1379F7AB3CA1}"/>
                </a:ext>
              </a:extLst>
            </p:cNvPr>
            <p:cNvSpPr/>
            <p:nvPr/>
          </p:nvSpPr>
          <p:spPr>
            <a:xfrm>
              <a:off x="993228" y="4598517"/>
              <a:ext cx="8008954" cy="149174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3788101B-9733-4800-9D6D-6ED249122811}"/>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a:extLst>
                <a:ext uri="{FF2B5EF4-FFF2-40B4-BE49-F238E27FC236}">
                  <a16:creationId xmlns:a16="http://schemas.microsoft.com/office/drawing/2014/main" id="{4B9CF545-84F8-4AE4-853A-E1AA57FCC36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7.1.1 Function Equality</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5F2E50-6541-41A4-B70A-005E058D6248}"/>
                    </a:ext>
                  </a:extLst>
                </p:cNvPr>
                <p:cNvSpPr txBox="1"/>
                <p:nvPr/>
              </p:nvSpPr>
              <p:spPr>
                <a:xfrm>
                  <a:off x="1109375" y="5193984"/>
                  <a:ext cx="7642410" cy="830997"/>
                </a:xfrm>
                <a:prstGeom prst="rect">
                  <a:avLst/>
                </a:prstGeom>
                <a:noFill/>
              </p:spPr>
              <p:txBody>
                <a:bodyPr wrap="square" rtlCol="0">
                  <a:spAutoFit/>
                </a:bodyPr>
                <a:lstStyle/>
                <a:p>
                  <a:pPr>
                    <a:spcAft>
                      <a:spcPts val="600"/>
                    </a:spcAft>
                  </a:pPr>
                  <a:r>
                    <a:rPr lang="en-SG" sz="2400" dirty="0"/>
                    <a:t>Two functions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SG" sz="2400" dirty="0"/>
                    <a:t> and </a:t>
                  </a:r>
                  <a14:m>
                    <m:oMath xmlns:m="http://schemas.openxmlformats.org/officeDocument/2006/math">
                      <m:r>
                        <a:rPr lang="en-US" sz="2400" b="0" i="1" smtClean="0">
                          <a:latin typeface="Cambria Math" panose="02040503050406030204" pitchFamily="18" charset="0"/>
                        </a:rPr>
                        <m:t>𝑔</m:t>
                      </m:r>
                      <m:r>
                        <a:rPr lang="en-SG" sz="2400" i="1">
                          <a:latin typeface="Cambria Math" panose="02040503050406030204" pitchFamily="18" charset="0"/>
                        </a:rPr>
                        <m:t>:</m:t>
                      </m:r>
                      <m:r>
                        <a:rPr lang="en-US" sz="2400" b="0" i="1" smtClean="0">
                          <a:latin typeface="Cambria Math" panose="02040503050406030204" pitchFamily="18" charset="0"/>
                        </a:rPr>
                        <m:t>𝐶</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oMath>
                  </a14:m>
                  <a:r>
                    <a:rPr lang="en-SG" sz="2400" dirty="0"/>
                    <a:t> are equal, i.e. </a:t>
                  </a:r>
                  <a14:m>
                    <m:oMath xmlns:m="http://schemas.openxmlformats.org/officeDocument/2006/math">
                      <m:r>
                        <a:rPr lang="en-US" sz="2400" b="0" i="1" dirty="0" smtClean="0">
                          <a:latin typeface="Cambria Math" panose="02040503050406030204" pitchFamily="18" charset="0"/>
                        </a:rPr>
                        <m:t>𝑓</m:t>
                      </m:r>
                      <m:r>
                        <a:rPr lang="en-SG" sz="2400" i="1" dirty="0" smtClean="0">
                          <a:latin typeface="Cambria Math" panose="02040503050406030204" pitchFamily="18" charset="0"/>
                        </a:rPr>
                        <m:t>=</m:t>
                      </m:r>
                      <m:r>
                        <a:rPr lang="en-US" sz="2400" b="0" i="1" dirty="0" smtClean="0">
                          <a:latin typeface="Cambria Math" panose="02040503050406030204" pitchFamily="18" charset="0"/>
                        </a:rPr>
                        <m:t>𝑔</m:t>
                      </m:r>
                    </m:oMath>
                  </a14:m>
                  <a:r>
                    <a:rPr lang="en-SG" sz="2400" dirty="0"/>
                    <a:t>, </a:t>
                  </a:r>
                  <a:r>
                    <a:rPr lang="en-SG" sz="2400" dirty="0" err="1"/>
                    <a:t>iff</a:t>
                  </a:r>
                  <a:r>
                    <a:rPr lang="en-SG" sz="2400" dirty="0"/>
                    <a:t> (</a:t>
                  </a:r>
                  <a:r>
                    <a:rPr lang="en-SG" sz="2400" dirty="0" err="1"/>
                    <a:t>i</a:t>
                  </a:r>
                  <a:r>
                    <a:rPr lang="en-SG" sz="2400" dirty="0"/>
                    <a: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m:t>
                      </m:r>
                      <m:r>
                        <a:rPr lang="en-SG" sz="2400" i="1" dirty="0" smtClean="0">
                          <a:latin typeface="Cambria Math" panose="02040503050406030204" pitchFamily="18" charset="0"/>
                        </a:rPr>
                        <m:t>𝐶</m:t>
                      </m:r>
                      <m:r>
                        <a:rPr lang="en-SG" sz="2400" i="1" dirty="0" smtClean="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𝐵</m:t>
                      </m:r>
                      <m:r>
                        <a:rPr lang="en-SG" sz="2400" i="1" dirty="0" smtClean="0">
                          <a:latin typeface="Cambria Math" panose="02040503050406030204" pitchFamily="18" charset="0"/>
                        </a:rPr>
                        <m:t>=</m:t>
                      </m:r>
                      <m:r>
                        <a:rPr lang="en-SG" sz="2400" i="1" dirty="0" smtClean="0">
                          <a:latin typeface="Cambria Math" panose="02040503050406030204" pitchFamily="18" charset="0"/>
                        </a:rPr>
                        <m:t>𝐷</m:t>
                      </m:r>
                    </m:oMath>
                  </a14:m>
                  <a:r>
                    <a:rPr lang="en-SG" sz="2400" dirty="0"/>
                    <a:t>, and (ii)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47" name="TextBox 46">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109375" y="5193984"/>
                  <a:ext cx="7642410" cy="830997"/>
                </a:xfrm>
                <a:prstGeom prst="rect">
                  <a:avLst/>
                </a:prstGeom>
                <a:blipFill>
                  <a:blip r:embed="rId3"/>
                  <a:stretch>
                    <a:fillRect l="-1277" t="-5882"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22EB3AD-8300-4191-894F-610163871F4A}"/>
                  </a:ext>
                </a:extLst>
              </p:cNvPr>
              <p:cNvSpPr txBox="1"/>
              <p:nvPr/>
            </p:nvSpPr>
            <p:spPr>
              <a:xfrm>
                <a:off x="369739" y="3196729"/>
                <a:ext cx="8290746" cy="1646605"/>
              </a:xfrm>
              <a:prstGeom prst="rect">
                <a:avLst/>
              </a:prstGeom>
              <a:noFill/>
              <a:ln>
                <a:noFill/>
              </a:ln>
            </p:spPr>
            <p:txBody>
              <a:bodyPr wrap="square" rtlCol="0">
                <a:spAutoFit/>
              </a:bodyPr>
              <a:lstStyle/>
              <a:p>
                <a:r>
                  <a:rPr lang="en-US" altLang="en-US" sz="2400" dirty="0">
                    <a:solidFill>
                      <a:schemeClr val="accent2">
                        <a:lumMod val="50000"/>
                      </a:schemeClr>
                    </a:solidFill>
                  </a:rPr>
                  <a:t>Example #11: </a:t>
                </a:r>
                <a:r>
                  <a:rPr lang="en-US" altLang="en-US" sz="2400" dirty="0"/>
                  <a:t>Let </a:t>
                </a:r>
                <a14:m>
                  <m:oMath xmlns:m="http://schemas.openxmlformats.org/officeDocument/2006/math">
                    <m:r>
                      <a:rPr lang="en-US" altLang="en-US" sz="2400" i="1" dirty="0" smtClean="0">
                        <a:latin typeface="Cambria Math" panose="02040503050406030204" pitchFamily="18" charset="0"/>
                      </a:rPr>
                      <m:t>𝑋</m:t>
                    </m:r>
                    <m:r>
                      <a:rPr lang="en-US" altLang="en-US" sz="2400" i="1" dirty="0" smtClean="0">
                        <a:latin typeface="Cambria Math" panose="02040503050406030204" pitchFamily="18" charset="0"/>
                      </a:rPr>
                      <m:t>={0,1, 2}</m:t>
                    </m:r>
                  </m:oMath>
                </a14:m>
                <a:r>
                  <a:rPr lang="en-US" altLang="en-US" sz="2400" dirty="0"/>
                  <a:t> and define functions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on </a:t>
                </a:r>
                <a14:m>
                  <m:oMath xmlns:m="http://schemas.openxmlformats.org/officeDocument/2006/math">
                    <m:r>
                      <a:rPr lang="en-US" altLang="en-US" sz="2400" i="1" dirty="0" smtClean="0">
                        <a:latin typeface="Cambria Math" panose="02040503050406030204" pitchFamily="18" charset="0"/>
                      </a:rPr>
                      <m:t>𝑋</m:t>
                    </m:r>
                  </m:oMath>
                </a14:m>
                <a:r>
                  <a:rPr lang="en-US" altLang="en-US" sz="2400" dirty="0"/>
                  <a:t> as follows: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oMath>
                </a14:m>
                <a:endParaRPr lang="en-US" altLang="en-US" sz="2400" b="0" dirty="0">
                  <a:ea typeface="Cambria Math" panose="02040503050406030204" pitchFamily="18" charset="0"/>
                </a:endParaRPr>
              </a:p>
              <a:p>
                <a:pPr>
                  <a:spcAft>
                    <a:spcPts val="600"/>
                  </a:spcAft>
                  <a:tabLst>
                    <a:tab pos="341313" algn="l"/>
                  </a:tabLst>
                </a:pPr>
                <a:r>
                  <a:rPr lang="en-US" altLang="en-US" sz="2400" dirty="0"/>
                  <a:t>	</a:t>
                </a:r>
                <a14:m>
                  <m:oMath xmlns:m="http://schemas.openxmlformats.org/officeDocument/2006/math">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d>
                      <m:dPr>
                        <m:ctrlPr>
                          <a:rPr lang="en-US" altLang="en-US" sz="2400" b="0" i="1" smtClean="0">
                            <a:solidFill>
                              <a:srgbClr val="0000FF"/>
                            </a:solidFill>
                            <a:latin typeface="Cambria Math" panose="02040503050406030204" pitchFamily="18" charset="0"/>
                          </a:rPr>
                        </m:ctrlPr>
                      </m:dPr>
                      <m:e>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2</m:t>
                            </m:r>
                          </m:sup>
                        </m:sSup>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+1</m:t>
                        </m:r>
                      </m:e>
                    </m:d>
                    <m:r>
                      <a:rPr lang="en-US" altLang="en-US" sz="2400" b="0" i="1" smtClean="0">
                        <a:solidFill>
                          <a:srgbClr val="0000FF"/>
                        </a:solidFill>
                        <a:latin typeface="Cambria Math" panose="02040503050406030204" pitchFamily="18" charset="0"/>
                      </a:rPr>
                      <m:t> </m:t>
                    </m:r>
                    <m:r>
                      <a:rPr lang="en-US" altLang="en-US" sz="2400" b="0" i="1" smtClean="0">
                        <a:solidFill>
                          <a:srgbClr val="0000FF"/>
                        </a:solidFill>
                        <a:latin typeface="Cambria Math" panose="02040503050406030204" pitchFamily="18" charset="0"/>
                      </a:rPr>
                      <m:t>𝑚𝑜𝑑</m:t>
                    </m:r>
                    <m:r>
                      <a:rPr lang="en-US" altLang="en-US" sz="2400" b="0" i="1" smtClean="0">
                        <a:solidFill>
                          <a:srgbClr val="0000FF"/>
                        </a:solidFill>
                        <a:latin typeface="Cambria Math" panose="02040503050406030204" pitchFamily="18" charset="0"/>
                      </a:rPr>
                      <m:t> 3</m:t>
                    </m:r>
                  </m:oMath>
                </a14:m>
                <a:r>
                  <a:rPr lang="en-US" altLang="en-US" sz="2400" dirty="0">
                    <a:solidFill>
                      <a:srgbClr val="0000FF"/>
                    </a:solidFill>
                  </a:rPr>
                  <a:t>   </a:t>
                </a:r>
                <a:r>
                  <a:rPr lang="en-US" altLang="en-US" sz="2400" dirty="0"/>
                  <a:t>and   </a:t>
                </a:r>
                <a14:m>
                  <m:oMath xmlns:m="http://schemas.openxmlformats.org/officeDocument/2006/math">
                    <m:r>
                      <a:rPr lang="en-US" altLang="en-US" sz="2400" b="0" i="1" smtClean="0">
                        <a:solidFill>
                          <a:srgbClr val="0000FF"/>
                        </a:solidFill>
                        <a:latin typeface="Cambria Math" panose="02040503050406030204" pitchFamily="18" charset="0"/>
                      </a:rPr>
                      <m:t>𝑔</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+2)</m:t>
                        </m:r>
                      </m:e>
                      <m:sup>
                        <m:r>
                          <a:rPr lang="en-US" altLang="en-US" sz="2400" b="0" i="1" smtClean="0">
                            <a:solidFill>
                              <a:srgbClr val="0000FF"/>
                            </a:solidFill>
                            <a:latin typeface="Cambria Math" panose="02040503050406030204" pitchFamily="18" charset="0"/>
                          </a:rPr>
                          <m:t>2</m:t>
                        </m:r>
                      </m:sup>
                    </m:sSup>
                    <m:r>
                      <a:rPr lang="en-US" altLang="en-US" sz="2400" b="0" i="1" smtClean="0">
                        <a:solidFill>
                          <a:srgbClr val="0000FF"/>
                        </a:solidFill>
                        <a:latin typeface="Cambria Math" panose="02040503050406030204" pitchFamily="18" charset="0"/>
                      </a:rPr>
                      <m:t> </m:t>
                    </m:r>
                    <m:r>
                      <a:rPr lang="en-US" altLang="en-US" sz="2400" b="0" i="1" smtClean="0">
                        <a:solidFill>
                          <a:srgbClr val="0000FF"/>
                        </a:solidFill>
                        <a:latin typeface="Cambria Math" panose="02040503050406030204" pitchFamily="18" charset="0"/>
                      </a:rPr>
                      <m:t>𝑚𝑜𝑑</m:t>
                    </m:r>
                    <m:r>
                      <a:rPr lang="en-US" altLang="en-US" sz="2400" b="0" i="1" smtClean="0">
                        <a:solidFill>
                          <a:srgbClr val="0000FF"/>
                        </a:solidFill>
                        <a:latin typeface="Cambria Math" panose="02040503050406030204" pitchFamily="18" charset="0"/>
                      </a:rPr>
                      <m:t> 3</m:t>
                    </m:r>
                  </m:oMath>
                </a14:m>
                <a:endParaRPr lang="en-US" altLang="en-US" sz="2400" dirty="0">
                  <a:solidFill>
                    <a:srgbClr val="0000FF"/>
                  </a:solidFill>
                </a:endParaRPr>
              </a:p>
              <a:p>
                <a:pPr>
                  <a:tabLst>
                    <a:tab pos="341313" algn="l"/>
                  </a:tabLst>
                </a:pP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48" name="TextBox 47">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69739" y="3196729"/>
                <a:ext cx="8290746" cy="1646605"/>
              </a:xfrm>
              <a:prstGeom prst="rect">
                <a:avLst/>
              </a:prstGeom>
              <a:blipFill>
                <a:blip r:embed="rId4"/>
                <a:stretch>
                  <a:fillRect l="-1176" t="-2952" b="-7011"/>
                </a:stretch>
              </a:blipFill>
              <a:ln>
                <a:noFill/>
              </a:ln>
            </p:spPr>
            <p:txBody>
              <a:bodyPr/>
              <a:lstStyle/>
              <a:p>
                <a:r>
                  <a:rPr lang="en-SG">
                    <a:noFill/>
                  </a:rPr>
                  <a:t> </a:t>
                </a:r>
              </a:p>
            </p:txBody>
          </p:sp>
        </mc:Fallback>
      </mc:AlternateContent>
      <p:sp>
        <p:nvSpPr>
          <p:cNvPr id="49" name="TextBox 48">
            <a:extLst>
              <a:ext uri="{FF2B5EF4-FFF2-40B4-BE49-F238E27FC236}">
                <a16:creationId xmlns:a16="http://schemas.microsoft.com/office/drawing/2014/main" id="{00A0759F-CC10-4C50-BA0B-2C8142FAC987}"/>
              </a:ext>
            </a:extLst>
          </p:cNvPr>
          <p:cNvSpPr txBox="1"/>
          <p:nvPr/>
        </p:nvSpPr>
        <p:spPr>
          <a:xfrm>
            <a:off x="456971" y="5321998"/>
            <a:ext cx="694429"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a:t>
            </a:r>
          </a:p>
        </p:txBody>
      </p:sp>
      <p:pic>
        <p:nvPicPr>
          <p:cNvPr id="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341" y="5197669"/>
            <a:ext cx="7516089" cy="123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a:extLst>
              <a:ext uri="{FF2B5EF4-FFF2-40B4-BE49-F238E27FC236}">
                <a16:creationId xmlns:a16="http://schemas.microsoft.com/office/drawing/2014/main" id="{2ABD837F-6D2E-4277-B4BC-1AA8AE6DAF2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A9CDBF-ED8C-45A2-AF72-67DB83324BFE}"/>
                  </a:ext>
                </a:extLst>
              </p:cNvPr>
              <p:cNvSpPr txBox="1"/>
              <p:nvPr/>
            </p:nvSpPr>
            <p:spPr>
              <a:xfrm>
                <a:off x="5587968" y="4458390"/>
                <a:ext cx="3260462" cy="707886"/>
              </a:xfrm>
              <a:prstGeom prst="rect">
                <a:avLst/>
              </a:prstGeom>
              <a:solidFill>
                <a:schemeClr val="accent3">
                  <a:lumMod val="20000"/>
                  <a:lumOff val="80000"/>
                </a:schemeClr>
              </a:solidFill>
            </p:spPr>
            <p:txBody>
              <a:bodyPr wrap="square" rtlCol="0">
                <a:spAutoFit/>
              </a:bodyPr>
              <a:lstStyle/>
              <a:p>
                <a:r>
                  <a:rPr lang="en-US" sz="2000" dirty="0"/>
                  <a:t>Note: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 </m:t>
                    </m:r>
                    <m:r>
                      <a:rPr lang="en-US" sz="2000" i="1" dirty="0" smtClean="0">
                        <a:latin typeface="Cambria Math" panose="02040503050406030204" pitchFamily="18" charset="0"/>
                      </a:rPr>
                      <m:t>𝑚𝑜𝑑</m:t>
                    </m:r>
                    <m:r>
                      <a:rPr lang="en-US" sz="2000" i="1" dirty="0" smtClean="0">
                        <a:latin typeface="Cambria Math" panose="02040503050406030204" pitchFamily="18" charset="0"/>
                      </a:rPr>
                      <m:t> </m:t>
                    </m:r>
                    <m:r>
                      <a:rPr lang="en-US" sz="2000" i="1" dirty="0" smtClean="0">
                        <a:latin typeface="Cambria Math" panose="02040503050406030204" pitchFamily="18" charset="0"/>
                      </a:rPr>
                      <m:t>𝑏</m:t>
                    </m:r>
                    <m:r>
                      <a:rPr lang="en-US" sz="2000" i="1" dirty="0" smtClean="0">
                        <a:latin typeface="Cambria Math" panose="02040503050406030204" pitchFamily="18" charset="0"/>
                      </a:rPr>
                      <m:t> </m:t>
                    </m:r>
                  </m:oMath>
                </a14:m>
                <a:r>
                  <a:rPr lang="en-US" sz="2000" dirty="0"/>
                  <a:t>computes the remainder of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𝑏</m:t>
                    </m:r>
                  </m:oMath>
                </a14:m>
                <a:r>
                  <a:rPr lang="en-US" sz="2000" dirty="0"/>
                  <a:t>.</a:t>
                </a:r>
                <a:endParaRPr lang="en-SG" sz="2000" dirty="0"/>
              </a:p>
            </p:txBody>
          </p:sp>
        </mc:Choice>
        <mc:Fallback xmlns="">
          <p:sp>
            <p:nvSpPr>
              <p:cNvPr id="2" name="TextBox 1">
                <a:extLst>
                  <a:ext uri="{FF2B5EF4-FFF2-40B4-BE49-F238E27FC236}">
                    <a16:creationId xmlns:a16="http://schemas.microsoft.com/office/drawing/2014/main" id="{A1A9CDBF-ED8C-45A2-AF72-67DB83324BFE}"/>
                  </a:ext>
                </a:extLst>
              </p:cNvPr>
              <p:cNvSpPr txBox="1">
                <a:spLocks noRot="1" noChangeAspect="1" noMove="1" noResize="1" noEditPoints="1" noAdjustHandles="1" noChangeArrowheads="1" noChangeShapeType="1" noTextEdit="1"/>
              </p:cNvSpPr>
              <p:nvPr/>
            </p:nvSpPr>
            <p:spPr>
              <a:xfrm>
                <a:off x="5587968" y="4458390"/>
                <a:ext cx="3260462" cy="707886"/>
              </a:xfrm>
              <a:prstGeom prst="rect">
                <a:avLst/>
              </a:prstGeom>
              <a:blipFill>
                <a:blip r:embed="rId6"/>
                <a:stretch>
                  <a:fillRect l="-2056" t="-4310" r="-1495" b="-14655"/>
                </a:stretch>
              </a:blipFill>
            </p:spPr>
            <p:txBody>
              <a:bodyPr/>
              <a:lstStyle/>
              <a:p>
                <a:r>
                  <a:rPr lang="en-SG">
                    <a:noFill/>
                  </a:rPr>
                  <a:t> </a:t>
                </a:r>
              </a:p>
            </p:txBody>
          </p:sp>
        </mc:Fallback>
      </mc:AlternateContent>
      <p:sp>
        <p:nvSpPr>
          <p:cNvPr id="36" name="Oval 3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022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Function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0FBD8552-BD2A-45B9-95F9-317A20C642B2}"/>
              </a:ext>
            </a:extLst>
          </p:cNvPr>
          <p:cNvGrpSpPr/>
          <p:nvPr/>
        </p:nvGrpSpPr>
        <p:grpSpPr>
          <a:xfrm>
            <a:off x="446337" y="859433"/>
            <a:ext cx="8008955" cy="1491744"/>
            <a:chOff x="993227" y="4598517"/>
            <a:chExt cx="8008955" cy="1491744"/>
          </a:xfrm>
        </p:grpSpPr>
        <p:sp>
          <p:nvSpPr>
            <p:cNvPr id="44" name="Rectangle 43">
              <a:extLst>
                <a:ext uri="{FF2B5EF4-FFF2-40B4-BE49-F238E27FC236}">
                  <a16:creationId xmlns:a16="http://schemas.microsoft.com/office/drawing/2014/main" id="{41C3BDB2-D026-4D58-BC5D-1379F7AB3CA1}"/>
                </a:ext>
              </a:extLst>
            </p:cNvPr>
            <p:cNvSpPr/>
            <p:nvPr/>
          </p:nvSpPr>
          <p:spPr>
            <a:xfrm>
              <a:off x="993228" y="4598517"/>
              <a:ext cx="8008954" cy="149174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3788101B-9733-4800-9D6D-6ED249122811}"/>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a:extLst>
                <a:ext uri="{FF2B5EF4-FFF2-40B4-BE49-F238E27FC236}">
                  <a16:creationId xmlns:a16="http://schemas.microsoft.com/office/drawing/2014/main" id="{4B9CF545-84F8-4AE4-853A-E1AA57FCC36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7.1.1 Function Equality</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5F2E50-6541-41A4-B70A-005E058D6248}"/>
                    </a:ext>
                  </a:extLst>
                </p:cNvPr>
                <p:cNvSpPr txBox="1"/>
                <p:nvPr/>
              </p:nvSpPr>
              <p:spPr>
                <a:xfrm>
                  <a:off x="1109375" y="5193984"/>
                  <a:ext cx="7642410" cy="830997"/>
                </a:xfrm>
                <a:prstGeom prst="rect">
                  <a:avLst/>
                </a:prstGeom>
                <a:noFill/>
              </p:spPr>
              <p:txBody>
                <a:bodyPr wrap="square" rtlCol="0">
                  <a:spAutoFit/>
                </a:bodyPr>
                <a:lstStyle/>
                <a:p>
                  <a:pPr>
                    <a:spcAft>
                      <a:spcPts val="600"/>
                    </a:spcAft>
                  </a:pPr>
                  <a:r>
                    <a:rPr lang="en-SG" sz="2400" dirty="0"/>
                    <a:t>Two functions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SG" sz="2400" dirty="0"/>
                    <a:t> and </a:t>
                  </a:r>
                  <a14:m>
                    <m:oMath xmlns:m="http://schemas.openxmlformats.org/officeDocument/2006/math">
                      <m:r>
                        <a:rPr lang="en-US" sz="2400" b="0" i="1" smtClean="0">
                          <a:latin typeface="Cambria Math" panose="02040503050406030204" pitchFamily="18" charset="0"/>
                        </a:rPr>
                        <m:t>𝑔</m:t>
                      </m:r>
                      <m:r>
                        <a:rPr lang="en-SG" sz="2400" i="1">
                          <a:latin typeface="Cambria Math" panose="02040503050406030204" pitchFamily="18" charset="0"/>
                        </a:rPr>
                        <m:t>:</m:t>
                      </m:r>
                      <m:r>
                        <a:rPr lang="en-US" sz="2400" b="0" i="1" smtClean="0">
                          <a:latin typeface="Cambria Math" panose="02040503050406030204" pitchFamily="18" charset="0"/>
                        </a:rPr>
                        <m:t>𝐶</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oMath>
                  </a14:m>
                  <a:r>
                    <a:rPr lang="en-SG" sz="2400" dirty="0"/>
                    <a:t> are equal, i.e. </a:t>
                  </a:r>
                  <a14:m>
                    <m:oMath xmlns:m="http://schemas.openxmlformats.org/officeDocument/2006/math">
                      <m:r>
                        <a:rPr lang="en-US" sz="2400" b="0" i="1" dirty="0" smtClean="0">
                          <a:latin typeface="Cambria Math" panose="02040503050406030204" pitchFamily="18" charset="0"/>
                        </a:rPr>
                        <m:t>𝑓</m:t>
                      </m:r>
                      <m:r>
                        <a:rPr lang="en-SG" sz="2400" i="1" dirty="0" smtClean="0">
                          <a:latin typeface="Cambria Math" panose="02040503050406030204" pitchFamily="18" charset="0"/>
                        </a:rPr>
                        <m:t>=</m:t>
                      </m:r>
                      <m:r>
                        <a:rPr lang="en-US" sz="2400" b="0" i="1" dirty="0" smtClean="0">
                          <a:latin typeface="Cambria Math" panose="02040503050406030204" pitchFamily="18" charset="0"/>
                        </a:rPr>
                        <m:t>𝑔</m:t>
                      </m:r>
                    </m:oMath>
                  </a14:m>
                  <a:r>
                    <a:rPr lang="en-SG" sz="2400" dirty="0"/>
                    <a:t>, </a:t>
                  </a:r>
                  <a:r>
                    <a:rPr lang="en-SG" sz="2400" dirty="0" err="1"/>
                    <a:t>iff</a:t>
                  </a:r>
                  <a:r>
                    <a:rPr lang="en-SG" sz="2400" dirty="0"/>
                    <a:t> (</a:t>
                  </a:r>
                  <a:r>
                    <a:rPr lang="en-SG" sz="2400" dirty="0" err="1"/>
                    <a:t>i</a:t>
                  </a:r>
                  <a:r>
                    <a:rPr lang="en-SG" sz="2400" dirty="0"/>
                    <a: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m:t>
                      </m:r>
                      <m:r>
                        <a:rPr lang="en-SG" sz="2400" i="1" dirty="0" smtClean="0">
                          <a:latin typeface="Cambria Math" panose="02040503050406030204" pitchFamily="18" charset="0"/>
                        </a:rPr>
                        <m:t>𝐶</m:t>
                      </m:r>
                      <m:r>
                        <a:rPr lang="en-SG" sz="2400" i="1" dirty="0" smtClean="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𝐵</m:t>
                      </m:r>
                      <m:r>
                        <a:rPr lang="en-SG" sz="2400" i="1" dirty="0" smtClean="0">
                          <a:latin typeface="Cambria Math" panose="02040503050406030204" pitchFamily="18" charset="0"/>
                        </a:rPr>
                        <m:t>=</m:t>
                      </m:r>
                      <m:r>
                        <a:rPr lang="en-SG" sz="2400" i="1" dirty="0" smtClean="0">
                          <a:latin typeface="Cambria Math" panose="02040503050406030204" pitchFamily="18" charset="0"/>
                        </a:rPr>
                        <m:t>𝐷</m:t>
                      </m:r>
                    </m:oMath>
                  </a14:m>
                  <a:r>
                    <a:rPr lang="en-SG" sz="2400" dirty="0"/>
                    <a:t>, and (ii)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47" name="TextBox 46">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109375" y="5193984"/>
                  <a:ext cx="7642410" cy="830997"/>
                </a:xfrm>
                <a:prstGeom prst="rect">
                  <a:avLst/>
                </a:prstGeom>
                <a:blipFill>
                  <a:blip r:embed="rId3"/>
                  <a:stretch>
                    <a:fillRect l="-1196" t="-5882" r="-877"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22EB3AD-8300-4191-894F-610163871F4A}"/>
                  </a:ext>
                </a:extLst>
              </p:cNvPr>
              <p:cNvSpPr txBox="1"/>
              <p:nvPr/>
            </p:nvSpPr>
            <p:spPr>
              <a:xfrm>
                <a:off x="305440" y="2605697"/>
                <a:ext cx="8290746" cy="1200329"/>
              </a:xfrm>
              <a:prstGeom prst="rect">
                <a:avLst/>
              </a:prstGeom>
              <a:noFill/>
              <a:ln>
                <a:noFill/>
              </a:ln>
            </p:spPr>
            <p:txBody>
              <a:bodyPr wrap="square" rtlCol="0">
                <a:spAutoFit/>
              </a:bodyPr>
              <a:lstStyle/>
              <a:p>
                <a:r>
                  <a:rPr lang="en-US" altLang="en-US" sz="2400" dirty="0">
                    <a:solidFill>
                      <a:schemeClr val="accent2">
                        <a:lumMod val="50000"/>
                      </a:schemeClr>
                    </a:solidFill>
                  </a:rPr>
                  <a:t>Example #12: </a:t>
                </a:r>
                <a:r>
                  <a:rPr lang="en-US" altLang="en-US" sz="2400" dirty="0"/>
                  <a:t>Let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:{0,2}→</m:t>
                    </m:r>
                    <m:r>
                      <a:rPr lang="en-US" altLang="en-US" sz="2400" i="1" dirty="0" smtClean="0">
                        <a:latin typeface="Cambria Math" panose="02040503050406030204" pitchFamily="18" charset="0"/>
                        <a:ea typeface="Cambria Math" panose="02040503050406030204" pitchFamily="18" charset="0"/>
                      </a:rPr>
                      <m:t>ℤ</m:t>
                    </m:r>
                  </m:oMath>
                </a14:m>
                <a:r>
                  <a:rPr lang="en-US" altLang="en-US" sz="2400" dirty="0"/>
                  <a:t> and </a:t>
                </a:r>
                <a14:m>
                  <m:oMath xmlns:m="http://schemas.openxmlformats.org/officeDocument/2006/math">
                    <m:r>
                      <a:rPr lang="en-US" altLang="en-US" sz="2400" b="0" i="1" dirty="0" smtClean="0">
                        <a:latin typeface="Cambria Math" panose="02040503050406030204" pitchFamily="18" charset="0"/>
                      </a:rPr>
                      <m:t>𝑔</m:t>
                    </m:r>
                    <m:r>
                      <a:rPr lang="en-US" altLang="en-US" sz="2400" i="1" dirty="0">
                        <a:latin typeface="Cambria Math" panose="02040503050406030204" pitchFamily="18" charset="0"/>
                      </a:rPr>
                      <m:t>:{0,2}→</m:t>
                    </m:r>
                    <m:r>
                      <a:rPr lang="en-US" altLang="en-US" sz="2400" i="1" dirty="0">
                        <a:latin typeface="Cambria Math" panose="02040503050406030204" pitchFamily="18" charset="0"/>
                        <a:ea typeface="Cambria Math" panose="02040503050406030204" pitchFamily="18" charset="0"/>
                      </a:rPr>
                      <m:t>ℤ</m:t>
                    </m:r>
                  </m:oMath>
                </a14:m>
                <a:r>
                  <a:rPr lang="en-US" altLang="en-US" sz="2400" dirty="0"/>
                  <a:t> defined by setting,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d>
                      <m:dPr>
                        <m:begChr m:val="{"/>
                        <m:endChr m:val="}"/>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0,2</m:t>
                        </m:r>
                      </m:e>
                    </m:d>
                    <m:r>
                      <a:rPr lang="en-US" altLang="en-US" sz="2400" b="0" i="1" smtClean="0">
                        <a:latin typeface="Cambria Math" panose="02040503050406030204" pitchFamily="18" charset="0"/>
                        <a:ea typeface="Cambria Math" panose="02040503050406030204" pitchFamily="18" charset="0"/>
                      </a:rPr>
                      <m:t>,  </m:t>
                    </m:r>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=2</m:t>
                    </m:r>
                    <m:r>
                      <a:rPr lang="en-US" altLang="en-US" sz="2400" b="0" i="1" smtClean="0">
                        <a:solidFill>
                          <a:srgbClr val="0000FF"/>
                        </a:solidFill>
                        <a:latin typeface="Cambria Math" panose="02040503050406030204" pitchFamily="18" charset="0"/>
                      </a:rPr>
                      <m:t>𝑥</m:t>
                    </m:r>
                  </m:oMath>
                </a14:m>
                <a:r>
                  <a:rPr lang="en-US" altLang="en-US" sz="2400" dirty="0">
                    <a:solidFill>
                      <a:srgbClr val="0000FF"/>
                    </a:solidFill>
                  </a:rPr>
                  <a:t> </a:t>
                </a:r>
                <a:r>
                  <a:rPr lang="en-US" altLang="en-US" sz="2400" dirty="0"/>
                  <a:t>and </a:t>
                </a:r>
                <a14:m>
                  <m:oMath xmlns:m="http://schemas.openxmlformats.org/officeDocument/2006/math">
                    <m:r>
                      <a:rPr lang="en-US" altLang="en-US" sz="2400" b="0" i="1" smtClean="0">
                        <a:solidFill>
                          <a:srgbClr val="0000FF"/>
                        </a:solidFill>
                        <a:latin typeface="Cambria Math" panose="02040503050406030204" pitchFamily="18" charset="0"/>
                      </a:rPr>
                      <m:t>𝑔</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2</m:t>
                        </m:r>
                      </m:sup>
                    </m:sSup>
                  </m:oMath>
                </a14:m>
                <a:r>
                  <a:rPr lang="en-US" altLang="en-US" sz="2400" dirty="0">
                    <a:solidFill>
                      <a:srgbClr val="0000FF"/>
                    </a:solidFill>
                  </a:rPr>
                  <a:t>.</a:t>
                </a:r>
              </a:p>
              <a:p>
                <a:pPr>
                  <a:tabLst>
                    <a:tab pos="341313" algn="l"/>
                  </a:tabLst>
                </a:pP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48" name="TextBox 47">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05440" y="2605697"/>
                <a:ext cx="8290746" cy="1200329"/>
              </a:xfrm>
              <a:prstGeom prst="rect">
                <a:avLst/>
              </a:prstGeom>
              <a:blipFill>
                <a:blip r:embed="rId4"/>
                <a:stretch>
                  <a:fillRect l="-1103" t="-4061" b="-1066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0A0759F-CC10-4C50-BA0B-2C8142FAC987}"/>
                  </a:ext>
                </a:extLst>
              </p:cNvPr>
              <p:cNvSpPr txBox="1"/>
              <p:nvPr/>
            </p:nvSpPr>
            <p:spPr>
              <a:xfrm>
                <a:off x="1725847" y="3429000"/>
                <a:ext cx="6870339" cy="830997"/>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Their domains are the same, their co-domains are the same, and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oMath>
                </a14:m>
                <a:r>
                  <a:rPr lang="en-US" altLang="en-US" sz="2400" dirty="0"/>
                  <a:t> for every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d>
                      <m:dPr>
                        <m:begChr m:val="{"/>
                        <m:endChr m:val="}"/>
                        <m:ctrlPr>
                          <a:rPr lang="en-US" altLang="en-US" sz="2400" i="1">
                            <a:latin typeface="Cambria Math" panose="02040503050406030204" pitchFamily="18" charset="0"/>
                            <a:ea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0,2</m:t>
                        </m:r>
                      </m:e>
                    </m:d>
                  </m:oMath>
                </a14:m>
                <a:r>
                  <a:rPr lang="en-US" altLang="en-US" sz="2400" dirty="0"/>
                  <a:t>.</a:t>
                </a:r>
              </a:p>
            </p:txBody>
          </p:sp>
        </mc:Choice>
        <mc:Fallback xmlns="">
          <p:sp>
            <p:nvSpPr>
              <p:cNvPr id="49" name="TextBox 48">
                <a:extLst>
                  <a:ext uri="{FF2B5EF4-FFF2-40B4-BE49-F238E27FC236}">
                    <a16:creationId xmlns:a16="http://schemas.microsoft.com/office/drawing/2014/main" id="{00A0759F-CC10-4C50-BA0B-2C8142FAC987}"/>
                  </a:ext>
                </a:extLst>
              </p:cNvPr>
              <p:cNvSpPr txBox="1">
                <a:spLocks noRot="1" noChangeAspect="1" noMove="1" noResize="1" noEditPoints="1" noAdjustHandles="1" noChangeArrowheads="1" noChangeShapeType="1" noTextEdit="1"/>
              </p:cNvSpPr>
              <p:nvPr/>
            </p:nvSpPr>
            <p:spPr>
              <a:xfrm>
                <a:off x="1725847" y="3429000"/>
                <a:ext cx="6870339" cy="830997"/>
              </a:xfrm>
              <a:prstGeom prst="rect">
                <a:avLst/>
              </a:prstGeom>
              <a:blipFill>
                <a:blip r:embed="rId5"/>
                <a:stretch>
                  <a:fillRect l="-1331" t="-5882" b="-15441"/>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07718EE-94BB-4B97-93CA-3493C9FC46DF}"/>
                  </a:ext>
                </a:extLst>
              </p:cNvPr>
              <p:cNvSpPr txBox="1"/>
              <p:nvPr/>
            </p:nvSpPr>
            <p:spPr>
              <a:xfrm>
                <a:off x="324356" y="4756829"/>
                <a:ext cx="8290746"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#13: </a:t>
                </a:r>
                <a:r>
                  <a:rPr lang="en-US" altLang="en-US" sz="2400" dirty="0"/>
                  <a:t>Let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and </a:t>
                </a:r>
                <a14:m>
                  <m:oMath xmlns:m="http://schemas.openxmlformats.org/officeDocument/2006/math">
                    <m:r>
                      <a:rPr lang="en-US" altLang="en-US" sz="2400" b="0" i="1" dirty="0" smtClean="0">
                        <a:latin typeface="Cambria Math" panose="02040503050406030204" pitchFamily="18" charset="0"/>
                      </a:rPr>
                      <m:t>𝑔</m:t>
                    </m:r>
                    <m:r>
                      <a:rPr lang="en-US" altLang="en-US" sz="2400" i="1" dirty="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ea typeface="Cambria Math" panose="02040503050406030204" pitchFamily="18" charset="0"/>
                      </a:rPr>
                      <m:t>ℚ</m:t>
                    </m:r>
                  </m:oMath>
                </a14:m>
                <a:r>
                  <a:rPr lang="en-US" altLang="en-US" sz="2400" dirty="0"/>
                  <a:t> defined by setting,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b="0" i="1" smtClean="0">
                        <a:latin typeface="Cambria Math" panose="02040503050406030204" pitchFamily="18" charset="0"/>
                        <a:ea typeface="Cambria Math" panose="02040503050406030204" pitchFamily="18" charset="0"/>
                      </a:rPr>
                      <m:t>,  </m:t>
                    </m:r>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3</m:t>
                        </m:r>
                      </m:sup>
                    </m:sSup>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𝑔</m:t>
                    </m:r>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36" name="TextBox 35">
                <a:extLst>
                  <a:ext uri="{FF2B5EF4-FFF2-40B4-BE49-F238E27FC236}">
                    <a16:creationId xmlns:a16="http://schemas.microsoft.com/office/drawing/2014/main" id="{707718EE-94BB-4B97-93CA-3493C9FC46DF}"/>
                  </a:ext>
                </a:extLst>
              </p:cNvPr>
              <p:cNvSpPr txBox="1">
                <a:spLocks noRot="1" noChangeAspect="1" noMove="1" noResize="1" noEditPoints="1" noAdjustHandles="1" noChangeArrowheads="1" noChangeShapeType="1" noTextEdit="1"/>
              </p:cNvSpPr>
              <p:nvPr/>
            </p:nvSpPr>
            <p:spPr>
              <a:xfrm>
                <a:off x="324356" y="4756829"/>
                <a:ext cx="8290746" cy="830997"/>
              </a:xfrm>
              <a:prstGeom prst="rect">
                <a:avLst/>
              </a:prstGeom>
              <a:blipFill>
                <a:blip r:embed="rId6"/>
                <a:stretch>
                  <a:fillRect l="-1103" t="-5839" b="-15328"/>
                </a:stretch>
              </a:blipFill>
              <a:ln>
                <a:noFill/>
              </a:ln>
            </p:spPr>
            <p:txBody>
              <a:bodyPr/>
              <a:lstStyle/>
              <a:p>
                <a:r>
                  <a:rPr lang="en-SG">
                    <a:noFill/>
                  </a:rPr>
                  <a:t> </a:t>
                </a:r>
              </a:p>
            </p:txBody>
          </p:sp>
        </mc:Fallback>
      </mc:AlternateContent>
      <p:sp>
        <p:nvSpPr>
          <p:cNvPr id="38" name="TextBox 37">
            <a:extLst>
              <a:ext uri="{FF2B5EF4-FFF2-40B4-BE49-F238E27FC236}">
                <a16:creationId xmlns:a16="http://schemas.microsoft.com/office/drawing/2014/main" id="{C69E8103-115D-49F2-93B7-967EB6CC6528}"/>
              </a:ext>
            </a:extLst>
          </p:cNvPr>
          <p:cNvSpPr txBox="1"/>
          <p:nvPr/>
        </p:nvSpPr>
        <p:spPr>
          <a:xfrm>
            <a:off x="1744763" y="5622993"/>
            <a:ext cx="5761823"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because their co-domains are different.</a:t>
            </a:r>
          </a:p>
        </p:txBody>
      </p:sp>
      <p:sp>
        <p:nvSpPr>
          <p:cNvPr id="39" name="Oval 38">
            <a:extLst>
              <a:ext uri="{FF2B5EF4-FFF2-40B4-BE49-F238E27FC236}">
                <a16:creationId xmlns:a16="http://schemas.microsoft.com/office/drawing/2014/main" id="{77F54E98-8384-4CF3-A01D-2FD41A0DD75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738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7.2	Injections, Surjections, Bijections</a:t>
            </a:r>
          </a:p>
          <a:p>
            <a:pPr marL="722313" indent="-722313" algn="ctr">
              <a:tabLst>
                <a:tab pos="722313" algn="l"/>
              </a:tabLst>
            </a:pPr>
            <a:r>
              <a:rPr lang="en-SG" sz="3600" dirty="0">
                <a:solidFill>
                  <a:schemeClr val="bg1"/>
                </a:solidFill>
                <a:latin typeface="+mn-lt"/>
              </a:rPr>
              <a:t>and Inverse Functions</a:t>
            </a:r>
          </a:p>
        </p:txBody>
      </p:sp>
      <p:sp>
        <p:nvSpPr>
          <p:cNvPr id="21" name="Oval 20">
            <a:extLst>
              <a:ext uri="{FF2B5EF4-FFF2-40B4-BE49-F238E27FC236}">
                <a16:creationId xmlns:a16="http://schemas.microsoft.com/office/drawing/2014/main" id="{34C4E638-4A5D-4FC1-A986-F495A78DDCB0}"/>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FFA0CA5F-2D0E-4BE5-92B9-5A651BA6714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4080BEE-4E7F-4009-9F67-582D3C91C521}"/>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EB83E30-10C9-48F5-B0EE-1D34C5D15FBB}"/>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3535734-9919-4E56-9014-58DD5063BDB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429D4CB-7AE9-4F10-B7BC-274FC95065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7D34C9E-3D4B-4EFF-873D-533239EA9F70}"/>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AD38BAFB-6B8E-429D-B688-E1A9FF18BC45}"/>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680C163D-2CFF-4562-B71A-9D30A223FF02}"/>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E6BCF50-DFF0-40A2-8A97-79014131232E}"/>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521929A0-8880-4D7D-96D6-84740C0BEADD}"/>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240BA856-37A8-424E-A67F-56324B258252}"/>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5F42AA0-AD38-4DCD-9E4B-66C7A2920ED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561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Injections (One-to-One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7.2.1 Injections (One-to-One Functions)</a:t>
            </a:r>
            <a:endParaRPr lang="en-SG" sz="2000" dirty="0">
              <a:solidFill>
                <a:schemeClr val="bg1"/>
              </a:solidFill>
            </a:endParaRPr>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2A7E7372-66F9-40A6-8F2A-E6110BEC1E1C}"/>
              </a:ext>
            </a:extLst>
          </p:cNvPr>
          <p:cNvGrpSpPr/>
          <p:nvPr/>
        </p:nvGrpSpPr>
        <p:grpSpPr>
          <a:xfrm>
            <a:off x="512614" y="1420449"/>
            <a:ext cx="8238334" cy="2142667"/>
            <a:chOff x="993228" y="4598517"/>
            <a:chExt cx="8238334" cy="2142667"/>
          </a:xfrm>
        </p:grpSpPr>
        <p:sp>
          <p:nvSpPr>
            <p:cNvPr id="38" name="Rectangle 37">
              <a:extLst>
                <a:ext uri="{FF2B5EF4-FFF2-40B4-BE49-F238E27FC236}">
                  <a16:creationId xmlns:a16="http://schemas.microsoft.com/office/drawing/2014/main" id="{B71859D8-94F9-43AC-A3AB-B37FB189F680}"/>
                </a:ext>
              </a:extLst>
            </p:cNvPr>
            <p:cNvSpPr/>
            <p:nvPr/>
          </p:nvSpPr>
          <p:spPr>
            <a:xfrm>
              <a:off x="993228" y="4598519"/>
              <a:ext cx="8238334" cy="214266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F3818D27-967C-45F0-BAAF-92E13C37A384}"/>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8C5227A0-D9C6-4948-AECC-96A17EFF44BD}"/>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Injection (one-to-one function) </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1109374" y="5089172"/>
                  <a:ext cx="7885917" cy="1600438"/>
                </a:xfrm>
                <a:prstGeom prst="rect">
                  <a:avLst/>
                </a:prstGeom>
                <a:noFill/>
              </p:spPr>
              <p:txBody>
                <a:bodyPr wrap="square" rtlCol="0">
                  <a:spAutoFit/>
                </a:bodyPr>
                <a:lstStyle/>
                <a:p>
                  <a:pPr>
                    <a:spcAft>
                      <a:spcPts val="600"/>
                    </a:spcAft>
                  </a:pPr>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t>
                  </a:r>
                  <a:r>
                    <a:rPr lang="en-SG" sz="2200" dirty="0"/>
                    <a:t>is </a:t>
                  </a:r>
                  <a:r>
                    <a:rPr lang="en-SG" sz="2200" b="1" dirty="0"/>
                    <a:t>injective</a:t>
                  </a:r>
                  <a:r>
                    <a:rPr lang="en-SG" sz="2200" dirty="0"/>
                    <a:t> (or </a:t>
                  </a:r>
                  <a:r>
                    <a:rPr lang="en-SG" sz="2200" b="1" dirty="0"/>
                    <a:t>one-to-one</a:t>
                  </a:r>
                  <a:r>
                    <a:rPr lang="en-SG" sz="2200" dirty="0"/>
                    <a:t>) </a:t>
                  </a:r>
                  <a:r>
                    <a:rPr lang="en-SG" sz="2200" dirty="0" err="1"/>
                    <a:t>iff</a:t>
                  </a:r>
                  <a:endParaRPr lang="en-SG" sz="2200" dirty="0"/>
                </a:p>
                <a:p>
                  <a:pPr algn="ctr">
                    <a:spcAft>
                      <a:spcPts val="600"/>
                    </a:spcAft>
                  </a:pPr>
                  <a14:m>
                    <m:oMathPara xmlns:m="http://schemas.openxmlformats.org/officeDocument/2006/math">
                      <m:oMathParaPr>
                        <m:jc m:val="centerGroup"/>
                      </m:oMathParaPr>
                      <m:oMath xmlns:m="http://schemas.openxmlformats.org/officeDocument/2006/math">
                        <m:r>
                          <a:rPr lang="en-SG" sz="2200" i="1" smtClean="0">
                            <a:latin typeface="Cambria Math" panose="02040503050406030204" pitchFamily="18" charset="0"/>
                            <a:ea typeface="Cambria Math" panose="02040503050406030204" pitchFamily="18" charset="0"/>
                          </a:rPr>
                          <m:t>∀</m:t>
                        </m:r>
                        <m:sSub>
                          <m:sSubPr>
                            <m:ctrlPr>
                              <a:rPr lang="en-SG" sz="2200" i="1" smtClean="0">
                                <a:latin typeface="Cambria Math" panose="02040503050406030204" pitchFamily="18" charset="0"/>
                                <a:ea typeface="Cambria Math" panose="02040503050406030204" pitchFamily="18" charset="0"/>
                              </a:rPr>
                            </m:ctrlPr>
                          </m:sSubPr>
                          <m:e>
                            <m:r>
                              <a:rPr lang="en-SG" sz="2200" b="0" i="1" smtClean="0">
                                <a:latin typeface="Cambria Math" panose="02040503050406030204" pitchFamily="18" charset="0"/>
                                <a:ea typeface="Cambria Math" panose="02040503050406030204" pitchFamily="18" charset="0"/>
                              </a:rPr>
                              <m:t>𝑥</m:t>
                            </m:r>
                          </m:e>
                          <m:sub>
                            <m:r>
                              <a:rPr lang="en-SG" sz="2200" b="0" i="1" smtClean="0">
                                <a:latin typeface="Cambria Math" panose="02040503050406030204" pitchFamily="18" charset="0"/>
                                <a:ea typeface="Cambria Math" panose="02040503050406030204" pitchFamily="18" charset="0"/>
                              </a:rPr>
                              <m:t>1</m:t>
                            </m:r>
                          </m:sub>
                        </m:sSub>
                        <m:r>
                          <a:rPr lang="en-SG" sz="2200" b="0" i="1" smtClean="0">
                            <a:latin typeface="Cambria Math" panose="02040503050406030204" pitchFamily="18" charset="0"/>
                            <a:ea typeface="Cambria Math" panose="02040503050406030204" pitchFamily="18" charset="0"/>
                          </a:rPr>
                          <m:t>,</m:t>
                        </m:r>
                        <m:sSub>
                          <m:sSubPr>
                            <m:ctrlPr>
                              <a:rPr lang="en-SG" sz="2200" b="0" i="1" smtClean="0">
                                <a:latin typeface="Cambria Math" panose="02040503050406030204" pitchFamily="18" charset="0"/>
                                <a:ea typeface="Cambria Math" panose="02040503050406030204" pitchFamily="18" charset="0"/>
                              </a:rPr>
                            </m:ctrlPr>
                          </m:sSubPr>
                          <m:e>
                            <m:r>
                              <a:rPr lang="en-SG" sz="2200" b="0" i="1" smtClean="0">
                                <a:latin typeface="Cambria Math" panose="02040503050406030204" pitchFamily="18" charset="0"/>
                                <a:ea typeface="Cambria Math" panose="02040503050406030204" pitchFamily="18" charset="0"/>
                              </a:rPr>
                              <m:t>𝑥</m:t>
                            </m:r>
                          </m:e>
                          <m:sub>
                            <m:r>
                              <a:rPr lang="en-SG" sz="2200" b="0" i="1" smtClean="0">
                                <a:latin typeface="Cambria Math" panose="02040503050406030204" pitchFamily="18" charset="0"/>
                                <a:ea typeface="Cambria Math" panose="02040503050406030204" pitchFamily="18" charset="0"/>
                              </a:rPr>
                              <m:t>2</m:t>
                            </m:r>
                          </m:sub>
                        </m:sSub>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US" sz="2200" b="0" i="0"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i="1" dirty="0" smtClean="0">
                                <a:latin typeface="Cambria Math" panose="02040503050406030204" pitchFamily="18" charset="0"/>
                              </a:rPr>
                              <m:t>𝑓</m:t>
                            </m:r>
                            <m:d>
                              <m:dPr>
                                <m:ctrlPr>
                                  <a:rPr lang="en-US" sz="2200" i="1" dirty="0" smtClean="0">
                                    <a:latin typeface="Cambria Math" panose="02040503050406030204" pitchFamily="18" charset="0"/>
                                  </a:rPr>
                                </m:ctrlPr>
                              </m:dPr>
                              <m:e>
                                <m:sSub>
                                  <m:sSubPr>
                                    <m:ctrlPr>
                                      <a:rPr lang="en-US" sz="2200" i="1" dirty="0" smtClean="0">
                                        <a:latin typeface="Cambria Math" panose="02040503050406030204" pitchFamily="18" charset="0"/>
                                      </a:rPr>
                                    </m:ctrlPr>
                                  </m:sSubPr>
                                  <m:e>
                                    <m:r>
                                      <a:rPr lang="en-SG" sz="2200" b="0" i="1" dirty="0" smtClean="0">
                                        <a:latin typeface="Cambria Math" panose="02040503050406030204" pitchFamily="18" charset="0"/>
                                      </a:rPr>
                                      <m:t>𝑥</m:t>
                                    </m:r>
                                  </m:e>
                                  <m:sub>
                                    <m:r>
                                      <a:rPr lang="en-SG" sz="2200" b="0" i="1" dirty="0" smtClean="0">
                                        <a:latin typeface="Cambria Math" panose="02040503050406030204" pitchFamily="18" charset="0"/>
                                      </a:rPr>
                                      <m:t>1</m:t>
                                    </m:r>
                                  </m:sub>
                                </m:sSub>
                              </m:e>
                            </m:d>
                            <m:r>
                              <a:rPr lang="en-SG" sz="2200" b="0" i="1" dirty="0" smtClean="0">
                                <a:latin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𝑓</m:t>
                            </m:r>
                            <m:d>
                              <m:dPr>
                                <m:ctrlPr>
                                  <a:rPr lang="en-SG" sz="2200" b="0" i="1" dirty="0" smtClean="0">
                                    <a:latin typeface="Cambria Math" panose="02040503050406030204" pitchFamily="18" charset="0"/>
                                    <a:ea typeface="Cambria Math" panose="02040503050406030204" pitchFamily="18" charset="0"/>
                                  </a:rPr>
                                </m:ctrlPr>
                              </m:dPr>
                              <m:e>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2</m:t>
                                    </m:r>
                                  </m:sub>
                                </m:sSub>
                              </m:e>
                            </m:d>
                            <m:r>
                              <a:rPr lang="en-SG" sz="2200" b="0" i="1" dirty="0" smtClean="0">
                                <a:latin typeface="Cambria Math" panose="02040503050406030204" pitchFamily="18" charset="0"/>
                                <a:ea typeface="Cambria Math" panose="02040503050406030204" pitchFamily="18" charset="0"/>
                              </a:rPr>
                              <m:t>⇒</m:t>
                            </m:r>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1</m:t>
                                </m:r>
                              </m:sub>
                            </m:sSub>
                            <m:r>
                              <a:rPr lang="en-SG" sz="2200" b="0" i="1" dirty="0" smtClean="0">
                                <a:latin typeface="Cambria Math" panose="02040503050406030204" pitchFamily="18" charset="0"/>
                                <a:ea typeface="Cambria Math" panose="02040503050406030204" pitchFamily="18" charset="0"/>
                              </a:rPr>
                              <m:t>=</m:t>
                            </m:r>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2</m:t>
                                </m:r>
                              </m:sub>
                            </m:sSub>
                          </m:e>
                        </m:d>
                        <m:r>
                          <a:rPr lang="en-US" sz="2200" b="0" i="1" dirty="0" smtClean="0">
                            <a:latin typeface="Cambria Math" panose="02040503050406030204" pitchFamily="18" charset="0"/>
                            <a:ea typeface="Cambria Math" panose="02040503050406030204" pitchFamily="18" charset="0"/>
                          </a:rPr>
                          <m:t>.</m:t>
                        </m:r>
                      </m:oMath>
                    </m:oMathPara>
                  </a14:m>
                  <a:endParaRPr lang="en-US" sz="2200" dirty="0"/>
                </a:p>
                <a:p>
                  <a:pPr>
                    <a:tabLst>
                      <a:tab pos="2333625" algn="l"/>
                    </a:tabLst>
                  </a:pPr>
                  <a:r>
                    <a:rPr lang="en-US" sz="2200" dirty="0"/>
                    <a:t>or, equivalently (contrapositive), </a:t>
                  </a:r>
                  <a14:m>
                    <m:oMath xmlns:m="http://schemas.openxmlformats.org/officeDocument/2006/math">
                      <m:sSub>
                        <m:sSubPr>
                          <m:ctrlPr>
                            <a:rPr lang="en-US"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2</m:t>
                          </m:r>
                        </m:sub>
                      </m:sSub>
                      <m:r>
                        <a:rPr lang="en-SG"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𝑓</m:t>
                      </m:r>
                      <m:d>
                        <m:dPr>
                          <m:ctrlPr>
                            <a:rPr lang="en-US" sz="2200" i="1" dirty="0">
                              <a:latin typeface="Cambria Math" panose="02040503050406030204" pitchFamily="18" charset="0"/>
                            </a:rPr>
                          </m:ctrlPr>
                        </m:dPr>
                        <m:e>
                          <m:sSub>
                            <m:sSubPr>
                              <m:ctrlPr>
                                <a:rPr lang="en-US" sz="2200" i="1" dirty="0">
                                  <a:latin typeface="Cambria Math" panose="02040503050406030204" pitchFamily="18" charset="0"/>
                                </a:rPr>
                              </m:ctrlPr>
                            </m:sSubPr>
                            <m:e>
                              <m:r>
                                <a:rPr lang="en-SG" sz="2200" i="1" dirty="0">
                                  <a:latin typeface="Cambria Math" panose="02040503050406030204" pitchFamily="18" charset="0"/>
                                </a:rPr>
                                <m:t>𝑥</m:t>
                              </m:r>
                            </m:e>
                            <m:sub>
                              <m:r>
                                <a:rPr lang="en-SG" sz="2200" i="1" dirty="0">
                                  <a:latin typeface="Cambria Math" panose="02040503050406030204" pitchFamily="18" charset="0"/>
                                </a:rPr>
                                <m:t>1</m:t>
                              </m:r>
                            </m:sub>
                          </m:sSub>
                        </m:e>
                      </m:d>
                      <m:r>
                        <a:rPr lang="en-US" sz="2200" i="1">
                          <a:latin typeface="Cambria Math" panose="02040503050406030204" pitchFamily="18" charset="0"/>
                          <a:ea typeface="Cambria Math" panose="02040503050406030204" pitchFamily="18" charset="0"/>
                        </a:rPr>
                        <m:t>≠</m:t>
                      </m:r>
                      <m:r>
                        <a:rPr lang="en-SG" sz="2200" i="1" dirty="0">
                          <a:latin typeface="Cambria Math" panose="02040503050406030204" pitchFamily="18" charset="0"/>
                          <a:ea typeface="Cambria Math" panose="02040503050406030204" pitchFamily="18" charset="0"/>
                        </a:rPr>
                        <m:t>𝑓</m:t>
                      </m:r>
                      <m:d>
                        <m:dPr>
                          <m:ctrlPr>
                            <a:rPr lang="en-SG" sz="2200" i="1" dirty="0">
                              <a:latin typeface="Cambria Math" panose="02040503050406030204" pitchFamily="18" charset="0"/>
                              <a:ea typeface="Cambria Math" panose="02040503050406030204" pitchFamily="18" charset="0"/>
                            </a:rPr>
                          </m:ctrlPr>
                        </m:dPr>
                        <m:e>
                          <m:sSub>
                            <m:sSubPr>
                              <m:ctrlPr>
                                <a:rPr lang="en-SG" sz="2200" i="1" dirty="0">
                                  <a:latin typeface="Cambria Math" panose="02040503050406030204" pitchFamily="18" charset="0"/>
                                  <a:ea typeface="Cambria Math" panose="02040503050406030204" pitchFamily="18" charset="0"/>
                                </a:rPr>
                              </m:ctrlPr>
                            </m:sSubPr>
                            <m:e>
                              <m:r>
                                <a:rPr lang="en-SG" sz="2200" i="1" dirty="0">
                                  <a:latin typeface="Cambria Math" panose="02040503050406030204" pitchFamily="18" charset="0"/>
                                  <a:ea typeface="Cambria Math" panose="02040503050406030204" pitchFamily="18" charset="0"/>
                                </a:rPr>
                                <m:t>𝑥</m:t>
                              </m:r>
                            </m:e>
                            <m:sub>
                              <m:r>
                                <a:rPr lang="en-SG" sz="2200" i="1" dirty="0">
                                  <a:latin typeface="Cambria Math" panose="02040503050406030204" pitchFamily="18" charset="0"/>
                                  <a:ea typeface="Cambria Math" panose="02040503050406030204" pitchFamily="18" charset="0"/>
                                </a:rPr>
                                <m:t>2</m:t>
                              </m:r>
                            </m:sub>
                          </m:sSub>
                        </m:e>
                      </m:d>
                    </m:oMath>
                  </a14:m>
                  <a:r>
                    <a:rPr lang="en-US" sz="2200" dirty="0"/>
                    <a:t>.</a:t>
                  </a:r>
                </a:p>
                <a:p>
                  <a:pPr>
                    <a:spcAft>
                      <a:spcPts val="600"/>
                    </a:spcAft>
                    <a:tabLst>
                      <a:tab pos="2333625" algn="l"/>
                    </a:tabLst>
                  </a:pPr>
                  <a:r>
                    <a:rPr lang="en-US" sz="2200" dirty="0"/>
                    <a:t>An injective function is called an </a:t>
                  </a:r>
                  <a:r>
                    <a:rPr lang="en-US" sz="2200" b="1" dirty="0"/>
                    <a:t>injection</a:t>
                  </a:r>
                  <a:r>
                    <a:rPr lang="en-US" sz="2200"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1109374" y="5089172"/>
                  <a:ext cx="7885917" cy="1600438"/>
                </a:xfrm>
                <a:prstGeom prst="rect">
                  <a:avLst/>
                </a:prstGeom>
                <a:blipFill>
                  <a:blip r:embed="rId3"/>
                  <a:stretch>
                    <a:fillRect l="-1005" t="-2672" b="-6870"/>
                  </a:stretch>
                </a:blipFill>
              </p:spPr>
              <p:txBody>
                <a:bodyPr/>
                <a:lstStyle/>
                <a:p>
                  <a:r>
                    <a:rPr lang="en-SG">
                      <a:noFill/>
                    </a:rPr>
                    <a:t> </a:t>
                  </a:r>
                </a:p>
              </p:txBody>
            </p:sp>
          </mc:Fallback>
        </mc:AlternateContent>
      </p:grpSp>
      <p:grpSp>
        <p:nvGrpSpPr>
          <p:cNvPr id="42" name="Group 41">
            <a:extLst>
              <a:ext uri="{FF2B5EF4-FFF2-40B4-BE49-F238E27FC236}">
                <a16:creationId xmlns:a16="http://schemas.microsoft.com/office/drawing/2014/main" id="{517FE8A3-87E4-4A5B-9811-1B658904FD79}"/>
              </a:ext>
            </a:extLst>
          </p:cNvPr>
          <p:cNvGrpSpPr/>
          <p:nvPr/>
        </p:nvGrpSpPr>
        <p:grpSpPr>
          <a:xfrm>
            <a:off x="1508550" y="4006338"/>
            <a:ext cx="1556674" cy="1428159"/>
            <a:chOff x="937644" y="4300326"/>
            <a:chExt cx="1556674" cy="1428159"/>
          </a:xfrm>
        </p:grpSpPr>
        <p:grpSp>
          <p:nvGrpSpPr>
            <p:cNvPr id="43" name="Group 42">
              <a:extLst>
                <a:ext uri="{FF2B5EF4-FFF2-40B4-BE49-F238E27FC236}">
                  <a16:creationId xmlns:a16="http://schemas.microsoft.com/office/drawing/2014/main" id="{95A72597-EC52-4AD0-B288-1D0B3B982513}"/>
                </a:ext>
              </a:extLst>
            </p:cNvPr>
            <p:cNvGrpSpPr/>
            <p:nvPr/>
          </p:nvGrpSpPr>
          <p:grpSpPr>
            <a:xfrm>
              <a:off x="937644" y="4300326"/>
              <a:ext cx="1556674" cy="1428159"/>
              <a:chOff x="811148" y="4411748"/>
              <a:chExt cx="1556674" cy="1428159"/>
            </a:xfrm>
          </p:grpSpPr>
          <p:grpSp>
            <p:nvGrpSpPr>
              <p:cNvPr id="45" name="Group 44">
                <a:extLst>
                  <a:ext uri="{FF2B5EF4-FFF2-40B4-BE49-F238E27FC236}">
                    <a16:creationId xmlns:a16="http://schemas.microsoft.com/office/drawing/2014/main" id="{B1A5E9FC-8134-4964-9CF7-FA15E02F9831}"/>
                  </a:ext>
                </a:extLst>
              </p:cNvPr>
              <p:cNvGrpSpPr/>
              <p:nvPr/>
            </p:nvGrpSpPr>
            <p:grpSpPr>
              <a:xfrm>
                <a:off x="811148" y="4411748"/>
                <a:ext cx="1556674" cy="1428159"/>
                <a:chOff x="1515148" y="1915724"/>
                <a:chExt cx="2216458" cy="1648256"/>
              </a:xfrm>
            </p:grpSpPr>
            <p:grpSp>
              <p:nvGrpSpPr>
                <p:cNvPr id="47" name="Group 46">
                  <a:extLst>
                    <a:ext uri="{FF2B5EF4-FFF2-40B4-BE49-F238E27FC236}">
                      <a16:creationId xmlns:a16="http://schemas.microsoft.com/office/drawing/2014/main" id="{C02DCDD5-ADF2-491A-AB67-E99DC2926B81}"/>
                    </a:ext>
                  </a:extLst>
                </p:cNvPr>
                <p:cNvGrpSpPr/>
                <p:nvPr/>
              </p:nvGrpSpPr>
              <p:grpSpPr>
                <a:xfrm>
                  <a:off x="1596326" y="1915724"/>
                  <a:ext cx="2095921" cy="1648256"/>
                  <a:chOff x="583074" y="1914124"/>
                  <a:chExt cx="2095921" cy="1648256"/>
                </a:xfrm>
              </p:grpSpPr>
              <p:grpSp>
                <p:nvGrpSpPr>
                  <p:cNvPr id="51" name="Group 50">
                    <a:extLst>
                      <a:ext uri="{FF2B5EF4-FFF2-40B4-BE49-F238E27FC236}">
                        <a16:creationId xmlns:a16="http://schemas.microsoft.com/office/drawing/2014/main" id="{31B6A4D9-B6FF-407C-B3FA-BFD7474DAECE}"/>
                      </a:ext>
                    </a:extLst>
                  </p:cNvPr>
                  <p:cNvGrpSpPr/>
                  <p:nvPr/>
                </p:nvGrpSpPr>
                <p:grpSpPr>
                  <a:xfrm>
                    <a:off x="583074" y="1914124"/>
                    <a:ext cx="2095921" cy="1648256"/>
                    <a:chOff x="583074" y="1914124"/>
                    <a:chExt cx="2095921" cy="1648256"/>
                  </a:xfrm>
                </p:grpSpPr>
                <p:grpSp>
                  <p:nvGrpSpPr>
                    <p:cNvPr id="56" name="Group 55">
                      <a:extLst>
                        <a:ext uri="{FF2B5EF4-FFF2-40B4-BE49-F238E27FC236}">
                          <a16:creationId xmlns:a16="http://schemas.microsoft.com/office/drawing/2014/main" id="{70C862D0-BC90-4151-9529-1C78B5D8C24D}"/>
                        </a:ext>
                      </a:extLst>
                    </p:cNvPr>
                    <p:cNvGrpSpPr/>
                    <p:nvPr/>
                  </p:nvGrpSpPr>
                  <p:grpSpPr>
                    <a:xfrm>
                      <a:off x="583074" y="2238027"/>
                      <a:ext cx="796604" cy="1324353"/>
                      <a:chOff x="934984" y="2259106"/>
                      <a:chExt cx="796604" cy="1324353"/>
                    </a:xfrm>
                  </p:grpSpPr>
                  <p:sp>
                    <p:nvSpPr>
                      <p:cNvPr id="65" name="Oval 64">
                        <a:extLst>
                          <a:ext uri="{FF2B5EF4-FFF2-40B4-BE49-F238E27FC236}">
                            <a16:creationId xmlns:a16="http://schemas.microsoft.com/office/drawing/2014/main" id="{D82A2F3F-1784-4A74-8DF9-DB3855C8FAD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1F2399A-3831-4346-B0BC-15475EAEF187}"/>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Oval 66">
                        <a:extLst>
                          <a:ext uri="{FF2B5EF4-FFF2-40B4-BE49-F238E27FC236}">
                            <a16:creationId xmlns:a16="http://schemas.microsoft.com/office/drawing/2014/main" id="{749247E6-0C82-485F-9E65-D48729616896}"/>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F7E24BB-5698-4924-BD5F-E9418B937E2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D775DD-8F09-42A0-84A7-7D1A95552685}"/>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8A8B9794-689D-415A-8300-4374AAA91639}"/>
                        </a:ext>
                      </a:extLst>
                    </p:cNvPr>
                    <p:cNvGrpSpPr/>
                    <p:nvPr/>
                  </p:nvGrpSpPr>
                  <p:grpSpPr>
                    <a:xfrm>
                      <a:off x="1882391" y="2238027"/>
                      <a:ext cx="796604" cy="1324353"/>
                      <a:chOff x="1882391" y="2238027"/>
                      <a:chExt cx="796604" cy="1324353"/>
                    </a:xfrm>
                  </p:grpSpPr>
                  <p:sp>
                    <p:nvSpPr>
                      <p:cNvPr id="59" name="Oval 58">
                        <a:extLst>
                          <a:ext uri="{FF2B5EF4-FFF2-40B4-BE49-F238E27FC236}">
                            <a16:creationId xmlns:a16="http://schemas.microsoft.com/office/drawing/2014/main" id="{1611B7CC-31AD-4D36-A274-C01AB89CC0D6}"/>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89FFA27-AAD9-4B8C-8923-E4B75233DB2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D307897-642C-4642-A98A-6E94F8468590}"/>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7DF44F8-B244-4228-95F2-B72EE96D8F76}"/>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4CE5AE1-A85F-42D6-8E87-3A54109BB680}"/>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7CD16D6-5A1A-4EE8-A4AD-495B6B91D263}"/>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CB58D8C-A878-4A69-8B4F-690E1E9866F2}"/>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2" name="Straight Arrow Connector 51">
                    <a:extLst>
                      <a:ext uri="{FF2B5EF4-FFF2-40B4-BE49-F238E27FC236}">
                        <a16:creationId xmlns:a16="http://schemas.microsoft.com/office/drawing/2014/main" id="{AEFBBB86-4855-4619-9BF2-A4FDA874ADF0}"/>
                      </a:ext>
                    </a:extLst>
                  </p:cNvPr>
                  <p:cNvCxnSpPr>
                    <a:cxnSpLocks/>
                    <a:stCxn id="6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AB1380-3867-4133-8965-4FB374FCDC84}"/>
                      </a:ext>
                    </a:extLst>
                  </p:cNvPr>
                  <p:cNvCxnSpPr>
                    <a:cxnSpLocks/>
                    <a:stCxn id="6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83720AB-9886-4A3B-B788-80C1EB6FAFC3}"/>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730579E-D95E-4C75-B3CA-62557596098B}"/>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0909AF8-AC79-4B91-8C6A-4662C145ACE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6" name="Straight Arrow Connector 45">
                <a:extLst>
                  <a:ext uri="{FF2B5EF4-FFF2-40B4-BE49-F238E27FC236}">
                    <a16:creationId xmlns:a16="http://schemas.microsoft.com/office/drawing/2014/main" id="{5967EFD1-5A40-4451-9947-7A62DF8B3FF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4" name="Arc 43">
              <a:extLst>
                <a:ext uri="{FF2B5EF4-FFF2-40B4-BE49-F238E27FC236}">
                  <a16:creationId xmlns:a16="http://schemas.microsoft.com/office/drawing/2014/main" id="{4FD84238-3526-4F99-8E32-CB620A92D40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3ED06E72-8C2F-4462-A32C-68807F0CEFA5}"/>
              </a:ext>
            </a:extLst>
          </p:cNvPr>
          <p:cNvGrpSpPr/>
          <p:nvPr/>
        </p:nvGrpSpPr>
        <p:grpSpPr>
          <a:xfrm>
            <a:off x="3810562" y="4006338"/>
            <a:ext cx="1556674" cy="1428159"/>
            <a:chOff x="3239656" y="4300326"/>
            <a:chExt cx="1556674" cy="1428159"/>
          </a:xfrm>
        </p:grpSpPr>
        <p:grpSp>
          <p:nvGrpSpPr>
            <p:cNvPr id="71" name="Group 70">
              <a:extLst>
                <a:ext uri="{FF2B5EF4-FFF2-40B4-BE49-F238E27FC236}">
                  <a16:creationId xmlns:a16="http://schemas.microsoft.com/office/drawing/2014/main" id="{244C872F-4E64-43EF-A001-9C1896993ADB}"/>
                </a:ext>
              </a:extLst>
            </p:cNvPr>
            <p:cNvGrpSpPr/>
            <p:nvPr/>
          </p:nvGrpSpPr>
          <p:grpSpPr>
            <a:xfrm>
              <a:off x="3239656" y="4300326"/>
              <a:ext cx="1556674" cy="1428159"/>
              <a:chOff x="811148" y="4411748"/>
              <a:chExt cx="1556674" cy="1428159"/>
            </a:xfrm>
          </p:grpSpPr>
          <p:grpSp>
            <p:nvGrpSpPr>
              <p:cNvPr id="73" name="Group 72">
                <a:extLst>
                  <a:ext uri="{FF2B5EF4-FFF2-40B4-BE49-F238E27FC236}">
                    <a16:creationId xmlns:a16="http://schemas.microsoft.com/office/drawing/2014/main" id="{EC5D4C15-9212-44C2-835F-A0AB8BACCF24}"/>
                  </a:ext>
                </a:extLst>
              </p:cNvPr>
              <p:cNvGrpSpPr/>
              <p:nvPr/>
            </p:nvGrpSpPr>
            <p:grpSpPr>
              <a:xfrm>
                <a:off x="811148" y="4411748"/>
                <a:ext cx="1556674" cy="1428159"/>
                <a:chOff x="1515148" y="1915724"/>
                <a:chExt cx="2216458" cy="1648256"/>
              </a:xfrm>
            </p:grpSpPr>
            <p:grpSp>
              <p:nvGrpSpPr>
                <p:cNvPr id="75" name="Group 74">
                  <a:extLst>
                    <a:ext uri="{FF2B5EF4-FFF2-40B4-BE49-F238E27FC236}">
                      <a16:creationId xmlns:a16="http://schemas.microsoft.com/office/drawing/2014/main" id="{5FB65E41-179B-43E8-8A7C-243CE541EDAE}"/>
                    </a:ext>
                  </a:extLst>
                </p:cNvPr>
                <p:cNvGrpSpPr/>
                <p:nvPr/>
              </p:nvGrpSpPr>
              <p:grpSpPr>
                <a:xfrm>
                  <a:off x="1596326" y="1915724"/>
                  <a:ext cx="2095921" cy="1648256"/>
                  <a:chOff x="583074" y="1914124"/>
                  <a:chExt cx="2095921" cy="1648256"/>
                </a:xfrm>
              </p:grpSpPr>
              <p:grpSp>
                <p:nvGrpSpPr>
                  <p:cNvPr id="78" name="Group 77">
                    <a:extLst>
                      <a:ext uri="{FF2B5EF4-FFF2-40B4-BE49-F238E27FC236}">
                        <a16:creationId xmlns:a16="http://schemas.microsoft.com/office/drawing/2014/main" id="{4CC9F7F8-BD53-432A-AB23-2D8D905CC200}"/>
                      </a:ext>
                    </a:extLst>
                  </p:cNvPr>
                  <p:cNvGrpSpPr/>
                  <p:nvPr/>
                </p:nvGrpSpPr>
                <p:grpSpPr>
                  <a:xfrm>
                    <a:off x="583074" y="1914124"/>
                    <a:ext cx="2095921" cy="1648256"/>
                    <a:chOff x="583074" y="1914124"/>
                    <a:chExt cx="2095921" cy="1648256"/>
                  </a:xfrm>
                </p:grpSpPr>
                <p:grpSp>
                  <p:nvGrpSpPr>
                    <p:cNvPr id="82" name="Group 81">
                      <a:extLst>
                        <a:ext uri="{FF2B5EF4-FFF2-40B4-BE49-F238E27FC236}">
                          <a16:creationId xmlns:a16="http://schemas.microsoft.com/office/drawing/2014/main" id="{7DC4D06F-E814-4C35-8A7D-D3130F3A0E12}"/>
                        </a:ext>
                      </a:extLst>
                    </p:cNvPr>
                    <p:cNvGrpSpPr/>
                    <p:nvPr/>
                  </p:nvGrpSpPr>
                  <p:grpSpPr>
                    <a:xfrm>
                      <a:off x="583074" y="2238027"/>
                      <a:ext cx="796604" cy="1324353"/>
                      <a:chOff x="934984" y="2259106"/>
                      <a:chExt cx="796604" cy="1324353"/>
                    </a:xfrm>
                  </p:grpSpPr>
                  <p:sp>
                    <p:nvSpPr>
                      <p:cNvPr id="88" name="Oval 87">
                        <a:extLst>
                          <a:ext uri="{FF2B5EF4-FFF2-40B4-BE49-F238E27FC236}">
                            <a16:creationId xmlns:a16="http://schemas.microsoft.com/office/drawing/2014/main" id="{ADB74D89-CACB-439B-AE71-496D9FEAFD2D}"/>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1F043A4-C6F5-4E9C-A565-FC9115CDF8B4}"/>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a:extLst>
                          <a:ext uri="{FF2B5EF4-FFF2-40B4-BE49-F238E27FC236}">
                            <a16:creationId xmlns:a16="http://schemas.microsoft.com/office/drawing/2014/main" id="{96DA90C8-8589-4F7A-BAC9-2F09A5826E8B}"/>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002E29B-54FA-461F-8739-5D9183B8C13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9831ADD-1F81-421C-B273-4EBE3F799BFD}"/>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6F24A813-68CC-4F4F-AE51-E85BC07B0B8D}"/>
                        </a:ext>
                      </a:extLst>
                    </p:cNvPr>
                    <p:cNvGrpSpPr/>
                    <p:nvPr/>
                  </p:nvGrpSpPr>
                  <p:grpSpPr>
                    <a:xfrm>
                      <a:off x="1882391" y="2238027"/>
                      <a:ext cx="796604" cy="1324353"/>
                      <a:chOff x="1882391" y="2238027"/>
                      <a:chExt cx="796604" cy="1324353"/>
                    </a:xfrm>
                  </p:grpSpPr>
                  <p:sp>
                    <p:nvSpPr>
                      <p:cNvPr id="85" name="Oval 84">
                        <a:extLst>
                          <a:ext uri="{FF2B5EF4-FFF2-40B4-BE49-F238E27FC236}">
                            <a16:creationId xmlns:a16="http://schemas.microsoft.com/office/drawing/2014/main" id="{8EF2DE28-78BE-46EA-8203-97B34B11D576}"/>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1BC104-0CFC-4CBB-9F72-9C50A82973D8}"/>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7025F3-A663-4A8D-A35C-BF4B74DF681C}"/>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6864C539-A612-43EA-B252-51B0E0F7AF1C}"/>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79" name="Straight Arrow Connector 78">
                    <a:extLst>
                      <a:ext uri="{FF2B5EF4-FFF2-40B4-BE49-F238E27FC236}">
                        <a16:creationId xmlns:a16="http://schemas.microsoft.com/office/drawing/2014/main" id="{0B800D7A-60D3-48D1-A0D3-DD64EFCB9721}"/>
                      </a:ext>
                    </a:extLst>
                  </p:cNvPr>
                  <p:cNvCxnSpPr>
                    <a:cxnSpLocks/>
                    <a:stCxn id="89"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25A8665-5BC8-449F-88B6-2E4FCBCE2F55}"/>
                      </a:ext>
                    </a:extLst>
                  </p:cNvPr>
                  <p:cNvCxnSpPr>
                    <a:cxnSpLocks/>
                    <a:stCxn id="92"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4A60C5F-7C64-47DD-AAB9-E96960803009}"/>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B382418-6422-4203-8870-A1E45DB3F7C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FEC28C8-1584-497E-B5D4-BA82F70FBB82}"/>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4" name="Straight Arrow Connector 73">
                <a:extLst>
                  <a:ext uri="{FF2B5EF4-FFF2-40B4-BE49-F238E27FC236}">
                    <a16:creationId xmlns:a16="http://schemas.microsoft.com/office/drawing/2014/main" id="{5AC168C6-D32F-46A7-98C7-A2B3FF6CE108}"/>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2" name="Arc 71">
              <a:extLst>
                <a:ext uri="{FF2B5EF4-FFF2-40B4-BE49-F238E27FC236}">
                  <a16:creationId xmlns:a16="http://schemas.microsoft.com/office/drawing/2014/main" id="{64856659-0BFB-4575-AAF2-6391171463C1}"/>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75C472AD-39E9-462C-BC78-72E62D977C41}"/>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 name="TextBox 1">
            <a:extLst>
              <a:ext uri="{FF2B5EF4-FFF2-40B4-BE49-F238E27FC236}">
                <a16:creationId xmlns:a16="http://schemas.microsoft.com/office/drawing/2014/main" id="{96F81BDC-8F98-4BD8-91EE-34003B94E543}"/>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injections?</a:t>
            </a:r>
            <a:endParaRPr lang="en-SG" sz="2400" dirty="0"/>
          </a:p>
        </p:txBody>
      </p:sp>
      <p:sp>
        <p:nvSpPr>
          <p:cNvPr id="3" name="TextBox 2">
            <a:extLst>
              <a:ext uri="{FF2B5EF4-FFF2-40B4-BE49-F238E27FC236}">
                <a16:creationId xmlns:a16="http://schemas.microsoft.com/office/drawing/2014/main" id="{0BA75FF9-D37F-4225-8511-4C79DF2FC188}"/>
              </a:ext>
            </a:extLst>
          </p:cNvPr>
          <p:cNvSpPr txBox="1"/>
          <p:nvPr/>
        </p:nvSpPr>
        <p:spPr>
          <a:xfrm>
            <a:off x="1508550"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sp>
        <p:nvSpPr>
          <p:cNvPr id="117" name="TextBox 116">
            <a:extLst>
              <a:ext uri="{FF2B5EF4-FFF2-40B4-BE49-F238E27FC236}">
                <a16:creationId xmlns:a16="http://schemas.microsoft.com/office/drawing/2014/main" id="{55DC710A-76D4-407C-9393-E4B5FEE0AC28}"/>
              </a:ext>
            </a:extLst>
          </p:cNvPr>
          <p:cNvSpPr txBox="1"/>
          <p:nvPr/>
        </p:nvSpPr>
        <p:spPr>
          <a:xfrm>
            <a:off x="3772498"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Not injection</a:t>
            </a:r>
            <a:endParaRPr lang="en-SG" sz="2000" dirty="0"/>
          </a:p>
        </p:txBody>
      </p:sp>
      <p:sp>
        <p:nvSpPr>
          <p:cNvPr id="118" name="TextBox 117">
            <a:extLst>
              <a:ext uri="{FF2B5EF4-FFF2-40B4-BE49-F238E27FC236}">
                <a16:creationId xmlns:a16="http://schemas.microsoft.com/office/drawing/2014/main" id="{0C3CD0BA-D6B2-4520-8998-885899335832}"/>
              </a:ext>
            </a:extLst>
          </p:cNvPr>
          <p:cNvSpPr txBox="1"/>
          <p:nvPr/>
        </p:nvSpPr>
        <p:spPr>
          <a:xfrm>
            <a:off x="6204486"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grpSp>
        <p:nvGrpSpPr>
          <p:cNvPr id="119" name="Group 118">
            <a:extLst>
              <a:ext uri="{FF2B5EF4-FFF2-40B4-BE49-F238E27FC236}">
                <a16:creationId xmlns:a16="http://schemas.microsoft.com/office/drawing/2014/main" id="{59B3205B-143F-46B0-8824-AEECA2521F98}"/>
              </a:ext>
            </a:extLst>
          </p:cNvPr>
          <p:cNvGrpSpPr/>
          <p:nvPr/>
        </p:nvGrpSpPr>
        <p:grpSpPr>
          <a:xfrm>
            <a:off x="6204486" y="4006338"/>
            <a:ext cx="1556674" cy="1428159"/>
            <a:chOff x="5633580" y="4300326"/>
            <a:chExt cx="1556674" cy="1428159"/>
          </a:xfrm>
        </p:grpSpPr>
        <p:cxnSp>
          <p:nvCxnSpPr>
            <p:cNvPr id="120" name="Straight Arrow Connector 119">
              <a:extLst>
                <a:ext uri="{FF2B5EF4-FFF2-40B4-BE49-F238E27FC236}">
                  <a16:creationId xmlns:a16="http://schemas.microsoft.com/office/drawing/2014/main" id="{083A8C49-2EE5-47FF-B57B-7588288878C5}"/>
                </a:ext>
              </a:extLst>
            </p:cNvPr>
            <p:cNvCxnSpPr>
              <a:cxnSpLocks/>
              <a:stCxn id="142"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C69C481D-DE9A-4F15-AF62-D753D41B96EA}"/>
                </a:ext>
              </a:extLst>
            </p:cNvPr>
            <p:cNvGrpSpPr/>
            <p:nvPr/>
          </p:nvGrpSpPr>
          <p:grpSpPr>
            <a:xfrm>
              <a:off x="5633580" y="4300326"/>
              <a:ext cx="1556674" cy="1428159"/>
              <a:chOff x="5633580" y="4300326"/>
              <a:chExt cx="1556674" cy="1428159"/>
            </a:xfrm>
          </p:grpSpPr>
          <p:grpSp>
            <p:nvGrpSpPr>
              <p:cNvPr id="122" name="Group 121">
                <a:extLst>
                  <a:ext uri="{FF2B5EF4-FFF2-40B4-BE49-F238E27FC236}">
                    <a16:creationId xmlns:a16="http://schemas.microsoft.com/office/drawing/2014/main" id="{AF4ED5CE-72AA-4B5B-B44D-0CAA4D0E80A2}"/>
                  </a:ext>
                </a:extLst>
              </p:cNvPr>
              <p:cNvGrpSpPr/>
              <p:nvPr/>
            </p:nvGrpSpPr>
            <p:grpSpPr>
              <a:xfrm>
                <a:off x="5633580" y="4300326"/>
                <a:ext cx="1556674" cy="1428159"/>
                <a:chOff x="5064088" y="4353426"/>
                <a:chExt cx="1556674" cy="1428159"/>
              </a:xfrm>
            </p:grpSpPr>
            <p:grpSp>
              <p:nvGrpSpPr>
                <p:cNvPr id="124" name="Group 123">
                  <a:extLst>
                    <a:ext uri="{FF2B5EF4-FFF2-40B4-BE49-F238E27FC236}">
                      <a16:creationId xmlns:a16="http://schemas.microsoft.com/office/drawing/2014/main" id="{5EC1BE7F-2146-4E86-9A0C-E634C623F796}"/>
                    </a:ext>
                  </a:extLst>
                </p:cNvPr>
                <p:cNvGrpSpPr/>
                <p:nvPr/>
              </p:nvGrpSpPr>
              <p:grpSpPr>
                <a:xfrm>
                  <a:off x="5064088" y="4353426"/>
                  <a:ext cx="1556674" cy="1428159"/>
                  <a:chOff x="1515148" y="1915724"/>
                  <a:chExt cx="2216458" cy="1648256"/>
                </a:xfrm>
              </p:grpSpPr>
              <p:grpSp>
                <p:nvGrpSpPr>
                  <p:cNvPr id="129" name="Group 128">
                    <a:extLst>
                      <a:ext uri="{FF2B5EF4-FFF2-40B4-BE49-F238E27FC236}">
                        <a16:creationId xmlns:a16="http://schemas.microsoft.com/office/drawing/2014/main" id="{62AD2AC5-A0BF-4436-AC49-927F8B18DF4D}"/>
                      </a:ext>
                    </a:extLst>
                  </p:cNvPr>
                  <p:cNvGrpSpPr/>
                  <p:nvPr/>
                </p:nvGrpSpPr>
                <p:grpSpPr>
                  <a:xfrm>
                    <a:off x="1596326" y="1915724"/>
                    <a:ext cx="2095921" cy="1648256"/>
                    <a:chOff x="583074" y="1914124"/>
                    <a:chExt cx="2095921" cy="1648256"/>
                  </a:xfrm>
                </p:grpSpPr>
                <p:grpSp>
                  <p:nvGrpSpPr>
                    <p:cNvPr id="132" name="Group 131">
                      <a:extLst>
                        <a:ext uri="{FF2B5EF4-FFF2-40B4-BE49-F238E27FC236}">
                          <a16:creationId xmlns:a16="http://schemas.microsoft.com/office/drawing/2014/main" id="{9BEA18F3-2C23-44B1-A9BF-75472E545327}"/>
                        </a:ext>
                      </a:extLst>
                    </p:cNvPr>
                    <p:cNvGrpSpPr/>
                    <p:nvPr/>
                  </p:nvGrpSpPr>
                  <p:grpSpPr>
                    <a:xfrm>
                      <a:off x="583074" y="1914124"/>
                      <a:ext cx="2095921" cy="1648256"/>
                      <a:chOff x="583074" y="1914124"/>
                      <a:chExt cx="2095921" cy="1648256"/>
                    </a:xfrm>
                  </p:grpSpPr>
                  <p:grpSp>
                    <p:nvGrpSpPr>
                      <p:cNvPr id="136" name="Group 135">
                        <a:extLst>
                          <a:ext uri="{FF2B5EF4-FFF2-40B4-BE49-F238E27FC236}">
                            <a16:creationId xmlns:a16="http://schemas.microsoft.com/office/drawing/2014/main" id="{74942384-052E-4FE3-9248-07F397B8E6C9}"/>
                          </a:ext>
                        </a:extLst>
                      </p:cNvPr>
                      <p:cNvGrpSpPr/>
                      <p:nvPr/>
                    </p:nvGrpSpPr>
                    <p:grpSpPr>
                      <a:xfrm>
                        <a:off x="583074" y="2238027"/>
                        <a:ext cx="796604" cy="1324353"/>
                        <a:chOff x="934984" y="2259106"/>
                        <a:chExt cx="796604" cy="1324353"/>
                      </a:xfrm>
                    </p:grpSpPr>
                    <p:sp>
                      <p:nvSpPr>
                        <p:cNvPr id="139" name="Oval 138">
                          <a:extLst>
                            <a:ext uri="{FF2B5EF4-FFF2-40B4-BE49-F238E27FC236}">
                              <a16:creationId xmlns:a16="http://schemas.microsoft.com/office/drawing/2014/main" id="{F2E8667C-94CA-4ABD-8E22-AD6393B3FCD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9565CE36-CA02-48EE-838D-8EF0E68D5F7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Oval 140">
                          <a:extLst>
                            <a:ext uri="{FF2B5EF4-FFF2-40B4-BE49-F238E27FC236}">
                              <a16:creationId xmlns:a16="http://schemas.microsoft.com/office/drawing/2014/main" id="{2ABABF7C-E5A4-46FA-AAF0-72E4A055204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565598C5-BE7B-4B4C-95DB-5A07D37C075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1F4A6C3-21D7-454F-82FC-08782783B19C}"/>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Oval 136">
                        <a:extLst>
                          <a:ext uri="{FF2B5EF4-FFF2-40B4-BE49-F238E27FC236}">
                            <a16:creationId xmlns:a16="http://schemas.microsoft.com/office/drawing/2014/main" id="{CCF3A619-1F8C-42B9-831B-D8982551D2D2}"/>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6FC73797-720D-4A48-BCD9-360070E65555}"/>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33" name="Straight Arrow Connector 132">
                      <a:extLst>
                        <a:ext uri="{FF2B5EF4-FFF2-40B4-BE49-F238E27FC236}">
                          <a16:creationId xmlns:a16="http://schemas.microsoft.com/office/drawing/2014/main" id="{85ACA5A5-BD8A-4EB2-BF87-6F10A9E7F651}"/>
                        </a:ext>
                      </a:extLst>
                    </p:cNvPr>
                    <p:cNvCxnSpPr>
                      <a:cxnSpLocks/>
                      <a:stCxn id="140"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DC032E4-A4D9-4294-9D8F-B8C7758F30ED}"/>
                        </a:ext>
                      </a:extLst>
                    </p:cNvPr>
                    <p:cNvCxnSpPr>
                      <a:cxnSpLocks/>
                      <a:stCxn id="143"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0E509C0-24EA-4E5F-B002-A3543568D103}"/>
                        </a:ext>
                      </a:extLst>
                    </p:cNvPr>
                    <p:cNvCxnSpPr>
                      <a:cxnSpLocks/>
                      <a:stCxn id="141"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F994011A-6CEE-472C-AF44-C55FA9541A08}"/>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DEF2282-B4CB-4752-A22C-33E687524BFF}"/>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25" name="Oval 124">
                  <a:extLst>
                    <a:ext uri="{FF2B5EF4-FFF2-40B4-BE49-F238E27FC236}">
                      <a16:creationId xmlns:a16="http://schemas.microsoft.com/office/drawing/2014/main" id="{404828B2-03D7-42E2-86F8-73D41BC7D765}"/>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Oval 125">
                  <a:extLst>
                    <a:ext uri="{FF2B5EF4-FFF2-40B4-BE49-F238E27FC236}">
                      <a16:creationId xmlns:a16="http://schemas.microsoft.com/office/drawing/2014/main" id="{7C701DFE-A0C6-4111-AD09-E1CAB330B8B4}"/>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80113225-A187-4F9E-82FF-3225718E47AD}"/>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883CF0B-28F7-48FC-AD82-21B10E82FACF}"/>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Arc 122">
                <a:extLst>
                  <a:ext uri="{FF2B5EF4-FFF2-40B4-BE49-F238E27FC236}">
                    <a16:creationId xmlns:a16="http://schemas.microsoft.com/office/drawing/2014/main" id="{2F066051-E30E-4AB5-963B-8F73608B801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44" name="Oval 143">
            <a:extLst>
              <a:ext uri="{FF2B5EF4-FFF2-40B4-BE49-F238E27FC236}">
                <a16:creationId xmlns:a16="http://schemas.microsoft.com/office/drawing/2014/main" id="{C63DC0E8-62E1-4E33-B509-D2D63CCB7DE9}"/>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4" name="Oval 10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5" name="Oval 10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5365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dissolve">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dissolve">
                                      <p:cBhvr>
                                        <p:cTn id="1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7" grpId="0" animBg="1"/>
      <p:bldP spid="1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Injections (One-to-One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2" y="937148"/>
                <a:ext cx="4156877" cy="723275"/>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2" y="937148"/>
                <a:ext cx="4156877" cy="723275"/>
              </a:xfrm>
              <a:prstGeom prst="rect">
                <a:avLst/>
              </a:prstGeom>
              <a:blipFill>
                <a:blip r:embed="rId3"/>
                <a:stretch>
                  <a:fillRect l="-1173" t="-508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0E964A0-4592-4136-8C9B-F49B33316545}"/>
                  </a:ext>
                </a:extLst>
              </p:cNvPr>
              <p:cNvSpPr txBox="1"/>
              <p:nvPr/>
            </p:nvSpPr>
            <p:spPr>
              <a:xfrm>
                <a:off x="305440" y="1918430"/>
                <a:ext cx="855148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#14: </a:t>
                </a:r>
                <a:r>
                  <a:rPr lang="en-US" altLang="en-US" sz="2400" dirty="0"/>
                  <a:t>Define a function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injective?</a:t>
                </a:r>
              </a:p>
            </p:txBody>
          </p:sp>
        </mc:Choice>
        <mc:Fallback xmlns="">
          <p:sp>
            <p:nvSpPr>
              <p:cNvPr id="104" name="TextBox 103">
                <a:extLst>
                  <a:ext uri="{FF2B5EF4-FFF2-40B4-BE49-F238E27FC236}">
                    <a16:creationId xmlns:a16="http://schemas.microsoft.com/office/drawing/2014/main" id="{F0E964A0-4592-4136-8C9B-F49B33316545}"/>
                  </a:ext>
                </a:extLst>
              </p:cNvPr>
              <p:cNvSpPr txBox="1">
                <a:spLocks noRot="1" noChangeAspect="1" noMove="1" noResize="1" noEditPoints="1" noAdjustHandles="1" noChangeArrowheads="1" noChangeShapeType="1" noTextEdit="1"/>
              </p:cNvSpPr>
              <p:nvPr/>
            </p:nvSpPr>
            <p:spPr>
              <a:xfrm>
                <a:off x="305440" y="1918430"/>
                <a:ext cx="8551481" cy="830997"/>
              </a:xfrm>
              <a:prstGeom prst="rect">
                <a:avLst/>
              </a:prstGeom>
              <a:blipFill>
                <a:blip r:embed="rId4"/>
                <a:stretch>
                  <a:fillRect l="-1069"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C4FC7AA-FAED-4B43-BB08-D992C3F1201F}"/>
                  </a:ext>
                </a:extLst>
              </p:cNvPr>
              <p:cNvSpPr txBox="1"/>
              <p:nvPr/>
            </p:nvSpPr>
            <p:spPr>
              <a:xfrm>
                <a:off x="2465660" y="2787035"/>
                <a:ext cx="6135668" cy="1569660"/>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Proof:</a:t>
                </a:r>
              </a:p>
              <a:p>
                <a:pPr marL="446088" indent="-446088">
                  <a:tabLst>
                    <a:tab pos="446088" algn="l"/>
                    <a:tab pos="1371600" algn="l"/>
                    <a:tab pos="1547813" algn="l"/>
                  </a:tabLst>
                </a:pPr>
                <a:r>
                  <a:rPr lang="en-US" altLang="en-US" sz="2400" dirty="0"/>
                  <a:t>1.	Let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oMath>
                </a14:m>
                <a:r>
                  <a:rPr lang="en-US" altLang="en-US" sz="2400" dirty="0"/>
                  <a:t>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b="0" i="1" smtClean="0">
                        <a:latin typeface="Cambria Math" panose="02040503050406030204" pitchFamily="18" charset="0"/>
                      </a:rPr>
                      <m:t>)</m:t>
                    </m:r>
                  </m:oMath>
                </a14:m>
                <a:r>
                  <a:rPr lang="en-US" altLang="en-US" sz="2400" dirty="0"/>
                  <a:t>.</a:t>
                </a:r>
              </a:p>
              <a:p>
                <a:pPr marL="446088" indent="-446088">
                  <a:tabLst>
                    <a:tab pos="446088" algn="l"/>
                    <a:tab pos="1371600" algn="l"/>
                    <a:tab pos="1547813" algn="l"/>
                  </a:tabLst>
                </a:pPr>
                <a:r>
                  <a:rPr lang="en-US" altLang="en-US" sz="2400" dirty="0"/>
                  <a:t>2.	Then </a:t>
                </a:r>
                <a14:m>
                  <m:oMath xmlns:m="http://schemas.openxmlformats.org/officeDocument/2006/math">
                    <m:r>
                      <a:rPr lang="en-US" altLang="en-US" sz="2400" i="1" dirty="0">
                        <a:latin typeface="Cambria Math" panose="02040503050406030204" pitchFamily="18" charset="0"/>
                      </a:rPr>
                      <m:t>3</m:t>
                    </m:r>
                    <m:sSub>
                      <m:sSubPr>
                        <m:ctrlPr>
                          <a:rPr lang="en-US" altLang="en-US" sz="2400" i="1" dirty="0" smtClean="0">
                            <a:latin typeface="Cambria Math" panose="02040503050406030204" pitchFamily="18" charset="0"/>
                          </a:rPr>
                        </m:ctrlPr>
                      </m:sSubPr>
                      <m:e>
                        <m:r>
                          <a:rPr lang="en-US" altLang="en-US" sz="2400" b="0" i="1" dirty="0" smtClean="0">
                            <a:latin typeface="Cambria Math" panose="02040503050406030204" pitchFamily="18" charset="0"/>
                          </a:rPr>
                          <m:t>𝑥</m:t>
                        </m:r>
                      </m:e>
                      <m:sub>
                        <m:r>
                          <a:rPr lang="en-US" altLang="en-US" sz="2400" b="0" i="1" dirty="0" smtClean="0">
                            <a:latin typeface="Cambria Math" panose="02040503050406030204" pitchFamily="18" charset="0"/>
                          </a:rPr>
                          <m:t>1</m:t>
                        </m:r>
                      </m:sub>
                    </m:sSub>
                    <m:r>
                      <a:rPr lang="en-US" altLang="en-US" sz="2400" i="1" dirty="0">
                        <a:latin typeface="Cambria Math" panose="02040503050406030204" pitchFamily="18" charset="0"/>
                      </a:rPr>
                      <m:t>+1</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rPr>
                      <m:t>3</m:t>
                    </m:r>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𝑥</m:t>
                        </m:r>
                      </m:e>
                      <m:sub>
                        <m:r>
                          <a:rPr lang="en-US" altLang="en-US" sz="2400" b="0" i="1" dirty="0" smtClean="0">
                            <a:latin typeface="Cambria Math" panose="02040503050406030204" pitchFamily="18" charset="0"/>
                          </a:rPr>
                          <m:t>2</m:t>
                        </m:r>
                      </m:sub>
                    </m:sSub>
                    <m:r>
                      <a:rPr lang="en-US" altLang="en-US" sz="2400" i="1" dirty="0">
                        <a:latin typeface="Cambria Math" panose="02040503050406030204" pitchFamily="18" charset="0"/>
                      </a:rPr>
                      <m:t>+1</m:t>
                    </m:r>
                  </m:oMath>
                </a14:m>
                <a:r>
                  <a:rPr lang="en-US" altLang="en-US" sz="2400" dirty="0"/>
                  <a:t>.</a:t>
                </a:r>
              </a:p>
              <a:p>
                <a:pPr marL="446088" indent="-446088">
                  <a:tabLst>
                    <a:tab pos="446088" algn="l"/>
                    <a:tab pos="1371600" algn="l"/>
                    <a:tab pos="1547813" algn="l"/>
                  </a:tabLst>
                </a:pPr>
                <a:r>
                  <a:rPr lang="en-US" altLang="en-US" sz="2400" dirty="0"/>
                  <a:t>3.	So </a:t>
                </a:r>
                <a14:m>
                  <m:oMath xmlns:m="http://schemas.openxmlformats.org/officeDocument/2006/math">
                    <m:sSub>
                      <m:sSubPr>
                        <m:ctrlPr>
                          <a:rPr lang="en-SG" sz="2400" i="1" dirty="0">
                            <a:latin typeface="Cambria Math" panose="02040503050406030204" pitchFamily="18" charset="0"/>
                            <a:ea typeface="Cambria Math" panose="02040503050406030204" pitchFamily="18" charset="0"/>
                          </a:rPr>
                        </m:ctrlPr>
                      </m:sSubPr>
                      <m:e>
                        <m:r>
                          <a:rPr lang="en-SG" sz="2400" i="1" dirty="0">
                            <a:latin typeface="Cambria Math" panose="02040503050406030204" pitchFamily="18" charset="0"/>
                            <a:ea typeface="Cambria Math" panose="02040503050406030204" pitchFamily="18" charset="0"/>
                          </a:rPr>
                          <m:t>𝑥</m:t>
                        </m:r>
                      </m:e>
                      <m:sub>
                        <m:r>
                          <a:rPr lang="en-SG" sz="2400" i="1" dirty="0">
                            <a:latin typeface="Cambria Math" panose="02040503050406030204" pitchFamily="18" charset="0"/>
                            <a:ea typeface="Cambria Math" panose="02040503050406030204" pitchFamily="18" charset="0"/>
                          </a:rPr>
                          <m:t>1</m:t>
                        </m:r>
                      </m:sub>
                    </m:sSub>
                    <m:r>
                      <a:rPr lang="en-SG" sz="2400" i="1" dirty="0">
                        <a:latin typeface="Cambria Math" panose="02040503050406030204" pitchFamily="18" charset="0"/>
                        <a:ea typeface="Cambria Math" panose="02040503050406030204" pitchFamily="18" charset="0"/>
                      </a:rPr>
                      <m:t>=</m:t>
                    </m:r>
                    <m:sSub>
                      <m:sSubPr>
                        <m:ctrlPr>
                          <a:rPr lang="en-SG" sz="2400" i="1" dirty="0">
                            <a:latin typeface="Cambria Math" panose="02040503050406030204" pitchFamily="18" charset="0"/>
                            <a:ea typeface="Cambria Math" panose="02040503050406030204" pitchFamily="18" charset="0"/>
                          </a:rPr>
                        </m:ctrlPr>
                      </m:sSubPr>
                      <m:e>
                        <m:r>
                          <a:rPr lang="en-SG" sz="2400" i="1" dirty="0">
                            <a:latin typeface="Cambria Math" panose="02040503050406030204" pitchFamily="18" charset="0"/>
                            <a:ea typeface="Cambria Math" panose="02040503050406030204" pitchFamily="18" charset="0"/>
                          </a:rPr>
                          <m:t>𝑥</m:t>
                        </m:r>
                      </m:e>
                      <m:sub>
                        <m:r>
                          <a:rPr lang="en-SG" sz="2400" i="1" dirty="0">
                            <a:latin typeface="Cambria Math" panose="02040503050406030204" pitchFamily="18" charset="0"/>
                            <a:ea typeface="Cambria Math" panose="02040503050406030204" pitchFamily="18" charset="0"/>
                          </a:rPr>
                          <m:t>2</m:t>
                        </m:r>
                      </m:sub>
                    </m:sSub>
                  </m:oMath>
                </a14:m>
                <a:r>
                  <a:rPr lang="en-US" altLang="en-US" sz="2400" dirty="0"/>
                  <a:t>.</a:t>
                </a:r>
              </a:p>
            </p:txBody>
          </p:sp>
        </mc:Choice>
        <mc:Fallback xmlns="">
          <p:sp>
            <p:nvSpPr>
              <p:cNvPr id="105" name="TextBox 104">
                <a:extLst>
                  <a:ext uri="{FF2B5EF4-FFF2-40B4-BE49-F238E27FC236}">
                    <a16:creationId xmlns:a16="http://schemas.microsoft.com/office/drawing/2014/main" id="{2C4FC7AA-FAED-4B43-BB08-D992C3F1201F}"/>
                  </a:ext>
                </a:extLst>
              </p:cNvPr>
              <p:cNvSpPr txBox="1">
                <a:spLocks noRot="1" noChangeAspect="1" noMove="1" noResize="1" noEditPoints="1" noAdjustHandles="1" noChangeArrowheads="1" noChangeShapeType="1" noTextEdit="1"/>
              </p:cNvSpPr>
              <p:nvPr/>
            </p:nvSpPr>
            <p:spPr>
              <a:xfrm>
                <a:off x="2465660" y="2787035"/>
                <a:ext cx="6135668" cy="1569660"/>
              </a:xfrm>
              <a:prstGeom prst="rect">
                <a:avLst/>
              </a:prstGeom>
              <a:blipFill>
                <a:blip r:embed="rId5"/>
                <a:stretch>
                  <a:fillRect l="-1490" t="-3101" b="-7752"/>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E887DF2-820E-4B51-B82A-5D3398ED6C12}"/>
                  </a:ext>
                </a:extLst>
              </p:cNvPr>
              <p:cNvSpPr txBox="1"/>
              <p:nvPr/>
            </p:nvSpPr>
            <p:spPr>
              <a:xfrm>
                <a:off x="324356" y="4626487"/>
                <a:ext cx="8064732" cy="862608"/>
              </a:xfrm>
              <a:prstGeom prst="rect">
                <a:avLst/>
              </a:prstGeom>
              <a:noFill/>
              <a:ln>
                <a:noFill/>
              </a:ln>
            </p:spPr>
            <p:txBody>
              <a:bodyPr wrap="square" rtlCol="0">
                <a:spAutoFit/>
              </a:bodyPr>
              <a:lstStyle/>
              <a:p>
                <a:r>
                  <a:rPr lang="en-US" altLang="en-US" sz="2400" dirty="0">
                    <a:solidFill>
                      <a:schemeClr val="accent2">
                        <a:lumMod val="50000"/>
                      </a:schemeClr>
                    </a:solidFill>
                  </a:rPr>
                  <a:t>Example #15: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𝑥</m:t>
                        </m:r>
                      </m:e>
                      <m:sup>
                        <m:r>
                          <a:rPr lang="en-US" altLang="en-US" sz="2400" b="0" i="1" dirty="0" smtClean="0">
                            <a:latin typeface="Cambria Math" panose="02040503050406030204" pitchFamily="18" charset="0"/>
                          </a:rPr>
                          <m:t>2</m:t>
                        </m:r>
                      </m:sup>
                    </m:sSup>
                  </m:oMath>
                </a14:m>
                <a:r>
                  <a:rPr lang="en-US" altLang="en-US" sz="2400" dirty="0"/>
                  <a:t> for every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injective?</a:t>
                </a:r>
              </a:p>
            </p:txBody>
          </p:sp>
        </mc:Choice>
        <mc:Fallback xmlns="">
          <p:sp>
            <p:nvSpPr>
              <p:cNvPr id="106" name="TextBox 105">
                <a:extLst>
                  <a:ext uri="{FF2B5EF4-FFF2-40B4-BE49-F238E27FC236}">
                    <a16:creationId xmlns:a16="http://schemas.microsoft.com/office/drawing/2014/main" id="{3E887DF2-820E-4B51-B82A-5D3398ED6C12}"/>
                  </a:ext>
                </a:extLst>
              </p:cNvPr>
              <p:cNvSpPr txBox="1">
                <a:spLocks noRot="1" noChangeAspect="1" noMove="1" noResize="1" noEditPoints="1" noAdjustHandles="1" noChangeArrowheads="1" noChangeShapeType="1" noTextEdit="1"/>
              </p:cNvSpPr>
              <p:nvPr/>
            </p:nvSpPr>
            <p:spPr>
              <a:xfrm>
                <a:off x="324356" y="4626487"/>
                <a:ext cx="8064732" cy="862608"/>
              </a:xfrm>
              <a:prstGeom prst="rect">
                <a:avLst/>
              </a:prstGeom>
              <a:blipFill>
                <a:blip r:embed="rId6"/>
                <a:stretch>
                  <a:fillRect l="-1134" t="-5674" b="-1205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F2982C9-4055-4C81-B86C-B6FEF61E7FEB}"/>
                  </a:ext>
                </a:extLst>
              </p:cNvPr>
              <p:cNvSpPr txBox="1"/>
              <p:nvPr/>
            </p:nvSpPr>
            <p:spPr>
              <a:xfrm>
                <a:off x="1318437" y="5492651"/>
                <a:ext cx="6974958"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a:t>
                </a: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1</m:t>
                        </m:r>
                      </m:e>
                    </m:d>
                    <m:r>
                      <a:rPr lang="en-US" altLang="en-US" sz="2400" b="0" i="1" smtClean="0">
                        <a:latin typeface="Cambria Math" panose="02040503050406030204" pitchFamily="18" charset="0"/>
                      </a:rPr>
                      <m:t>=</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1</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=1=</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(−1)</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𝑔</m:t>
                    </m:r>
                    <m:r>
                      <a:rPr lang="en-US" altLang="en-US" sz="2400" b="0" i="1" smtClean="0">
                        <a:latin typeface="Cambria Math" panose="02040503050406030204" pitchFamily="18" charset="0"/>
                      </a:rPr>
                      <m:t>(−1)</m:t>
                    </m:r>
                  </m:oMath>
                </a14:m>
                <a:r>
                  <a:rPr lang="en-US" altLang="en-US" sz="2400" dirty="0"/>
                  <a:t>, but </a:t>
                </a:r>
                <a14:m>
                  <m:oMath xmlns:m="http://schemas.openxmlformats.org/officeDocument/2006/math">
                    <m:r>
                      <a:rPr lang="en-US" altLang="en-US" sz="2400" b="0" i="1" smtClean="0">
                        <a:latin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≠−1.</m:t>
                    </m:r>
                  </m:oMath>
                </a14:m>
                <a:r>
                  <a:rPr lang="en-US" altLang="en-US" sz="2400" dirty="0"/>
                  <a:t> </a:t>
                </a:r>
              </a:p>
            </p:txBody>
          </p:sp>
        </mc:Choice>
        <mc:Fallback xmlns="">
          <p:sp>
            <p:nvSpPr>
              <p:cNvPr id="107" name="TextBox 106">
                <a:extLst>
                  <a:ext uri="{FF2B5EF4-FFF2-40B4-BE49-F238E27FC236}">
                    <a16:creationId xmlns:a16="http://schemas.microsoft.com/office/drawing/2014/main" id="{4F2982C9-4055-4C81-B86C-B6FEF61E7FEB}"/>
                  </a:ext>
                </a:extLst>
              </p:cNvPr>
              <p:cNvSpPr txBox="1">
                <a:spLocks noRot="1" noChangeAspect="1" noMove="1" noResize="1" noEditPoints="1" noAdjustHandles="1" noChangeArrowheads="1" noChangeShapeType="1" noTextEdit="1"/>
              </p:cNvSpPr>
              <p:nvPr/>
            </p:nvSpPr>
            <p:spPr>
              <a:xfrm>
                <a:off x="1318437" y="5492651"/>
                <a:ext cx="6974958" cy="461665"/>
              </a:xfrm>
              <a:prstGeom prst="rect">
                <a:avLst/>
              </a:prstGeom>
              <a:blipFill>
                <a:blip r:embed="rId7"/>
                <a:stretch>
                  <a:fillRect l="-1311" t="-10526" b="-2894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C96775B-CA62-4BFE-966F-852919E481FA}"/>
                  </a:ext>
                </a:extLst>
              </p:cNvPr>
              <p:cNvSpPr txBox="1"/>
              <p:nvPr/>
            </p:nvSpPr>
            <p:spPr>
              <a:xfrm>
                <a:off x="4748056" y="906323"/>
                <a:ext cx="4108866" cy="723275"/>
              </a:xfrm>
              <a:prstGeom prst="rect">
                <a:avLst/>
              </a:prstGeom>
              <a:solidFill>
                <a:schemeClr val="accent6">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not</a:t>
                </a:r>
                <a:r>
                  <a:rPr lang="en-SG" dirty="0"/>
                  <a:t>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8" name="TextBox 107">
                <a:extLst>
                  <a:ext uri="{FF2B5EF4-FFF2-40B4-BE49-F238E27FC236}">
                    <a16:creationId xmlns:a16="http://schemas.microsoft.com/office/drawing/2014/main" id="{0C96775B-CA62-4BFE-966F-852919E481FA}"/>
                  </a:ext>
                </a:extLst>
              </p:cNvPr>
              <p:cNvSpPr txBox="1">
                <a:spLocks noRot="1" noChangeAspect="1" noMove="1" noResize="1" noEditPoints="1" noAdjustHandles="1" noChangeArrowheads="1" noChangeShapeType="1" noTextEdit="1"/>
              </p:cNvSpPr>
              <p:nvPr/>
            </p:nvSpPr>
            <p:spPr>
              <a:xfrm>
                <a:off x="4748056" y="906323"/>
                <a:ext cx="4108866" cy="723275"/>
              </a:xfrm>
              <a:prstGeom prst="rect">
                <a:avLst/>
              </a:prstGeom>
              <a:blipFill>
                <a:blip r:embed="rId8"/>
                <a:stretch>
                  <a:fillRect l="-1335" t="-5085"/>
                </a:stretch>
              </a:blipFill>
            </p:spPr>
            <p:txBody>
              <a:bodyPr/>
              <a:lstStyle/>
              <a:p>
                <a:r>
                  <a:rPr lang="en-SG">
                    <a:noFill/>
                  </a:rPr>
                  <a:t> </a:t>
                </a:r>
              </a:p>
            </p:txBody>
          </p:sp>
        </mc:Fallback>
      </mc:AlternateContent>
      <p:sp>
        <p:nvSpPr>
          <p:cNvPr id="109" name="Oval 108">
            <a:extLst>
              <a:ext uri="{FF2B5EF4-FFF2-40B4-BE49-F238E27FC236}">
                <a16:creationId xmlns:a16="http://schemas.microsoft.com/office/drawing/2014/main" id="{6A234285-95C5-44DA-9C69-3B18752DC37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144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Surjections (Onto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7.2.2 Surjections (Onto Functions)</a:t>
            </a:r>
            <a:endParaRPr lang="en-SG" sz="2000" dirty="0">
              <a:solidFill>
                <a:schemeClr val="bg1"/>
              </a:solidFill>
            </a:endParaRPr>
          </a:p>
        </p:txBody>
      </p:sp>
      <p:sp>
        <p:nvSpPr>
          <p:cNvPr id="26" name="Oval 25">
            <a:extLst>
              <a:ext uri="{FF2B5EF4-FFF2-40B4-BE49-F238E27FC236}">
                <a16:creationId xmlns:a16="http://schemas.microsoft.com/office/drawing/2014/main" id="{CCE4A818-C85B-4859-87EC-A10E1910884D}"/>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CAA685F-F069-4ABD-B332-96CC6C0CF06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53EFA684-5078-4B3C-9848-E3E19526B31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3A70B9-7A34-4EEB-9106-E91D5E021F6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082BE839-5B30-4951-8AE2-C606F093068D}"/>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2855F15-2C88-4E07-A45D-6C8FB35BCEF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AF6974D0-21B0-4233-B5A9-91FA4B03B147}"/>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7CFB3AC-21F9-4F43-B489-A3C14BF0ACDE}"/>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C0ECAFDA-D093-43B9-9FDB-82922F802D5D}"/>
              </a:ext>
            </a:extLst>
          </p:cNvPr>
          <p:cNvSpPr/>
          <p:nvPr/>
        </p:nvSpPr>
        <p:spPr>
          <a:xfrm>
            <a:off x="25882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2F9A8D1-8D3B-408B-9218-822F8D5A357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1B2C45D-7F8A-489D-BA97-8DCF45F067B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296293A8-54C4-4833-9FEA-A4D8AF5C3B67}"/>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3" name="Group 22">
            <a:extLst>
              <a:ext uri="{FF2B5EF4-FFF2-40B4-BE49-F238E27FC236}">
                <a16:creationId xmlns:a16="http://schemas.microsoft.com/office/drawing/2014/main" id="{B74D98B4-45D5-41F9-875C-E3993D123DF6}"/>
              </a:ext>
            </a:extLst>
          </p:cNvPr>
          <p:cNvGrpSpPr/>
          <p:nvPr/>
        </p:nvGrpSpPr>
        <p:grpSpPr>
          <a:xfrm>
            <a:off x="492307" y="1432411"/>
            <a:ext cx="8238334" cy="2026973"/>
            <a:chOff x="993228" y="4598517"/>
            <a:chExt cx="8238334" cy="2026973"/>
          </a:xfrm>
        </p:grpSpPr>
        <p:sp>
          <p:nvSpPr>
            <p:cNvPr id="36" name="Rectangle 35">
              <a:extLst>
                <a:ext uri="{FF2B5EF4-FFF2-40B4-BE49-F238E27FC236}">
                  <a16:creationId xmlns:a16="http://schemas.microsoft.com/office/drawing/2014/main" id="{F0F07335-153F-4596-A636-F9A6771E94A0}"/>
                </a:ext>
              </a:extLst>
            </p:cNvPr>
            <p:cNvSpPr/>
            <p:nvPr/>
          </p:nvSpPr>
          <p:spPr>
            <a:xfrm>
              <a:off x="993228" y="4598519"/>
              <a:ext cx="8238334" cy="199658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F79A9EE0-A505-44CF-9918-9A2896EC4056}"/>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707D2976-D18E-4218-8693-0046DB6A4D58}"/>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Surjection (onto function) </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3860851-4618-4CDD-B1E0-1AF9F1D28162}"/>
                    </a:ext>
                  </a:extLst>
                </p:cNvPr>
                <p:cNvSpPr txBox="1"/>
                <p:nvPr/>
              </p:nvSpPr>
              <p:spPr>
                <a:xfrm>
                  <a:off x="1109374" y="5089172"/>
                  <a:ext cx="8122188" cy="1536318"/>
                </a:xfrm>
                <a:prstGeom prst="rect">
                  <a:avLst/>
                </a:prstGeom>
                <a:noFill/>
              </p:spPr>
              <p:txBody>
                <a:bodyPr wrap="square" rtlCol="0">
                  <a:spAutoFit/>
                </a:bodyPr>
                <a:lstStyle/>
                <a:p>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t>
                  </a:r>
                  <a:r>
                    <a:rPr lang="en-SG" sz="2200" dirty="0"/>
                    <a:t>is </a:t>
                  </a:r>
                  <a:r>
                    <a:rPr lang="en-SG" sz="2200" b="1" dirty="0"/>
                    <a:t>surjective</a:t>
                  </a:r>
                  <a:r>
                    <a:rPr lang="en-SG" sz="2200" dirty="0"/>
                    <a:t> (or </a:t>
                  </a:r>
                  <a:r>
                    <a:rPr lang="en-SG" sz="2200" b="1" dirty="0"/>
                    <a:t>onto</a:t>
                  </a:r>
                  <a:r>
                    <a:rPr lang="en-SG" sz="2200" dirty="0"/>
                    <a:t>) </a:t>
                  </a:r>
                  <a:r>
                    <a:rPr lang="en-SG" sz="2200" dirty="0" err="1"/>
                    <a:t>iff</a:t>
                  </a:r>
                  <a:endParaRPr lang="en-US" sz="2200" dirty="0"/>
                </a:p>
                <a:p>
                  <a:pPr>
                    <a:spcAft>
                      <a:spcPts val="600"/>
                    </a:spcAft>
                    <a:tabLst>
                      <a:tab pos="2333625" algn="l"/>
                    </a:tabLst>
                  </a:pPr>
                  <a:r>
                    <a:rPr lang="en-US" sz="2200" dirty="0"/>
                    <a:t>	</a:t>
                  </a:r>
                  <a14:m>
                    <m:oMath xmlns:m="http://schemas.openxmlformats.org/officeDocument/2006/math">
                      <m:r>
                        <a:rPr lang="en-SG" sz="220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𝑦</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𝑥</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𝑓</m:t>
                          </m:r>
                          <m:d>
                            <m:dPr>
                              <m:ctrlPr>
                                <a:rPr lang="en-US" sz="2200" i="1" dirty="0" smtClean="0">
                                  <a:latin typeface="Cambria Math" panose="02040503050406030204" pitchFamily="18" charset="0"/>
                                </a:rPr>
                              </m:ctrlPr>
                            </m:dPr>
                            <m:e>
                              <m:r>
                                <a:rPr lang="en-SG" sz="2200" b="0" i="1" dirty="0" smtClean="0">
                                  <a:latin typeface="Cambria Math" panose="02040503050406030204" pitchFamily="18" charset="0"/>
                                </a:rPr>
                                <m:t>𝑥</m:t>
                              </m:r>
                            </m:e>
                          </m:d>
                        </m:e>
                      </m:d>
                    </m:oMath>
                  </a14:m>
                  <a:r>
                    <a:rPr lang="en-US" sz="2200" dirty="0"/>
                    <a:t>.</a:t>
                  </a:r>
                </a:p>
                <a:p>
                  <a:pPr>
                    <a:tabLst>
                      <a:tab pos="2333625" algn="l"/>
                    </a:tabLst>
                  </a:pPr>
                  <a:r>
                    <a:rPr lang="en-US" sz="2000" dirty="0"/>
                    <a:t>Every element in the co-domain has a preimage. So, range = co-domain. </a:t>
                  </a:r>
                </a:p>
                <a:p>
                  <a:pPr>
                    <a:spcAft>
                      <a:spcPts val="600"/>
                    </a:spcAft>
                    <a:tabLst>
                      <a:tab pos="2333625" algn="l"/>
                    </a:tabLst>
                  </a:pPr>
                  <a:r>
                    <a:rPr lang="en-US" sz="2200" dirty="0"/>
                    <a:t>A surjective function is called a </a:t>
                  </a:r>
                  <a:r>
                    <a:rPr lang="en-US" sz="2200" b="1" dirty="0"/>
                    <a:t>surjection</a:t>
                  </a:r>
                  <a:r>
                    <a:rPr lang="en-US" sz="2200" dirty="0"/>
                    <a:t>.</a:t>
                  </a:r>
                </a:p>
              </p:txBody>
            </p:sp>
          </mc:Choice>
          <mc:Fallback xmlns="">
            <p:sp>
              <p:nvSpPr>
                <p:cNvPr id="40" name="TextBox 39">
                  <a:extLst>
                    <a:ext uri="{FF2B5EF4-FFF2-40B4-BE49-F238E27FC236}">
                      <a16:creationId xmlns:a16="http://schemas.microsoft.com/office/drawing/2014/main" id="{03860851-4618-4CDD-B1E0-1AF9F1D28162}"/>
                    </a:ext>
                  </a:extLst>
                </p:cNvPr>
                <p:cNvSpPr txBox="1">
                  <a:spLocks noRot="1" noChangeAspect="1" noMove="1" noResize="1" noEditPoints="1" noAdjustHandles="1" noChangeArrowheads="1" noChangeShapeType="1" noTextEdit="1"/>
                </p:cNvSpPr>
                <p:nvPr/>
              </p:nvSpPr>
              <p:spPr>
                <a:xfrm>
                  <a:off x="1109374" y="5089172"/>
                  <a:ext cx="8122188" cy="1536318"/>
                </a:xfrm>
                <a:prstGeom prst="rect">
                  <a:avLst/>
                </a:prstGeom>
                <a:blipFill>
                  <a:blip r:embed="rId3"/>
                  <a:stretch>
                    <a:fillRect l="-976" t="-2381" b="-7143"/>
                  </a:stretch>
                </a:blipFill>
              </p:spPr>
              <p:txBody>
                <a:bodyPr/>
                <a:lstStyle/>
                <a:p>
                  <a:r>
                    <a:rPr lang="en-SG">
                      <a:noFill/>
                    </a:rPr>
                    <a:t> </a:t>
                  </a:r>
                </a:p>
              </p:txBody>
            </p:sp>
          </mc:Fallback>
        </mc:AlternateContent>
      </p:grpSp>
      <p:grpSp>
        <p:nvGrpSpPr>
          <p:cNvPr id="41" name="Group 40">
            <a:extLst>
              <a:ext uri="{FF2B5EF4-FFF2-40B4-BE49-F238E27FC236}">
                <a16:creationId xmlns:a16="http://schemas.microsoft.com/office/drawing/2014/main" id="{A01C7586-9359-4621-A718-4CE354FC9160}"/>
              </a:ext>
            </a:extLst>
          </p:cNvPr>
          <p:cNvGrpSpPr/>
          <p:nvPr/>
        </p:nvGrpSpPr>
        <p:grpSpPr>
          <a:xfrm>
            <a:off x="1508550" y="4006338"/>
            <a:ext cx="1556674" cy="1428159"/>
            <a:chOff x="937644" y="4300326"/>
            <a:chExt cx="1556674" cy="1428159"/>
          </a:xfrm>
        </p:grpSpPr>
        <p:grpSp>
          <p:nvGrpSpPr>
            <p:cNvPr id="42" name="Group 41">
              <a:extLst>
                <a:ext uri="{FF2B5EF4-FFF2-40B4-BE49-F238E27FC236}">
                  <a16:creationId xmlns:a16="http://schemas.microsoft.com/office/drawing/2014/main" id="{06BE9903-9B30-4B47-BB60-C2F927C8BE1C}"/>
                </a:ext>
              </a:extLst>
            </p:cNvPr>
            <p:cNvGrpSpPr/>
            <p:nvPr/>
          </p:nvGrpSpPr>
          <p:grpSpPr>
            <a:xfrm>
              <a:off x="937644" y="4300326"/>
              <a:ext cx="1556674" cy="1428159"/>
              <a:chOff x="811148" y="4411748"/>
              <a:chExt cx="1556674" cy="1428159"/>
            </a:xfrm>
          </p:grpSpPr>
          <p:grpSp>
            <p:nvGrpSpPr>
              <p:cNvPr id="44" name="Group 43">
                <a:extLst>
                  <a:ext uri="{FF2B5EF4-FFF2-40B4-BE49-F238E27FC236}">
                    <a16:creationId xmlns:a16="http://schemas.microsoft.com/office/drawing/2014/main" id="{C16EB2B2-0766-4BAC-BE9A-33008EC0D0B0}"/>
                  </a:ext>
                </a:extLst>
              </p:cNvPr>
              <p:cNvGrpSpPr/>
              <p:nvPr/>
            </p:nvGrpSpPr>
            <p:grpSpPr>
              <a:xfrm>
                <a:off x="811148" y="4411748"/>
                <a:ext cx="1556674" cy="1428159"/>
                <a:chOff x="1515148" y="1915724"/>
                <a:chExt cx="2216458" cy="1648256"/>
              </a:xfrm>
            </p:grpSpPr>
            <p:grpSp>
              <p:nvGrpSpPr>
                <p:cNvPr id="46" name="Group 45">
                  <a:extLst>
                    <a:ext uri="{FF2B5EF4-FFF2-40B4-BE49-F238E27FC236}">
                      <a16:creationId xmlns:a16="http://schemas.microsoft.com/office/drawing/2014/main" id="{AA572D7B-8E36-41DD-B309-C52FE79764A8}"/>
                    </a:ext>
                  </a:extLst>
                </p:cNvPr>
                <p:cNvGrpSpPr/>
                <p:nvPr/>
              </p:nvGrpSpPr>
              <p:grpSpPr>
                <a:xfrm>
                  <a:off x="1596326" y="1915724"/>
                  <a:ext cx="2095921" cy="1648256"/>
                  <a:chOff x="583074" y="1914124"/>
                  <a:chExt cx="2095921" cy="1648256"/>
                </a:xfrm>
              </p:grpSpPr>
              <p:grpSp>
                <p:nvGrpSpPr>
                  <p:cNvPr id="49" name="Group 48">
                    <a:extLst>
                      <a:ext uri="{FF2B5EF4-FFF2-40B4-BE49-F238E27FC236}">
                        <a16:creationId xmlns:a16="http://schemas.microsoft.com/office/drawing/2014/main" id="{07B5F67D-FE13-4DCC-8063-01DB818E9A4F}"/>
                      </a:ext>
                    </a:extLst>
                  </p:cNvPr>
                  <p:cNvGrpSpPr/>
                  <p:nvPr/>
                </p:nvGrpSpPr>
                <p:grpSpPr>
                  <a:xfrm>
                    <a:off x="583074" y="1914124"/>
                    <a:ext cx="2095921" cy="1648256"/>
                    <a:chOff x="583074" y="1914124"/>
                    <a:chExt cx="2095921" cy="1648256"/>
                  </a:xfrm>
                </p:grpSpPr>
                <p:grpSp>
                  <p:nvGrpSpPr>
                    <p:cNvPr id="56" name="Group 55">
                      <a:extLst>
                        <a:ext uri="{FF2B5EF4-FFF2-40B4-BE49-F238E27FC236}">
                          <a16:creationId xmlns:a16="http://schemas.microsoft.com/office/drawing/2014/main" id="{C3ABEE11-F70D-4AE1-A20E-415A14A4BABB}"/>
                        </a:ext>
                      </a:extLst>
                    </p:cNvPr>
                    <p:cNvGrpSpPr/>
                    <p:nvPr/>
                  </p:nvGrpSpPr>
                  <p:grpSpPr>
                    <a:xfrm>
                      <a:off x="583074" y="2238027"/>
                      <a:ext cx="796604" cy="1324353"/>
                      <a:chOff x="934984" y="2259106"/>
                      <a:chExt cx="796604" cy="1324353"/>
                    </a:xfrm>
                  </p:grpSpPr>
                  <p:sp>
                    <p:nvSpPr>
                      <p:cNvPr id="65" name="Oval 64">
                        <a:extLst>
                          <a:ext uri="{FF2B5EF4-FFF2-40B4-BE49-F238E27FC236}">
                            <a16:creationId xmlns:a16="http://schemas.microsoft.com/office/drawing/2014/main" id="{AE3A0B9A-CC3B-4B8A-B06E-52C2DE64D8F1}"/>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B2E8EB6-2154-499E-870B-DCD2E0D206D6}"/>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Oval 66">
                        <a:extLst>
                          <a:ext uri="{FF2B5EF4-FFF2-40B4-BE49-F238E27FC236}">
                            <a16:creationId xmlns:a16="http://schemas.microsoft.com/office/drawing/2014/main" id="{69AFADA4-0049-48FB-93C8-F33DCD06EBDC}"/>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655E449-F41E-417E-8826-7561834F16A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ED3E489-7553-458A-B16C-62EFFF94B67C}"/>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EFCF5B1D-ED0A-4920-A11C-7A745D70A3BB}"/>
                        </a:ext>
                      </a:extLst>
                    </p:cNvPr>
                    <p:cNvGrpSpPr/>
                    <p:nvPr/>
                  </p:nvGrpSpPr>
                  <p:grpSpPr>
                    <a:xfrm>
                      <a:off x="1882391" y="2238027"/>
                      <a:ext cx="796604" cy="1324353"/>
                      <a:chOff x="1882391" y="2238027"/>
                      <a:chExt cx="796604" cy="1324353"/>
                    </a:xfrm>
                  </p:grpSpPr>
                  <p:sp>
                    <p:nvSpPr>
                      <p:cNvPr id="59" name="Oval 58">
                        <a:extLst>
                          <a:ext uri="{FF2B5EF4-FFF2-40B4-BE49-F238E27FC236}">
                            <a16:creationId xmlns:a16="http://schemas.microsoft.com/office/drawing/2014/main" id="{04A26EE4-A59C-46AB-BB4B-A8BA5963362D}"/>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F31E68F-B7D1-4517-83BD-1267E4641A2D}"/>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900B65A-2A57-4DBA-9804-51DB3ACE3189}"/>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9CC297A-E783-4D5D-828D-10FA298BC7C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A1B0A91-5FBE-4CC4-B4E1-69AD6AF5FB28}"/>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AF57BB8-354F-4199-9E6C-21E00884B73C}"/>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EE586D9-AB82-45B9-85EB-8F0B816312E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2" name="Straight Arrow Connector 51">
                    <a:extLst>
                      <a:ext uri="{FF2B5EF4-FFF2-40B4-BE49-F238E27FC236}">
                        <a16:creationId xmlns:a16="http://schemas.microsoft.com/office/drawing/2014/main" id="{C9F70E2F-4EA3-4616-B004-63C4B51CE043}"/>
                      </a:ext>
                    </a:extLst>
                  </p:cNvPr>
                  <p:cNvCxnSpPr>
                    <a:cxnSpLocks/>
                    <a:stCxn id="6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1E15A0-B82C-49A7-B69A-A36A9055B290}"/>
                      </a:ext>
                    </a:extLst>
                  </p:cNvPr>
                  <p:cNvCxnSpPr>
                    <a:cxnSpLocks/>
                    <a:stCxn id="6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E67DA02-4459-45C1-A456-076BE294B058}"/>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E261573-8A8C-4580-84F3-457AEC238B6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00AB787-6F36-44E1-B6EC-32148C8A0B63}"/>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5" name="Straight Arrow Connector 44">
                <a:extLst>
                  <a:ext uri="{FF2B5EF4-FFF2-40B4-BE49-F238E27FC236}">
                    <a16:creationId xmlns:a16="http://schemas.microsoft.com/office/drawing/2014/main" id="{24E45F44-73A4-454F-B5F5-C50F3D7DAFF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3" name="Arc 42">
              <a:extLst>
                <a:ext uri="{FF2B5EF4-FFF2-40B4-BE49-F238E27FC236}">
                  <a16:creationId xmlns:a16="http://schemas.microsoft.com/office/drawing/2014/main" id="{F6B099B5-0882-4547-9D91-4F6CE8FAD69D}"/>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71946FCF-7D77-4DB6-B693-8DF9DA7D3D14}"/>
              </a:ext>
            </a:extLst>
          </p:cNvPr>
          <p:cNvGrpSpPr/>
          <p:nvPr/>
        </p:nvGrpSpPr>
        <p:grpSpPr>
          <a:xfrm>
            <a:off x="3793663" y="4042474"/>
            <a:ext cx="1556674" cy="1428159"/>
            <a:chOff x="3239656" y="4300326"/>
            <a:chExt cx="1556674" cy="1428159"/>
          </a:xfrm>
        </p:grpSpPr>
        <p:grpSp>
          <p:nvGrpSpPr>
            <p:cNvPr id="71" name="Group 70">
              <a:extLst>
                <a:ext uri="{FF2B5EF4-FFF2-40B4-BE49-F238E27FC236}">
                  <a16:creationId xmlns:a16="http://schemas.microsoft.com/office/drawing/2014/main" id="{941A73C4-5EC3-428C-AA54-D80C85833CE5}"/>
                </a:ext>
              </a:extLst>
            </p:cNvPr>
            <p:cNvGrpSpPr/>
            <p:nvPr/>
          </p:nvGrpSpPr>
          <p:grpSpPr>
            <a:xfrm>
              <a:off x="3239656" y="4300326"/>
              <a:ext cx="1556674" cy="1428159"/>
              <a:chOff x="811148" y="4411748"/>
              <a:chExt cx="1556674" cy="1428159"/>
            </a:xfrm>
          </p:grpSpPr>
          <p:grpSp>
            <p:nvGrpSpPr>
              <p:cNvPr id="73" name="Group 72">
                <a:extLst>
                  <a:ext uri="{FF2B5EF4-FFF2-40B4-BE49-F238E27FC236}">
                    <a16:creationId xmlns:a16="http://schemas.microsoft.com/office/drawing/2014/main" id="{9094CA59-284B-4DCF-9A68-6BDEDF91517A}"/>
                  </a:ext>
                </a:extLst>
              </p:cNvPr>
              <p:cNvGrpSpPr/>
              <p:nvPr/>
            </p:nvGrpSpPr>
            <p:grpSpPr>
              <a:xfrm>
                <a:off x="811148" y="4411748"/>
                <a:ext cx="1556674" cy="1428159"/>
                <a:chOff x="1515148" y="1915724"/>
                <a:chExt cx="2216458" cy="1648256"/>
              </a:xfrm>
            </p:grpSpPr>
            <p:grpSp>
              <p:nvGrpSpPr>
                <p:cNvPr id="75" name="Group 74">
                  <a:extLst>
                    <a:ext uri="{FF2B5EF4-FFF2-40B4-BE49-F238E27FC236}">
                      <a16:creationId xmlns:a16="http://schemas.microsoft.com/office/drawing/2014/main" id="{09894BF6-AB16-432E-943E-D384491698DD}"/>
                    </a:ext>
                  </a:extLst>
                </p:cNvPr>
                <p:cNvGrpSpPr/>
                <p:nvPr/>
              </p:nvGrpSpPr>
              <p:grpSpPr>
                <a:xfrm>
                  <a:off x="1596326" y="1915724"/>
                  <a:ext cx="2095921" cy="1648256"/>
                  <a:chOff x="583074" y="1914124"/>
                  <a:chExt cx="2095921" cy="1648256"/>
                </a:xfrm>
              </p:grpSpPr>
              <p:grpSp>
                <p:nvGrpSpPr>
                  <p:cNvPr id="78" name="Group 77">
                    <a:extLst>
                      <a:ext uri="{FF2B5EF4-FFF2-40B4-BE49-F238E27FC236}">
                        <a16:creationId xmlns:a16="http://schemas.microsoft.com/office/drawing/2014/main" id="{8CCF4534-20D7-460A-AE78-41C94CA0905C}"/>
                      </a:ext>
                    </a:extLst>
                  </p:cNvPr>
                  <p:cNvGrpSpPr/>
                  <p:nvPr/>
                </p:nvGrpSpPr>
                <p:grpSpPr>
                  <a:xfrm>
                    <a:off x="583074" y="1914124"/>
                    <a:ext cx="2095921" cy="1648256"/>
                    <a:chOff x="583074" y="1914124"/>
                    <a:chExt cx="2095921" cy="1648256"/>
                  </a:xfrm>
                </p:grpSpPr>
                <p:grpSp>
                  <p:nvGrpSpPr>
                    <p:cNvPr id="82" name="Group 81">
                      <a:extLst>
                        <a:ext uri="{FF2B5EF4-FFF2-40B4-BE49-F238E27FC236}">
                          <a16:creationId xmlns:a16="http://schemas.microsoft.com/office/drawing/2014/main" id="{112BA6A2-FA80-4D27-8432-466A70AB9DF0}"/>
                        </a:ext>
                      </a:extLst>
                    </p:cNvPr>
                    <p:cNvGrpSpPr/>
                    <p:nvPr/>
                  </p:nvGrpSpPr>
                  <p:grpSpPr>
                    <a:xfrm>
                      <a:off x="583074" y="2238027"/>
                      <a:ext cx="796604" cy="1324353"/>
                      <a:chOff x="934984" y="2259106"/>
                      <a:chExt cx="796604" cy="1324353"/>
                    </a:xfrm>
                  </p:grpSpPr>
                  <p:sp>
                    <p:nvSpPr>
                      <p:cNvPr id="88" name="Oval 87">
                        <a:extLst>
                          <a:ext uri="{FF2B5EF4-FFF2-40B4-BE49-F238E27FC236}">
                            <a16:creationId xmlns:a16="http://schemas.microsoft.com/office/drawing/2014/main" id="{E156F8C9-CE83-46B8-AAEA-DC90FF22C79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AE5E327-C0D3-4AE2-8583-102DB5009DE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a:extLst>
                          <a:ext uri="{FF2B5EF4-FFF2-40B4-BE49-F238E27FC236}">
                            <a16:creationId xmlns:a16="http://schemas.microsoft.com/office/drawing/2014/main" id="{9910B7CD-2C65-49DE-9D4C-AB0D4A7B539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681730-E17B-479C-90C5-6754BB81DF21}"/>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56C927B-39DB-4007-B5C4-CBA45A7FF9E8}"/>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F2DD3BB-EBDB-4271-92EF-9B0ADA7F3877}"/>
                        </a:ext>
                      </a:extLst>
                    </p:cNvPr>
                    <p:cNvGrpSpPr/>
                    <p:nvPr/>
                  </p:nvGrpSpPr>
                  <p:grpSpPr>
                    <a:xfrm>
                      <a:off x="1882391" y="2238027"/>
                      <a:ext cx="796604" cy="1324353"/>
                      <a:chOff x="1882391" y="2238027"/>
                      <a:chExt cx="796604" cy="1324353"/>
                    </a:xfrm>
                  </p:grpSpPr>
                  <p:sp>
                    <p:nvSpPr>
                      <p:cNvPr id="85" name="Oval 84">
                        <a:extLst>
                          <a:ext uri="{FF2B5EF4-FFF2-40B4-BE49-F238E27FC236}">
                            <a16:creationId xmlns:a16="http://schemas.microsoft.com/office/drawing/2014/main" id="{B43051A8-4EA8-43DB-94E4-017877314E12}"/>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491FA11-CCBA-4E55-991E-58272E4B58D5}"/>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BA4465B-4D25-4D12-A623-AC9F43B818AB}"/>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4580871-6E18-44ED-BB75-4CEA6C08D45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79" name="Straight Arrow Connector 78">
                    <a:extLst>
                      <a:ext uri="{FF2B5EF4-FFF2-40B4-BE49-F238E27FC236}">
                        <a16:creationId xmlns:a16="http://schemas.microsoft.com/office/drawing/2014/main" id="{0922A2C0-AECD-405C-9A56-24211077B8FC}"/>
                      </a:ext>
                    </a:extLst>
                  </p:cNvPr>
                  <p:cNvCxnSpPr>
                    <a:cxnSpLocks/>
                    <a:stCxn id="89"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9EDE6AF-8DAB-484F-A1DB-FFFD56C167DB}"/>
                      </a:ext>
                    </a:extLst>
                  </p:cNvPr>
                  <p:cNvCxnSpPr>
                    <a:cxnSpLocks/>
                    <a:stCxn id="92"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9F89BB-3A45-424E-BC1C-EC8DA248E3D5}"/>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538B3DC-8660-480B-8120-FF05AC0F00A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257B44C-5A38-48E3-B9CE-61D3F564FBDD}"/>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4" name="Straight Arrow Connector 73">
                <a:extLst>
                  <a:ext uri="{FF2B5EF4-FFF2-40B4-BE49-F238E27FC236}">
                    <a16:creationId xmlns:a16="http://schemas.microsoft.com/office/drawing/2014/main" id="{3F759560-ACE1-4A0D-8459-5799BC0C5CC3}"/>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2" name="Arc 71">
              <a:extLst>
                <a:ext uri="{FF2B5EF4-FFF2-40B4-BE49-F238E27FC236}">
                  <a16:creationId xmlns:a16="http://schemas.microsoft.com/office/drawing/2014/main" id="{314DE5C8-C4BD-4BB3-8897-BF1C072B9C6F}"/>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3" name="TextBox 92">
            <a:extLst>
              <a:ext uri="{FF2B5EF4-FFF2-40B4-BE49-F238E27FC236}">
                <a16:creationId xmlns:a16="http://schemas.microsoft.com/office/drawing/2014/main" id="{1B649CA3-B19F-4018-B6BF-BF2FBF4580DC}"/>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surjections?</a:t>
            </a:r>
            <a:endParaRPr lang="en-SG" sz="2400" dirty="0"/>
          </a:p>
        </p:txBody>
      </p:sp>
      <p:grpSp>
        <p:nvGrpSpPr>
          <p:cNvPr id="97" name="Group 96">
            <a:extLst>
              <a:ext uri="{FF2B5EF4-FFF2-40B4-BE49-F238E27FC236}">
                <a16:creationId xmlns:a16="http://schemas.microsoft.com/office/drawing/2014/main" id="{38304D17-A1CD-4AB3-BE69-BFC2408F8545}"/>
              </a:ext>
            </a:extLst>
          </p:cNvPr>
          <p:cNvGrpSpPr/>
          <p:nvPr/>
        </p:nvGrpSpPr>
        <p:grpSpPr>
          <a:xfrm>
            <a:off x="6204486" y="4006338"/>
            <a:ext cx="1556674" cy="1428159"/>
            <a:chOff x="5633580" y="4300326"/>
            <a:chExt cx="1556674" cy="1428159"/>
          </a:xfrm>
        </p:grpSpPr>
        <p:cxnSp>
          <p:nvCxnSpPr>
            <p:cNvPr id="98" name="Straight Arrow Connector 97">
              <a:extLst>
                <a:ext uri="{FF2B5EF4-FFF2-40B4-BE49-F238E27FC236}">
                  <a16:creationId xmlns:a16="http://schemas.microsoft.com/office/drawing/2014/main" id="{9C07B13D-FD59-4C90-AB0D-58A5EDAED475}"/>
                </a:ext>
              </a:extLst>
            </p:cNvPr>
            <p:cNvCxnSpPr>
              <a:cxnSpLocks/>
              <a:stCxn id="120"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EF6608B9-CE47-4FE1-AE68-E1EA5376AF7A}"/>
                </a:ext>
              </a:extLst>
            </p:cNvPr>
            <p:cNvGrpSpPr/>
            <p:nvPr/>
          </p:nvGrpSpPr>
          <p:grpSpPr>
            <a:xfrm>
              <a:off x="5633580" y="4300326"/>
              <a:ext cx="1556674" cy="1428159"/>
              <a:chOff x="5633580" y="4300326"/>
              <a:chExt cx="1556674" cy="1428159"/>
            </a:xfrm>
          </p:grpSpPr>
          <p:grpSp>
            <p:nvGrpSpPr>
              <p:cNvPr id="100" name="Group 99">
                <a:extLst>
                  <a:ext uri="{FF2B5EF4-FFF2-40B4-BE49-F238E27FC236}">
                    <a16:creationId xmlns:a16="http://schemas.microsoft.com/office/drawing/2014/main" id="{EE6271FC-F3C2-49B9-AB50-D5D3596F89DC}"/>
                  </a:ext>
                </a:extLst>
              </p:cNvPr>
              <p:cNvGrpSpPr/>
              <p:nvPr/>
            </p:nvGrpSpPr>
            <p:grpSpPr>
              <a:xfrm>
                <a:off x="5633580" y="4300326"/>
                <a:ext cx="1556674" cy="1428159"/>
                <a:chOff x="5064088" y="4353426"/>
                <a:chExt cx="1556674" cy="1428159"/>
              </a:xfrm>
            </p:grpSpPr>
            <p:grpSp>
              <p:nvGrpSpPr>
                <p:cNvPr id="102" name="Group 101">
                  <a:extLst>
                    <a:ext uri="{FF2B5EF4-FFF2-40B4-BE49-F238E27FC236}">
                      <a16:creationId xmlns:a16="http://schemas.microsoft.com/office/drawing/2014/main" id="{94D100BA-3B70-4BA1-8F44-F6E65FF9619E}"/>
                    </a:ext>
                  </a:extLst>
                </p:cNvPr>
                <p:cNvGrpSpPr/>
                <p:nvPr/>
              </p:nvGrpSpPr>
              <p:grpSpPr>
                <a:xfrm>
                  <a:off x="5064088" y="4353426"/>
                  <a:ext cx="1556674" cy="1428159"/>
                  <a:chOff x="1515148" y="1915724"/>
                  <a:chExt cx="2216458" cy="1648256"/>
                </a:xfrm>
              </p:grpSpPr>
              <p:grpSp>
                <p:nvGrpSpPr>
                  <p:cNvPr id="107" name="Group 106">
                    <a:extLst>
                      <a:ext uri="{FF2B5EF4-FFF2-40B4-BE49-F238E27FC236}">
                        <a16:creationId xmlns:a16="http://schemas.microsoft.com/office/drawing/2014/main" id="{6BFDE8DA-4107-4703-B93F-E5B8130064C0}"/>
                      </a:ext>
                    </a:extLst>
                  </p:cNvPr>
                  <p:cNvGrpSpPr/>
                  <p:nvPr/>
                </p:nvGrpSpPr>
                <p:grpSpPr>
                  <a:xfrm>
                    <a:off x="1596326" y="1915724"/>
                    <a:ext cx="2095921" cy="1648256"/>
                    <a:chOff x="583074" y="1914124"/>
                    <a:chExt cx="2095921" cy="1648256"/>
                  </a:xfrm>
                </p:grpSpPr>
                <p:grpSp>
                  <p:nvGrpSpPr>
                    <p:cNvPr id="110" name="Group 109">
                      <a:extLst>
                        <a:ext uri="{FF2B5EF4-FFF2-40B4-BE49-F238E27FC236}">
                          <a16:creationId xmlns:a16="http://schemas.microsoft.com/office/drawing/2014/main" id="{156BACF6-4879-46B7-A31F-0C91821F42F7}"/>
                        </a:ext>
                      </a:extLst>
                    </p:cNvPr>
                    <p:cNvGrpSpPr/>
                    <p:nvPr/>
                  </p:nvGrpSpPr>
                  <p:grpSpPr>
                    <a:xfrm>
                      <a:off x="583074" y="1914124"/>
                      <a:ext cx="2095921" cy="1648256"/>
                      <a:chOff x="583074" y="1914124"/>
                      <a:chExt cx="2095921" cy="1648256"/>
                    </a:xfrm>
                  </p:grpSpPr>
                  <p:grpSp>
                    <p:nvGrpSpPr>
                      <p:cNvPr id="114" name="Group 113">
                        <a:extLst>
                          <a:ext uri="{FF2B5EF4-FFF2-40B4-BE49-F238E27FC236}">
                            <a16:creationId xmlns:a16="http://schemas.microsoft.com/office/drawing/2014/main" id="{98F428F4-2FA0-4ABF-8A35-676E660F20BC}"/>
                          </a:ext>
                        </a:extLst>
                      </p:cNvPr>
                      <p:cNvGrpSpPr/>
                      <p:nvPr/>
                    </p:nvGrpSpPr>
                    <p:grpSpPr>
                      <a:xfrm>
                        <a:off x="583074" y="2238027"/>
                        <a:ext cx="796604" cy="1324353"/>
                        <a:chOff x="934984" y="2259106"/>
                        <a:chExt cx="796604" cy="1324353"/>
                      </a:xfrm>
                    </p:grpSpPr>
                    <p:sp>
                      <p:nvSpPr>
                        <p:cNvPr id="117" name="Oval 116">
                          <a:extLst>
                            <a:ext uri="{FF2B5EF4-FFF2-40B4-BE49-F238E27FC236}">
                              <a16:creationId xmlns:a16="http://schemas.microsoft.com/office/drawing/2014/main" id="{708EB89C-7701-4E9A-B1A7-C234B70675D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BA95A1C-A0F9-453D-A61C-B6509E19A97A}"/>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F3735779-87BC-4FB9-A289-2BC7E7C24360}"/>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5824B17-CE67-4EA3-A986-A15910455B44}"/>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964F3B35-7441-4535-A48E-6E677853EB3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Oval 114">
                        <a:extLst>
                          <a:ext uri="{FF2B5EF4-FFF2-40B4-BE49-F238E27FC236}">
                            <a16:creationId xmlns:a16="http://schemas.microsoft.com/office/drawing/2014/main" id="{3524573D-0E75-4AA1-8209-BAD63B389DEF}"/>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5EB27EE1-02AC-4B7B-9788-9C9A64FFFB95}"/>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11" name="Straight Arrow Connector 110">
                      <a:extLst>
                        <a:ext uri="{FF2B5EF4-FFF2-40B4-BE49-F238E27FC236}">
                          <a16:creationId xmlns:a16="http://schemas.microsoft.com/office/drawing/2014/main" id="{24D59E72-BCFB-43F0-8279-17162430B7CF}"/>
                        </a:ext>
                      </a:extLst>
                    </p:cNvPr>
                    <p:cNvCxnSpPr>
                      <a:cxnSpLocks/>
                      <a:stCxn id="118"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A0958E-EE4A-4BCB-A147-E35B5A7A8C2D}"/>
                        </a:ext>
                      </a:extLst>
                    </p:cNvPr>
                    <p:cNvCxnSpPr>
                      <a:cxnSpLocks/>
                      <a:stCxn id="121"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0558228-83CB-4C8A-B4E7-FE86428D9938}"/>
                        </a:ext>
                      </a:extLst>
                    </p:cNvPr>
                    <p:cNvCxnSpPr>
                      <a:cxnSpLocks/>
                      <a:stCxn id="119"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86CD8F96-24DA-429B-9E8B-E511CB3A331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A38DADD-DE5E-4B6D-9B41-85F24DE6BEE1}"/>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03" name="Oval 102">
                  <a:extLst>
                    <a:ext uri="{FF2B5EF4-FFF2-40B4-BE49-F238E27FC236}">
                      <a16:creationId xmlns:a16="http://schemas.microsoft.com/office/drawing/2014/main" id="{4BAB2F02-AF0B-47A2-B84D-AB3FEF85EAA0}"/>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Oval 103">
                  <a:extLst>
                    <a:ext uri="{FF2B5EF4-FFF2-40B4-BE49-F238E27FC236}">
                      <a16:creationId xmlns:a16="http://schemas.microsoft.com/office/drawing/2014/main" id="{F2CD2094-1068-4A8B-99CF-D2AEB19A931A}"/>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D78A005-264B-4C76-BFF3-841B7FA12D3C}"/>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ADD72816-358B-4E1A-97AD-65972C6B026B}"/>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Arc 100">
                <a:extLst>
                  <a:ext uri="{FF2B5EF4-FFF2-40B4-BE49-F238E27FC236}">
                    <a16:creationId xmlns:a16="http://schemas.microsoft.com/office/drawing/2014/main" id="{25378DED-71A8-496E-95F0-C83DA9541825}"/>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22" name="TextBox 121">
            <a:extLst>
              <a:ext uri="{FF2B5EF4-FFF2-40B4-BE49-F238E27FC236}">
                <a16:creationId xmlns:a16="http://schemas.microsoft.com/office/drawing/2014/main" id="{9C4D7C70-6BA1-487E-BCD1-8BFB960DBFCE}"/>
              </a:ext>
            </a:extLst>
          </p:cNvPr>
          <p:cNvSpPr txBox="1"/>
          <p:nvPr/>
        </p:nvSpPr>
        <p:spPr>
          <a:xfrm>
            <a:off x="1382841" y="6011962"/>
            <a:ext cx="1828192" cy="400111"/>
          </a:xfrm>
          <a:prstGeom prst="rect">
            <a:avLst/>
          </a:prstGeom>
          <a:solidFill>
            <a:schemeClr val="accent6">
              <a:lumMod val="20000"/>
              <a:lumOff val="80000"/>
            </a:schemeClr>
          </a:solidFill>
        </p:spPr>
        <p:txBody>
          <a:bodyPr wrap="square" rtlCol="0">
            <a:spAutoFit/>
          </a:bodyPr>
          <a:lstStyle/>
          <a:p>
            <a:pPr algn="ctr"/>
            <a:r>
              <a:rPr lang="en-US" sz="2000" dirty="0"/>
              <a:t>Not surjection</a:t>
            </a:r>
            <a:endParaRPr lang="en-SG" sz="2000" dirty="0"/>
          </a:p>
        </p:txBody>
      </p:sp>
      <p:sp>
        <p:nvSpPr>
          <p:cNvPr id="123" name="TextBox 122">
            <a:extLst>
              <a:ext uri="{FF2B5EF4-FFF2-40B4-BE49-F238E27FC236}">
                <a16:creationId xmlns:a16="http://schemas.microsoft.com/office/drawing/2014/main" id="{05EA6877-EE0A-47BD-876B-56CE6C2B5D83}"/>
              </a:ext>
            </a:extLst>
          </p:cNvPr>
          <p:cNvSpPr txBox="1"/>
          <p:nvPr/>
        </p:nvSpPr>
        <p:spPr>
          <a:xfrm>
            <a:off x="3772498"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124" name="TextBox 123">
            <a:extLst>
              <a:ext uri="{FF2B5EF4-FFF2-40B4-BE49-F238E27FC236}">
                <a16:creationId xmlns:a16="http://schemas.microsoft.com/office/drawing/2014/main" id="{76E9AAFD-9A09-4764-AE5E-F1CFB3ECE26B}"/>
              </a:ext>
            </a:extLst>
          </p:cNvPr>
          <p:cNvSpPr txBox="1"/>
          <p:nvPr/>
        </p:nvSpPr>
        <p:spPr>
          <a:xfrm>
            <a:off x="6204486"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125" name="TextBox 124">
            <a:extLst>
              <a:ext uri="{FF2B5EF4-FFF2-40B4-BE49-F238E27FC236}">
                <a16:creationId xmlns:a16="http://schemas.microsoft.com/office/drawing/2014/main" id="{D74956E8-7128-4F26-B2CE-18614B1A564B}"/>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26" name="Oval 125">
            <a:extLst>
              <a:ext uri="{FF2B5EF4-FFF2-40B4-BE49-F238E27FC236}">
                <a16:creationId xmlns:a16="http://schemas.microsoft.com/office/drawing/2014/main" id="{24AA8FBB-0F9A-47AC-9F56-FC610B72224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7" name="Oval 1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8" name="Oval 12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0223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dissolve">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dissolve">
                                      <p:cBhvr>
                                        <p:cTn id="1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1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Surjections (Onto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2" y="937148"/>
                <a:ext cx="4156877" cy="681982"/>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dirty="0">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a:t>
                </a:r>
                <a:r>
                  <a:rPr lang="en-SG" dirty="0"/>
                  <a:t>is </a:t>
                </a:r>
                <a:r>
                  <a:rPr lang="en-SG" b="1" dirty="0"/>
                  <a:t>surjective</a:t>
                </a:r>
                <a:r>
                  <a:rPr lang="en-SG" dirty="0"/>
                  <a:t> </a:t>
                </a:r>
                <a:r>
                  <a:rPr lang="en-SG" dirty="0" err="1"/>
                  <a:t>iff</a:t>
                </a:r>
                <a:endParaRPr lang="en-US" dirty="0"/>
              </a:p>
              <a:p>
                <a:pPr>
                  <a:spcAft>
                    <a:spcPts val="600"/>
                  </a:spcAft>
                  <a:tabLst>
                    <a:tab pos="2333625" algn="l"/>
                  </a:tabLst>
                </a:pPr>
                <a14:m>
                  <m:oMath xmlns:m="http://schemas.openxmlformats.org/officeDocument/2006/math">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𝑦</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oMath>
                </a14:m>
                <a:r>
                  <a:rPr lang="en-US"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2" y="937148"/>
                <a:ext cx="4156877" cy="681982"/>
              </a:xfrm>
              <a:prstGeom prst="rect">
                <a:avLst/>
              </a:prstGeom>
              <a:blipFill>
                <a:blip r:embed="rId3"/>
                <a:stretch>
                  <a:fillRect l="-1173" t="-5357" b="-1160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0E964A0-4592-4136-8C9B-F49B33316545}"/>
                  </a:ext>
                </a:extLst>
              </p:cNvPr>
              <p:cNvSpPr txBox="1"/>
              <p:nvPr/>
            </p:nvSpPr>
            <p:spPr>
              <a:xfrm>
                <a:off x="305440" y="1918430"/>
                <a:ext cx="855148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#16: </a:t>
                </a:r>
                <a:r>
                  <a:rPr lang="en-US" altLang="en-US" sz="2400" dirty="0"/>
                  <a:t>Define a function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surjective?</a:t>
                </a:r>
              </a:p>
            </p:txBody>
          </p:sp>
        </mc:Choice>
        <mc:Fallback xmlns="">
          <p:sp>
            <p:nvSpPr>
              <p:cNvPr id="104" name="TextBox 103">
                <a:extLst>
                  <a:ext uri="{FF2B5EF4-FFF2-40B4-BE49-F238E27FC236}">
                    <a16:creationId xmlns:a16="http://schemas.microsoft.com/office/drawing/2014/main" id="{F0E964A0-4592-4136-8C9B-F49B33316545}"/>
                  </a:ext>
                </a:extLst>
              </p:cNvPr>
              <p:cNvSpPr txBox="1">
                <a:spLocks noRot="1" noChangeAspect="1" noMove="1" noResize="1" noEditPoints="1" noAdjustHandles="1" noChangeArrowheads="1" noChangeShapeType="1" noTextEdit="1"/>
              </p:cNvSpPr>
              <p:nvPr/>
            </p:nvSpPr>
            <p:spPr>
              <a:xfrm>
                <a:off x="305440" y="1918430"/>
                <a:ext cx="8551481" cy="830997"/>
              </a:xfrm>
              <a:prstGeom prst="rect">
                <a:avLst/>
              </a:prstGeom>
              <a:blipFill>
                <a:blip r:embed="rId4"/>
                <a:stretch>
                  <a:fillRect l="-1069"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C4FC7AA-FAED-4B43-BB08-D992C3F1201F}"/>
                  </a:ext>
                </a:extLst>
              </p:cNvPr>
              <p:cNvSpPr txBox="1"/>
              <p:nvPr/>
            </p:nvSpPr>
            <p:spPr>
              <a:xfrm>
                <a:off x="876300" y="2787035"/>
                <a:ext cx="7725028" cy="1766509"/>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Proof:</a:t>
                </a:r>
              </a:p>
              <a:p>
                <a:pPr marL="446088" indent="-446088">
                  <a:tabLst>
                    <a:tab pos="446088" algn="l"/>
                    <a:tab pos="1371600" algn="l"/>
                    <a:tab pos="1547813" algn="l"/>
                  </a:tabLst>
                </a:pPr>
                <a:r>
                  <a:rPr lang="en-US" altLang="en-US" sz="2400" dirty="0"/>
                  <a:t>1.	Take any </a:t>
                </a:r>
                <a14:m>
                  <m:oMath xmlns:m="http://schemas.openxmlformats.org/officeDocument/2006/math">
                    <m:r>
                      <a:rPr lang="en-US" altLang="en-US" sz="2400" b="0" i="1" smtClean="0">
                        <a:latin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oMath>
                </a14:m>
                <a:r>
                  <a:rPr lang="en-US" altLang="en-US" sz="2400" dirty="0"/>
                  <a:t>.</a:t>
                </a:r>
              </a:p>
              <a:p>
                <a:pPr marL="446088" indent="-446088">
                  <a:tabLst>
                    <a:tab pos="446088" algn="l"/>
                    <a:tab pos="1371600" algn="l"/>
                    <a:tab pos="1547813" algn="l"/>
                  </a:tabLst>
                </a:pPr>
                <a:r>
                  <a:rPr lang="en-US" altLang="en-US" sz="2400" dirty="0"/>
                  <a:t>2.	Let </a:t>
                </a:r>
                <a14:m>
                  <m:oMath xmlns:m="http://schemas.openxmlformats.org/officeDocument/2006/math">
                    <m:r>
                      <a:rPr lang="en-US" altLang="en-US" sz="2400" i="1" dirty="0" smtClean="0">
                        <a:latin typeface="Cambria Math" panose="02040503050406030204" pitchFamily="18" charset="0"/>
                      </a:rPr>
                      <m:t>𝑥</m:t>
                    </m:r>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𝑦</m:t>
                    </m:r>
                    <m:r>
                      <a:rPr lang="en-US" altLang="en-US" sz="2400" b="0" i="1" dirty="0" smtClean="0">
                        <a:latin typeface="Cambria Math" panose="02040503050406030204" pitchFamily="18" charset="0"/>
                      </a:rPr>
                      <m:t>−1)/3</m:t>
                    </m:r>
                  </m:oMath>
                </a14:m>
                <a:r>
                  <a:rPr lang="en-US" altLang="en-US" sz="2400" dirty="0"/>
                  <a:t>.</a:t>
                </a:r>
              </a:p>
              <a:p>
                <a:pPr marL="446088" indent="-446088">
                  <a:tabLst>
                    <a:tab pos="446088" algn="l"/>
                    <a:tab pos="1371600" algn="l"/>
                    <a:tab pos="1547813" algn="l"/>
                  </a:tabLst>
                </a:pPr>
                <a:r>
                  <a:rPr lang="en-US" altLang="en-US" sz="2400" dirty="0"/>
                  <a:t>3.	Then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ℚ</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𝑓</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𝑥</m:t>
                        </m:r>
                      </m:e>
                    </m:d>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+1=3</m:t>
                    </m:r>
                    <m:d>
                      <m:dPr>
                        <m:ctrlPr>
                          <a:rPr lang="en-US" altLang="en-US" sz="2400" b="0" i="1" dirty="0" smtClean="0">
                            <a:latin typeface="Cambria Math" panose="02040503050406030204" pitchFamily="18" charset="0"/>
                          </a:rPr>
                        </m:ctrlPr>
                      </m:dPr>
                      <m:e>
                        <m:f>
                          <m:fPr>
                            <m:ctrlPr>
                              <a:rPr lang="en-US" altLang="en-US" sz="2400" b="0" i="1" dirty="0" smtClean="0">
                                <a:latin typeface="Cambria Math" panose="02040503050406030204" pitchFamily="18" charset="0"/>
                              </a:rPr>
                            </m:ctrlPr>
                          </m:fPr>
                          <m:num>
                            <m:r>
                              <a:rPr lang="en-US" altLang="en-US" sz="2400" b="0" i="1" dirty="0" smtClean="0">
                                <a:latin typeface="Cambria Math" panose="02040503050406030204" pitchFamily="18" charset="0"/>
                              </a:rPr>
                              <m:t>𝑦</m:t>
                            </m:r>
                            <m:r>
                              <a:rPr lang="en-US" altLang="en-US" sz="2400" b="0" i="1" dirty="0" smtClean="0">
                                <a:latin typeface="Cambria Math" panose="02040503050406030204" pitchFamily="18" charset="0"/>
                              </a:rPr>
                              <m:t>−1</m:t>
                            </m:r>
                          </m:num>
                          <m:den>
                            <m:r>
                              <a:rPr lang="en-US" altLang="en-US" sz="2400" b="0" i="1" dirty="0" smtClean="0">
                                <a:latin typeface="Cambria Math" panose="02040503050406030204" pitchFamily="18" charset="0"/>
                              </a:rPr>
                              <m:t>3</m:t>
                            </m:r>
                          </m:den>
                        </m:f>
                      </m:e>
                    </m:d>
                    <m:r>
                      <a:rPr lang="en-US" altLang="en-US" sz="2400" b="0" i="1" dirty="0" smtClean="0">
                        <a:latin typeface="Cambria Math" panose="02040503050406030204" pitchFamily="18" charset="0"/>
                      </a:rPr>
                      <m:t>+1=</m:t>
                    </m:r>
                    <m:r>
                      <a:rPr lang="en-US" altLang="en-US" sz="2400" i="1" dirty="0" smtClean="0">
                        <a:latin typeface="Cambria Math" panose="02040503050406030204" pitchFamily="18" charset="0"/>
                      </a:rPr>
                      <m:t>𝑦</m:t>
                    </m:r>
                  </m:oMath>
                </a14:m>
                <a:r>
                  <a:rPr lang="en-US" altLang="en-US" sz="2400" dirty="0"/>
                  <a:t>.</a:t>
                </a:r>
              </a:p>
            </p:txBody>
          </p:sp>
        </mc:Choice>
        <mc:Fallback xmlns="">
          <p:sp>
            <p:nvSpPr>
              <p:cNvPr id="105" name="TextBox 104">
                <a:extLst>
                  <a:ext uri="{FF2B5EF4-FFF2-40B4-BE49-F238E27FC236}">
                    <a16:creationId xmlns:a16="http://schemas.microsoft.com/office/drawing/2014/main" id="{2C4FC7AA-FAED-4B43-BB08-D992C3F1201F}"/>
                  </a:ext>
                </a:extLst>
              </p:cNvPr>
              <p:cNvSpPr txBox="1">
                <a:spLocks noRot="1" noChangeAspect="1" noMove="1" noResize="1" noEditPoints="1" noAdjustHandles="1" noChangeArrowheads="1" noChangeShapeType="1" noTextEdit="1"/>
              </p:cNvSpPr>
              <p:nvPr/>
            </p:nvSpPr>
            <p:spPr>
              <a:xfrm>
                <a:off x="876300" y="2787035"/>
                <a:ext cx="7725028" cy="1766509"/>
              </a:xfrm>
              <a:prstGeom prst="rect">
                <a:avLst/>
              </a:prstGeom>
              <a:blipFill>
                <a:blip r:embed="rId5"/>
                <a:stretch>
                  <a:fillRect l="-1263" t="-2759" b="-137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E887DF2-820E-4B51-B82A-5D3398ED6C12}"/>
                  </a:ext>
                </a:extLst>
              </p:cNvPr>
              <p:cNvSpPr txBox="1"/>
              <p:nvPr/>
            </p:nvSpPr>
            <p:spPr>
              <a:xfrm>
                <a:off x="324356" y="4626487"/>
                <a:ext cx="8064732" cy="862608"/>
              </a:xfrm>
              <a:prstGeom prst="rect">
                <a:avLst/>
              </a:prstGeom>
              <a:noFill/>
              <a:ln>
                <a:noFill/>
              </a:ln>
            </p:spPr>
            <p:txBody>
              <a:bodyPr wrap="square" rtlCol="0">
                <a:spAutoFit/>
              </a:bodyPr>
              <a:lstStyle/>
              <a:p>
                <a:r>
                  <a:rPr lang="en-US" altLang="en-US" sz="2400" dirty="0">
                    <a:solidFill>
                      <a:schemeClr val="accent2">
                        <a:lumMod val="50000"/>
                      </a:schemeClr>
                    </a:solidFill>
                  </a:rPr>
                  <a:t>Example #17: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𝑥</m:t>
                        </m:r>
                      </m:e>
                      <m:sup>
                        <m:r>
                          <a:rPr lang="en-US" altLang="en-US" sz="2400" b="0" i="1" dirty="0" smtClean="0">
                            <a:latin typeface="Cambria Math" panose="02040503050406030204" pitchFamily="18" charset="0"/>
                          </a:rPr>
                          <m:t>2</m:t>
                        </m:r>
                      </m:sup>
                    </m:sSup>
                  </m:oMath>
                </a14:m>
                <a:r>
                  <a:rPr lang="en-US" altLang="en-US" sz="2400" dirty="0"/>
                  <a:t> for every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surjective?</a:t>
                </a:r>
              </a:p>
            </p:txBody>
          </p:sp>
        </mc:Choice>
        <mc:Fallback xmlns="">
          <p:sp>
            <p:nvSpPr>
              <p:cNvPr id="106" name="TextBox 105">
                <a:extLst>
                  <a:ext uri="{FF2B5EF4-FFF2-40B4-BE49-F238E27FC236}">
                    <a16:creationId xmlns:a16="http://schemas.microsoft.com/office/drawing/2014/main" id="{3E887DF2-820E-4B51-B82A-5D3398ED6C12}"/>
                  </a:ext>
                </a:extLst>
              </p:cNvPr>
              <p:cNvSpPr txBox="1">
                <a:spLocks noRot="1" noChangeAspect="1" noMove="1" noResize="1" noEditPoints="1" noAdjustHandles="1" noChangeArrowheads="1" noChangeShapeType="1" noTextEdit="1"/>
              </p:cNvSpPr>
              <p:nvPr/>
            </p:nvSpPr>
            <p:spPr>
              <a:xfrm>
                <a:off x="324356" y="4626487"/>
                <a:ext cx="8064732" cy="862608"/>
              </a:xfrm>
              <a:prstGeom prst="rect">
                <a:avLst/>
              </a:prstGeom>
              <a:blipFill>
                <a:blip r:embed="rId6"/>
                <a:stretch>
                  <a:fillRect l="-1134" t="-5674" b="-1205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F2982C9-4055-4C81-B86C-B6FEF61E7FEB}"/>
                  </a:ext>
                </a:extLst>
              </p:cNvPr>
              <p:cNvSpPr txBox="1"/>
              <p:nvPr/>
            </p:nvSpPr>
            <p:spPr>
              <a:xfrm>
                <a:off x="1318437" y="5492651"/>
                <a:ext cx="6156251" cy="1200329"/>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a:t>
                </a:r>
              </a:p>
              <a:p>
                <a:pPr>
                  <a:tabLst>
                    <a:tab pos="457200" algn="l"/>
                    <a:tab pos="1371600" algn="l"/>
                    <a:tab pos="1547813" algn="l"/>
                  </a:tabLst>
                </a:pP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r>
                      <a:rPr lang="en-US" altLang="en-US" sz="2400" i="1">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0&gt;−1</m:t>
                    </m:r>
                  </m:oMath>
                </a14:m>
                <a:r>
                  <a:rPr lang="en-US" altLang="en-US" sz="2400" dirty="0"/>
                  <a:t> for all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a:t>
                </a:r>
              </a:p>
              <a:p>
                <a:pPr>
                  <a:tabLst>
                    <a:tab pos="457200" algn="l"/>
                    <a:tab pos="1371600" algn="l"/>
                    <a:tab pos="1547813" algn="l"/>
                  </a:tabLst>
                </a:pPr>
                <a:r>
                  <a:rPr lang="en-US" altLang="en-US" sz="2400" dirty="0"/>
                  <a:t>So </a:t>
                </a:r>
                <a14:m>
                  <m:oMath xmlns:m="http://schemas.openxmlformats.org/officeDocument/2006/math">
                    <m:r>
                      <a:rPr lang="en-US" altLang="en-US" sz="2400" i="1" dirty="0" smtClean="0">
                        <a:latin typeface="Cambria Math" panose="02040503050406030204" pitchFamily="18" charset="0"/>
                      </a:rPr>
                      <m:t>𝑔</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𝑥</m:t>
                        </m:r>
                      </m:e>
                    </m:d>
                    <m:r>
                      <a:rPr lang="en-US" altLang="en-US" sz="2400" i="1" dirty="0" smtClean="0">
                        <a:latin typeface="Cambria Math" panose="02040503050406030204" pitchFamily="18" charset="0"/>
                        <a:ea typeface="Cambria Math" panose="02040503050406030204" pitchFamily="18" charset="0"/>
                      </a:rPr>
                      <m:t>≠</m:t>
                    </m:r>
                    <m:r>
                      <a:rPr lang="en-US" altLang="en-US" sz="2400" b="0" i="1" dirty="0" smtClean="0">
                        <a:latin typeface="Cambria Math" panose="02040503050406030204" pitchFamily="18" charset="0"/>
                        <a:ea typeface="Cambria Math" panose="02040503050406030204" pitchFamily="18" charset="0"/>
                      </a:rPr>
                      <m:t>−1</m:t>
                    </m:r>
                  </m:oMath>
                </a14:m>
                <a:r>
                  <a:rPr lang="en-US" altLang="en-US" sz="2400" dirty="0"/>
                  <a:t> for all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although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−1</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t>
                </a:r>
              </a:p>
            </p:txBody>
          </p:sp>
        </mc:Choice>
        <mc:Fallback xmlns="">
          <p:sp>
            <p:nvSpPr>
              <p:cNvPr id="107" name="TextBox 106">
                <a:extLst>
                  <a:ext uri="{FF2B5EF4-FFF2-40B4-BE49-F238E27FC236}">
                    <a16:creationId xmlns:a16="http://schemas.microsoft.com/office/drawing/2014/main" id="{4F2982C9-4055-4C81-B86C-B6FEF61E7FEB}"/>
                  </a:ext>
                </a:extLst>
              </p:cNvPr>
              <p:cNvSpPr txBox="1">
                <a:spLocks noRot="1" noChangeAspect="1" noMove="1" noResize="1" noEditPoints="1" noAdjustHandles="1" noChangeArrowheads="1" noChangeShapeType="1" noTextEdit="1"/>
              </p:cNvSpPr>
              <p:nvPr/>
            </p:nvSpPr>
            <p:spPr>
              <a:xfrm>
                <a:off x="1318437" y="5492651"/>
                <a:ext cx="6156251" cy="1200329"/>
              </a:xfrm>
              <a:prstGeom prst="rect">
                <a:avLst/>
              </a:prstGeom>
              <a:blipFill>
                <a:blip r:embed="rId7"/>
                <a:stretch>
                  <a:fillRect l="-1485" t="-4061" b="-1066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C96775B-CA62-4BFE-966F-852919E481FA}"/>
                  </a:ext>
                </a:extLst>
              </p:cNvPr>
              <p:cNvSpPr txBox="1"/>
              <p:nvPr/>
            </p:nvSpPr>
            <p:spPr>
              <a:xfrm>
                <a:off x="4748056" y="906323"/>
                <a:ext cx="4108866" cy="758926"/>
              </a:xfrm>
              <a:prstGeom prst="rect">
                <a:avLst/>
              </a:prstGeom>
              <a:solidFill>
                <a:schemeClr val="accent6">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not</a:t>
                </a:r>
                <a:r>
                  <a:rPr lang="en-SG" dirty="0"/>
                  <a:t> </a:t>
                </a:r>
                <a:r>
                  <a:rPr lang="en-SG" b="1" dirty="0"/>
                  <a:t>surjective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𝑦</m:t>
                      </m:r>
                      <m:r>
                        <a:rPr lang="en-SG"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8" name="TextBox 107">
                <a:extLst>
                  <a:ext uri="{FF2B5EF4-FFF2-40B4-BE49-F238E27FC236}">
                    <a16:creationId xmlns:a16="http://schemas.microsoft.com/office/drawing/2014/main" id="{0C96775B-CA62-4BFE-966F-852919E481FA}"/>
                  </a:ext>
                </a:extLst>
              </p:cNvPr>
              <p:cNvSpPr txBox="1">
                <a:spLocks noRot="1" noChangeAspect="1" noMove="1" noResize="1" noEditPoints="1" noAdjustHandles="1" noChangeArrowheads="1" noChangeShapeType="1" noTextEdit="1"/>
              </p:cNvSpPr>
              <p:nvPr/>
            </p:nvSpPr>
            <p:spPr>
              <a:xfrm>
                <a:off x="4748056" y="906323"/>
                <a:ext cx="4108866" cy="758926"/>
              </a:xfrm>
              <a:prstGeom prst="rect">
                <a:avLst/>
              </a:prstGeom>
              <a:blipFill>
                <a:blip r:embed="rId8"/>
                <a:stretch>
                  <a:fillRect l="-1335" t="-4839"/>
                </a:stretch>
              </a:blipFill>
            </p:spPr>
            <p:txBody>
              <a:bodyPr/>
              <a:lstStyle/>
              <a:p>
                <a:r>
                  <a:rPr lang="en-SG">
                    <a:noFill/>
                  </a:rPr>
                  <a:t> </a:t>
                </a:r>
              </a:p>
            </p:txBody>
          </p:sp>
        </mc:Fallback>
      </mc:AlternateContent>
      <p:sp>
        <p:nvSpPr>
          <p:cNvPr id="36" name="Oval 35">
            <a:extLst>
              <a:ext uri="{FF2B5EF4-FFF2-40B4-BE49-F238E27FC236}">
                <a16:creationId xmlns:a16="http://schemas.microsoft.com/office/drawing/2014/main" id="{C57C48AC-F8C5-4500-A692-937B1603CC8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721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Bijections (One-to-One Correspondences)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7.2.3 Bijections (One-to-One Correspondences)</a:t>
            </a:r>
            <a:endParaRPr lang="en-SG" sz="2000" dirty="0">
              <a:solidFill>
                <a:schemeClr val="bg1"/>
              </a:solidFill>
            </a:endParaRPr>
          </a:p>
        </p:txBody>
      </p:sp>
      <p:sp>
        <p:nvSpPr>
          <p:cNvPr id="29" name="Oval 28">
            <a:extLst>
              <a:ext uri="{FF2B5EF4-FFF2-40B4-BE49-F238E27FC236}">
                <a16:creationId xmlns:a16="http://schemas.microsoft.com/office/drawing/2014/main" id="{17ACECE7-FEC6-4C4A-87FE-337DC0E25D43}"/>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6213259-1F10-415F-B952-72E71D8CF16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025E9A6-19B6-4B6C-89A1-570353596E0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3D5B248-E2F7-4F83-95E0-B43D1EAB18A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FA6F08BF-9546-44E1-AC5C-048432133D50}"/>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59A2ED4-B33F-4271-9B97-FB00ED74D7C8}"/>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2B711763-5FB8-4F8B-8122-DD791089DF9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2D25B91-6F4E-4191-8521-F64D84E0F5E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982BBD4-0B50-4FCC-82E2-31EFD26D00DD}"/>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5C02586D-49F7-4128-B194-6F77FC538941}"/>
              </a:ext>
            </a:extLst>
          </p:cNvPr>
          <p:cNvSpPr/>
          <p:nvPr/>
        </p:nvSpPr>
        <p:spPr>
          <a:xfrm>
            <a:off x="275928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073951CE-B575-4DFF-97D3-999CB164E29B}"/>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E05BD55-BFF5-4B52-B02B-AAD8AF7F998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75FCE71B-66DF-4041-86AA-B4DED958D3B5}"/>
              </a:ext>
            </a:extLst>
          </p:cNvPr>
          <p:cNvGrpSpPr/>
          <p:nvPr/>
        </p:nvGrpSpPr>
        <p:grpSpPr>
          <a:xfrm>
            <a:off x="369739" y="1556493"/>
            <a:ext cx="8238334" cy="1872507"/>
            <a:chOff x="993228" y="4598517"/>
            <a:chExt cx="8238334" cy="1872507"/>
          </a:xfrm>
        </p:grpSpPr>
        <p:sp>
          <p:nvSpPr>
            <p:cNvPr id="38" name="Rectangle 37">
              <a:extLst>
                <a:ext uri="{FF2B5EF4-FFF2-40B4-BE49-F238E27FC236}">
                  <a16:creationId xmlns:a16="http://schemas.microsoft.com/office/drawing/2014/main" id="{060C0FF1-A1C0-41D1-9A0D-845FA16B6040}"/>
                </a:ext>
              </a:extLst>
            </p:cNvPr>
            <p:cNvSpPr/>
            <p:nvPr/>
          </p:nvSpPr>
          <p:spPr>
            <a:xfrm>
              <a:off x="993228" y="4598519"/>
              <a:ext cx="8238334" cy="187250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A150AB95-43CF-4D5D-9947-8686842B73D2}"/>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2D0E8448-499B-4E0C-98D9-5410E0521E75}"/>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Bijection (one-to-one correspondence)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80D583A-4D7D-4C9D-9F18-7CE9B1427205}"/>
                    </a:ext>
                  </a:extLst>
                </p:cNvPr>
                <p:cNvSpPr txBox="1"/>
                <p:nvPr/>
              </p:nvSpPr>
              <p:spPr>
                <a:xfrm>
                  <a:off x="1062281" y="5142830"/>
                  <a:ext cx="8100227" cy="1305486"/>
                </a:xfrm>
                <a:prstGeom prst="rect">
                  <a:avLst/>
                </a:prstGeom>
                <a:noFill/>
              </p:spPr>
              <p:txBody>
                <a:bodyPr wrap="square" rtlCol="0">
                  <a:spAutoFit/>
                </a:bodyPr>
                <a:lstStyle/>
                <a:p>
                  <a:pPr>
                    <a:spcAft>
                      <a:spcPts val="600"/>
                    </a:spcAft>
                  </a:pPr>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is </a:t>
                  </a:r>
                  <a:r>
                    <a:rPr lang="en-SG" sz="2200" b="1" dirty="0"/>
                    <a:t>bijective</a:t>
                  </a:r>
                  <a:r>
                    <a:rPr lang="en-SG" sz="2200" dirty="0"/>
                    <a:t> </a:t>
                  </a:r>
                  <a:r>
                    <a:rPr lang="en-SG" sz="2200" dirty="0" err="1"/>
                    <a:t>iff</a:t>
                  </a:r>
                  <a:r>
                    <a:rPr lang="en-SG" sz="2200" dirty="0"/>
                    <a:t> </a:t>
                  </a:r>
                  <a14:m>
                    <m:oMath xmlns:m="http://schemas.openxmlformats.org/officeDocument/2006/math">
                      <m:r>
                        <a:rPr lang="en-SG" sz="2200" i="1" dirty="0">
                          <a:latin typeface="Cambria Math" panose="02040503050406030204" pitchFamily="18" charset="0"/>
                        </a:rPr>
                        <m:t>𝑓</m:t>
                      </m:r>
                    </m:oMath>
                  </a14:m>
                  <a:r>
                    <a:rPr lang="en-SG" sz="2200" dirty="0"/>
                    <a:t> is injective and surjective</a:t>
                  </a:r>
                  <a:r>
                    <a:rPr lang="en-US" sz="2200" dirty="0"/>
                    <a:t>, i.e.</a:t>
                  </a:r>
                </a:p>
                <a:p>
                  <a:pPr algn="ctr">
                    <a:spcAft>
                      <a:spcPts val="600"/>
                    </a:spcAft>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e>
                        </m:d>
                        <m:r>
                          <a:rPr lang="en-US" sz="2200" b="0" i="1" smtClean="0">
                            <a:latin typeface="Cambria Math" panose="02040503050406030204" pitchFamily="18" charset="0"/>
                            <a:ea typeface="Cambria Math" panose="02040503050406030204" pitchFamily="18" charset="0"/>
                          </a:rPr>
                          <m:t>.</m:t>
                        </m:r>
                      </m:oMath>
                    </m:oMathPara>
                  </a14:m>
                  <a:endParaRPr lang="en-US" sz="2200" dirty="0"/>
                </a:p>
                <a:p>
                  <a:pPr>
                    <a:spcAft>
                      <a:spcPts val="600"/>
                    </a:spcAft>
                  </a:pPr>
                  <a:r>
                    <a:rPr lang="en-US" sz="2200" dirty="0"/>
                    <a:t>A bijective function is called a </a:t>
                  </a:r>
                  <a:r>
                    <a:rPr lang="en-US" sz="2200" b="1" dirty="0"/>
                    <a:t>bijection</a:t>
                  </a:r>
                  <a:r>
                    <a:rPr lang="en-US" sz="2200" dirty="0"/>
                    <a:t> or </a:t>
                  </a:r>
                  <a:r>
                    <a:rPr lang="en-US" sz="2000" b="1" dirty="0"/>
                    <a:t>one-to-one correspondence</a:t>
                  </a:r>
                  <a:r>
                    <a:rPr lang="en-US" sz="2200" dirty="0"/>
                    <a:t>.</a:t>
                  </a:r>
                </a:p>
              </p:txBody>
            </p:sp>
          </mc:Choice>
          <mc:Fallback xmlns="">
            <p:sp>
              <p:nvSpPr>
                <p:cNvPr id="41" name="TextBox 40">
                  <a:extLst>
                    <a:ext uri="{FF2B5EF4-FFF2-40B4-BE49-F238E27FC236}">
                      <a16:creationId xmlns:a16="http://schemas.microsoft.com/office/drawing/2014/main" id="{480D583A-4D7D-4C9D-9F18-7CE9B1427205}"/>
                    </a:ext>
                  </a:extLst>
                </p:cNvPr>
                <p:cNvSpPr txBox="1">
                  <a:spLocks noRot="1" noChangeAspect="1" noMove="1" noResize="1" noEditPoints="1" noAdjustHandles="1" noChangeArrowheads="1" noChangeShapeType="1" noTextEdit="1"/>
                </p:cNvSpPr>
                <p:nvPr/>
              </p:nvSpPr>
              <p:spPr>
                <a:xfrm>
                  <a:off x="1062281" y="5142830"/>
                  <a:ext cx="8100227" cy="1305486"/>
                </a:xfrm>
                <a:prstGeom prst="rect">
                  <a:avLst/>
                </a:prstGeom>
                <a:blipFill>
                  <a:blip r:embed="rId3"/>
                  <a:stretch>
                    <a:fillRect l="-978" t="-3271" b="-8411"/>
                  </a:stretch>
                </a:blipFill>
              </p:spPr>
              <p:txBody>
                <a:bodyPr/>
                <a:lstStyle/>
                <a:p>
                  <a:r>
                    <a:rPr lang="en-SG">
                      <a:noFill/>
                    </a:rPr>
                    <a:t> </a:t>
                  </a:r>
                </a:p>
              </p:txBody>
            </p:sp>
          </mc:Fallback>
        </mc:AlternateContent>
      </p:grpSp>
      <p:grpSp>
        <p:nvGrpSpPr>
          <p:cNvPr id="42" name="Group 41">
            <a:extLst>
              <a:ext uri="{FF2B5EF4-FFF2-40B4-BE49-F238E27FC236}">
                <a16:creationId xmlns:a16="http://schemas.microsoft.com/office/drawing/2014/main" id="{E771FB8F-1B64-4C24-A615-BF6EB2CA2BFC}"/>
              </a:ext>
            </a:extLst>
          </p:cNvPr>
          <p:cNvGrpSpPr/>
          <p:nvPr/>
        </p:nvGrpSpPr>
        <p:grpSpPr>
          <a:xfrm>
            <a:off x="1508550" y="4006338"/>
            <a:ext cx="1556674" cy="1428159"/>
            <a:chOff x="937644" y="4300326"/>
            <a:chExt cx="1556674" cy="1428159"/>
          </a:xfrm>
        </p:grpSpPr>
        <p:grpSp>
          <p:nvGrpSpPr>
            <p:cNvPr id="43" name="Group 42">
              <a:extLst>
                <a:ext uri="{FF2B5EF4-FFF2-40B4-BE49-F238E27FC236}">
                  <a16:creationId xmlns:a16="http://schemas.microsoft.com/office/drawing/2014/main" id="{BF0A6015-1282-4EEC-ADD9-D2321D0700F9}"/>
                </a:ext>
              </a:extLst>
            </p:cNvPr>
            <p:cNvGrpSpPr/>
            <p:nvPr/>
          </p:nvGrpSpPr>
          <p:grpSpPr>
            <a:xfrm>
              <a:off x="937644" y="4300326"/>
              <a:ext cx="1556674" cy="1428159"/>
              <a:chOff x="811148" y="4411748"/>
              <a:chExt cx="1556674" cy="1428159"/>
            </a:xfrm>
          </p:grpSpPr>
          <p:grpSp>
            <p:nvGrpSpPr>
              <p:cNvPr id="45" name="Group 44">
                <a:extLst>
                  <a:ext uri="{FF2B5EF4-FFF2-40B4-BE49-F238E27FC236}">
                    <a16:creationId xmlns:a16="http://schemas.microsoft.com/office/drawing/2014/main" id="{C7C5B660-9E08-464A-B1FD-3163A750196C}"/>
                  </a:ext>
                </a:extLst>
              </p:cNvPr>
              <p:cNvGrpSpPr/>
              <p:nvPr/>
            </p:nvGrpSpPr>
            <p:grpSpPr>
              <a:xfrm>
                <a:off x="811148" y="4411748"/>
                <a:ext cx="1556674" cy="1428159"/>
                <a:chOff x="1515148" y="1915724"/>
                <a:chExt cx="2216458" cy="1648256"/>
              </a:xfrm>
            </p:grpSpPr>
            <p:grpSp>
              <p:nvGrpSpPr>
                <p:cNvPr id="47" name="Group 46">
                  <a:extLst>
                    <a:ext uri="{FF2B5EF4-FFF2-40B4-BE49-F238E27FC236}">
                      <a16:creationId xmlns:a16="http://schemas.microsoft.com/office/drawing/2014/main" id="{B645081F-0916-4876-B745-CF378FCF7B3B}"/>
                    </a:ext>
                  </a:extLst>
                </p:cNvPr>
                <p:cNvGrpSpPr/>
                <p:nvPr/>
              </p:nvGrpSpPr>
              <p:grpSpPr>
                <a:xfrm>
                  <a:off x="1596326" y="1915724"/>
                  <a:ext cx="2095921" cy="1648256"/>
                  <a:chOff x="583074" y="1914124"/>
                  <a:chExt cx="2095921" cy="1648256"/>
                </a:xfrm>
              </p:grpSpPr>
              <p:grpSp>
                <p:nvGrpSpPr>
                  <p:cNvPr id="56" name="Group 55">
                    <a:extLst>
                      <a:ext uri="{FF2B5EF4-FFF2-40B4-BE49-F238E27FC236}">
                        <a16:creationId xmlns:a16="http://schemas.microsoft.com/office/drawing/2014/main" id="{72553B7E-0321-43C0-A913-69A9EFE448C1}"/>
                      </a:ext>
                    </a:extLst>
                  </p:cNvPr>
                  <p:cNvGrpSpPr/>
                  <p:nvPr/>
                </p:nvGrpSpPr>
                <p:grpSpPr>
                  <a:xfrm>
                    <a:off x="583074" y="1914124"/>
                    <a:ext cx="2095921" cy="1648256"/>
                    <a:chOff x="583074" y="1914124"/>
                    <a:chExt cx="2095921" cy="1648256"/>
                  </a:xfrm>
                </p:grpSpPr>
                <p:grpSp>
                  <p:nvGrpSpPr>
                    <p:cNvPr id="60" name="Group 59">
                      <a:extLst>
                        <a:ext uri="{FF2B5EF4-FFF2-40B4-BE49-F238E27FC236}">
                          <a16:creationId xmlns:a16="http://schemas.microsoft.com/office/drawing/2014/main" id="{8B9AEC5F-56D6-4F3F-A4BF-BFFC69C08235}"/>
                        </a:ext>
                      </a:extLst>
                    </p:cNvPr>
                    <p:cNvGrpSpPr/>
                    <p:nvPr/>
                  </p:nvGrpSpPr>
                  <p:grpSpPr>
                    <a:xfrm>
                      <a:off x="583074" y="2238027"/>
                      <a:ext cx="796604" cy="1324353"/>
                      <a:chOff x="934984" y="2259106"/>
                      <a:chExt cx="796604" cy="1324353"/>
                    </a:xfrm>
                  </p:grpSpPr>
                  <p:sp>
                    <p:nvSpPr>
                      <p:cNvPr id="69" name="Oval 68">
                        <a:extLst>
                          <a:ext uri="{FF2B5EF4-FFF2-40B4-BE49-F238E27FC236}">
                            <a16:creationId xmlns:a16="http://schemas.microsoft.com/office/drawing/2014/main" id="{24D6F93E-6624-4340-B854-1DB81627E9B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E5871C6-1B87-483E-B407-74178CC05F3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a:extLst>
                          <a:ext uri="{FF2B5EF4-FFF2-40B4-BE49-F238E27FC236}">
                            <a16:creationId xmlns:a16="http://schemas.microsoft.com/office/drawing/2014/main" id="{887D49D5-D99B-4093-8B18-91114ABD2A3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9F533EF-1158-41D8-BA63-A76C0D64C243}"/>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D0EAAB6-EBA2-4143-8D3C-6C99F0F2CDA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D280E1BE-9DC3-4C1F-8D2E-EF6CBF3192CB}"/>
                        </a:ext>
                      </a:extLst>
                    </p:cNvPr>
                    <p:cNvGrpSpPr/>
                    <p:nvPr/>
                  </p:nvGrpSpPr>
                  <p:grpSpPr>
                    <a:xfrm>
                      <a:off x="1882391" y="2238027"/>
                      <a:ext cx="796604" cy="1324353"/>
                      <a:chOff x="1882391" y="2238027"/>
                      <a:chExt cx="796604" cy="1324353"/>
                    </a:xfrm>
                  </p:grpSpPr>
                  <p:sp>
                    <p:nvSpPr>
                      <p:cNvPr id="63" name="Oval 62">
                        <a:extLst>
                          <a:ext uri="{FF2B5EF4-FFF2-40B4-BE49-F238E27FC236}">
                            <a16:creationId xmlns:a16="http://schemas.microsoft.com/office/drawing/2014/main" id="{2CE07B2F-57FB-40EC-8FDA-7112A525C999}"/>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59C2530-C635-4EC9-A700-74B3DF3DAF32}"/>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AA1793D-72C6-410C-B85A-A93FC9312AB3}"/>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A524AE1-A755-4617-B5BD-F2F0FC0E7325}"/>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FC3DAB1C-B7F0-450C-B1C1-A1F3DDE08026}"/>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3822E83-4031-4AF1-BB4B-0C296C2B59DA}"/>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C99BC38-F84A-4BCB-B6D8-A3CCEE69420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7" name="Straight Arrow Connector 56">
                    <a:extLst>
                      <a:ext uri="{FF2B5EF4-FFF2-40B4-BE49-F238E27FC236}">
                        <a16:creationId xmlns:a16="http://schemas.microsoft.com/office/drawing/2014/main" id="{D77BF1DF-AD40-452C-A4F6-BA084CA76708}"/>
                      </a:ext>
                    </a:extLst>
                  </p:cNvPr>
                  <p:cNvCxnSpPr>
                    <a:cxnSpLocks/>
                    <a:stCxn id="70"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83AF94C-5A4A-4B7C-A554-A0802969F709}"/>
                      </a:ext>
                    </a:extLst>
                  </p:cNvPr>
                  <p:cNvCxnSpPr>
                    <a:cxnSpLocks/>
                    <a:stCxn id="73"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522924-DBC0-4E03-BF07-1D7AC46BA2D6}"/>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0A48C9F-BC5E-44A8-8FDD-E182582CA2B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44644F0-8B18-49F3-A7DC-76A834E9A2E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6" name="Straight Arrow Connector 45">
                <a:extLst>
                  <a:ext uri="{FF2B5EF4-FFF2-40B4-BE49-F238E27FC236}">
                    <a16:creationId xmlns:a16="http://schemas.microsoft.com/office/drawing/2014/main" id="{CF120AAA-4D34-4F86-9869-F34762AAE0A7}"/>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4" name="Arc 43">
              <a:extLst>
                <a:ext uri="{FF2B5EF4-FFF2-40B4-BE49-F238E27FC236}">
                  <a16:creationId xmlns:a16="http://schemas.microsoft.com/office/drawing/2014/main" id="{FA1D04D5-227E-4244-B5B6-8FD7014AF39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82A7E39-BC03-4CD9-82E5-57C83CFA4003}"/>
              </a:ext>
            </a:extLst>
          </p:cNvPr>
          <p:cNvGrpSpPr/>
          <p:nvPr/>
        </p:nvGrpSpPr>
        <p:grpSpPr>
          <a:xfrm>
            <a:off x="3810562" y="4006338"/>
            <a:ext cx="1556674" cy="1428159"/>
            <a:chOff x="3239656" y="4300326"/>
            <a:chExt cx="1556674" cy="1428159"/>
          </a:xfrm>
        </p:grpSpPr>
        <p:grpSp>
          <p:nvGrpSpPr>
            <p:cNvPr id="75" name="Group 74">
              <a:extLst>
                <a:ext uri="{FF2B5EF4-FFF2-40B4-BE49-F238E27FC236}">
                  <a16:creationId xmlns:a16="http://schemas.microsoft.com/office/drawing/2014/main" id="{D68716A9-DE84-4A5F-B0EF-9CA72B95B2FC}"/>
                </a:ext>
              </a:extLst>
            </p:cNvPr>
            <p:cNvGrpSpPr/>
            <p:nvPr/>
          </p:nvGrpSpPr>
          <p:grpSpPr>
            <a:xfrm>
              <a:off x="3239656" y="4300326"/>
              <a:ext cx="1556674" cy="1428159"/>
              <a:chOff x="811148" y="4411748"/>
              <a:chExt cx="1556674" cy="1428159"/>
            </a:xfrm>
          </p:grpSpPr>
          <p:grpSp>
            <p:nvGrpSpPr>
              <p:cNvPr id="77" name="Group 76">
                <a:extLst>
                  <a:ext uri="{FF2B5EF4-FFF2-40B4-BE49-F238E27FC236}">
                    <a16:creationId xmlns:a16="http://schemas.microsoft.com/office/drawing/2014/main" id="{90347EF2-CB19-4DAE-B19B-7691547FF045}"/>
                  </a:ext>
                </a:extLst>
              </p:cNvPr>
              <p:cNvGrpSpPr/>
              <p:nvPr/>
            </p:nvGrpSpPr>
            <p:grpSpPr>
              <a:xfrm>
                <a:off x="811148" y="4411748"/>
                <a:ext cx="1556674" cy="1428159"/>
                <a:chOff x="1515148" y="1915724"/>
                <a:chExt cx="2216458" cy="1648256"/>
              </a:xfrm>
            </p:grpSpPr>
            <p:grpSp>
              <p:nvGrpSpPr>
                <p:cNvPr id="79" name="Group 78">
                  <a:extLst>
                    <a:ext uri="{FF2B5EF4-FFF2-40B4-BE49-F238E27FC236}">
                      <a16:creationId xmlns:a16="http://schemas.microsoft.com/office/drawing/2014/main" id="{CA89D279-AB05-4387-B798-9939A6DB5DEA}"/>
                    </a:ext>
                  </a:extLst>
                </p:cNvPr>
                <p:cNvGrpSpPr/>
                <p:nvPr/>
              </p:nvGrpSpPr>
              <p:grpSpPr>
                <a:xfrm>
                  <a:off x="1596326" y="1915724"/>
                  <a:ext cx="2095921" cy="1648256"/>
                  <a:chOff x="583074" y="1914124"/>
                  <a:chExt cx="2095921" cy="1648256"/>
                </a:xfrm>
              </p:grpSpPr>
              <p:grpSp>
                <p:nvGrpSpPr>
                  <p:cNvPr id="82" name="Group 81">
                    <a:extLst>
                      <a:ext uri="{FF2B5EF4-FFF2-40B4-BE49-F238E27FC236}">
                        <a16:creationId xmlns:a16="http://schemas.microsoft.com/office/drawing/2014/main" id="{00A57639-EEFC-41A8-BBA3-AD9031AAEC2C}"/>
                      </a:ext>
                    </a:extLst>
                  </p:cNvPr>
                  <p:cNvGrpSpPr/>
                  <p:nvPr/>
                </p:nvGrpSpPr>
                <p:grpSpPr>
                  <a:xfrm>
                    <a:off x="583074" y="1914124"/>
                    <a:ext cx="2095921" cy="1648256"/>
                    <a:chOff x="583074" y="1914124"/>
                    <a:chExt cx="2095921" cy="1648256"/>
                  </a:xfrm>
                </p:grpSpPr>
                <p:grpSp>
                  <p:nvGrpSpPr>
                    <p:cNvPr id="86" name="Group 85">
                      <a:extLst>
                        <a:ext uri="{FF2B5EF4-FFF2-40B4-BE49-F238E27FC236}">
                          <a16:creationId xmlns:a16="http://schemas.microsoft.com/office/drawing/2014/main" id="{A0CAC061-8539-4F68-A32A-CEAFA3EBC237}"/>
                        </a:ext>
                      </a:extLst>
                    </p:cNvPr>
                    <p:cNvGrpSpPr/>
                    <p:nvPr/>
                  </p:nvGrpSpPr>
                  <p:grpSpPr>
                    <a:xfrm>
                      <a:off x="583074" y="2238027"/>
                      <a:ext cx="796604" cy="1324353"/>
                      <a:chOff x="934984" y="2259106"/>
                      <a:chExt cx="796604" cy="1324353"/>
                    </a:xfrm>
                  </p:grpSpPr>
                  <p:sp>
                    <p:nvSpPr>
                      <p:cNvPr id="92" name="Oval 91">
                        <a:extLst>
                          <a:ext uri="{FF2B5EF4-FFF2-40B4-BE49-F238E27FC236}">
                            <a16:creationId xmlns:a16="http://schemas.microsoft.com/office/drawing/2014/main" id="{600ED2F6-2C4F-4404-A1E5-A531FE38A8C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7517662-A281-4286-BD6A-4CB2D20C5A7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a:extLst>
                          <a:ext uri="{FF2B5EF4-FFF2-40B4-BE49-F238E27FC236}">
                            <a16:creationId xmlns:a16="http://schemas.microsoft.com/office/drawing/2014/main" id="{998BC9BA-E0B5-4705-BA3C-4FCA02A2CFB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5571A2D-3FDD-4EB0-BCAE-821FF61FFCCA}"/>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F72206E4-F6A3-408A-91DF-90F94AC268C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8245DC7B-94D8-4CEA-B3B0-E3C12A5A841A}"/>
                        </a:ext>
                      </a:extLst>
                    </p:cNvPr>
                    <p:cNvGrpSpPr/>
                    <p:nvPr/>
                  </p:nvGrpSpPr>
                  <p:grpSpPr>
                    <a:xfrm>
                      <a:off x="1882391" y="2238027"/>
                      <a:ext cx="796604" cy="1324353"/>
                      <a:chOff x="1882391" y="2238027"/>
                      <a:chExt cx="796604" cy="1324353"/>
                    </a:xfrm>
                  </p:grpSpPr>
                  <p:sp>
                    <p:nvSpPr>
                      <p:cNvPr id="89" name="Oval 88">
                        <a:extLst>
                          <a:ext uri="{FF2B5EF4-FFF2-40B4-BE49-F238E27FC236}">
                            <a16:creationId xmlns:a16="http://schemas.microsoft.com/office/drawing/2014/main" id="{C0911484-A52C-485C-9A1F-73184D315BD4}"/>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12E7155-275A-4665-A07B-17C90A60809F}"/>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2751260-A12A-463F-87BE-42C536ACF5AF}"/>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55ACDE9-D495-4F3B-BC60-C1C3007DB23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83" name="Straight Arrow Connector 82">
                    <a:extLst>
                      <a:ext uri="{FF2B5EF4-FFF2-40B4-BE49-F238E27FC236}">
                        <a16:creationId xmlns:a16="http://schemas.microsoft.com/office/drawing/2014/main" id="{7E68C6CE-E932-4670-89AA-842DA6B56735}"/>
                      </a:ext>
                    </a:extLst>
                  </p:cNvPr>
                  <p:cNvCxnSpPr>
                    <a:cxnSpLocks/>
                    <a:stCxn id="93"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F4BCB68-DC97-4E5A-97B8-78C8C15C8202}"/>
                      </a:ext>
                    </a:extLst>
                  </p:cNvPr>
                  <p:cNvCxnSpPr>
                    <a:cxnSpLocks/>
                    <a:stCxn id="96"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D04DE6F-2923-4817-BD0C-78EDE3D13786}"/>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E78A96-0203-4184-8C8D-12C555DE3EF2}"/>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F8A2343-750E-40F9-8D75-8CE78E9609C1}"/>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8" name="Straight Arrow Connector 77">
                <a:extLst>
                  <a:ext uri="{FF2B5EF4-FFF2-40B4-BE49-F238E27FC236}">
                    <a16:creationId xmlns:a16="http://schemas.microsoft.com/office/drawing/2014/main" id="{C1D6A118-3066-469F-B7A8-4BCCBDF57CE2}"/>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6" name="Arc 75">
              <a:extLst>
                <a:ext uri="{FF2B5EF4-FFF2-40B4-BE49-F238E27FC236}">
                  <a16:creationId xmlns:a16="http://schemas.microsoft.com/office/drawing/2014/main" id="{C972C4D6-3A9A-4FBD-8949-269656BA917A}"/>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7" name="TextBox 96">
            <a:extLst>
              <a:ext uri="{FF2B5EF4-FFF2-40B4-BE49-F238E27FC236}">
                <a16:creationId xmlns:a16="http://schemas.microsoft.com/office/drawing/2014/main" id="{E031BFC8-CD08-4769-A889-B446DB3ED8EF}"/>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bijections?</a:t>
            </a:r>
            <a:endParaRPr lang="en-SG" sz="2400" dirty="0"/>
          </a:p>
        </p:txBody>
      </p:sp>
      <p:grpSp>
        <p:nvGrpSpPr>
          <p:cNvPr id="98" name="Group 97">
            <a:extLst>
              <a:ext uri="{FF2B5EF4-FFF2-40B4-BE49-F238E27FC236}">
                <a16:creationId xmlns:a16="http://schemas.microsoft.com/office/drawing/2014/main" id="{98EBC208-EC0B-4DEC-972F-B8DC19013074}"/>
              </a:ext>
            </a:extLst>
          </p:cNvPr>
          <p:cNvGrpSpPr/>
          <p:nvPr/>
        </p:nvGrpSpPr>
        <p:grpSpPr>
          <a:xfrm>
            <a:off x="6204486" y="4006338"/>
            <a:ext cx="1556674" cy="1428159"/>
            <a:chOff x="5633580" y="4300326"/>
            <a:chExt cx="1556674" cy="1428159"/>
          </a:xfrm>
        </p:grpSpPr>
        <p:cxnSp>
          <p:nvCxnSpPr>
            <p:cNvPr id="99" name="Straight Arrow Connector 98">
              <a:extLst>
                <a:ext uri="{FF2B5EF4-FFF2-40B4-BE49-F238E27FC236}">
                  <a16:creationId xmlns:a16="http://schemas.microsoft.com/office/drawing/2014/main" id="{17951B8B-B542-4C75-91EC-A58DAA3FD895}"/>
                </a:ext>
              </a:extLst>
            </p:cNvPr>
            <p:cNvCxnSpPr>
              <a:cxnSpLocks/>
              <a:stCxn id="121"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56122463-6EAC-4AE6-BC4F-1AFB9AC6129D}"/>
                </a:ext>
              </a:extLst>
            </p:cNvPr>
            <p:cNvGrpSpPr/>
            <p:nvPr/>
          </p:nvGrpSpPr>
          <p:grpSpPr>
            <a:xfrm>
              <a:off x="5633580" y="4300326"/>
              <a:ext cx="1556674" cy="1428159"/>
              <a:chOff x="5633580" y="4300326"/>
              <a:chExt cx="1556674" cy="1428159"/>
            </a:xfrm>
          </p:grpSpPr>
          <p:grpSp>
            <p:nvGrpSpPr>
              <p:cNvPr id="101" name="Group 100">
                <a:extLst>
                  <a:ext uri="{FF2B5EF4-FFF2-40B4-BE49-F238E27FC236}">
                    <a16:creationId xmlns:a16="http://schemas.microsoft.com/office/drawing/2014/main" id="{694EDEB0-AF49-4E6E-B0A6-A64ADE0F4696}"/>
                  </a:ext>
                </a:extLst>
              </p:cNvPr>
              <p:cNvGrpSpPr/>
              <p:nvPr/>
            </p:nvGrpSpPr>
            <p:grpSpPr>
              <a:xfrm>
                <a:off x="5633580" y="4300326"/>
                <a:ext cx="1556674" cy="1428159"/>
                <a:chOff x="5064088" y="4353426"/>
                <a:chExt cx="1556674" cy="1428159"/>
              </a:xfrm>
            </p:grpSpPr>
            <p:grpSp>
              <p:nvGrpSpPr>
                <p:cNvPr id="103" name="Group 102">
                  <a:extLst>
                    <a:ext uri="{FF2B5EF4-FFF2-40B4-BE49-F238E27FC236}">
                      <a16:creationId xmlns:a16="http://schemas.microsoft.com/office/drawing/2014/main" id="{3353FF14-884D-4142-AA9F-C5343F8228BA}"/>
                    </a:ext>
                  </a:extLst>
                </p:cNvPr>
                <p:cNvGrpSpPr/>
                <p:nvPr/>
              </p:nvGrpSpPr>
              <p:grpSpPr>
                <a:xfrm>
                  <a:off x="5064088" y="4353426"/>
                  <a:ext cx="1556674" cy="1428159"/>
                  <a:chOff x="1515148" y="1915724"/>
                  <a:chExt cx="2216458" cy="1648256"/>
                </a:xfrm>
              </p:grpSpPr>
              <p:grpSp>
                <p:nvGrpSpPr>
                  <p:cNvPr id="108" name="Group 107">
                    <a:extLst>
                      <a:ext uri="{FF2B5EF4-FFF2-40B4-BE49-F238E27FC236}">
                        <a16:creationId xmlns:a16="http://schemas.microsoft.com/office/drawing/2014/main" id="{60C70849-14C5-49B3-A65A-5EA3A5635940}"/>
                      </a:ext>
                    </a:extLst>
                  </p:cNvPr>
                  <p:cNvGrpSpPr/>
                  <p:nvPr/>
                </p:nvGrpSpPr>
                <p:grpSpPr>
                  <a:xfrm>
                    <a:off x="1596326" y="1915724"/>
                    <a:ext cx="2095921" cy="1648256"/>
                    <a:chOff x="583074" y="1914124"/>
                    <a:chExt cx="2095921" cy="1648256"/>
                  </a:xfrm>
                </p:grpSpPr>
                <p:grpSp>
                  <p:nvGrpSpPr>
                    <p:cNvPr id="111" name="Group 110">
                      <a:extLst>
                        <a:ext uri="{FF2B5EF4-FFF2-40B4-BE49-F238E27FC236}">
                          <a16:creationId xmlns:a16="http://schemas.microsoft.com/office/drawing/2014/main" id="{AE300A70-9C7D-40AF-8280-5FACCB8B059E}"/>
                        </a:ext>
                      </a:extLst>
                    </p:cNvPr>
                    <p:cNvGrpSpPr/>
                    <p:nvPr/>
                  </p:nvGrpSpPr>
                  <p:grpSpPr>
                    <a:xfrm>
                      <a:off x="583074" y="1914124"/>
                      <a:ext cx="2095921" cy="1648256"/>
                      <a:chOff x="583074" y="1914124"/>
                      <a:chExt cx="2095921" cy="1648256"/>
                    </a:xfrm>
                  </p:grpSpPr>
                  <p:grpSp>
                    <p:nvGrpSpPr>
                      <p:cNvPr id="115" name="Group 114">
                        <a:extLst>
                          <a:ext uri="{FF2B5EF4-FFF2-40B4-BE49-F238E27FC236}">
                            <a16:creationId xmlns:a16="http://schemas.microsoft.com/office/drawing/2014/main" id="{A20094C5-C460-4CEF-A10F-90AF3073768C}"/>
                          </a:ext>
                        </a:extLst>
                      </p:cNvPr>
                      <p:cNvGrpSpPr/>
                      <p:nvPr/>
                    </p:nvGrpSpPr>
                    <p:grpSpPr>
                      <a:xfrm>
                        <a:off x="583074" y="2238027"/>
                        <a:ext cx="796604" cy="1324353"/>
                        <a:chOff x="934984" y="2259106"/>
                        <a:chExt cx="796604" cy="1324353"/>
                      </a:xfrm>
                    </p:grpSpPr>
                    <p:sp>
                      <p:nvSpPr>
                        <p:cNvPr id="118" name="Oval 117">
                          <a:extLst>
                            <a:ext uri="{FF2B5EF4-FFF2-40B4-BE49-F238E27FC236}">
                              <a16:creationId xmlns:a16="http://schemas.microsoft.com/office/drawing/2014/main" id="{1961D3E3-3D29-4D75-BB60-8D41B607C94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F7FE50-FF7D-4AE3-BCDD-BA2D633D296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Oval 119">
                          <a:extLst>
                            <a:ext uri="{FF2B5EF4-FFF2-40B4-BE49-F238E27FC236}">
                              <a16:creationId xmlns:a16="http://schemas.microsoft.com/office/drawing/2014/main" id="{C1B8851B-E579-4CC0-BB32-26F7F0A5EC7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6F82E24-C0B7-449C-8900-1E5BE295CD9C}"/>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B957404B-ED12-4C41-9830-4E89DDD5091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Oval 115">
                        <a:extLst>
                          <a:ext uri="{FF2B5EF4-FFF2-40B4-BE49-F238E27FC236}">
                            <a16:creationId xmlns:a16="http://schemas.microsoft.com/office/drawing/2014/main" id="{AD269089-2655-4A96-810A-5DE180B7706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2012B84-BA38-4FFB-8B4B-80EF74916726}"/>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12" name="Straight Arrow Connector 111">
                      <a:extLst>
                        <a:ext uri="{FF2B5EF4-FFF2-40B4-BE49-F238E27FC236}">
                          <a16:creationId xmlns:a16="http://schemas.microsoft.com/office/drawing/2014/main" id="{3EE1B88E-104E-42C9-9BD0-7E87339741BD}"/>
                        </a:ext>
                      </a:extLst>
                    </p:cNvPr>
                    <p:cNvCxnSpPr>
                      <a:cxnSpLocks/>
                      <a:stCxn id="119"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79E13FF-0648-4FAD-9FCD-468C6D5B337E}"/>
                        </a:ext>
                      </a:extLst>
                    </p:cNvPr>
                    <p:cNvCxnSpPr>
                      <a:cxnSpLocks/>
                      <a:stCxn id="122"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44F894F-3618-4B6D-807C-41E4E9CEFD83}"/>
                        </a:ext>
                      </a:extLst>
                    </p:cNvPr>
                    <p:cNvCxnSpPr>
                      <a:cxnSpLocks/>
                      <a:stCxn id="120"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AF855D46-2794-4368-8B0B-A53A94795695}"/>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1306782-CA32-4341-8AF6-5B1377A58DD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04" name="Oval 103">
                  <a:extLst>
                    <a:ext uri="{FF2B5EF4-FFF2-40B4-BE49-F238E27FC236}">
                      <a16:creationId xmlns:a16="http://schemas.microsoft.com/office/drawing/2014/main" id="{4B179A1C-87AC-44FE-AC6E-68F0B80DD9AD}"/>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Oval 104">
                  <a:extLst>
                    <a:ext uri="{FF2B5EF4-FFF2-40B4-BE49-F238E27FC236}">
                      <a16:creationId xmlns:a16="http://schemas.microsoft.com/office/drawing/2014/main" id="{0CD88EE6-BD02-46B4-8D84-555BB04C0572}"/>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71B54E2-7592-452E-A016-E3A309900BF2}"/>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B5CD195-AFCA-4306-955A-B8D92162A998}"/>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Arc 101">
                <a:extLst>
                  <a:ext uri="{FF2B5EF4-FFF2-40B4-BE49-F238E27FC236}">
                    <a16:creationId xmlns:a16="http://schemas.microsoft.com/office/drawing/2014/main" id="{EDB90041-5CA1-4172-BED4-4F2FC45456F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98" name="TextBox 197">
            <a:extLst>
              <a:ext uri="{FF2B5EF4-FFF2-40B4-BE49-F238E27FC236}">
                <a16:creationId xmlns:a16="http://schemas.microsoft.com/office/drawing/2014/main" id="{2E0F8064-DDC9-4A3C-B397-DE93A222C564}"/>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99" name="TextBox 198">
            <a:extLst>
              <a:ext uri="{FF2B5EF4-FFF2-40B4-BE49-F238E27FC236}">
                <a16:creationId xmlns:a16="http://schemas.microsoft.com/office/drawing/2014/main" id="{9BC84FC3-C5CF-470F-8355-A82DDB305E23}"/>
              </a:ext>
            </a:extLst>
          </p:cNvPr>
          <p:cNvSpPr txBox="1"/>
          <p:nvPr/>
        </p:nvSpPr>
        <p:spPr>
          <a:xfrm>
            <a:off x="1508550"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sp>
        <p:nvSpPr>
          <p:cNvPr id="200" name="TextBox 199">
            <a:extLst>
              <a:ext uri="{FF2B5EF4-FFF2-40B4-BE49-F238E27FC236}">
                <a16:creationId xmlns:a16="http://schemas.microsoft.com/office/drawing/2014/main" id="{87783176-1964-41AC-9F6B-39AF58D71E71}"/>
              </a:ext>
            </a:extLst>
          </p:cNvPr>
          <p:cNvSpPr txBox="1"/>
          <p:nvPr/>
        </p:nvSpPr>
        <p:spPr>
          <a:xfrm>
            <a:off x="3772498"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Not injection</a:t>
            </a:r>
            <a:endParaRPr lang="en-SG" sz="2000" dirty="0"/>
          </a:p>
        </p:txBody>
      </p:sp>
      <p:sp>
        <p:nvSpPr>
          <p:cNvPr id="201" name="TextBox 200">
            <a:extLst>
              <a:ext uri="{FF2B5EF4-FFF2-40B4-BE49-F238E27FC236}">
                <a16:creationId xmlns:a16="http://schemas.microsoft.com/office/drawing/2014/main" id="{F46946F3-14F3-41F1-980F-9A05867BDE9D}"/>
              </a:ext>
            </a:extLst>
          </p:cNvPr>
          <p:cNvSpPr txBox="1"/>
          <p:nvPr/>
        </p:nvSpPr>
        <p:spPr>
          <a:xfrm>
            <a:off x="6204486"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sp>
        <p:nvSpPr>
          <p:cNvPr id="202" name="TextBox 201">
            <a:extLst>
              <a:ext uri="{FF2B5EF4-FFF2-40B4-BE49-F238E27FC236}">
                <a16:creationId xmlns:a16="http://schemas.microsoft.com/office/drawing/2014/main" id="{897B10F4-D7BA-45A0-8389-A7DD288726B9}"/>
              </a:ext>
            </a:extLst>
          </p:cNvPr>
          <p:cNvSpPr txBox="1"/>
          <p:nvPr/>
        </p:nvSpPr>
        <p:spPr>
          <a:xfrm>
            <a:off x="1382841" y="6011962"/>
            <a:ext cx="1828192" cy="400111"/>
          </a:xfrm>
          <a:prstGeom prst="rect">
            <a:avLst/>
          </a:prstGeom>
          <a:solidFill>
            <a:schemeClr val="accent6">
              <a:lumMod val="20000"/>
              <a:lumOff val="80000"/>
            </a:schemeClr>
          </a:solidFill>
        </p:spPr>
        <p:txBody>
          <a:bodyPr wrap="square" rtlCol="0">
            <a:spAutoFit/>
          </a:bodyPr>
          <a:lstStyle/>
          <a:p>
            <a:pPr algn="ctr"/>
            <a:r>
              <a:rPr lang="en-US" sz="2000" dirty="0"/>
              <a:t>Not surjection</a:t>
            </a:r>
            <a:endParaRPr lang="en-SG" sz="2000" dirty="0"/>
          </a:p>
        </p:txBody>
      </p:sp>
      <p:sp>
        <p:nvSpPr>
          <p:cNvPr id="203" name="TextBox 202">
            <a:extLst>
              <a:ext uri="{FF2B5EF4-FFF2-40B4-BE49-F238E27FC236}">
                <a16:creationId xmlns:a16="http://schemas.microsoft.com/office/drawing/2014/main" id="{6D0A3D4B-E4C2-4246-8D95-936568DC9CFA}"/>
              </a:ext>
            </a:extLst>
          </p:cNvPr>
          <p:cNvSpPr txBox="1"/>
          <p:nvPr/>
        </p:nvSpPr>
        <p:spPr>
          <a:xfrm>
            <a:off x="3772498"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204" name="TextBox 203">
            <a:extLst>
              <a:ext uri="{FF2B5EF4-FFF2-40B4-BE49-F238E27FC236}">
                <a16:creationId xmlns:a16="http://schemas.microsoft.com/office/drawing/2014/main" id="{80A3F565-99E5-41E2-93BD-CE3E8D676423}"/>
              </a:ext>
            </a:extLst>
          </p:cNvPr>
          <p:cNvSpPr txBox="1"/>
          <p:nvPr/>
        </p:nvSpPr>
        <p:spPr>
          <a:xfrm>
            <a:off x="6204486"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205" name="TextBox 204">
            <a:extLst>
              <a:ext uri="{FF2B5EF4-FFF2-40B4-BE49-F238E27FC236}">
                <a16:creationId xmlns:a16="http://schemas.microsoft.com/office/drawing/2014/main" id="{66D4FC61-AEAB-4DE7-BCF1-333CF51BF7D1}"/>
              </a:ext>
            </a:extLst>
          </p:cNvPr>
          <p:cNvSpPr txBox="1"/>
          <p:nvPr/>
        </p:nvSpPr>
        <p:spPr>
          <a:xfrm>
            <a:off x="6214251" y="6382532"/>
            <a:ext cx="1556674" cy="400110"/>
          </a:xfrm>
          <a:prstGeom prst="rect">
            <a:avLst/>
          </a:prstGeom>
          <a:solidFill>
            <a:schemeClr val="accent2">
              <a:lumMod val="20000"/>
              <a:lumOff val="80000"/>
            </a:schemeClr>
          </a:solidFill>
        </p:spPr>
        <p:txBody>
          <a:bodyPr wrap="square" rtlCol="0">
            <a:spAutoFit/>
          </a:bodyPr>
          <a:lstStyle/>
          <a:p>
            <a:pPr algn="ctr"/>
            <a:r>
              <a:rPr lang="en-US" sz="2000" dirty="0"/>
              <a:t>Bijection</a:t>
            </a:r>
            <a:endParaRPr lang="en-SG" sz="2000" dirty="0"/>
          </a:p>
        </p:txBody>
      </p:sp>
      <p:sp>
        <p:nvSpPr>
          <p:cNvPr id="206" name="Oval 205">
            <a:extLst>
              <a:ext uri="{FF2B5EF4-FFF2-40B4-BE49-F238E27FC236}">
                <a16:creationId xmlns:a16="http://schemas.microsoft.com/office/drawing/2014/main" id="{09F943F2-8E62-4F5D-A3C1-AE09B58A3C9E}"/>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3" name="Oval 122">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4" name="Oval 12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2423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dissolv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dissolve">
                                      <p:cBhvr>
                                        <p:cTn id="12" dur="5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dissolve">
                                      <p:cBhvr>
                                        <p:cTn id="17" dur="500"/>
                                        <p:tgtEl>
                                          <p:spTgt spid="2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dissolve">
                                      <p:cBhvr>
                                        <p:cTn id="22" dur="5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3"/>
                                        </p:tgtEl>
                                        <p:attrNameLst>
                                          <p:attrName>style.visibility</p:attrName>
                                        </p:attrNameLst>
                                      </p:cBhvr>
                                      <p:to>
                                        <p:strVal val="visible"/>
                                      </p:to>
                                    </p:set>
                                    <p:animEffect transition="in" filter="dissolve">
                                      <p:cBhvr>
                                        <p:cTn id="27" dur="500"/>
                                        <p:tgtEl>
                                          <p:spTgt spid="20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4"/>
                                        </p:tgtEl>
                                        <p:attrNameLst>
                                          <p:attrName>style.visibility</p:attrName>
                                        </p:attrNameLst>
                                      </p:cBhvr>
                                      <p:to>
                                        <p:strVal val="visible"/>
                                      </p:to>
                                    </p:set>
                                    <p:animEffect transition="in" filter="dissolve">
                                      <p:cBhvr>
                                        <p:cTn id="32" dur="500"/>
                                        <p:tgtEl>
                                          <p:spTgt spid="20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
                                        </p:tgtEl>
                                        <p:attrNameLst>
                                          <p:attrName>style.visibility</p:attrName>
                                        </p:attrNameLst>
                                      </p:cBhvr>
                                      <p:to>
                                        <p:strVal val="visible"/>
                                      </p:to>
                                    </p:set>
                                    <p:animEffect transition="in" filter="dissolve">
                                      <p:cBhvr>
                                        <p:cTn id="3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P spid="201" grpId="0" animBg="1"/>
      <p:bldP spid="202" grpId="0" animBg="1"/>
      <p:bldP spid="203" grpId="0" animBg="1"/>
      <p:bldP spid="204" grpId="0" animBg="1"/>
      <p:bldP spid="2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7. Functions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373948637"/>
              </p:ext>
            </p:extLst>
          </p:nvPr>
        </p:nvGraphicFramePr>
        <p:xfrm>
          <a:off x="475578" y="870705"/>
          <a:ext cx="7979318" cy="4980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1892300" algn="l"/>
                <a:tab pos="2290763" algn="l"/>
                <a:tab pos="4572000" algn="l"/>
                <a:tab pos="5314950" algn="l"/>
                <a:tab pos="5830888" algn="l"/>
              </a:tabLst>
            </a:pPr>
            <a:r>
              <a:rPr lang="en-SG" sz="900" dirty="0">
                <a:solidFill>
                  <a:schemeClr val="bg1"/>
                </a:solidFill>
              </a:rPr>
              <a:t>	 </a:t>
            </a:r>
            <a:r>
              <a:rPr lang="en-SG" sz="1200" dirty="0">
                <a:solidFill>
                  <a:schemeClr val="bg1"/>
                </a:solidFill>
              </a:rPr>
              <a:t>Definitions	</a:t>
            </a:r>
            <a:r>
              <a:rPr lang="en-SG" sz="1200" b="1" dirty="0">
                <a:solidFill>
                  <a:schemeClr val="bg1"/>
                </a:solidFill>
              </a:rPr>
              <a:t> 	</a:t>
            </a:r>
            <a:r>
              <a:rPr lang="en-SG" sz="1200" dirty="0">
                <a:solidFill>
                  <a:schemeClr val="bg1"/>
                </a:solidFill>
              </a:rPr>
              <a:t>Injections, Surjections and Inverse Functions 		Composition of Functions</a:t>
            </a:r>
            <a:endParaRPr lang="en-SG" sz="1050" dirty="0">
              <a:solidFill>
                <a:schemeClr val="bg1"/>
              </a:solidFill>
            </a:endParaRPr>
          </a:p>
          <a:p>
            <a:pPr>
              <a:tabLst>
                <a:tab pos="200025" algn="l"/>
                <a:tab pos="1892300" algn="l"/>
                <a:tab pos="4572000" algn="l"/>
                <a:tab pos="6743700" algn="l"/>
              </a:tabLst>
            </a:pPr>
            <a:endParaRPr lang="en-SG" sz="1200" dirty="0">
              <a:solidFill>
                <a:schemeClr val="bg1"/>
              </a:solidFill>
            </a:endParaRPr>
          </a:p>
        </p:txBody>
      </p:sp>
      <p:sp>
        <p:nvSpPr>
          <p:cNvPr id="47" name="TextBox 46">
            <a:extLst>
              <a:ext uri="{FF2B5EF4-FFF2-40B4-BE49-F238E27FC236}">
                <a16:creationId xmlns:a16="http://schemas.microsoft.com/office/drawing/2014/main" id="{2F7849C3-455C-4E2C-AFB8-00C5134DC270}"/>
              </a:ext>
            </a:extLst>
          </p:cNvPr>
          <p:cNvSpPr txBox="1"/>
          <p:nvPr/>
        </p:nvSpPr>
        <p:spPr>
          <a:xfrm>
            <a:off x="466335" y="6315114"/>
            <a:ext cx="5647384" cy="400110"/>
          </a:xfrm>
          <a:prstGeom prst="rect">
            <a:avLst/>
          </a:prstGeom>
          <a:solidFill>
            <a:schemeClr val="accent4">
              <a:lumMod val="40000"/>
              <a:lumOff val="60000"/>
            </a:schemeClr>
          </a:solidFill>
        </p:spPr>
        <p:txBody>
          <a:bodyPr wrap="square" rtlCol="0">
            <a:spAutoFit/>
          </a:bodyPr>
          <a:lstStyle/>
          <a:p>
            <a:r>
              <a:rPr lang="en-US" sz="2000" dirty="0"/>
              <a:t>Reference: Epp’s Chapter 7 Functions</a:t>
            </a:r>
          </a:p>
        </p:txBody>
      </p:sp>
      <p:grpSp>
        <p:nvGrpSpPr>
          <p:cNvPr id="34" name="Group 33"/>
          <p:cNvGrpSpPr/>
          <p:nvPr/>
        </p:nvGrpSpPr>
        <p:grpSpPr>
          <a:xfrm>
            <a:off x="466335" y="4336893"/>
            <a:ext cx="8176351" cy="1266424"/>
            <a:chOff x="-197033" y="2595424"/>
            <a:chExt cx="8176351" cy="1266424"/>
          </a:xfrm>
        </p:grpSpPr>
        <p:sp>
          <p:nvSpPr>
            <p:cNvPr id="35" name="Rectangle 34"/>
            <p:cNvSpPr/>
            <p:nvPr/>
          </p:nvSpPr>
          <p:spPr>
            <a:xfrm>
              <a:off x="0" y="2595424"/>
              <a:ext cx="7979318" cy="8880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SG"/>
            </a:p>
          </p:txBody>
        </p:sp>
        <p:sp>
          <p:nvSpPr>
            <p:cNvPr id="36" name="TextBox 35"/>
            <p:cNvSpPr txBox="1"/>
            <p:nvPr/>
          </p:nvSpPr>
          <p:spPr>
            <a:xfrm>
              <a:off x="-197033" y="2944447"/>
              <a:ext cx="7979318" cy="9174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34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kern="1200" dirty="0"/>
                <a:t>Composition with the identity function; composition with its inverse.</a:t>
              </a:r>
            </a:p>
            <a:p>
              <a:pPr marL="171450" lvl="1" indent="-171450" defTabSz="755650">
                <a:lnSpc>
                  <a:spcPct val="90000"/>
                </a:lnSpc>
                <a:spcBef>
                  <a:spcPct val="0"/>
                </a:spcBef>
                <a:spcAft>
                  <a:spcPct val="20000"/>
                </a:spcAft>
                <a:buChar char="••"/>
              </a:pPr>
              <a:r>
                <a:rPr lang="en-US" dirty="0"/>
                <a:t>Associativity and noncommutativity of function composition.</a:t>
              </a:r>
              <a:r>
                <a:rPr lang="en-US" kern="1200" dirty="0"/>
                <a:t> </a:t>
              </a:r>
            </a:p>
            <a:p>
              <a:pPr marL="171450" lvl="1" indent="-171450" defTabSz="755650">
                <a:lnSpc>
                  <a:spcPct val="90000"/>
                </a:lnSpc>
                <a:spcBef>
                  <a:spcPct val="0"/>
                </a:spcBef>
                <a:spcAft>
                  <a:spcPct val="20000"/>
                </a:spcAft>
                <a:buChar char="••"/>
              </a:pPr>
              <a:r>
                <a:rPr lang="en-US" dirty="0"/>
                <a:t>Composition of injections; composition of bijections.</a:t>
              </a:r>
              <a:endParaRPr lang="en-US" kern="1200" dirty="0"/>
            </a:p>
          </p:txBody>
        </p:sp>
      </p:grpSp>
      <p:sp>
        <p:nvSpPr>
          <p:cNvPr id="40" name="Oval 3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10A434A-0759-4906-BB15-E5E8DC6B928B}"/>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8" name="Group 27"/>
          <p:cNvGrpSpPr/>
          <p:nvPr/>
        </p:nvGrpSpPr>
        <p:grpSpPr>
          <a:xfrm>
            <a:off x="457092" y="5602250"/>
            <a:ext cx="7979318" cy="565172"/>
            <a:chOff x="0" y="3507398"/>
            <a:chExt cx="7979318" cy="565172"/>
          </a:xfrm>
        </p:grpSpPr>
        <p:sp>
          <p:nvSpPr>
            <p:cNvPr id="29" name="Rounded Rectangle 28"/>
            <p:cNvSpPr/>
            <p:nvPr/>
          </p:nvSpPr>
          <p:spPr>
            <a:xfrm>
              <a:off x="0" y="3507398"/>
              <a:ext cx="7979318" cy="56517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SG"/>
            </a:p>
          </p:txBody>
        </p:sp>
        <mc:AlternateContent xmlns:mc="http://schemas.openxmlformats.org/markup-compatibility/2006" xmlns:a14="http://schemas.microsoft.com/office/drawing/2010/main">
          <mc:Choice Requires="a14">
            <p:sp>
              <p:nvSpPr>
                <p:cNvPr id="30" name="Rounded Rectangle 4"/>
                <p:cNvSpPr txBox="1"/>
                <p:nvPr/>
              </p:nvSpPr>
              <p:spPr>
                <a:xfrm>
                  <a:off x="27589" y="3534987"/>
                  <a:ext cx="7924140" cy="509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defTabSz="1066800">
                    <a:lnSpc>
                      <a:spcPct val="90000"/>
                    </a:lnSpc>
                    <a:spcBef>
                      <a:spcPct val="0"/>
                    </a:spcBef>
                    <a:spcAft>
                      <a:spcPct val="35000"/>
                    </a:spcAft>
                  </a:pPr>
                  <a:r>
                    <a:rPr lang="en-US" sz="2400" kern="1200" dirty="0"/>
                    <a:t>7.4 </a:t>
                  </a:r>
                  <a:r>
                    <a:rPr lang="en-SG" sz="2400" dirty="0">
                      <a:solidFill>
                        <a:schemeClr val="bg1"/>
                      </a:solidFill>
                    </a:rPr>
                    <a:t>Addition and 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endParaRPr lang="en-US" sz="2400" kern="1200" dirty="0"/>
                </a:p>
              </p:txBody>
            </p:sp>
          </mc:Choice>
          <mc:Fallback xmlns="">
            <p:sp>
              <p:nvSpPr>
                <p:cNvPr id="30" name="Rounded Rectangle 4"/>
                <p:cNvSpPr txBox="1">
                  <a:spLocks noRot="1" noChangeAspect="1" noMove="1" noResize="1" noEditPoints="1" noAdjustHandles="1" noChangeArrowheads="1" noChangeShapeType="1" noTextEdit="1"/>
                </p:cNvSpPr>
                <p:nvPr/>
              </p:nvSpPr>
              <p:spPr>
                <a:xfrm>
                  <a:off x="27589" y="3534987"/>
                  <a:ext cx="7924140" cy="509994"/>
                </a:xfrm>
                <a:prstGeom prst="rect">
                  <a:avLst/>
                </a:prstGeom>
                <a:blipFill>
                  <a:blip r:embed="rId8"/>
                  <a:stretch>
                    <a:fillRect l="-1232" t="-8434" b="-19277"/>
                  </a:stretch>
                </a:blipFill>
              </p:spPr>
              <p:txBody>
                <a:bodyPr/>
                <a:lstStyle/>
                <a:p>
                  <a:r>
                    <a:rPr lang="en-US">
                      <a:noFill/>
                    </a:rPr>
                    <a:t> </a:t>
                  </a:r>
                </a:p>
              </p:txBody>
            </p:sp>
          </mc:Fallback>
        </mc:AlternateContent>
      </p:grpSp>
    </p:spTree>
    <p:extLst>
      <p:ext uri="{BB962C8B-B14F-4D97-AF65-F5344CB8AC3E}">
        <p14:creationId xmlns:p14="http://schemas.microsoft.com/office/powerpoint/2010/main" val="5484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Bijections (One-to-One Correspondences)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Oval 28">
            <a:extLst>
              <a:ext uri="{FF2B5EF4-FFF2-40B4-BE49-F238E27FC236}">
                <a16:creationId xmlns:a16="http://schemas.microsoft.com/office/drawing/2014/main" id="{17ACECE7-FEC6-4C4A-87FE-337DC0E25D43}"/>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6213259-1F10-415F-B952-72E71D8CF16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025E9A6-19B6-4B6C-89A1-570353596E0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3D5B248-E2F7-4F83-95E0-B43D1EAB18A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FA6F08BF-9546-44E1-AC5C-048432133D50}"/>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59A2ED4-B33F-4271-9B97-FB00ED74D7C8}"/>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2B711763-5FB8-4F8B-8122-DD791089DF9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2D25B91-6F4E-4191-8521-F64D84E0F5E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982BBD4-0B50-4FCC-82E2-31EFD26D00DD}"/>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5C02586D-49F7-4128-B194-6F77FC538941}"/>
              </a:ext>
            </a:extLst>
          </p:cNvPr>
          <p:cNvSpPr/>
          <p:nvPr/>
        </p:nvSpPr>
        <p:spPr>
          <a:xfrm>
            <a:off x="275928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073951CE-B575-4DFF-97D3-999CB164E29B}"/>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E05BD55-BFF5-4B52-B02B-AAD8AF7F998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76B140A-B4B9-4FA4-840C-F423FE2B5D49}"/>
                  </a:ext>
                </a:extLst>
              </p:cNvPr>
              <p:cNvSpPr txBox="1"/>
              <p:nvPr/>
            </p:nvSpPr>
            <p:spPr>
              <a:xfrm>
                <a:off x="928646" y="874012"/>
                <a:ext cx="6358421" cy="1402692"/>
              </a:xfrm>
              <a:prstGeom prst="rect">
                <a:avLst/>
              </a:prstGeom>
              <a:solidFill>
                <a:schemeClr val="accent5">
                  <a:lumMod val="20000"/>
                  <a:lumOff val="80000"/>
                </a:schemeClr>
              </a:solidFill>
              <a:ln>
                <a:solidFill>
                  <a:schemeClr val="tx1"/>
                </a:solidFill>
              </a:ln>
            </p:spPr>
            <p:txBody>
              <a:bodyPr wrap="square" rtlCol="0">
                <a:spAutoFit/>
              </a:bodyPr>
              <a:lstStyle/>
              <a:p>
                <a:r>
                  <a:rPr lang="en-US" sz="2000" dirty="0"/>
                  <a:t>A function</a:t>
                </a:r>
                <a14:m>
                  <m:oMath xmlns:m="http://schemas.openxmlformats.org/officeDocument/2006/math">
                    <m:r>
                      <a:rPr lang="en-US" sz="2000" dirty="0">
                        <a:latin typeface="Cambria Math" panose="02040503050406030204" pitchFamily="18" charset="0"/>
                      </a:rPr>
                      <m:t> </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US" sz="2000" dirty="0">
                    <a:solidFill>
                      <a:schemeClr val="tx1"/>
                    </a:solidFill>
                  </a:rPr>
                  <a:t> is:</a:t>
                </a:r>
              </a:p>
              <a:p>
                <a:pPr marL="457200" indent="-279400">
                  <a:buFont typeface="Wingdings" panose="05000000000000000000" pitchFamily="2" charset="2"/>
                  <a:buChar char="§"/>
                </a:pPr>
                <a:r>
                  <a:rPr lang="en-US" sz="2000" dirty="0"/>
                  <a:t>injective </a:t>
                </a:r>
                <a:r>
                  <a:rPr lang="en-US" sz="2000" dirty="0" err="1"/>
                  <a:t>iff</a:t>
                </a:r>
                <a:r>
                  <a:rPr lang="en-US"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𝑥</m:t>
                        </m:r>
                      </m:e>
                      <m:sub>
                        <m:r>
                          <a:rPr lang="en-SG" sz="2000" i="1">
                            <a:latin typeface="Cambria Math" panose="02040503050406030204" pitchFamily="18" charset="0"/>
                            <a:ea typeface="Cambria Math" panose="02040503050406030204" pitchFamily="18" charset="0"/>
                          </a:rPr>
                          <m:t>1</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𝑥</m:t>
                        </m:r>
                      </m:e>
                      <m:sub>
                        <m:r>
                          <a:rPr lang="en-SG" sz="2000" i="1">
                            <a:latin typeface="Cambria Math" panose="02040503050406030204" pitchFamily="18" charset="0"/>
                            <a:ea typeface="Cambria Math" panose="02040503050406030204" pitchFamily="18" charset="0"/>
                          </a:rPr>
                          <m:t>2</m:t>
                        </m:r>
                      </m:sub>
                    </m:sSub>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US" sz="2000">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𝑓</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SG" sz="2000" i="1" dirty="0">
                                    <a:latin typeface="Cambria Math" panose="02040503050406030204" pitchFamily="18" charset="0"/>
                                  </a:rPr>
                                  <m:t>𝑥</m:t>
                                </m:r>
                              </m:e>
                              <m:sub>
                                <m:r>
                                  <a:rPr lang="en-SG" sz="2000" i="1" dirty="0">
                                    <a:latin typeface="Cambria Math" panose="02040503050406030204" pitchFamily="18" charset="0"/>
                                  </a:rPr>
                                  <m:t>1</m:t>
                                </m:r>
                              </m:sub>
                            </m:sSub>
                          </m:e>
                        </m:d>
                        <m:r>
                          <a:rPr lang="en-SG" sz="2000" i="1" dirty="0">
                            <a:latin typeface="Cambria Math" panose="02040503050406030204" pitchFamily="18" charset="0"/>
                          </a:rPr>
                          <m:t>=</m:t>
                        </m:r>
                        <m:r>
                          <a:rPr lang="en-SG" sz="2000" i="1" dirty="0">
                            <a:latin typeface="Cambria Math" panose="02040503050406030204" pitchFamily="18" charset="0"/>
                            <a:ea typeface="Cambria Math" panose="02040503050406030204" pitchFamily="18" charset="0"/>
                          </a:rPr>
                          <m:t>𝑓</m:t>
                        </m:r>
                        <m:d>
                          <m:dPr>
                            <m:ctrlPr>
                              <a:rPr lang="en-SG" sz="2000" i="1" dirty="0">
                                <a:latin typeface="Cambria Math" panose="02040503050406030204" pitchFamily="18" charset="0"/>
                                <a:ea typeface="Cambria Math" panose="02040503050406030204" pitchFamily="18" charset="0"/>
                              </a:rPr>
                            </m:ctrlPr>
                          </m:dPr>
                          <m:e>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2</m:t>
                                </m:r>
                              </m:sub>
                            </m:sSub>
                          </m:e>
                        </m:d>
                        <m:r>
                          <a:rPr lang="en-SG" sz="2000" i="1" dirty="0">
                            <a:latin typeface="Cambria Math" panose="02040503050406030204" pitchFamily="18" charset="0"/>
                            <a:ea typeface="Cambria Math" panose="02040503050406030204" pitchFamily="18" charset="0"/>
                          </a:rPr>
                          <m:t>⇒</m:t>
                        </m:r>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1</m:t>
                            </m:r>
                          </m:sub>
                        </m:sSub>
                        <m:r>
                          <a:rPr lang="en-SG" sz="2000" i="1" dirty="0">
                            <a:latin typeface="Cambria Math" panose="02040503050406030204" pitchFamily="18" charset="0"/>
                            <a:ea typeface="Cambria Math" panose="02040503050406030204" pitchFamily="18" charset="0"/>
                          </a:rPr>
                          <m:t>=</m:t>
                        </m:r>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2</m:t>
                            </m:r>
                          </m:sub>
                        </m:sSub>
                      </m:e>
                    </m:d>
                  </m:oMath>
                </a14:m>
                <a:r>
                  <a:rPr lang="en-US" sz="2000" dirty="0">
                    <a:ea typeface="Cambria Math" panose="02040503050406030204" pitchFamily="18" charset="0"/>
                  </a:rPr>
                  <a:t>;</a:t>
                </a:r>
              </a:p>
              <a:p>
                <a:pPr marL="457200" indent="-279400">
                  <a:buFont typeface="Wingdings" panose="05000000000000000000" pitchFamily="2" charset="2"/>
                  <a:buChar char="§"/>
                </a:pPr>
                <a:r>
                  <a:rPr lang="en-US" sz="2000" dirty="0"/>
                  <a:t>surjective </a:t>
                </a:r>
                <a:r>
                  <a:rPr lang="en-US" sz="2000" dirty="0" err="1"/>
                  <a:t>iff</a:t>
                </a:r>
                <a:r>
                  <a:rPr lang="en-US"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 </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𝑓</m:t>
                        </m:r>
                        <m:d>
                          <m:dPr>
                            <m:ctrlPr>
                              <a:rPr lang="en-US" sz="2000" i="1" dirty="0">
                                <a:latin typeface="Cambria Math" panose="02040503050406030204" pitchFamily="18" charset="0"/>
                              </a:rPr>
                            </m:ctrlPr>
                          </m:dPr>
                          <m:e>
                            <m:r>
                              <a:rPr lang="en-SG" sz="2000" i="1" dirty="0">
                                <a:latin typeface="Cambria Math" panose="02040503050406030204" pitchFamily="18" charset="0"/>
                              </a:rPr>
                              <m:t>𝑥</m:t>
                            </m:r>
                          </m:e>
                        </m:d>
                      </m:e>
                    </m:d>
                  </m:oMath>
                </a14:m>
                <a:r>
                  <a:rPr lang="en-US" sz="2000" dirty="0"/>
                  <a:t>;</a:t>
                </a:r>
              </a:p>
              <a:p>
                <a:pPr marL="457200" indent="-279400">
                  <a:buFont typeface="Wingdings" panose="05000000000000000000" pitchFamily="2" charset="2"/>
                  <a:buChar char="§"/>
                </a:pPr>
                <a:r>
                  <a:rPr lang="en-US" sz="2000" dirty="0"/>
                  <a:t>bijective </a:t>
                </a:r>
                <a:r>
                  <a:rPr lang="en-US" sz="2000" dirty="0" err="1"/>
                  <a:t>iff</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e>
                    </m:d>
                  </m:oMath>
                </a14:m>
                <a:r>
                  <a:rPr lang="en-US" sz="2000" dirty="0"/>
                  <a:t>.</a:t>
                </a:r>
              </a:p>
            </p:txBody>
          </p:sp>
        </mc:Choice>
        <mc:Fallback xmlns="">
          <p:sp>
            <p:nvSpPr>
              <p:cNvPr id="123" name="TextBox 122">
                <a:extLst>
                  <a:ext uri="{FF2B5EF4-FFF2-40B4-BE49-F238E27FC236}">
                    <a16:creationId xmlns:a16="http://schemas.microsoft.com/office/drawing/2014/main" id="{876B140A-B4B9-4FA4-840C-F423FE2B5D49}"/>
                  </a:ext>
                </a:extLst>
              </p:cNvPr>
              <p:cNvSpPr txBox="1">
                <a:spLocks noRot="1" noChangeAspect="1" noMove="1" noResize="1" noEditPoints="1" noAdjustHandles="1" noChangeArrowheads="1" noChangeShapeType="1" noTextEdit="1"/>
              </p:cNvSpPr>
              <p:nvPr/>
            </p:nvSpPr>
            <p:spPr>
              <a:xfrm>
                <a:off x="928646" y="874012"/>
                <a:ext cx="6358421" cy="1402692"/>
              </a:xfrm>
              <a:prstGeom prst="rect">
                <a:avLst/>
              </a:prstGeom>
              <a:blipFill>
                <a:blip r:embed="rId3"/>
                <a:stretch>
                  <a:fillRect l="-861" t="-1724" b="-5603"/>
                </a:stretch>
              </a:blipFill>
              <a:ln>
                <a:solidFill>
                  <a:schemeClr val="tx1"/>
                </a:solidFill>
              </a:ln>
            </p:spPr>
            <p:txBody>
              <a:bodyPr/>
              <a:lstStyle/>
              <a:p>
                <a:r>
                  <a:rPr lang="en-SG">
                    <a:noFill/>
                  </a:rPr>
                  <a:t> </a:t>
                </a:r>
              </a:p>
            </p:txBody>
          </p:sp>
        </mc:Fallback>
      </mc:AlternateContent>
      <p:grpSp>
        <p:nvGrpSpPr>
          <p:cNvPr id="126" name="Group 125">
            <a:extLst>
              <a:ext uri="{FF2B5EF4-FFF2-40B4-BE49-F238E27FC236}">
                <a16:creationId xmlns:a16="http://schemas.microsoft.com/office/drawing/2014/main" id="{43D85399-67BD-48E4-8741-EEF6C11BADA5}"/>
              </a:ext>
            </a:extLst>
          </p:cNvPr>
          <p:cNvGrpSpPr/>
          <p:nvPr/>
        </p:nvGrpSpPr>
        <p:grpSpPr>
          <a:xfrm>
            <a:off x="1508550" y="4006338"/>
            <a:ext cx="1556674" cy="1428159"/>
            <a:chOff x="937644" y="4300326"/>
            <a:chExt cx="1556674" cy="1428159"/>
          </a:xfrm>
        </p:grpSpPr>
        <p:grpSp>
          <p:nvGrpSpPr>
            <p:cNvPr id="127" name="Group 126">
              <a:extLst>
                <a:ext uri="{FF2B5EF4-FFF2-40B4-BE49-F238E27FC236}">
                  <a16:creationId xmlns:a16="http://schemas.microsoft.com/office/drawing/2014/main" id="{B5E8DA30-0915-4FCF-BDB1-3E0F892E2DE1}"/>
                </a:ext>
              </a:extLst>
            </p:cNvPr>
            <p:cNvGrpSpPr/>
            <p:nvPr/>
          </p:nvGrpSpPr>
          <p:grpSpPr>
            <a:xfrm>
              <a:off x="937644" y="4300326"/>
              <a:ext cx="1556674" cy="1428159"/>
              <a:chOff x="811148" y="4411748"/>
              <a:chExt cx="1556674" cy="1428159"/>
            </a:xfrm>
          </p:grpSpPr>
          <p:grpSp>
            <p:nvGrpSpPr>
              <p:cNvPr id="129" name="Group 128">
                <a:extLst>
                  <a:ext uri="{FF2B5EF4-FFF2-40B4-BE49-F238E27FC236}">
                    <a16:creationId xmlns:a16="http://schemas.microsoft.com/office/drawing/2014/main" id="{240947A8-7160-4B69-AE91-E7D29897133D}"/>
                  </a:ext>
                </a:extLst>
              </p:cNvPr>
              <p:cNvGrpSpPr/>
              <p:nvPr/>
            </p:nvGrpSpPr>
            <p:grpSpPr>
              <a:xfrm>
                <a:off x="811148" y="4411748"/>
                <a:ext cx="1556674" cy="1428159"/>
                <a:chOff x="1515148" y="1915724"/>
                <a:chExt cx="2216458" cy="1648256"/>
              </a:xfrm>
            </p:grpSpPr>
            <p:grpSp>
              <p:nvGrpSpPr>
                <p:cNvPr id="131" name="Group 130">
                  <a:extLst>
                    <a:ext uri="{FF2B5EF4-FFF2-40B4-BE49-F238E27FC236}">
                      <a16:creationId xmlns:a16="http://schemas.microsoft.com/office/drawing/2014/main" id="{9BF8FFB7-3750-4E79-9DEB-C7EB0920430D}"/>
                    </a:ext>
                  </a:extLst>
                </p:cNvPr>
                <p:cNvGrpSpPr/>
                <p:nvPr/>
              </p:nvGrpSpPr>
              <p:grpSpPr>
                <a:xfrm>
                  <a:off x="1596326" y="1915724"/>
                  <a:ext cx="2095921" cy="1648256"/>
                  <a:chOff x="583074" y="1914124"/>
                  <a:chExt cx="2095921" cy="1648256"/>
                </a:xfrm>
              </p:grpSpPr>
              <p:grpSp>
                <p:nvGrpSpPr>
                  <p:cNvPr id="134" name="Group 133">
                    <a:extLst>
                      <a:ext uri="{FF2B5EF4-FFF2-40B4-BE49-F238E27FC236}">
                        <a16:creationId xmlns:a16="http://schemas.microsoft.com/office/drawing/2014/main" id="{C13221FF-79BB-41A0-A142-1E3F02191C01}"/>
                      </a:ext>
                    </a:extLst>
                  </p:cNvPr>
                  <p:cNvGrpSpPr/>
                  <p:nvPr/>
                </p:nvGrpSpPr>
                <p:grpSpPr>
                  <a:xfrm>
                    <a:off x="583074" y="1914124"/>
                    <a:ext cx="2095921" cy="1648256"/>
                    <a:chOff x="583074" y="1914124"/>
                    <a:chExt cx="2095921" cy="1648256"/>
                  </a:xfrm>
                </p:grpSpPr>
                <p:grpSp>
                  <p:nvGrpSpPr>
                    <p:cNvPr id="138" name="Group 137">
                      <a:extLst>
                        <a:ext uri="{FF2B5EF4-FFF2-40B4-BE49-F238E27FC236}">
                          <a16:creationId xmlns:a16="http://schemas.microsoft.com/office/drawing/2014/main" id="{2FE33668-E51B-48D1-AF1E-E79EF23C809D}"/>
                        </a:ext>
                      </a:extLst>
                    </p:cNvPr>
                    <p:cNvGrpSpPr/>
                    <p:nvPr/>
                  </p:nvGrpSpPr>
                  <p:grpSpPr>
                    <a:xfrm>
                      <a:off x="583074" y="2238027"/>
                      <a:ext cx="796604" cy="1324353"/>
                      <a:chOff x="934984" y="2259106"/>
                      <a:chExt cx="796604" cy="1324353"/>
                    </a:xfrm>
                  </p:grpSpPr>
                  <p:sp>
                    <p:nvSpPr>
                      <p:cNvPr id="147" name="Oval 146">
                        <a:extLst>
                          <a:ext uri="{FF2B5EF4-FFF2-40B4-BE49-F238E27FC236}">
                            <a16:creationId xmlns:a16="http://schemas.microsoft.com/office/drawing/2014/main" id="{FB7E7062-2D07-45A7-BAB8-82A0061E797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A10C51BE-7ADE-476D-9C50-FF5D1CFF2B3E}"/>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Oval 148">
                        <a:extLst>
                          <a:ext uri="{FF2B5EF4-FFF2-40B4-BE49-F238E27FC236}">
                            <a16:creationId xmlns:a16="http://schemas.microsoft.com/office/drawing/2014/main" id="{9DF55232-6DAE-4866-801A-09DC6678F14F}"/>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C7F4572-55FD-4294-B93A-445DFDEA5CF9}"/>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1CAAB56-351D-41E1-A2F5-57D0092B50EB}"/>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E55E0EF9-C164-4385-A167-60135609A9E4}"/>
                        </a:ext>
                      </a:extLst>
                    </p:cNvPr>
                    <p:cNvGrpSpPr/>
                    <p:nvPr/>
                  </p:nvGrpSpPr>
                  <p:grpSpPr>
                    <a:xfrm>
                      <a:off x="1882391" y="2238027"/>
                      <a:ext cx="796604" cy="1324353"/>
                      <a:chOff x="1882391" y="2238027"/>
                      <a:chExt cx="796604" cy="1324353"/>
                    </a:xfrm>
                  </p:grpSpPr>
                  <p:sp>
                    <p:nvSpPr>
                      <p:cNvPr id="141" name="Oval 140">
                        <a:extLst>
                          <a:ext uri="{FF2B5EF4-FFF2-40B4-BE49-F238E27FC236}">
                            <a16:creationId xmlns:a16="http://schemas.microsoft.com/office/drawing/2014/main" id="{313E15A3-190E-416A-BE50-465696D363E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F4E5F94-6593-4CBC-B85A-B329B353468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9F7FB44-72E1-4927-8717-EB51C1C231A5}"/>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2740602-7A9B-4D64-B90A-12982DD4836F}"/>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13EE2D23-7FEC-4847-A015-8E16FCADE6EA}"/>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1CAEA6B9-5E8B-4355-AE51-AF5B7C4DB1F5}"/>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00D449EB-9315-47BD-9A3F-681CF4812D6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135" name="Straight Arrow Connector 134">
                    <a:extLst>
                      <a:ext uri="{FF2B5EF4-FFF2-40B4-BE49-F238E27FC236}">
                        <a16:creationId xmlns:a16="http://schemas.microsoft.com/office/drawing/2014/main" id="{71B264D5-1507-433A-9E9E-45D43C0CAD26}"/>
                      </a:ext>
                    </a:extLst>
                  </p:cNvPr>
                  <p:cNvCxnSpPr>
                    <a:cxnSpLocks/>
                    <a:stCxn id="148"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4A06EFC-8FB0-4259-AC26-B7CDA748F4EB}"/>
                      </a:ext>
                    </a:extLst>
                  </p:cNvPr>
                  <p:cNvCxnSpPr>
                    <a:cxnSpLocks/>
                    <a:stCxn id="151"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9566351-F990-44E3-B26A-076A04DDE0A5}"/>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07C165D-7082-4328-B4E1-D152389410CF}"/>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1CF825AD-7F14-4D6E-A521-1822604D77D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130" name="Straight Arrow Connector 129">
                <a:extLst>
                  <a:ext uri="{FF2B5EF4-FFF2-40B4-BE49-F238E27FC236}">
                    <a16:creationId xmlns:a16="http://schemas.microsoft.com/office/drawing/2014/main" id="{D9F2CC5A-301A-47F8-871C-E1410D8CB3BB}"/>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28" name="Arc 127">
              <a:extLst>
                <a:ext uri="{FF2B5EF4-FFF2-40B4-BE49-F238E27FC236}">
                  <a16:creationId xmlns:a16="http://schemas.microsoft.com/office/drawing/2014/main" id="{3D55A9BB-8C95-48DB-B09A-D3CEB77A6E18}"/>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DC1C0754-B050-4A75-922F-46416E98BF09}"/>
              </a:ext>
            </a:extLst>
          </p:cNvPr>
          <p:cNvGrpSpPr/>
          <p:nvPr/>
        </p:nvGrpSpPr>
        <p:grpSpPr>
          <a:xfrm>
            <a:off x="3810562" y="4006338"/>
            <a:ext cx="1556674" cy="1428159"/>
            <a:chOff x="3239656" y="4300326"/>
            <a:chExt cx="1556674" cy="1428159"/>
          </a:xfrm>
        </p:grpSpPr>
        <p:grpSp>
          <p:nvGrpSpPr>
            <p:cNvPr id="153" name="Group 152">
              <a:extLst>
                <a:ext uri="{FF2B5EF4-FFF2-40B4-BE49-F238E27FC236}">
                  <a16:creationId xmlns:a16="http://schemas.microsoft.com/office/drawing/2014/main" id="{7FB4141F-0850-47A7-A617-FD331FFA6C1D}"/>
                </a:ext>
              </a:extLst>
            </p:cNvPr>
            <p:cNvGrpSpPr/>
            <p:nvPr/>
          </p:nvGrpSpPr>
          <p:grpSpPr>
            <a:xfrm>
              <a:off x="3239656" y="4300326"/>
              <a:ext cx="1556674" cy="1428159"/>
              <a:chOff x="811148" y="4411748"/>
              <a:chExt cx="1556674" cy="1428159"/>
            </a:xfrm>
          </p:grpSpPr>
          <p:grpSp>
            <p:nvGrpSpPr>
              <p:cNvPr id="155" name="Group 154">
                <a:extLst>
                  <a:ext uri="{FF2B5EF4-FFF2-40B4-BE49-F238E27FC236}">
                    <a16:creationId xmlns:a16="http://schemas.microsoft.com/office/drawing/2014/main" id="{71FD7645-D210-4FAD-BF5B-D7D5B941A9AA}"/>
                  </a:ext>
                </a:extLst>
              </p:cNvPr>
              <p:cNvGrpSpPr/>
              <p:nvPr/>
            </p:nvGrpSpPr>
            <p:grpSpPr>
              <a:xfrm>
                <a:off x="811148" y="4411748"/>
                <a:ext cx="1556674" cy="1428159"/>
                <a:chOff x="1515148" y="1915724"/>
                <a:chExt cx="2216458" cy="1648256"/>
              </a:xfrm>
            </p:grpSpPr>
            <p:grpSp>
              <p:nvGrpSpPr>
                <p:cNvPr id="157" name="Group 156">
                  <a:extLst>
                    <a:ext uri="{FF2B5EF4-FFF2-40B4-BE49-F238E27FC236}">
                      <a16:creationId xmlns:a16="http://schemas.microsoft.com/office/drawing/2014/main" id="{16F398B4-0DC0-41C8-AB0C-C00BD7D8E430}"/>
                    </a:ext>
                  </a:extLst>
                </p:cNvPr>
                <p:cNvGrpSpPr/>
                <p:nvPr/>
              </p:nvGrpSpPr>
              <p:grpSpPr>
                <a:xfrm>
                  <a:off x="1596326" y="1915724"/>
                  <a:ext cx="2095921" cy="1648256"/>
                  <a:chOff x="583074" y="1914124"/>
                  <a:chExt cx="2095921" cy="1648256"/>
                </a:xfrm>
              </p:grpSpPr>
              <p:grpSp>
                <p:nvGrpSpPr>
                  <p:cNvPr id="160" name="Group 159">
                    <a:extLst>
                      <a:ext uri="{FF2B5EF4-FFF2-40B4-BE49-F238E27FC236}">
                        <a16:creationId xmlns:a16="http://schemas.microsoft.com/office/drawing/2014/main" id="{ED81BD6C-F501-4BE9-A4F5-3283238322B1}"/>
                      </a:ext>
                    </a:extLst>
                  </p:cNvPr>
                  <p:cNvGrpSpPr/>
                  <p:nvPr/>
                </p:nvGrpSpPr>
                <p:grpSpPr>
                  <a:xfrm>
                    <a:off x="583074" y="1914124"/>
                    <a:ext cx="2095921" cy="1648256"/>
                    <a:chOff x="583074" y="1914124"/>
                    <a:chExt cx="2095921" cy="1648256"/>
                  </a:xfrm>
                </p:grpSpPr>
                <p:grpSp>
                  <p:nvGrpSpPr>
                    <p:cNvPr id="164" name="Group 163">
                      <a:extLst>
                        <a:ext uri="{FF2B5EF4-FFF2-40B4-BE49-F238E27FC236}">
                          <a16:creationId xmlns:a16="http://schemas.microsoft.com/office/drawing/2014/main" id="{EE1C15B7-7535-4912-8426-0DEC7D467587}"/>
                        </a:ext>
                      </a:extLst>
                    </p:cNvPr>
                    <p:cNvGrpSpPr/>
                    <p:nvPr/>
                  </p:nvGrpSpPr>
                  <p:grpSpPr>
                    <a:xfrm>
                      <a:off x="583074" y="2238027"/>
                      <a:ext cx="796604" cy="1324353"/>
                      <a:chOff x="934984" y="2259106"/>
                      <a:chExt cx="796604" cy="1324353"/>
                    </a:xfrm>
                  </p:grpSpPr>
                  <p:sp>
                    <p:nvSpPr>
                      <p:cNvPr id="170" name="Oval 169">
                        <a:extLst>
                          <a:ext uri="{FF2B5EF4-FFF2-40B4-BE49-F238E27FC236}">
                            <a16:creationId xmlns:a16="http://schemas.microsoft.com/office/drawing/2014/main" id="{02C0538B-0027-4637-B2AC-7E4A53958E74}"/>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E81DA118-8295-4EA8-BE74-7955F00DC142}"/>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Oval 171">
                        <a:extLst>
                          <a:ext uri="{FF2B5EF4-FFF2-40B4-BE49-F238E27FC236}">
                            <a16:creationId xmlns:a16="http://schemas.microsoft.com/office/drawing/2014/main" id="{AA946A59-BB13-4052-8443-90356F2BB864}"/>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3CACCB8C-BE87-452F-B0D4-76C660C7E41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6411C36E-49A7-4669-9D52-59D801F28CD0}"/>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F2E5CAEF-2268-4928-BF94-19D93E4AC1C4}"/>
                        </a:ext>
                      </a:extLst>
                    </p:cNvPr>
                    <p:cNvGrpSpPr/>
                    <p:nvPr/>
                  </p:nvGrpSpPr>
                  <p:grpSpPr>
                    <a:xfrm>
                      <a:off x="1882391" y="2238027"/>
                      <a:ext cx="796604" cy="1324353"/>
                      <a:chOff x="1882391" y="2238027"/>
                      <a:chExt cx="796604" cy="1324353"/>
                    </a:xfrm>
                  </p:grpSpPr>
                  <p:sp>
                    <p:nvSpPr>
                      <p:cNvPr id="167" name="Oval 166">
                        <a:extLst>
                          <a:ext uri="{FF2B5EF4-FFF2-40B4-BE49-F238E27FC236}">
                            <a16:creationId xmlns:a16="http://schemas.microsoft.com/office/drawing/2014/main" id="{6607A3DA-B38A-4D27-982A-A5F42743CD8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7187B54-3B46-4B85-8B27-8FE39597812B}"/>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A866B1A-4905-4E48-B315-2F756B27A43E}"/>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10621A4-C15A-4CF6-8061-6C848F0F3718}"/>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161" name="Straight Arrow Connector 160">
                    <a:extLst>
                      <a:ext uri="{FF2B5EF4-FFF2-40B4-BE49-F238E27FC236}">
                        <a16:creationId xmlns:a16="http://schemas.microsoft.com/office/drawing/2014/main" id="{09C9EA76-8A0C-4873-B1A2-132047DCFAC5}"/>
                      </a:ext>
                    </a:extLst>
                  </p:cNvPr>
                  <p:cNvCxnSpPr>
                    <a:cxnSpLocks/>
                    <a:stCxn id="171"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4ECA0BA-6289-4C9D-87A6-26C3B4494EAD}"/>
                      </a:ext>
                    </a:extLst>
                  </p:cNvPr>
                  <p:cNvCxnSpPr>
                    <a:cxnSpLocks/>
                    <a:stCxn id="174"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C9D445B-5EC4-4ED7-97BF-C4D81EBE2DA0}"/>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6D367FD-3B54-4DF3-B296-8AEC4553CEDA}"/>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FF19607-9793-4FD0-B221-CA733385E679}"/>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156" name="Straight Arrow Connector 155">
                <a:extLst>
                  <a:ext uri="{FF2B5EF4-FFF2-40B4-BE49-F238E27FC236}">
                    <a16:creationId xmlns:a16="http://schemas.microsoft.com/office/drawing/2014/main" id="{B4D9552B-A97D-434C-858A-597CBFDE0A3F}"/>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54" name="Arc 153">
              <a:extLst>
                <a:ext uri="{FF2B5EF4-FFF2-40B4-BE49-F238E27FC236}">
                  <a16:creationId xmlns:a16="http://schemas.microsoft.com/office/drawing/2014/main" id="{53BD540B-8156-414D-A0E9-AEE9E9B99A9C}"/>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5" name="Group 174">
            <a:extLst>
              <a:ext uri="{FF2B5EF4-FFF2-40B4-BE49-F238E27FC236}">
                <a16:creationId xmlns:a16="http://schemas.microsoft.com/office/drawing/2014/main" id="{808D9F11-7AD6-464D-BFF8-72449C9D1D59}"/>
              </a:ext>
            </a:extLst>
          </p:cNvPr>
          <p:cNvGrpSpPr/>
          <p:nvPr/>
        </p:nvGrpSpPr>
        <p:grpSpPr>
          <a:xfrm>
            <a:off x="6204486" y="4006338"/>
            <a:ext cx="1556674" cy="1428159"/>
            <a:chOff x="5633580" y="4300326"/>
            <a:chExt cx="1556674" cy="1428159"/>
          </a:xfrm>
        </p:grpSpPr>
        <p:cxnSp>
          <p:nvCxnSpPr>
            <p:cNvPr id="176" name="Straight Arrow Connector 175">
              <a:extLst>
                <a:ext uri="{FF2B5EF4-FFF2-40B4-BE49-F238E27FC236}">
                  <a16:creationId xmlns:a16="http://schemas.microsoft.com/office/drawing/2014/main" id="{AF605050-9264-42B3-B9FB-E01694297D1A}"/>
                </a:ext>
              </a:extLst>
            </p:cNvPr>
            <p:cNvCxnSpPr>
              <a:cxnSpLocks/>
              <a:stCxn id="206"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B6535CF8-C8BF-4BA1-9001-803801271D83}"/>
                </a:ext>
              </a:extLst>
            </p:cNvPr>
            <p:cNvGrpSpPr/>
            <p:nvPr/>
          </p:nvGrpSpPr>
          <p:grpSpPr>
            <a:xfrm>
              <a:off x="5633580" y="4300326"/>
              <a:ext cx="1556674" cy="1428159"/>
              <a:chOff x="5633580" y="4300326"/>
              <a:chExt cx="1556674" cy="1428159"/>
            </a:xfrm>
          </p:grpSpPr>
          <p:grpSp>
            <p:nvGrpSpPr>
              <p:cNvPr id="178" name="Group 177">
                <a:extLst>
                  <a:ext uri="{FF2B5EF4-FFF2-40B4-BE49-F238E27FC236}">
                    <a16:creationId xmlns:a16="http://schemas.microsoft.com/office/drawing/2014/main" id="{97458AD6-B9C2-4E30-A06A-7BF7E0939CD4}"/>
                  </a:ext>
                </a:extLst>
              </p:cNvPr>
              <p:cNvGrpSpPr/>
              <p:nvPr/>
            </p:nvGrpSpPr>
            <p:grpSpPr>
              <a:xfrm>
                <a:off x="5633580" y="4300326"/>
                <a:ext cx="1556674" cy="1428159"/>
                <a:chOff x="5064088" y="4353426"/>
                <a:chExt cx="1556674" cy="1428159"/>
              </a:xfrm>
            </p:grpSpPr>
            <p:grpSp>
              <p:nvGrpSpPr>
                <p:cNvPr id="180" name="Group 179">
                  <a:extLst>
                    <a:ext uri="{FF2B5EF4-FFF2-40B4-BE49-F238E27FC236}">
                      <a16:creationId xmlns:a16="http://schemas.microsoft.com/office/drawing/2014/main" id="{5BBAF98B-2EAE-40E3-871E-CF2A87BB1923}"/>
                    </a:ext>
                  </a:extLst>
                </p:cNvPr>
                <p:cNvGrpSpPr/>
                <p:nvPr/>
              </p:nvGrpSpPr>
              <p:grpSpPr>
                <a:xfrm>
                  <a:off x="5064088" y="4353426"/>
                  <a:ext cx="1556674" cy="1428159"/>
                  <a:chOff x="1515148" y="1915724"/>
                  <a:chExt cx="2216458" cy="1648256"/>
                </a:xfrm>
              </p:grpSpPr>
              <p:grpSp>
                <p:nvGrpSpPr>
                  <p:cNvPr id="185" name="Group 184">
                    <a:extLst>
                      <a:ext uri="{FF2B5EF4-FFF2-40B4-BE49-F238E27FC236}">
                        <a16:creationId xmlns:a16="http://schemas.microsoft.com/office/drawing/2014/main" id="{A8B69AA1-B6BD-452A-8DC0-C9F1C90E9589}"/>
                      </a:ext>
                    </a:extLst>
                  </p:cNvPr>
                  <p:cNvGrpSpPr/>
                  <p:nvPr/>
                </p:nvGrpSpPr>
                <p:grpSpPr>
                  <a:xfrm>
                    <a:off x="1596326" y="1915724"/>
                    <a:ext cx="2095921" cy="1648256"/>
                    <a:chOff x="583074" y="1914124"/>
                    <a:chExt cx="2095921" cy="1648256"/>
                  </a:xfrm>
                </p:grpSpPr>
                <p:grpSp>
                  <p:nvGrpSpPr>
                    <p:cNvPr id="188" name="Group 187">
                      <a:extLst>
                        <a:ext uri="{FF2B5EF4-FFF2-40B4-BE49-F238E27FC236}">
                          <a16:creationId xmlns:a16="http://schemas.microsoft.com/office/drawing/2014/main" id="{93D42CD3-4B1F-4855-8FCE-2B716DDDA39B}"/>
                        </a:ext>
                      </a:extLst>
                    </p:cNvPr>
                    <p:cNvGrpSpPr/>
                    <p:nvPr/>
                  </p:nvGrpSpPr>
                  <p:grpSpPr>
                    <a:xfrm>
                      <a:off x="583074" y="1914124"/>
                      <a:ext cx="2095921" cy="1648256"/>
                      <a:chOff x="583074" y="1914124"/>
                      <a:chExt cx="2095921" cy="1648256"/>
                    </a:xfrm>
                  </p:grpSpPr>
                  <p:grpSp>
                    <p:nvGrpSpPr>
                      <p:cNvPr id="192" name="Group 191">
                        <a:extLst>
                          <a:ext uri="{FF2B5EF4-FFF2-40B4-BE49-F238E27FC236}">
                            <a16:creationId xmlns:a16="http://schemas.microsoft.com/office/drawing/2014/main" id="{E3C4AA18-F298-4D3D-8D59-872BB00ECFA2}"/>
                          </a:ext>
                        </a:extLst>
                      </p:cNvPr>
                      <p:cNvGrpSpPr/>
                      <p:nvPr/>
                    </p:nvGrpSpPr>
                    <p:grpSpPr>
                      <a:xfrm>
                        <a:off x="583074" y="2238027"/>
                        <a:ext cx="796604" cy="1324353"/>
                        <a:chOff x="934984" y="2259106"/>
                        <a:chExt cx="796604" cy="1324353"/>
                      </a:xfrm>
                    </p:grpSpPr>
                    <p:sp>
                      <p:nvSpPr>
                        <p:cNvPr id="195" name="Oval 194">
                          <a:extLst>
                            <a:ext uri="{FF2B5EF4-FFF2-40B4-BE49-F238E27FC236}">
                              <a16:creationId xmlns:a16="http://schemas.microsoft.com/office/drawing/2014/main" id="{C82195BC-F8D1-4517-B59F-40DBD35A0C0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DB8E0A5-07AC-4C75-BD2C-1DAA3C31481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Oval 196">
                          <a:extLst>
                            <a:ext uri="{FF2B5EF4-FFF2-40B4-BE49-F238E27FC236}">
                              <a16:creationId xmlns:a16="http://schemas.microsoft.com/office/drawing/2014/main" id="{FD4CC051-7088-41E2-BA46-2181C628F846}"/>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EC38A05D-B7E8-4C4D-9FDD-A0DCAC8D25BE}"/>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EA59B34F-606A-4182-9918-1265EB47F44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Oval 192">
                        <a:extLst>
                          <a:ext uri="{FF2B5EF4-FFF2-40B4-BE49-F238E27FC236}">
                            <a16:creationId xmlns:a16="http://schemas.microsoft.com/office/drawing/2014/main" id="{FBBA8242-7139-4CED-A800-0B9D2D40967C}"/>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67759A13-3B6B-417C-B954-EB721D9611AA}"/>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89" name="Straight Arrow Connector 188">
                      <a:extLst>
                        <a:ext uri="{FF2B5EF4-FFF2-40B4-BE49-F238E27FC236}">
                          <a16:creationId xmlns:a16="http://schemas.microsoft.com/office/drawing/2014/main" id="{38EB3D17-8154-4B23-86F8-314BEEC03BCE}"/>
                        </a:ext>
                      </a:extLst>
                    </p:cNvPr>
                    <p:cNvCxnSpPr>
                      <a:cxnSpLocks/>
                      <a:stCxn id="196"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6B52FB7E-C2A5-4039-83C7-8FC65DFF32AC}"/>
                        </a:ext>
                      </a:extLst>
                    </p:cNvPr>
                    <p:cNvCxnSpPr>
                      <a:cxnSpLocks/>
                      <a:stCxn id="207"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23A8ED6-F09C-4B62-B85A-96AFB4F0DC28}"/>
                        </a:ext>
                      </a:extLst>
                    </p:cNvPr>
                    <p:cNvCxnSpPr>
                      <a:cxnSpLocks/>
                      <a:stCxn id="197"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B182180-065D-43D4-A9B0-6CC095C9C5F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12852E5C-3DE0-4AEB-BE92-4C6410914E1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81" name="Oval 180">
                  <a:extLst>
                    <a:ext uri="{FF2B5EF4-FFF2-40B4-BE49-F238E27FC236}">
                      <a16:creationId xmlns:a16="http://schemas.microsoft.com/office/drawing/2014/main" id="{6D1FBFC9-87F3-4290-A963-D737F28378B9}"/>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Oval 181">
                  <a:extLst>
                    <a:ext uri="{FF2B5EF4-FFF2-40B4-BE49-F238E27FC236}">
                      <a16:creationId xmlns:a16="http://schemas.microsoft.com/office/drawing/2014/main" id="{7B7C1CA1-201A-4925-B010-5EF6BFDF8CE2}"/>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6C149F56-F939-42AD-A501-B7686DDF74EE}"/>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22D275E-8D3E-4F2E-A937-71135E64E858}"/>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Arc 178">
                <a:extLst>
                  <a:ext uri="{FF2B5EF4-FFF2-40B4-BE49-F238E27FC236}">
                    <a16:creationId xmlns:a16="http://schemas.microsoft.com/office/drawing/2014/main" id="{ABBB2843-70B0-4AF0-BDE0-60AE590DC61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4454BA16-BA86-420A-871E-9CE1844529D8}"/>
              </a:ext>
            </a:extLst>
          </p:cNvPr>
          <p:cNvGrpSpPr/>
          <p:nvPr/>
        </p:nvGrpSpPr>
        <p:grpSpPr>
          <a:xfrm>
            <a:off x="152946" y="2346688"/>
            <a:ext cx="8747673" cy="1631216"/>
            <a:chOff x="152946" y="2346688"/>
            <a:chExt cx="8747673" cy="1631216"/>
          </a:xfrm>
        </p:grpSpPr>
        <p:sp>
          <p:nvSpPr>
            <p:cNvPr id="208" name="TextBox 207">
              <a:extLst>
                <a:ext uri="{FF2B5EF4-FFF2-40B4-BE49-F238E27FC236}">
                  <a16:creationId xmlns:a16="http://schemas.microsoft.com/office/drawing/2014/main" id="{BD4C65A1-2F26-48DA-ADFC-B81DD710ECE9}"/>
                </a:ext>
              </a:extLst>
            </p:cNvPr>
            <p:cNvSpPr txBox="1"/>
            <p:nvPr/>
          </p:nvSpPr>
          <p:spPr>
            <a:xfrm>
              <a:off x="3275732" y="2346688"/>
              <a:ext cx="2547881"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(Surjective) </a:t>
              </a:r>
              <a:r>
                <a:rPr lang="en-SG" sz="2000" dirty="0"/>
                <a:t>Informally, every element in the codomain must have </a:t>
              </a:r>
              <a:r>
                <a:rPr lang="en-SG" sz="2000" b="1" dirty="0"/>
                <a:t>at least one arrow</a:t>
              </a:r>
              <a:r>
                <a:rPr lang="en-SG" sz="2000" dirty="0"/>
                <a:t> going into it.</a:t>
              </a:r>
            </a:p>
          </p:txBody>
        </p:sp>
        <p:sp>
          <p:nvSpPr>
            <p:cNvPr id="209" name="TextBox 208">
              <a:extLst>
                <a:ext uri="{FF2B5EF4-FFF2-40B4-BE49-F238E27FC236}">
                  <a16:creationId xmlns:a16="http://schemas.microsoft.com/office/drawing/2014/main" id="{A1F23449-CB5C-4522-B8FE-C0CA62F64227}"/>
                </a:ext>
              </a:extLst>
            </p:cNvPr>
            <p:cNvSpPr txBox="1"/>
            <p:nvPr/>
          </p:nvSpPr>
          <p:spPr>
            <a:xfrm>
              <a:off x="152946" y="2346688"/>
              <a:ext cx="2547881"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(Injective) </a:t>
              </a:r>
              <a:r>
                <a:rPr lang="en-SG" sz="2000" dirty="0"/>
                <a:t>Informally, every element in the codomain must have </a:t>
              </a:r>
              <a:r>
                <a:rPr lang="en-SG" sz="2000" b="1" dirty="0"/>
                <a:t>at most one arrow</a:t>
              </a:r>
              <a:r>
                <a:rPr lang="en-SG" sz="2000" dirty="0"/>
                <a:t> going into it.</a:t>
              </a:r>
            </a:p>
          </p:txBody>
        </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3F21B032-6C56-4535-8FFB-13D50AA1FFA0}"/>
                    </a:ext>
                  </a:extLst>
                </p:cNvPr>
                <p:cNvSpPr txBox="1"/>
                <p:nvPr/>
              </p:nvSpPr>
              <p:spPr>
                <a:xfrm>
                  <a:off x="2707696" y="2878926"/>
                  <a:ext cx="568036"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3600" i="1" smtClean="0">
                            <a:latin typeface="Cambria Math" panose="02040503050406030204" pitchFamily="18" charset="0"/>
                            <a:ea typeface="Cambria Math" panose="02040503050406030204" pitchFamily="18" charset="0"/>
                          </a:rPr>
                          <m:t>∧</m:t>
                        </m:r>
                      </m:oMath>
                    </m:oMathPara>
                  </a14:m>
                  <a:endParaRPr lang="en-SG" sz="3600" dirty="0"/>
                </a:p>
              </p:txBody>
            </p:sp>
          </mc:Choice>
          <mc:Fallback xmlns="">
            <p:sp>
              <p:nvSpPr>
                <p:cNvPr id="210" name="TextBox 209">
                  <a:extLst>
                    <a:ext uri="{FF2B5EF4-FFF2-40B4-BE49-F238E27FC236}">
                      <a16:creationId xmlns:a16="http://schemas.microsoft.com/office/drawing/2014/main" id="{3F21B032-6C56-4535-8FFB-13D50AA1FFA0}"/>
                    </a:ext>
                  </a:extLst>
                </p:cNvPr>
                <p:cNvSpPr txBox="1">
                  <a:spLocks noRot="1" noChangeAspect="1" noMove="1" noResize="1" noEditPoints="1" noAdjustHandles="1" noChangeArrowheads="1" noChangeShapeType="1" noTextEdit="1"/>
                </p:cNvSpPr>
                <p:nvPr/>
              </p:nvSpPr>
              <p:spPr>
                <a:xfrm>
                  <a:off x="2707696" y="2878926"/>
                  <a:ext cx="568036" cy="553998"/>
                </a:xfrm>
                <a:prstGeom prst="rect">
                  <a:avLst/>
                </a:prstGeom>
                <a:blipFill>
                  <a:blip r:embed="rId2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A1BB8268-2006-46CB-9C25-E80CE35434B0}"/>
                    </a:ext>
                  </a:extLst>
                </p:cNvPr>
                <p:cNvSpPr txBox="1"/>
                <p:nvPr/>
              </p:nvSpPr>
              <p:spPr>
                <a:xfrm>
                  <a:off x="5847465" y="2878926"/>
                  <a:ext cx="568036"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3600" i="1" smtClean="0">
                            <a:latin typeface="Cambria Math" panose="02040503050406030204" pitchFamily="18" charset="0"/>
                            <a:ea typeface="Cambria Math" panose="02040503050406030204" pitchFamily="18" charset="0"/>
                          </a:rPr>
                          <m:t>≡</m:t>
                        </m:r>
                      </m:oMath>
                    </m:oMathPara>
                  </a14:m>
                  <a:endParaRPr lang="en-SG" sz="3600" dirty="0"/>
                </a:p>
              </p:txBody>
            </p:sp>
          </mc:Choice>
          <mc:Fallback xmlns="">
            <p:sp>
              <p:nvSpPr>
                <p:cNvPr id="211" name="TextBox 210">
                  <a:extLst>
                    <a:ext uri="{FF2B5EF4-FFF2-40B4-BE49-F238E27FC236}">
                      <a16:creationId xmlns:a16="http://schemas.microsoft.com/office/drawing/2014/main" id="{A1BB8268-2006-46CB-9C25-E80CE35434B0}"/>
                    </a:ext>
                  </a:extLst>
                </p:cNvPr>
                <p:cNvSpPr txBox="1">
                  <a:spLocks noRot="1" noChangeAspect="1" noMove="1" noResize="1" noEditPoints="1" noAdjustHandles="1" noChangeArrowheads="1" noChangeShapeType="1" noTextEdit="1"/>
                </p:cNvSpPr>
                <p:nvPr/>
              </p:nvSpPr>
              <p:spPr>
                <a:xfrm>
                  <a:off x="5847465" y="2878926"/>
                  <a:ext cx="568036" cy="553998"/>
                </a:xfrm>
                <a:prstGeom prst="rect">
                  <a:avLst/>
                </a:prstGeom>
                <a:blipFill>
                  <a:blip r:embed="rId24"/>
                  <a:stretch>
                    <a:fillRect/>
                  </a:stretch>
                </a:blipFill>
              </p:spPr>
              <p:txBody>
                <a:bodyPr/>
                <a:lstStyle/>
                <a:p>
                  <a:r>
                    <a:rPr lang="en-SG">
                      <a:noFill/>
                    </a:rPr>
                    <a:t> </a:t>
                  </a:r>
                </a:p>
              </p:txBody>
            </p:sp>
          </mc:Fallback>
        </mc:AlternateContent>
        <p:sp>
          <p:nvSpPr>
            <p:cNvPr id="212" name="TextBox 211">
              <a:extLst>
                <a:ext uri="{FF2B5EF4-FFF2-40B4-BE49-F238E27FC236}">
                  <a16:creationId xmlns:a16="http://schemas.microsoft.com/office/drawing/2014/main" id="{50B70E9D-C28D-43A3-AC5C-D24DC522E5F1}"/>
                </a:ext>
              </a:extLst>
            </p:cNvPr>
            <p:cNvSpPr txBox="1"/>
            <p:nvPr/>
          </p:nvSpPr>
          <p:spPr>
            <a:xfrm>
              <a:off x="6457950" y="2346688"/>
              <a:ext cx="2442669"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(Bijective) </a:t>
              </a:r>
              <a:r>
                <a:rPr lang="en-SG" sz="2000" dirty="0"/>
                <a:t>Informally, every element in the codomain must have </a:t>
              </a:r>
              <a:r>
                <a:rPr lang="en-SG" sz="2000" b="1" dirty="0"/>
                <a:t>exactly one arrow</a:t>
              </a:r>
              <a:r>
                <a:rPr lang="en-SG" sz="2000" dirty="0"/>
                <a:t> going into it.</a:t>
              </a:r>
              <a:endParaRPr lang="en-SG" sz="2400" dirty="0"/>
            </a:p>
          </p:txBody>
        </p:sp>
      </p:grpSp>
      <p:sp>
        <p:nvSpPr>
          <p:cNvPr id="213" name="TextBox 212">
            <a:extLst>
              <a:ext uri="{FF2B5EF4-FFF2-40B4-BE49-F238E27FC236}">
                <a16:creationId xmlns:a16="http://schemas.microsoft.com/office/drawing/2014/main" id="{D80E5B78-DE89-4DC6-9FC2-99213420407C}"/>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7" name="Group 6">
            <a:extLst>
              <a:ext uri="{FF2B5EF4-FFF2-40B4-BE49-F238E27FC236}">
                <a16:creationId xmlns:a16="http://schemas.microsoft.com/office/drawing/2014/main" id="{CB2766B4-E6C5-4C64-BA3C-10C10EDFECA2}"/>
              </a:ext>
            </a:extLst>
          </p:cNvPr>
          <p:cNvGrpSpPr/>
          <p:nvPr/>
        </p:nvGrpSpPr>
        <p:grpSpPr>
          <a:xfrm>
            <a:off x="1382841" y="5587370"/>
            <a:ext cx="6388084" cy="1195272"/>
            <a:chOff x="1382841" y="5587370"/>
            <a:chExt cx="6388084" cy="1195272"/>
          </a:xfrm>
        </p:grpSpPr>
        <p:sp>
          <p:nvSpPr>
            <p:cNvPr id="220" name="TextBox 219">
              <a:extLst>
                <a:ext uri="{FF2B5EF4-FFF2-40B4-BE49-F238E27FC236}">
                  <a16:creationId xmlns:a16="http://schemas.microsoft.com/office/drawing/2014/main" id="{B954FB8D-A720-4864-BB0B-CE34A38FE065}"/>
                </a:ext>
              </a:extLst>
            </p:cNvPr>
            <p:cNvSpPr txBox="1"/>
            <p:nvPr/>
          </p:nvSpPr>
          <p:spPr>
            <a:xfrm>
              <a:off x="1508550"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sp>
          <p:nvSpPr>
            <p:cNvPr id="221" name="TextBox 220">
              <a:extLst>
                <a:ext uri="{FF2B5EF4-FFF2-40B4-BE49-F238E27FC236}">
                  <a16:creationId xmlns:a16="http://schemas.microsoft.com/office/drawing/2014/main" id="{C3C52168-F077-4CD5-89C2-7505CC10DF4E}"/>
                </a:ext>
              </a:extLst>
            </p:cNvPr>
            <p:cNvSpPr txBox="1"/>
            <p:nvPr/>
          </p:nvSpPr>
          <p:spPr>
            <a:xfrm>
              <a:off x="3772498"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Not injection</a:t>
              </a:r>
              <a:endParaRPr lang="en-SG" sz="2000" dirty="0"/>
            </a:p>
          </p:txBody>
        </p:sp>
        <p:sp>
          <p:nvSpPr>
            <p:cNvPr id="222" name="TextBox 221">
              <a:extLst>
                <a:ext uri="{FF2B5EF4-FFF2-40B4-BE49-F238E27FC236}">
                  <a16:creationId xmlns:a16="http://schemas.microsoft.com/office/drawing/2014/main" id="{A2786FC2-7E70-42F5-8753-A290EB1F21AA}"/>
                </a:ext>
              </a:extLst>
            </p:cNvPr>
            <p:cNvSpPr txBox="1"/>
            <p:nvPr/>
          </p:nvSpPr>
          <p:spPr>
            <a:xfrm>
              <a:off x="6204486" y="5587370"/>
              <a:ext cx="1556674" cy="400110"/>
            </a:xfrm>
            <a:prstGeom prst="rect">
              <a:avLst/>
            </a:prstGeom>
            <a:solidFill>
              <a:schemeClr val="accent4">
                <a:lumMod val="20000"/>
                <a:lumOff val="80000"/>
              </a:schemeClr>
            </a:solidFill>
          </p:spPr>
          <p:txBody>
            <a:bodyPr wrap="square" rtlCol="0">
              <a:spAutoFit/>
            </a:bodyPr>
            <a:lstStyle/>
            <a:p>
              <a:pPr algn="ctr"/>
              <a:r>
                <a:rPr lang="en-US" sz="2000" dirty="0"/>
                <a:t>Injection</a:t>
              </a:r>
              <a:endParaRPr lang="en-SG" sz="2000" dirty="0"/>
            </a:p>
          </p:txBody>
        </p:sp>
        <p:sp>
          <p:nvSpPr>
            <p:cNvPr id="223" name="TextBox 222">
              <a:extLst>
                <a:ext uri="{FF2B5EF4-FFF2-40B4-BE49-F238E27FC236}">
                  <a16:creationId xmlns:a16="http://schemas.microsoft.com/office/drawing/2014/main" id="{93AEF6A3-C860-435E-A9AE-6E2507EF0FED}"/>
                </a:ext>
              </a:extLst>
            </p:cNvPr>
            <p:cNvSpPr txBox="1"/>
            <p:nvPr/>
          </p:nvSpPr>
          <p:spPr>
            <a:xfrm>
              <a:off x="1382841" y="6011962"/>
              <a:ext cx="1828192" cy="400111"/>
            </a:xfrm>
            <a:prstGeom prst="rect">
              <a:avLst/>
            </a:prstGeom>
            <a:solidFill>
              <a:schemeClr val="accent6">
                <a:lumMod val="20000"/>
                <a:lumOff val="80000"/>
              </a:schemeClr>
            </a:solidFill>
          </p:spPr>
          <p:txBody>
            <a:bodyPr wrap="square" rtlCol="0">
              <a:spAutoFit/>
            </a:bodyPr>
            <a:lstStyle/>
            <a:p>
              <a:pPr algn="ctr"/>
              <a:r>
                <a:rPr lang="en-US" sz="2000" dirty="0"/>
                <a:t>Not surjection</a:t>
              </a:r>
              <a:endParaRPr lang="en-SG" sz="2000" dirty="0"/>
            </a:p>
          </p:txBody>
        </p:sp>
        <p:sp>
          <p:nvSpPr>
            <p:cNvPr id="224" name="TextBox 223">
              <a:extLst>
                <a:ext uri="{FF2B5EF4-FFF2-40B4-BE49-F238E27FC236}">
                  <a16:creationId xmlns:a16="http://schemas.microsoft.com/office/drawing/2014/main" id="{2D7AA0DB-6BC3-4918-89E2-C2421506995F}"/>
                </a:ext>
              </a:extLst>
            </p:cNvPr>
            <p:cNvSpPr txBox="1"/>
            <p:nvPr/>
          </p:nvSpPr>
          <p:spPr>
            <a:xfrm>
              <a:off x="3772498"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225" name="TextBox 224">
              <a:extLst>
                <a:ext uri="{FF2B5EF4-FFF2-40B4-BE49-F238E27FC236}">
                  <a16:creationId xmlns:a16="http://schemas.microsoft.com/office/drawing/2014/main" id="{9AE2DA58-A4D5-49CC-9C4C-B069EC96CB8F}"/>
                </a:ext>
              </a:extLst>
            </p:cNvPr>
            <p:cNvSpPr txBox="1"/>
            <p:nvPr/>
          </p:nvSpPr>
          <p:spPr>
            <a:xfrm>
              <a:off x="6204486" y="6011962"/>
              <a:ext cx="1556674" cy="400110"/>
            </a:xfrm>
            <a:prstGeom prst="rect">
              <a:avLst/>
            </a:prstGeom>
            <a:solidFill>
              <a:schemeClr val="accent6">
                <a:lumMod val="20000"/>
                <a:lumOff val="80000"/>
              </a:schemeClr>
            </a:solidFill>
          </p:spPr>
          <p:txBody>
            <a:bodyPr wrap="square" rtlCol="0">
              <a:spAutoFit/>
            </a:bodyPr>
            <a:lstStyle/>
            <a:p>
              <a:pPr algn="ctr"/>
              <a:r>
                <a:rPr lang="en-US" sz="2000" dirty="0"/>
                <a:t>Surjection</a:t>
              </a:r>
              <a:endParaRPr lang="en-SG" sz="2000" dirty="0"/>
            </a:p>
          </p:txBody>
        </p:sp>
        <p:sp>
          <p:nvSpPr>
            <p:cNvPr id="226" name="TextBox 225">
              <a:extLst>
                <a:ext uri="{FF2B5EF4-FFF2-40B4-BE49-F238E27FC236}">
                  <a16:creationId xmlns:a16="http://schemas.microsoft.com/office/drawing/2014/main" id="{B04A5F93-56D5-4034-A80E-891555C7441E}"/>
                </a:ext>
              </a:extLst>
            </p:cNvPr>
            <p:cNvSpPr txBox="1"/>
            <p:nvPr/>
          </p:nvSpPr>
          <p:spPr>
            <a:xfrm>
              <a:off x="6214251" y="6382532"/>
              <a:ext cx="1556674" cy="400110"/>
            </a:xfrm>
            <a:prstGeom prst="rect">
              <a:avLst/>
            </a:prstGeom>
            <a:solidFill>
              <a:schemeClr val="accent2">
                <a:lumMod val="20000"/>
                <a:lumOff val="80000"/>
              </a:schemeClr>
            </a:solidFill>
          </p:spPr>
          <p:txBody>
            <a:bodyPr wrap="square" rtlCol="0">
              <a:spAutoFit/>
            </a:bodyPr>
            <a:lstStyle/>
            <a:p>
              <a:pPr algn="ctr"/>
              <a:r>
                <a:rPr lang="en-US" sz="2000" dirty="0"/>
                <a:t>Bijection</a:t>
              </a:r>
              <a:endParaRPr lang="en-SG" sz="2000" dirty="0"/>
            </a:p>
          </p:txBody>
        </p:sp>
      </p:grpSp>
      <p:sp>
        <p:nvSpPr>
          <p:cNvPr id="252" name="Oval 251">
            <a:extLst>
              <a:ext uri="{FF2B5EF4-FFF2-40B4-BE49-F238E27FC236}">
                <a16:creationId xmlns:a16="http://schemas.microsoft.com/office/drawing/2014/main" id="{B2F4B81E-5F7A-440E-8A64-5D2E4371190C}"/>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9" name="Oval 10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0" name="Oval 10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428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7.2.4 Inverse Functions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5353" y="1466499"/>
                <a:ext cx="8572242" cy="1015663"/>
              </a:xfrm>
              <a:prstGeom prst="rect">
                <a:avLst/>
              </a:prstGeom>
              <a:noFill/>
              <a:ln>
                <a:noFill/>
              </a:ln>
            </p:spPr>
            <p:txBody>
              <a:bodyPr wrap="square" rtlCol="0">
                <a:spAutoFit/>
              </a:bodyPr>
              <a:lstStyle/>
              <a:p>
                <a:r>
                  <a:rPr lang="en-US" altLang="en-US" sz="2000" dirty="0"/>
                  <a:t>If </a:t>
                </a:r>
                <a14:m>
                  <m:oMath xmlns:m="http://schemas.openxmlformats.org/officeDocument/2006/math">
                    <m:r>
                      <a:rPr lang="en-US" altLang="en-US" sz="2000" b="0" i="1" dirty="0" smtClean="0">
                        <a:latin typeface="Cambria Math" panose="02040503050406030204" pitchFamily="18" charset="0"/>
                      </a:rPr>
                      <m:t>𝑓</m:t>
                    </m:r>
                  </m:oMath>
                </a14:m>
                <a:r>
                  <a:rPr lang="en-US" altLang="en-US" sz="2000" dirty="0"/>
                  <a:t> is a </a:t>
                </a:r>
                <a:r>
                  <a:rPr lang="en-US" altLang="en-US" sz="2000" dirty="0">
                    <a:solidFill>
                      <a:srgbClr val="C00000"/>
                    </a:solidFill>
                  </a:rPr>
                  <a:t>bijection</a:t>
                </a:r>
                <a:r>
                  <a:rPr lang="en-US" altLang="en-US" sz="2000" dirty="0"/>
                  <a:t> from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to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then there is a function from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to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that “undoes” the action of </a:t>
                </a:r>
                <a14:m>
                  <m:oMath xmlns:m="http://schemas.openxmlformats.org/officeDocument/2006/math">
                    <m:r>
                      <a:rPr lang="en-US" altLang="en-US" sz="2000" b="0" i="1" dirty="0" smtClean="0">
                        <a:latin typeface="Cambria Math" panose="02040503050406030204" pitchFamily="18" charset="0"/>
                      </a:rPr>
                      <m:t>𝑓</m:t>
                    </m:r>
                  </m:oMath>
                </a14:m>
                <a:r>
                  <a:rPr lang="en-US" altLang="en-US" sz="2000" dirty="0"/>
                  <a:t>; that is, it sends each element of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back to the element of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that it came from. This function is called the </a:t>
                </a:r>
                <a:r>
                  <a:rPr lang="en-US" altLang="en-US" sz="2000" i="1" dirty="0">
                    <a:solidFill>
                      <a:srgbClr val="C00000"/>
                    </a:solidFill>
                  </a:rPr>
                  <a:t>inverse function</a:t>
                </a:r>
                <a:r>
                  <a:rPr lang="en-US" altLang="en-US" sz="2000" dirty="0"/>
                  <a:t> for </a:t>
                </a:r>
                <a14:m>
                  <m:oMath xmlns:m="http://schemas.openxmlformats.org/officeDocument/2006/math">
                    <m:r>
                      <a:rPr lang="en-US" altLang="en-US" sz="2000" b="0" i="1" smtClean="0">
                        <a:latin typeface="Cambria Math" panose="02040503050406030204" pitchFamily="18" charset="0"/>
                      </a:rPr>
                      <m:t>𝑓</m:t>
                    </m:r>
                  </m:oMath>
                </a14:m>
                <a:r>
                  <a:rPr lang="en-US" altLang="en-US" sz="2000" dirty="0"/>
                  <a:t>, denoted as </a:t>
                </a:r>
                <a14:m>
                  <m:oMath xmlns:m="http://schemas.openxmlformats.org/officeDocument/2006/math">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𝑓</m:t>
                        </m:r>
                      </m:e>
                      <m:sup>
                        <m:r>
                          <a:rPr lang="en-SG" altLang="en-US" sz="2000" b="0" i="1" smtClean="0">
                            <a:latin typeface="Cambria Math" panose="02040503050406030204" pitchFamily="18" charset="0"/>
                          </a:rPr>
                          <m:t>−1</m:t>
                        </m:r>
                      </m:sup>
                    </m:sSup>
                    <m:r>
                      <a:rPr lang="en-SG" altLang="en-US" sz="2000" b="0" i="1" smtClean="0">
                        <a:latin typeface="Cambria Math" panose="02040503050406030204" pitchFamily="18" charset="0"/>
                      </a:rPr>
                      <m:t>.</m:t>
                    </m:r>
                  </m:oMath>
                </a14:m>
                <a:endParaRPr lang="en-US" altLang="en-US" sz="2000" dirty="0"/>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5353" y="1466499"/>
                <a:ext cx="8572242" cy="1015663"/>
              </a:xfrm>
              <a:prstGeom prst="rect">
                <a:avLst/>
              </a:prstGeom>
              <a:blipFill>
                <a:blip r:embed="rId3"/>
                <a:stretch>
                  <a:fillRect l="-711" t="-3614" r="-213" b="-10241"/>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E3CE9965-81A6-4AE9-9CF6-48F53C0EEAB3}"/>
              </a:ext>
            </a:extLst>
          </p:cNvPr>
          <p:cNvGrpSpPr/>
          <p:nvPr/>
        </p:nvGrpSpPr>
        <p:grpSpPr>
          <a:xfrm>
            <a:off x="537690" y="2553563"/>
            <a:ext cx="8238334" cy="1695911"/>
            <a:chOff x="993228" y="4598517"/>
            <a:chExt cx="8238334" cy="1695911"/>
          </a:xfrm>
        </p:grpSpPr>
        <p:sp>
          <p:nvSpPr>
            <p:cNvPr id="42" name="Rectangle 41">
              <a:extLst>
                <a:ext uri="{FF2B5EF4-FFF2-40B4-BE49-F238E27FC236}">
                  <a16:creationId xmlns:a16="http://schemas.microsoft.com/office/drawing/2014/main" id="{785F3901-9980-4B60-93C1-9700B73E9B93}"/>
                </a:ext>
              </a:extLst>
            </p:cNvPr>
            <p:cNvSpPr/>
            <p:nvPr/>
          </p:nvSpPr>
          <p:spPr>
            <a:xfrm>
              <a:off x="993228" y="4598520"/>
              <a:ext cx="8238334" cy="16959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E416E81B-FF97-4BDD-A28E-7F1401D792D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A1414EC2-0229-4278-AC14-14DA1F1D2BA9}"/>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Inverse function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D571D12-AAFC-4F0B-8004-60158059A82F}"/>
                    </a:ext>
                  </a:extLst>
                </p:cNvPr>
                <p:cNvSpPr txBox="1"/>
                <p:nvPr/>
              </p:nvSpPr>
              <p:spPr>
                <a:xfrm>
                  <a:off x="1062281" y="5142830"/>
                  <a:ext cx="7530017" cy="1151597"/>
                </a:xfrm>
                <a:prstGeom prst="rect">
                  <a:avLst/>
                </a:prstGeom>
                <a:noFill/>
              </p:spPr>
              <p:txBody>
                <a:bodyPr wrap="square" rtlCol="0">
                  <a:spAutoFit/>
                </a:bodyPr>
                <a:lstStyle/>
                <a:p>
                  <a:r>
                    <a:rPr lang="en-US" sz="2200" dirty="0"/>
                    <a:t>Let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US" sz="2200" dirty="0"/>
                    <a:t> is an </a:t>
                  </a:r>
                  <a:r>
                    <a:rPr lang="en-US" sz="2200" b="1" dirty="0"/>
                    <a:t>inverse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iff</a:t>
                  </a:r>
                </a:p>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e>
                            </m:d>
                          </m:e>
                        </m:d>
                        <m:r>
                          <a:rPr lang="en-US" sz="2200" b="0" i="1" smtClean="0">
                            <a:latin typeface="Cambria Math" panose="02040503050406030204" pitchFamily="18" charset="0"/>
                            <a:ea typeface="Cambria Math" panose="02040503050406030204" pitchFamily="18" charset="0"/>
                          </a:rPr>
                          <m:t> .</m:t>
                        </m:r>
                      </m:oMath>
                    </m:oMathPara>
                  </a14:m>
                  <a:endParaRPr lang="en-US" sz="2200" dirty="0"/>
                </a:p>
                <a:p>
                  <a:r>
                    <a:rPr lang="en-US" sz="2200" dirty="0"/>
                    <a:t>We denote the inverse of </a:t>
                  </a:r>
                  <a14:m>
                    <m:oMath xmlns:m="http://schemas.openxmlformats.org/officeDocument/2006/math">
                      <m:r>
                        <a:rPr lang="en-US" sz="2200" i="1" dirty="0" smtClean="0">
                          <a:latin typeface="Cambria Math" panose="02040503050406030204" pitchFamily="18" charset="0"/>
                        </a:rPr>
                        <m:t>𝑓</m:t>
                      </m:r>
                    </m:oMath>
                  </a14:m>
                  <a:r>
                    <a:rPr lang="en-US" sz="2200" dirty="0"/>
                    <a:t> as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oMath>
                  </a14:m>
                  <a:r>
                    <a:rPr lang="en-US" sz="2200" dirty="0"/>
                    <a:t>.</a:t>
                  </a:r>
                </a:p>
              </p:txBody>
            </p:sp>
          </mc:Choice>
          <mc:Fallback xmlns="">
            <p:sp>
              <p:nvSpPr>
                <p:cNvPr id="45" name="TextBox 44">
                  <a:extLst>
                    <a:ext uri="{FF2B5EF4-FFF2-40B4-BE49-F238E27FC236}">
                      <a16:creationId xmlns:a16="http://schemas.microsoft.com/office/drawing/2014/main" id="{1D571D12-AAFC-4F0B-8004-60158059A82F}"/>
                    </a:ext>
                  </a:extLst>
                </p:cNvPr>
                <p:cNvSpPr txBox="1">
                  <a:spLocks noRot="1" noChangeAspect="1" noMove="1" noResize="1" noEditPoints="1" noAdjustHandles="1" noChangeArrowheads="1" noChangeShapeType="1" noTextEdit="1"/>
                </p:cNvSpPr>
                <p:nvPr/>
              </p:nvSpPr>
              <p:spPr>
                <a:xfrm>
                  <a:off x="1062281" y="5142830"/>
                  <a:ext cx="7530017" cy="1151597"/>
                </a:xfrm>
                <a:prstGeom prst="rect">
                  <a:avLst/>
                </a:prstGeom>
                <a:blipFill>
                  <a:blip r:embed="rId4"/>
                  <a:stretch>
                    <a:fillRect l="-1053" t="-3704" b="-10053"/>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63AD0183-CA26-4D1C-A0E1-B4F962D680C9}"/>
              </a:ext>
            </a:extLst>
          </p:cNvPr>
          <p:cNvGrpSpPr/>
          <p:nvPr/>
        </p:nvGrpSpPr>
        <p:grpSpPr>
          <a:xfrm>
            <a:off x="3662086" y="4432131"/>
            <a:ext cx="781619" cy="1717098"/>
            <a:chOff x="3878520" y="4763215"/>
            <a:chExt cx="781619" cy="1717098"/>
          </a:xfrm>
        </p:grpSpPr>
        <p:grpSp>
          <p:nvGrpSpPr>
            <p:cNvPr id="65" name="Group 64">
              <a:extLst>
                <a:ext uri="{FF2B5EF4-FFF2-40B4-BE49-F238E27FC236}">
                  <a16:creationId xmlns:a16="http://schemas.microsoft.com/office/drawing/2014/main" id="{E7F15879-2F44-4649-8F4B-801F9083A571}"/>
                </a:ext>
              </a:extLst>
            </p:cNvPr>
            <p:cNvGrpSpPr/>
            <p:nvPr/>
          </p:nvGrpSpPr>
          <p:grpSpPr>
            <a:xfrm>
              <a:off x="3950805" y="5031712"/>
              <a:ext cx="709334" cy="1448601"/>
              <a:chOff x="934984" y="2259106"/>
              <a:chExt cx="796604" cy="1324353"/>
            </a:xfrm>
          </p:grpSpPr>
          <p:sp>
            <p:nvSpPr>
              <p:cNvPr id="68" name="Oval 67">
                <a:extLst>
                  <a:ext uri="{FF2B5EF4-FFF2-40B4-BE49-F238E27FC236}">
                    <a16:creationId xmlns:a16="http://schemas.microsoft.com/office/drawing/2014/main" id="{F8D3A55E-7929-497D-8A56-47A380AAD21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EB97F9D-17D7-4F8A-820F-ADE2F61B80BF}"/>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7F9480B-8508-4E79-8598-E16E42856E3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6B49B5-AD27-4687-B364-9398617D6AC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33794CE-A5A5-449E-A872-D3AB0A06E7E3}"/>
                    </a:ext>
                  </a:extLst>
                </p:cNvPr>
                <p:cNvSpPr txBox="1"/>
                <p:nvPr/>
              </p:nvSpPr>
              <p:spPr>
                <a:xfrm>
                  <a:off x="3878520" y="4763215"/>
                  <a:ext cx="305918" cy="427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59" name="TextBox 58">
                  <a:extLst>
                    <a:ext uri="{FF2B5EF4-FFF2-40B4-BE49-F238E27FC236}">
                      <a16:creationId xmlns:a16="http://schemas.microsoft.com/office/drawing/2014/main" id="{333794CE-A5A5-449E-A872-D3AB0A06E7E3}"/>
                    </a:ext>
                  </a:extLst>
                </p:cNvPr>
                <p:cNvSpPr txBox="1">
                  <a:spLocks noRot="1" noChangeAspect="1" noMove="1" noResize="1" noEditPoints="1" noAdjustHandles="1" noChangeArrowheads="1" noChangeShapeType="1" noTextEdit="1"/>
                </p:cNvSpPr>
                <p:nvPr/>
              </p:nvSpPr>
              <p:spPr>
                <a:xfrm>
                  <a:off x="3878520" y="4763215"/>
                  <a:ext cx="305918" cy="427386"/>
                </a:xfrm>
                <a:prstGeom prst="rect">
                  <a:avLst/>
                </a:prstGeom>
                <a:blipFill>
                  <a:blip r:embed="rId5"/>
                  <a:stretch>
                    <a:fillRect/>
                  </a:stretch>
                </a:blipFill>
              </p:spPr>
              <p:txBody>
                <a:bodyPr/>
                <a:lstStyle/>
                <a:p>
                  <a:r>
                    <a:rPr lang="en-SG">
                      <a:noFill/>
                    </a:rPr>
                    <a:t> </a:t>
                  </a:r>
                </a:p>
              </p:txBody>
            </p:sp>
          </mc:Fallback>
        </mc:AlternateContent>
      </p:grpSp>
      <p:grpSp>
        <p:nvGrpSpPr>
          <p:cNvPr id="3" name="Group 2">
            <a:extLst>
              <a:ext uri="{FF2B5EF4-FFF2-40B4-BE49-F238E27FC236}">
                <a16:creationId xmlns:a16="http://schemas.microsoft.com/office/drawing/2014/main" id="{E4734325-1776-48F3-BF1F-2E0547DA59E3}"/>
              </a:ext>
            </a:extLst>
          </p:cNvPr>
          <p:cNvGrpSpPr/>
          <p:nvPr/>
        </p:nvGrpSpPr>
        <p:grpSpPr>
          <a:xfrm>
            <a:off x="4891345" y="4432131"/>
            <a:ext cx="744381" cy="1717098"/>
            <a:chOff x="5107779" y="4763215"/>
            <a:chExt cx="744381" cy="1717098"/>
          </a:xfrm>
        </p:grpSpPr>
        <p:grpSp>
          <p:nvGrpSpPr>
            <p:cNvPr id="2" name="Group 1">
              <a:extLst>
                <a:ext uri="{FF2B5EF4-FFF2-40B4-BE49-F238E27FC236}">
                  <a16:creationId xmlns:a16="http://schemas.microsoft.com/office/drawing/2014/main" id="{BCC98CDC-F371-4892-AEA6-DD6AAEDB892A}"/>
                </a:ext>
              </a:extLst>
            </p:cNvPr>
            <p:cNvGrpSpPr/>
            <p:nvPr/>
          </p:nvGrpSpPr>
          <p:grpSpPr>
            <a:xfrm>
              <a:off x="5107779" y="4763215"/>
              <a:ext cx="744381" cy="1717098"/>
              <a:chOff x="5107779" y="4763215"/>
              <a:chExt cx="744381" cy="1717098"/>
            </a:xfrm>
          </p:grpSpPr>
          <p:sp>
            <p:nvSpPr>
              <p:cNvPr id="66" name="Oval 65">
                <a:extLst>
                  <a:ext uri="{FF2B5EF4-FFF2-40B4-BE49-F238E27FC236}">
                    <a16:creationId xmlns:a16="http://schemas.microsoft.com/office/drawing/2014/main" id="{D7A72346-9FA4-4669-8848-E447694E598A}"/>
                  </a:ext>
                </a:extLst>
              </p:cNvPr>
              <p:cNvSpPr/>
              <p:nvPr/>
            </p:nvSpPr>
            <p:spPr>
              <a:xfrm>
                <a:off x="5107779" y="5031712"/>
                <a:ext cx="709334" cy="144860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4A71699-BE46-4F67-B4D9-1B3B398DE29F}"/>
                      </a:ext>
                    </a:extLst>
                  </p:cNvPr>
                  <p:cNvSpPr txBox="1"/>
                  <p:nvPr/>
                </p:nvSpPr>
                <p:spPr>
                  <a:xfrm>
                    <a:off x="5546242" y="4763215"/>
                    <a:ext cx="305918" cy="427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60" name="TextBox 59">
                    <a:extLst>
                      <a:ext uri="{FF2B5EF4-FFF2-40B4-BE49-F238E27FC236}">
                        <a16:creationId xmlns:a16="http://schemas.microsoft.com/office/drawing/2014/main" id="{64A71699-BE46-4F67-B4D9-1B3B398DE29F}"/>
                      </a:ext>
                    </a:extLst>
                  </p:cNvPr>
                  <p:cNvSpPr txBox="1">
                    <a:spLocks noRot="1" noChangeAspect="1" noMove="1" noResize="1" noEditPoints="1" noAdjustHandles="1" noChangeArrowheads="1" noChangeShapeType="1" noTextEdit="1"/>
                  </p:cNvSpPr>
                  <p:nvPr/>
                </p:nvSpPr>
                <p:spPr>
                  <a:xfrm>
                    <a:off x="5546242" y="4763215"/>
                    <a:ext cx="305918" cy="427386"/>
                  </a:xfrm>
                  <a:prstGeom prst="rect">
                    <a:avLst/>
                  </a:prstGeom>
                  <a:blipFill>
                    <a:blip r:embed="rId6"/>
                    <a:stretch>
                      <a:fillRect/>
                    </a:stretch>
                  </a:blipFill>
                </p:spPr>
                <p:txBody>
                  <a:bodyPr/>
                  <a:lstStyle/>
                  <a:p>
                    <a:r>
                      <a:rPr lang="en-SG">
                        <a:noFill/>
                      </a:rPr>
                      <a:t> </a:t>
                    </a:r>
                  </a:p>
                </p:txBody>
              </p:sp>
            </mc:Fallback>
          </mc:AlternateContent>
        </p:grpSp>
        <p:sp>
          <p:nvSpPr>
            <p:cNvPr id="54" name="Oval 53">
              <a:extLst>
                <a:ext uri="{FF2B5EF4-FFF2-40B4-BE49-F238E27FC236}">
                  <a16:creationId xmlns:a16="http://schemas.microsoft.com/office/drawing/2014/main" id="{40FFB79A-83D5-4D99-9E70-B76CBCC727ED}"/>
                </a:ext>
              </a:extLst>
            </p:cNvPr>
            <p:cNvSpPr/>
            <p:nvPr/>
          </p:nvSpPr>
          <p:spPr>
            <a:xfrm>
              <a:off x="5425565" y="531921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Oval 54">
              <a:extLst>
                <a:ext uri="{FF2B5EF4-FFF2-40B4-BE49-F238E27FC236}">
                  <a16:creationId xmlns:a16="http://schemas.microsoft.com/office/drawing/2014/main" id="{CD624597-F992-4AFE-A9AC-A9D7D956671A}"/>
                </a:ext>
              </a:extLst>
            </p:cNvPr>
            <p:cNvSpPr/>
            <p:nvPr/>
          </p:nvSpPr>
          <p:spPr>
            <a:xfrm>
              <a:off x="5425565" y="5715984"/>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6880440-6429-480F-B8BD-677BB36FB5D3}"/>
                </a:ext>
              </a:extLst>
            </p:cNvPr>
            <p:cNvSpPr/>
            <p:nvPr/>
          </p:nvSpPr>
          <p:spPr>
            <a:xfrm>
              <a:off x="5425565" y="611863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1FFDBEF1-E90B-44B0-B0E0-7DCA628A4559}"/>
              </a:ext>
            </a:extLst>
          </p:cNvPr>
          <p:cNvGrpSpPr/>
          <p:nvPr/>
        </p:nvGrpSpPr>
        <p:grpSpPr>
          <a:xfrm>
            <a:off x="3964371" y="4887673"/>
            <a:ext cx="1542646" cy="1829430"/>
            <a:chOff x="4180805" y="5218757"/>
            <a:chExt cx="1542646" cy="1829430"/>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C8C2492-5CC2-4409-BBEC-B9063B4C4D1D}"/>
                    </a:ext>
                  </a:extLst>
                </p:cNvPr>
                <p:cNvSpPr txBox="1"/>
                <p:nvPr/>
              </p:nvSpPr>
              <p:spPr>
                <a:xfrm>
                  <a:off x="4720949" y="5218757"/>
                  <a:ext cx="35962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srgbClr val="0000FF"/>
                            </a:solidFill>
                            <a:latin typeface="Cambria Math" panose="02040503050406030204" pitchFamily="18" charset="0"/>
                          </a:rPr>
                          <m:t>𝑓</m:t>
                        </m:r>
                      </m:oMath>
                    </m:oMathPara>
                  </a14:m>
                  <a:endParaRPr lang="en-US" dirty="0">
                    <a:solidFill>
                      <a:srgbClr val="0000FF"/>
                    </a:solidFill>
                  </a:endParaRPr>
                </a:p>
              </p:txBody>
            </p:sp>
          </mc:Choice>
          <mc:Fallback xmlns="">
            <p:sp>
              <p:nvSpPr>
                <p:cNvPr id="67" name="TextBox 66">
                  <a:extLst>
                    <a:ext uri="{FF2B5EF4-FFF2-40B4-BE49-F238E27FC236}">
                      <a16:creationId xmlns:a16="http://schemas.microsoft.com/office/drawing/2014/main" id="{7C8C2492-5CC2-4409-BBEC-B9063B4C4D1D}"/>
                    </a:ext>
                  </a:extLst>
                </p:cNvPr>
                <p:cNvSpPr txBox="1">
                  <a:spLocks noRot="1" noChangeAspect="1" noMove="1" noResize="1" noEditPoints="1" noAdjustHandles="1" noChangeArrowheads="1" noChangeShapeType="1" noTextEdit="1"/>
                </p:cNvSpPr>
                <p:nvPr/>
              </p:nvSpPr>
              <p:spPr>
                <a:xfrm>
                  <a:off x="4720949" y="5218757"/>
                  <a:ext cx="359629" cy="338554"/>
                </a:xfrm>
                <a:prstGeom prst="rect">
                  <a:avLst/>
                </a:prstGeom>
                <a:blipFill>
                  <a:blip r:embed="rId7"/>
                  <a:stretch>
                    <a:fillRect b="-10909"/>
                  </a:stretch>
                </a:blipFill>
              </p:spPr>
              <p:txBody>
                <a:bodyPr/>
                <a:lstStyle/>
                <a:p>
                  <a:r>
                    <a:rPr lang="en-SG">
                      <a:noFill/>
                    </a:rPr>
                    <a:t> </a:t>
                  </a:r>
                </a:p>
              </p:txBody>
            </p:sp>
          </mc:Fallback>
        </mc:AlternateContent>
        <p:sp>
          <p:nvSpPr>
            <p:cNvPr id="51" name="Arc 50">
              <a:extLst>
                <a:ext uri="{FF2B5EF4-FFF2-40B4-BE49-F238E27FC236}">
                  <a16:creationId xmlns:a16="http://schemas.microsoft.com/office/drawing/2014/main" id="{B1FC7D5D-4C8E-4A09-92FC-26F3956A2CEA}"/>
                </a:ext>
              </a:extLst>
            </p:cNvPr>
            <p:cNvSpPr/>
            <p:nvPr/>
          </p:nvSpPr>
          <p:spPr>
            <a:xfrm rot="18452544">
              <a:off x="4193902" y="5518639"/>
              <a:ext cx="1516451" cy="1542646"/>
            </a:xfrm>
            <a:prstGeom prst="arc">
              <a:avLst>
                <a:gd name="adj1" fmla="val 16199993"/>
                <a:gd name="adj2" fmla="val 0"/>
              </a:avLst>
            </a:pr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0671DC3C-4632-4BA2-86FA-87879565B480}"/>
              </a:ext>
            </a:extLst>
          </p:cNvPr>
          <p:cNvGrpSpPr/>
          <p:nvPr/>
        </p:nvGrpSpPr>
        <p:grpSpPr>
          <a:xfrm>
            <a:off x="3830167" y="4272492"/>
            <a:ext cx="1542646" cy="1857587"/>
            <a:chOff x="4046601" y="4603576"/>
            <a:chExt cx="1542646" cy="1857587"/>
          </a:xfrm>
        </p:grpSpPr>
        <p:sp>
          <p:nvSpPr>
            <p:cNvPr id="73" name="Arc 72">
              <a:extLst>
                <a:ext uri="{FF2B5EF4-FFF2-40B4-BE49-F238E27FC236}">
                  <a16:creationId xmlns:a16="http://schemas.microsoft.com/office/drawing/2014/main" id="{B939952F-C53D-425C-BD0A-7A886A787721}"/>
                </a:ext>
              </a:extLst>
            </p:cNvPr>
            <p:cNvSpPr/>
            <p:nvPr/>
          </p:nvSpPr>
          <p:spPr>
            <a:xfrm rot="18452544" flipH="1" flipV="1">
              <a:off x="4059698" y="4590479"/>
              <a:ext cx="1516451" cy="1542646"/>
            </a:xfrm>
            <a:prstGeom prst="arc">
              <a:avLst>
                <a:gd name="adj1" fmla="val 16199993"/>
                <a:gd name="adj2" fmla="val 0"/>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008D721-4AA1-4194-8B2F-1E47F3975F4E}"/>
                    </a:ext>
                  </a:extLst>
                </p:cNvPr>
                <p:cNvSpPr txBox="1"/>
                <p:nvPr/>
              </p:nvSpPr>
              <p:spPr>
                <a:xfrm>
                  <a:off x="4732424" y="6122609"/>
                  <a:ext cx="35962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solidFill>
                              <a:srgbClr val="C00000"/>
                            </a:solidFill>
                            <a:latin typeface="Cambria Math" panose="02040503050406030204" pitchFamily="18" charset="0"/>
                          </a:rPr>
                          <m:t>𝑔</m:t>
                        </m:r>
                      </m:oMath>
                    </m:oMathPara>
                  </a14:m>
                  <a:endParaRPr lang="en-US" dirty="0">
                    <a:solidFill>
                      <a:srgbClr val="C00000"/>
                    </a:solidFill>
                  </a:endParaRPr>
                </a:p>
              </p:txBody>
            </p:sp>
          </mc:Choice>
          <mc:Fallback xmlns="">
            <p:sp>
              <p:nvSpPr>
                <p:cNvPr id="74" name="TextBox 73">
                  <a:extLst>
                    <a:ext uri="{FF2B5EF4-FFF2-40B4-BE49-F238E27FC236}">
                      <a16:creationId xmlns:a16="http://schemas.microsoft.com/office/drawing/2014/main" id="{B008D721-4AA1-4194-8B2F-1E47F3975F4E}"/>
                    </a:ext>
                  </a:extLst>
                </p:cNvPr>
                <p:cNvSpPr txBox="1">
                  <a:spLocks noRot="1" noChangeAspect="1" noMove="1" noResize="1" noEditPoints="1" noAdjustHandles="1" noChangeArrowheads="1" noChangeShapeType="1" noTextEdit="1"/>
                </p:cNvSpPr>
                <p:nvPr/>
              </p:nvSpPr>
              <p:spPr>
                <a:xfrm>
                  <a:off x="4732424" y="6122609"/>
                  <a:ext cx="359629" cy="338554"/>
                </a:xfrm>
                <a:prstGeom prst="rect">
                  <a:avLst/>
                </a:prstGeom>
                <a:blipFill>
                  <a:blip r:embed="rId8"/>
                  <a:stretch>
                    <a:fillRect b="-3571"/>
                  </a:stretch>
                </a:blipFill>
              </p:spPr>
              <p:txBody>
                <a:bodyPr/>
                <a:lstStyle/>
                <a:p>
                  <a:r>
                    <a:rPr lang="en-SG">
                      <a:noFill/>
                    </a:rPr>
                    <a:t> </a:t>
                  </a:r>
                </a:p>
              </p:txBody>
            </p:sp>
          </mc:Fallback>
        </mc:AlternateContent>
      </p:grpSp>
      <p:sp>
        <p:nvSpPr>
          <p:cNvPr id="80" name="Oval 79">
            <a:extLst>
              <a:ext uri="{FF2B5EF4-FFF2-40B4-BE49-F238E27FC236}">
                <a16:creationId xmlns:a16="http://schemas.microsoft.com/office/drawing/2014/main" id="{A6A62694-2951-41AF-80F2-B034C65C152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87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E3CE9965-81A6-4AE9-9CF6-48F53C0EEAB3}"/>
              </a:ext>
            </a:extLst>
          </p:cNvPr>
          <p:cNvGrpSpPr/>
          <p:nvPr/>
        </p:nvGrpSpPr>
        <p:grpSpPr>
          <a:xfrm>
            <a:off x="537690" y="1055786"/>
            <a:ext cx="8238334" cy="1695911"/>
            <a:chOff x="993228" y="4598517"/>
            <a:chExt cx="8238334" cy="1695911"/>
          </a:xfrm>
        </p:grpSpPr>
        <p:sp>
          <p:nvSpPr>
            <p:cNvPr id="42" name="Rectangle 41">
              <a:extLst>
                <a:ext uri="{FF2B5EF4-FFF2-40B4-BE49-F238E27FC236}">
                  <a16:creationId xmlns:a16="http://schemas.microsoft.com/office/drawing/2014/main" id="{785F3901-9980-4B60-93C1-9700B73E9B93}"/>
                </a:ext>
              </a:extLst>
            </p:cNvPr>
            <p:cNvSpPr/>
            <p:nvPr/>
          </p:nvSpPr>
          <p:spPr>
            <a:xfrm>
              <a:off x="993228" y="4598520"/>
              <a:ext cx="8238334" cy="16959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E416E81B-FF97-4BDD-A28E-7F1401D792D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A1414EC2-0229-4278-AC14-14DA1F1D2BA9}"/>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Inverse function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D571D12-AAFC-4F0B-8004-60158059A82F}"/>
                    </a:ext>
                  </a:extLst>
                </p:cNvPr>
                <p:cNvSpPr txBox="1"/>
                <p:nvPr/>
              </p:nvSpPr>
              <p:spPr>
                <a:xfrm>
                  <a:off x="1062281" y="5142830"/>
                  <a:ext cx="7530017" cy="1151597"/>
                </a:xfrm>
                <a:prstGeom prst="rect">
                  <a:avLst/>
                </a:prstGeom>
                <a:noFill/>
              </p:spPr>
              <p:txBody>
                <a:bodyPr wrap="square" rtlCol="0">
                  <a:spAutoFit/>
                </a:bodyPr>
                <a:lstStyle/>
                <a:p>
                  <a:r>
                    <a:rPr lang="en-US" sz="2200" dirty="0"/>
                    <a:t>Let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US" sz="2200" dirty="0"/>
                    <a:t> is an </a:t>
                  </a:r>
                  <a:r>
                    <a:rPr lang="en-US" sz="2200" b="1" dirty="0"/>
                    <a:t>inverse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iff</a:t>
                  </a:r>
                </a:p>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e>
                            </m:d>
                          </m:e>
                        </m:d>
                        <m:r>
                          <a:rPr lang="en-US" sz="2200" b="0" i="1" smtClean="0">
                            <a:latin typeface="Cambria Math" panose="02040503050406030204" pitchFamily="18" charset="0"/>
                            <a:ea typeface="Cambria Math" panose="02040503050406030204" pitchFamily="18" charset="0"/>
                          </a:rPr>
                          <m:t> .</m:t>
                        </m:r>
                      </m:oMath>
                    </m:oMathPara>
                  </a14:m>
                  <a:endParaRPr lang="en-US" sz="2200" dirty="0"/>
                </a:p>
                <a:p>
                  <a:r>
                    <a:rPr lang="en-US" sz="2200" dirty="0"/>
                    <a:t>We denote the inverse of </a:t>
                  </a:r>
                  <a14:m>
                    <m:oMath xmlns:m="http://schemas.openxmlformats.org/officeDocument/2006/math">
                      <m:r>
                        <a:rPr lang="en-US" sz="2200" i="1" dirty="0" smtClean="0">
                          <a:latin typeface="Cambria Math" panose="02040503050406030204" pitchFamily="18" charset="0"/>
                        </a:rPr>
                        <m:t>𝑓</m:t>
                      </m:r>
                    </m:oMath>
                  </a14:m>
                  <a:r>
                    <a:rPr lang="en-US" sz="2200" dirty="0"/>
                    <a:t> as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oMath>
                  </a14:m>
                  <a:r>
                    <a:rPr lang="en-US" sz="2200" dirty="0"/>
                    <a:t>.</a:t>
                  </a:r>
                </a:p>
              </p:txBody>
            </p:sp>
          </mc:Choice>
          <mc:Fallback xmlns="">
            <p:sp>
              <p:nvSpPr>
                <p:cNvPr id="45" name="TextBox 44">
                  <a:extLst>
                    <a:ext uri="{FF2B5EF4-FFF2-40B4-BE49-F238E27FC236}">
                      <a16:creationId xmlns:a16="http://schemas.microsoft.com/office/drawing/2014/main" id="{1D571D12-AAFC-4F0B-8004-60158059A82F}"/>
                    </a:ext>
                  </a:extLst>
                </p:cNvPr>
                <p:cNvSpPr txBox="1">
                  <a:spLocks noRot="1" noChangeAspect="1" noMove="1" noResize="1" noEditPoints="1" noAdjustHandles="1" noChangeArrowheads="1" noChangeShapeType="1" noTextEdit="1"/>
                </p:cNvSpPr>
                <p:nvPr/>
              </p:nvSpPr>
              <p:spPr>
                <a:xfrm>
                  <a:off x="1062281" y="5142830"/>
                  <a:ext cx="7530017" cy="1151597"/>
                </a:xfrm>
                <a:prstGeom prst="rect">
                  <a:avLst/>
                </a:prstGeom>
                <a:blipFill>
                  <a:blip r:embed="rId3"/>
                  <a:stretch>
                    <a:fillRect l="-1053" t="-3175" b="-1005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AC5D88B-6A1A-4458-8B69-96D83F678BDF}"/>
                  </a:ext>
                </a:extLst>
              </p:cNvPr>
              <p:cNvSpPr txBox="1"/>
              <p:nvPr/>
            </p:nvSpPr>
            <p:spPr>
              <a:xfrm>
                <a:off x="296259" y="3136112"/>
                <a:ext cx="8479765" cy="2140394"/>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#18: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Note that for all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r>
                      <a:rPr lang="en-US" altLang="en-US" sz="2400" b="0" i="1"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−1)/3</m:t>
                    </m:r>
                  </m:oMath>
                </a14:m>
                <a:r>
                  <a:rPr lang="en-US" altLang="en-US" sz="2400" dirty="0"/>
                  <a:t>.</a:t>
                </a:r>
              </a:p>
              <a:p>
                <a:pPr>
                  <a:spcAft>
                    <a:spcPts val="600"/>
                  </a:spcAft>
                </a:pPr>
                <a:r>
                  <a:rPr lang="en-US" altLang="en-US" sz="2400" dirty="0"/>
                  <a:t>Let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such that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−1)/3 </m:t>
                    </m:r>
                  </m:oMath>
                </a14:m>
                <a:r>
                  <a:rPr lang="en-US" altLang="en-US" sz="2400" dirty="0"/>
                  <a:t>for all </a:t>
                </a:r>
                <a14:m>
                  <m:oMath xmlns:m="http://schemas.openxmlformats.org/officeDocument/2006/math">
                    <m:r>
                      <a:rPr lang="en-US" altLang="en-US" sz="2400" i="1">
                        <a:latin typeface="Cambria Math" panose="02040503050406030204" pitchFamily="18" charset="0"/>
                      </a:rPr>
                      <m:t>𝑦</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ℚ</m:t>
                    </m:r>
                  </m:oMath>
                </a14:m>
                <a:r>
                  <a:rPr lang="en-US" altLang="en-US" sz="2400" dirty="0"/>
                  <a:t>. Then the above tells us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b="0" i="1" dirty="0"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𝑔</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e>
                        </m:d>
                      </m:e>
                    </m:d>
                  </m:oMath>
                </a14:m>
                <a:r>
                  <a:rPr lang="en-US" altLang="en-US" sz="2400" dirty="0"/>
                  <a:t>.</a:t>
                </a:r>
              </a:p>
              <a:p>
                <a:pPr>
                  <a:spcAft>
                    <a:spcPts val="600"/>
                  </a:spcAft>
                </a:pPr>
                <a:r>
                  <a:rPr lang="en-US" altLang="en-US" sz="2400" dirty="0"/>
                  <a:t>Therefore,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is the inverse of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a:t>
                </a:r>
              </a:p>
            </p:txBody>
          </p:sp>
        </mc:Choice>
        <mc:Fallback xmlns="">
          <p:sp>
            <p:nvSpPr>
              <p:cNvPr id="46" name="TextBox 45">
                <a:extLst>
                  <a:ext uri="{FF2B5EF4-FFF2-40B4-BE49-F238E27FC236}">
                    <a16:creationId xmlns:a16="http://schemas.microsoft.com/office/drawing/2014/main" id="{5AC5D88B-6A1A-4458-8B69-96D83F678BDF}"/>
                  </a:ext>
                </a:extLst>
              </p:cNvPr>
              <p:cNvSpPr txBox="1">
                <a:spLocks noRot="1" noChangeAspect="1" noMove="1" noResize="1" noEditPoints="1" noAdjustHandles="1" noChangeArrowheads="1" noChangeShapeType="1" noTextEdit="1"/>
              </p:cNvSpPr>
              <p:nvPr/>
            </p:nvSpPr>
            <p:spPr>
              <a:xfrm>
                <a:off x="296259" y="3136112"/>
                <a:ext cx="8479765" cy="2140394"/>
              </a:xfrm>
              <a:prstGeom prst="rect">
                <a:avLst/>
              </a:prstGeom>
              <a:blipFill>
                <a:blip r:embed="rId4"/>
                <a:stretch>
                  <a:fillRect l="-1150" t="-2273" b="-5398"/>
                </a:stretch>
              </a:blipFill>
              <a:ln>
                <a:noFill/>
              </a:ln>
            </p:spPr>
            <p:txBody>
              <a:bodyPr/>
              <a:lstStyle/>
              <a:p>
                <a:r>
                  <a:rPr lang="en-SG">
                    <a:noFill/>
                  </a:rPr>
                  <a:t> </a:t>
                </a:r>
              </a:p>
            </p:txBody>
          </p:sp>
        </mc:Fallback>
      </mc:AlternateContent>
      <p:sp>
        <p:nvSpPr>
          <p:cNvPr id="36" name="Oval 35">
            <a:extLst>
              <a:ext uri="{FF2B5EF4-FFF2-40B4-BE49-F238E27FC236}">
                <a16:creationId xmlns:a16="http://schemas.microsoft.com/office/drawing/2014/main" id="{8F5D2DE2-0549-4C06-9C53-25455161EEA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35444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505BE7B-F596-4A8E-B663-FECFB063E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356" y="6076311"/>
            <a:ext cx="703458" cy="58621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 	</a:t>
            </a:r>
            <a:endParaRPr lang="en-SG" sz="1050" dirty="0">
              <a:solidFill>
                <a:schemeClr val="bg1"/>
              </a:solidFill>
            </a:endParaRPr>
          </a:p>
        </p:txBody>
      </p:sp>
      <p:sp>
        <p:nvSpPr>
          <p:cNvPr id="14" name="TextBox 13"/>
          <p:cNvSpPr txBox="1"/>
          <p:nvPr/>
        </p:nvSpPr>
        <p:spPr>
          <a:xfrm>
            <a:off x="0" y="461177"/>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6054F7CC-2080-48CD-8BD1-E2589DAB2CF3}"/>
              </a:ext>
            </a:extLst>
          </p:cNvPr>
          <p:cNvSpPr/>
          <p:nvPr/>
        </p:nvSpPr>
        <p:spPr>
          <a:xfrm>
            <a:off x="8442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FF19D55-A31F-479B-B7EE-EFAFB4FA1059}"/>
                  </a:ext>
                </a:extLst>
              </p:cNvPr>
              <p:cNvSpPr txBox="1"/>
              <p:nvPr/>
            </p:nvSpPr>
            <p:spPr>
              <a:xfrm>
                <a:off x="415123" y="898766"/>
                <a:ext cx="8100227" cy="2761525"/>
              </a:xfrm>
              <a:prstGeom prst="rect">
                <a:avLst/>
              </a:prstGeom>
              <a:noFill/>
            </p:spPr>
            <p:txBody>
              <a:bodyPr wrap="square" rtlCol="0">
                <a:spAutoFit/>
              </a:bodyPr>
              <a:lstStyle/>
              <a:p>
                <a:pPr>
                  <a:lnSpc>
                    <a:spcPts val="3000"/>
                  </a:lnSpc>
                </a:pPr>
                <a:r>
                  <a:rPr lang="en-SG" sz="2200" dirty="0"/>
                  <a:t>As the symbol for </a:t>
                </a:r>
                <a:r>
                  <a:rPr lang="en-SG" sz="2200" dirty="0" err="1">
                    <a:solidFill>
                      <a:srgbClr val="0000FF"/>
                    </a:solidFill>
                  </a:rPr>
                  <a:t>setwise</a:t>
                </a:r>
                <a:r>
                  <a:rPr lang="en-SG" sz="2200" dirty="0">
                    <a:solidFill>
                      <a:srgbClr val="0000FF"/>
                    </a:solidFill>
                  </a:rPr>
                  <a:t> preimage </a:t>
                </a:r>
                <a:r>
                  <a:rPr lang="en-SG" sz="2200" dirty="0"/>
                  <a:t>is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US" sz="2200" b="0" i="1" smtClean="0">
                        <a:latin typeface="Cambria Math" panose="02040503050406030204" pitchFamily="18" charset="0"/>
                      </a:rPr>
                      <m:t>()</m:t>
                    </m:r>
                  </m:oMath>
                </a14:m>
                <a:r>
                  <a:rPr lang="en-SG" sz="2200" dirty="0"/>
                  <a:t>, which coincidentally is identical to the symbol for </a:t>
                </a:r>
                <a:r>
                  <a:rPr lang="en-SG" sz="2200" dirty="0">
                    <a:solidFill>
                      <a:srgbClr val="0000FF"/>
                    </a:solidFill>
                  </a:rPr>
                  <a:t>inverse function </a:t>
                </a:r>
                <a:r>
                  <a:rPr lang="en-SG" sz="2200" dirty="0"/>
                  <a:t>(see section 7.2.4), we use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SG" sz="2200" b="0" i="1" smtClean="0">
                        <a:latin typeface="Cambria Math" panose="02040503050406030204" pitchFamily="18" charset="0"/>
                      </a:rPr>
                      <m:t>)</m:t>
                    </m:r>
                  </m:oMath>
                </a14:m>
                <a:r>
                  <a:rPr lang="en-SG" sz="2200" dirty="0"/>
                  <a:t> to refer to the </a:t>
                </a:r>
                <a:r>
                  <a:rPr lang="en-SG" sz="2200" dirty="0" err="1"/>
                  <a:t>setwise</a:t>
                </a:r>
                <a:r>
                  <a:rPr lang="en-SG" sz="2200" dirty="0"/>
                  <a:t> preimage of a set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𝛼</m:t>
                    </m:r>
                  </m:oMath>
                </a14:m>
                <a:r>
                  <a:rPr lang="en-SG" sz="2200" dirty="0"/>
                  <a:t> (which is a subset of the co-domain), reserving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b="0" i="1" smtClean="0">
                        <a:latin typeface="Cambria Math" panose="02040503050406030204" pitchFamily="18" charset="0"/>
                      </a:rPr>
                      <m:t>𝑥</m:t>
                    </m:r>
                    <m:r>
                      <a:rPr lang="en-SG" sz="2200" i="1">
                        <a:latin typeface="Cambria Math" panose="02040503050406030204" pitchFamily="18" charset="0"/>
                      </a:rPr>
                      <m:t>)</m:t>
                    </m:r>
                  </m:oMath>
                </a14:m>
                <a:r>
                  <a:rPr lang="en-SG" sz="2200" dirty="0"/>
                  <a:t> (where </a:t>
                </a:r>
                <a14:m>
                  <m:oMath xmlns:m="http://schemas.openxmlformats.org/officeDocument/2006/math">
                    <m:r>
                      <a:rPr lang="en-SG" sz="2200" i="1" dirty="0" smtClean="0">
                        <a:latin typeface="Cambria Math" panose="02040503050406030204" pitchFamily="18" charset="0"/>
                      </a:rPr>
                      <m:t>𝑥</m:t>
                    </m:r>
                  </m:oMath>
                </a14:m>
                <a:r>
                  <a:rPr lang="en-SG" sz="2200" dirty="0"/>
                  <a:t> is a member of the co-domain) for the inverse function (if </a:t>
                </a:r>
                <a14:m>
                  <m:oMath xmlns:m="http://schemas.openxmlformats.org/officeDocument/2006/math">
                    <m:r>
                      <a:rPr lang="en-SG" sz="2200" i="1" dirty="0" smtClean="0">
                        <a:latin typeface="Cambria Math" panose="02040503050406030204" pitchFamily="18" charset="0"/>
                      </a:rPr>
                      <m:t>𝑓</m:t>
                    </m:r>
                  </m:oMath>
                </a14:m>
                <a:r>
                  <a:rPr lang="en-SG" sz="2200" dirty="0"/>
                  <a:t> indeed has an inverse function).  Note that in general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𝛼</m:t>
                    </m:r>
                    <m:r>
                      <a:rPr lang="en-SG" sz="2200" i="1">
                        <a:latin typeface="Cambria Math" panose="02040503050406030204" pitchFamily="18" charset="0"/>
                      </a:rPr>
                      <m:t>)</m:t>
                    </m:r>
                  </m:oMath>
                </a14:m>
                <a:r>
                  <a:rPr lang="en-SG" sz="2200" dirty="0"/>
                  <a:t> needs not be a function, whereas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i="1">
                        <a:latin typeface="Cambria Math" panose="02040503050406030204" pitchFamily="18" charset="0"/>
                      </a:rPr>
                      <m:t>𝑥</m:t>
                    </m:r>
                    <m:r>
                      <a:rPr lang="en-SG" sz="2200" i="1">
                        <a:latin typeface="Cambria Math" panose="02040503050406030204" pitchFamily="18" charset="0"/>
                      </a:rPr>
                      <m:t>)</m:t>
                    </m:r>
                  </m:oMath>
                </a14:m>
                <a:r>
                  <a:rPr lang="en-SG" sz="2200" dirty="0"/>
                  <a:t> must be a function.</a:t>
                </a:r>
              </a:p>
            </p:txBody>
          </p:sp>
        </mc:Choice>
        <mc:Fallback xmlns="">
          <p:sp>
            <p:nvSpPr>
              <p:cNvPr id="2" name="TextBox 1">
                <a:extLst>
                  <a:ext uri="{FF2B5EF4-FFF2-40B4-BE49-F238E27FC236}">
                    <a16:creationId xmlns:a16="http://schemas.microsoft.com/office/drawing/2014/main" id="{BFF19D55-A31F-479B-B7EE-EFAFB4FA1059}"/>
                  </a:ext>
                </a:extLst>
              </p:cNvPr>
              <p:cNvSpPr txBox="1">
                <a:spLocks noRot="1" noChangeAspect="1" noMove="1" noResize="1" noEditPoints="1" noAdjustHandles="1" noChangeArrowheads="1" noChangeShapeType="1" noTextEdit="1"/>
              </p:cNvSpPr>
              <p:nvPr/>
            </p:nvSpPr>
            <p:spPr>
              <a:xfrm>
                <a:off x="415123" y="898766"/>
                <a:ext cx="8100227" cy="2761525"/>
              </a:xfrm>
              <a:prstGeom prst="rect">
                <a:avLst/>
              </a:prstGeom>
              <a:blipFill>
                <a:blip r:embed="rId4"/>
                <a:stretch>
                  <a:fillRect l="-978" t="-442" r="-1655" b="-3753"/>
                </a:stretch>
              </a:blipFill>
            </p:spPr>
            <p:txBody>
              <a:bodyPr/>
              <a:lstStyle/>
              <a:p>
                <a:r>
                  <a:rPr lang="en-SG">
                    <a:noFill/>
                  </a:rPr>
                  <a:t> </a:t>
                </a:r>
              </a:p>
            </p:txBody>
          </p:sp>
        </mc:Fallback>
      </mc:AlternateContent>
      <p:pic>
        <p:nvPicPr>
          <p:cNvPr id="20" name="Picture 2">
            <a:extLst>
              <a:ext uri="{FF2B5EF4-FFF2-40B4-BE49-F238E27FC236}">
                <a16:creationId xmlns:a16="http://schemas.microsoft.com/office/drawing/2014/main" id="{F6E49971-6CC0-404A-BDA9-48DBB3B77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03"/>
          <a:stretch>
            <a:fillRect/>
          </a:stretch>
        </p:blipFill>
        <p:spPr bwMode="auto">
          <a:xfrm>
            <a:off x="590281" y="4095111"/>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A207E0-1826-427C-ADAF-9107832DEF7A}"/>
                  </a:ext>
                </a:extLst>
              </p:cNvPr>
              <p:cNvSpPr txBox="1"/>
              <p:nvPr/>
            </p:nvSpPr>
            <p:spPr>
              <a:xfrm>
                <a:off x="3935546" y="3724861"/>
                <a:ext cx="4795859" cy="2846933"/>
              </a:xfrm>
              <a:prstGeom prst="rect">
                <a:avLst/>
              </a:prstGeom>
              <a:noFill/>
            </p:spPr>
            <p:txBody>
              <a:bodyPr wrap="square" rtlCol="0">
                <a:spAutoFit/>
              </a:bodyPr>
              <a:lstStyle/>
              <a:p>
                <a:pPr>
                  <a:lnSpc>
                    <a:spcPts val="3000"/>
                  </a:lnSpc>
                  <a:spcAft>
                    <a:spcPts val="600"/>
                  </a:spcAft>
                </a:pPr>
                <a:r>
                  <a:rPr lang="en-SG" sz="2400" dirty="0"/>
                  <a:t>Therefore, to denote the </a:t>
                </a:r>
                <a:r>
                  <a:rPr lang="en-SG" sz="2400" dirty="0" err="1"/>
                  <a:t>setwise</a:t>
                </a:r>
                <a:r>
                  <a:rPr lang="en-SG" sz="2400" dirty="0"/>
                  <a:t> preimage of a single element in the co-domain, </a:t>
                </a:r>
                <a:r>
                  <a:rPr lang="en-SG" sz="2400" dirty="0" err="1"/>
                  <a:t>eg</a:t>
                </a:r>
                <a:r>
                  <a:rPr lang="en-SG" sz="2400" dirty="0"/>
                  <a:t>: </a:t>
                </a:r>
                <a14:m>
                  <m:oMath xmlns:m="http://schemas.openxmlformats.org/officeDocument/2006/math">
                    <m:r>
                      <a:rPr lang="en-SG" sz="2400" i="1" dirty="0" smtClean="0">
                        <a:latin typeface="Cambria Math" panose="02040503050406030204" pitchFamily="18" charset="0"/>
                      </a:rPr>
                      <m:t>𝑏</m:t>
                    </m:r>
                  </m:oMath>
                </a14:m>
                <a:r>
                  <a:rPr lang="en-SG" sz="2400" dirty="0"/>
                  <a:t>, we would write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r>
                      <a:rPr lang="en-SG" sz="2400" i="1">
                        <a:latin typeface="Cambria Math" panose="02040503050406030204" pitchFamily="18" charset="0"/>
                      </a:rPr>
                      <m:t>(</m:t>
                    </m:r>
                    <m:r>
                      <a:rPr lang="en-SG" sz="2400" b="0" i="1" smtClean="0">
                        <a:latin typeface="Cambria Math" panose="02040503050406030204" pitchFamily="18" charset="0"/>
                      </a:rPr>
                      <m:t>{</m:t>
                    </m:r>
                    <m:r>
                      <a:rPr lang="en-SG" sz="2400" b="0" i="1" smtClean="0">
                        <a:latin typeface="Cambria Math" panose="02040503050406030204" pitchFamily="18" charset="0"/>
                      </a:rPr>
                      <m:t>𝑏</m:t>
                    </m:r>
                    <m:r>
                      <a:rPr lang="en-SG" sz="2400" b="0" i="1" smtClean="0">
                        <a:latin typeface="Cambria Math" panose="02040503050406030204" pitchFamily="18" charset="0"/>
                      </a:rPr>
                      <m:t>})</m:t>
                    </m:r>
                  </m:oMath>
                </a14:m>
                <a:r>
                  <a:rPr lang="en-SG" sz="2400" dirty="0"/>
                  <a:t> instead of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r>
                          <a:rPr lang="en-SG" sz="2400" i="1">
                            <a:latin typeface="Cambria Math" panose="02040503050406030204" pitchFamily="18" charset="0"/>
                          </a:rPr>
                          <m:t>𝑏</m:t>
                        </m:r>
                      </m:e>
                    </m:d>
                    <m:r>
                      <a:rPr lang="en-SG" sz="2400" b="0" i="1"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𝑓</m:t>
                    </m:r>
                  </m:oMath>
                </a14:m>
                <a:r>
                  <a:rPr lang="en-SG" sz="2000" dirty="0"/>
                  <a:t> does not have an inverse function in this case.)</a:t>
                </a:r>
                <a:endParaRPr lang="en-SG" sz="20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d>
                            <m:dPr>
                              <m:begChr m:val="{"/>
                              <m:endChr m:val="}"/>
                              <m:ctrlPr>
                                <a:rPr lang="en-SG" sz="2400" i="1">
                                  <a:latin typeface="Cambria Math" panose="02040503050406030204" pitchFamily="18" charset="0"/>
                                </a:rPr>
                              </m:ctrlPr>
                            </m:dPr>
                            <m:e>
                              <m:r>
                                <a:rPr lang="en-SG" sz="2400" i="1">
                                  <a:latin typeface="Cambria Math" panose="02040503050406030204" pitchFamily="18" charset="0"/>
                                </a:rPr>
                                <m:t>𝑏</m:t>
                              </m:r>
                            </m:e>
                          </m:d>
                        </m:e>
                      </m:d>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1,4</m:t>
                          </m:r>
                        </m:e>
                      </m:d>
                      <m:r>
                        <a:rPr lang="en-SG" sz="2400" b="0" i="1" smtClean="0">
                          <a:latin typeface="Cambria Math" panose="02040503050406030204" pitchFamily="18" charset="0"/>
                        </a:rPr>
                        <m:t>.</m:t>
                      </m:r>
                    </m:oMath>
                  </m:oMathPara>
                </a14:m>
                <a:endParaRPr lang="en-SG" sz="2400" dirty="0"/>
              </a:p>
            </p:txBody>
          </p:sp>
        </mc:Choice>
        <mc:Fallback xmlns="">
          <p:sp>
            <p:nvSpPr>
              <p:cNvPr id="21" name="TextBox 20">
                <a:extLst>
                  <a:ext uri="{FF2B5EF4-FFF2-40B4-BE49-F238E27FC236}">
                    <a16:creationId xmlns:a16="http://schemas.microsoft.com/office/drawing/2014/main" id="{C0A207E0-1826-427C-ADAF-9107832DEF7A}"/>
                  </a:ext>
                </a:extLst>
              </p:cNvPr>
              <p:cNvSpPr txBox="1">
                <a:spLocks noRot="1" noChangeAspect="1" noMove="1" noResize="1" noEditPoints="1" noAdjustHandles="1" noChangeArrowheads="1" noChangeShapeType="1" noTextEdit="1"/>
              </p:cNvSpPr>
              <p:nvPr/>
            </p:nvSpPr>
            <p:spPr>
              <a:xfrm>
                <a:off x="3935546" y="3724861"/>
                <a:ext cx="4795859" cy="2846933"/>
              </a:xfrm>
              <a:prstGeom prst="rect">
                <a:avLst/>
              </a:prstGeom>
              <a:blipFill>
                <a:blip r:embed="rId6"/>
                <a:stretch>
                  <a:fillRect l="-2036" t="-1713" b="-2141"/>
                </a:stretch>
              </a:blipFill>
            </p:spPr>
            <p:txBody>
              <a:bodyPr/>
              <a:lstStyle/>
              <a:p>
                <a:r>
                  <a:rPr lang="en-SG">
                    <a:noFill/>
                  </a:rPr>
                  <a:t> </a:t>
                </a:r>
              </a:p>
            </p:txBody>
          </p:sp>
        </mc:Fallback>
      </mc:AlternateContent>
      <p:sp>
        <p:nvSpPr>
          <p:cNvPr id="3" name="Oval 2">
            <a:extLst>
              <a:ext uri="{FF2B5EF4-FFF2-40B4-BE49-F238E27FC236}">
                <a16:creationId xmlns:a16="http://schemas.microsoft.com/office/drawing/2014/main" id="{0262AC6D-DB5D-4D6F-82EA-C07B2233100B}"/>
              </a:ext>
            </a:extLst>
          </p:cNvPr>
          <p:cNvSpPr/>
          <p:nvPr/>
        </p:nvSpPr>
        <p:spPr>
          <a:xfrm>
            <a:off x="2850056" y="4516244"/>
            <a:ext cx="551066" cy="4125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86E41C62-923D-47DA-BCCB-90FBE904CECC}"/>
              </a:ext>
            </a:extLst>
          </p:cNvPr>
          <p:cNvSpPr txBox="1"/>
          <p:nvPr/>
        </p:nvSpPr>
        <p:spPr>
          <a:xfrm rot="21027597">
            <a:off x="3468556" y="385527"/>
            <a:ext cx="2697974" cy="369332"/>
          </a:xfrm>
          <a:prstGeom prst="rect">
            <a:avLst/>
          </a:prstGeom>
          <a:solidFill>
            <a:schemeClr val="accent2">
              <a:lumMod val="40000"/>
              <a:lumOff val="60000"/>
            </a:schemeClr>
          </a:solidFill>
        </p:spPr>
        <p:txBody>
          <a:bodyPr wrap="square" rtlCol="0">
            <a:spAutoFit/>
          </a:bodyPr>
          <a:lstStyle/>
          <a:p>
            <a:pPr algn="ctr"/>
            <a:r>
              <a:rPr lang="en-US" dirty="0"/>
              <a:t>Slide 15 reproduced here.</a:t>
            </a:r>
          </a:p>
        </p:txBody>
      </p:sp>
      <p:sp>
        <p:nvSpPr>
          <p:cNvPr id="25" name="Oval 24">
            <a:extLst>
              <a:ext uri="{FF2B5EF4-FFF2-40B4-BE49-F238E27FC236}">
                <a16:creationId xmlns:a16="http://schemas.microsoft.com/office/drawing/2014/main" id="{63F7632B-15A1-4C6C-9491-0FC7C4A1780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4082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6E99797E-CD08-42E3-B707-A7B8766AFDF9}"/>
              </a:ext>
            </a:extLst>
          </p:cNvPr>
          <p:cNvGrpSpPr/>
          <p:nvPr/>
        </p:nvGrpSpPr>
        <p:grpSpPr>
          <a:xfrm>
            <a:off x="492307" y="1167332"/>
            <a:ext cx="8008955" cy="1192651"/>
            <a:chOff x="993227" y="4598517"/>
            <a:chExt cx="8008955" cy="1192651"/>
          </a:xfrm>
        </p:grpSpPr>
        <p:sp>
          <p:nvSpPr>
            <p:cNvPr id="42" name="Rectangle 41">
              <a:extLst>
                <a:ext uri="{FF2B5EF4-FFF2-40B4-BE49-F238E27FC236}">
                  <a16:creationId xmlns:a16="http://schemas.microsoft.com/office/drawing/2014/main" id="{8E3F2720-5FDC-4FD0-8667-2500C93C2CE8}"/>
                </a:ext>
              </a:extLst>
            </p:cNvPr>
            <p:cNvSpPr/>
            <p:nvPr/>
          </p:nvSpPr>
          <p:spPr>
            <a:xfrm>
              <a:off x="993228" y="4598517"/>
              <a:ext cx="8008954" cy="119265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4B3E7829-0F13-4718-8540-1CACAE569DF6}"/>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8164F086-FE0E-4142-B631-DCF388414D7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Proposition: Uniqueness of inverses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FCB2F59-0653-49E8-BE0E-61707A071EF5}"/>
                    </a:ext>
                  </a:extLst>
                </p:cNvPr>
                <p:cNvSpPr txBox="1"/>
                <p:nvPr/>
              </p:nvSpPr>
              <p:spPr>
                <a:xfrm>
                  <a:off x="1129964" y="5250555"/>
                  <a:ext cx="7642410" cy="461665"/>
                </a:xfrm>
                <a:prstGeom prst="rect">
                  <a:avLst/>
                </a:prstGeom>
                <a:noFill/>
              </p:spPr>
              <p:txBody>
                <a:bodyPr wrap="square" rtlCol="0">
                  <a:spAutoFit/>
                </a:bodyPr>
                <a:lstStyle/>
                <a:p>
                  <a:pPr>
                    <a:spcAft>
                      <a:spcPts val="600"/>
                    </a:spcAft>
                  </a:pPr>
                  <a:r>
                    <a:rPr lang="en-SG" sz="2400" dirty="0"/>
                    <a:t>If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oMath>
                  </a14:m>
                  <a:r>
                    <a:rPr lang="en-SG" sz="2400" dirty="0"/>
                    <a:t> and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oMath>
                  </a14:m>
                  <a:r>
                    <a:rPr lang="en-SG" sz="2400" dirty="0"/>
                    <a:t> are inverses 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oMath>
                  </a14:m>
                  <a:r>
                    <a:rPr lang="en-SG" sz="2400" dirty="0"/>
                    <a:t>, then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oMath>
                  </a14:m>
                  <a:r>
                    <a:rPr lang="en-SG" sz="2400" dirty="0"/>
                    <a:t>.</a:t>
                  </a:r>
                </a:p>
              </p:txBody>
            </p:sp>
          </mc:Choice>
          <mc:Fallback xmlns="">
            <p:sp>
              <p:nvSpPr>
                <p:cNvPr id="45" name="TextBox 44">
                  <a:extLst>
                    <a:ext uri="{FF2B5EF4-FFF2-40B4-BE49-F238E27FC236}">
                      <a16:creationId xmlns:a16="http://schemas.microsoft.com/office/drawing/2014/main" id="{3FCB2F59-0653-49E8-BE0E-61707A071EF5}"/>
                    </a:ext>
                  </a:extLst>
                </p:cNvPr>
                <p:cNvSpPr txBox="1">
                  <a:spLocks noRot="1" noChangeAspect="1" noMove="1" noResize="1" noEditPoints="1" noAdjustHandles="1" noChangeArrowheads="1" noChangeShapeType="1" noTextEdit="1"/>
                </p:cNvSpPr>
                <p:nvPr/>
              </p:nvSpPr>
              <p:spPr>
                <a:xfrm>
                  <a:off x="1129964" y="5250555"/>
                  <a:ext cx="7642410" cy="461665"/>
                </a:xfrm>
                <a:prstGeom prst="rect">
                  <a:avLst/>
                </a:prstGeom>
                <a:blipFill>
                  <a:blip r:embed="rId3"/>
                  <a:stretch>
                    <a:fillRect l="-1196" t="-10526" b="-2894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D935FEC-5D83-4352-B5DC-2BD482E9B201}"/>
                  </a:ext>
                </a:extLst>
              </p:cNvPr>
              <p:cNvSpPr txBox="1"/>
              <p:nvPr/>
            </p:nvSpPr>
            <p:spPr>
              <a:xfrm>
                <a:off x="583074" y="2722858"/>
                <a:ext cx="8103726" cy="2477601"/>
              </a:xfrm>
              <a:prstGeom prst="rect">
                <a:avLst/>
              </a:prstGeom>
              <a:solidFill>
                <a:schemeClr val="accent2">
                  <a:lumMod val="20000"/>
                  <a:lumOff val="80000"/>
                </a:schemeClr>
              </a:solidFill>
            </p:spPr>
            <p:txBody>
              <a:bodyPr wrap="square" rtlCol="0">
                <a:spAutoFit/>
              </a:bodyPr>
              <a:lstStyle/>
              <a:p>
                <a:pPr>
                  <a:spcAft>
                    <a:spcPts val="600"/>
                  </a:spcAft>
                </a:pPr>
                <a:r>
                  <a:rPr lang="en-US" sz="2800" dirty="0"/>
                  <a:t>Proof:</a:t>
                </a:r>
              </a:p>
              <a:p>
                <a:pPr marL="446088" indent="-446088">
                  <a:spcAft>
                    <a:spcPts val="600"/>
                  </a:spcAft>
                </a:pPr>
                <a:r>
                  <a:rPr lang="en-US" sz="2800" dirty="0"/>
                  <a:t>1.	Note that </a:t>
                </a:r>
                <a14:m>
                  <m:oMath xmlns:m="http://schemas.openxmlformats.org/officeDocument/2006/math">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r>
                      <a:rPr lang="en-US" sz="2800" b="0" i="0" smtClean="0">
                        <a:latin typeface="Cambria Math" panose="02040503050406030204" pitchFamily="18" charset="0"/>
                      </a:rPr>
                      <m:t>,</m:t>
                    </m:r>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𝑌</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a14:m>
                <a:r>
                  <a:rPr lang="en-US" sz="2800" dirty="0"/>
                  <a:t>.</a:t>
                </a:r>
              </a:p>
              <a:p>
                <a:pPr marL="446088" indent="-446088">
                  <a:spcAft>
                    <a:spcPts val="600"/>
                  </a:spcAft>
                </a:pPr>
                <a:r>
                  <a:rPr lang="en-US" sz="2800" dirty="0"/>
                  <a:t>2.	Since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oMath>
                </a14:m>
                <a:r>
                  <a:rPr lang="en-SG" sz="2800" dirty="0"/>
                  <a:t> and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2</m:t>
                        </m:r>
                      </m:sub>
                    </m:sSub>
                  </m:oMath>
                </a14:m>
                <a:r>
                  <a:rPr lang="en-SG" sz="2800" dirty="0"/>
                  <a:t> are inverses of </a:t>
                </a:r>
                <a14:m>
                  <m:oMath xmlns:m="http://schemas.openxmlformats.org/officeDocument/2006/math">
                    <m:r>
                      <a:rPr lang="en-SG" sz="2800" i="1" dirty="0" smtClean="0">
                        <a:latin typeface="Cambria Math" panose="02040503050406030204" pitchFamily="18" charset="0"/>
                      </a:rPr>
                      <m:t>𝑓</m:t>
                    </m:r>
                  </m:oMath>
                </a14:m>
                <a:r>
                  <a:rPr lang="en-SG" sz="2800" dirty="0"/>
                  <a:t>, for all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a14:m>
                <a:r>
                  <a:rPr lang="en-SG" sz="2800" dirty="0"/>
                  <a:t> 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𝑌</m:t>
                    </m:r>
                  </m:oMath>
                </a14:m>
                <a:r>
                  <a:rPr lang="en-SG" sz="2800" dirty="0"/>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i="1">
                            <a:latin typeface="Cambria Math" panose="02040503050406030204" pitchFamily="18" charset="0"/>
                          </a:rPr>
                          <m:t>𝑦</m:t>
                        </m:r>
                      </m:e>
                    </m:d>
                  </m:oMath>
                </a14:m>
                <a:r>
                  <a:rPr lang="en-US" sz="2800" dirty="0"/>
                  <a:t>.</a:t>
                </a:r>
              </a:p>
              <a:p>
                <a:pPr marL="446088" indent="-446088">
                  <a:spcAft>
                    <a:spcPts val="600"/>
                  </a:spcAft>
                </a:pPr>
                <a:r>
                  <a:rPr lang="en-US" sz="2800" dirty="0"/>
                  <a:t>3.	Therefore </a:t>
                </a:r>
                <a14:m>
                  <m:oMath xmlns:m="http://schemas.openxmlformats.org/officeDocument/2006/math">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r>
                      <a:rPr lang="en-US" sz="2800" b="0" i="0" smtClean="0">
                        <a:latin typeface="Cambria Math" panose="02040503050406030204" pitchFamily="18" charset="0"/>
                      </a:rPr>
                      <m:t>=</m:t>
                    </m:r>
                    <m:sSub>
                      <m:sSubPr>
                        <m:ctrlPr>
                          <a:rPr lang="en-SG"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oMath>
                </a14:m>
                <a:r>
                  <a:rPr lang="en-US" sz="2800" dirty="0"/>
                  <a:t>.</a:t>
                </a:r>
              </a:p>
            </p:txBody>
          </p:sp>
        </mc:Choice>
        <mc:Fallback xmlns="">
          <p:sp>
            <p:nvSpPr>
              <p:cNvPr id="2" name="TextBox 1">
                <a:extLst>
                  <a:ext uri="{FF2B5EF4-FFF2-40B4-BE49-F238E27FC236}">
                    <a16:creationId xmlns:a16="http://schemas.microsoft.com/office/drawing/2014/main" id="{FD935FEC-5D83-4352-B5DC-2BD482E9B201}"/>
                  </a:ext>
                </a:extLst>
              </p:cNvPr>
              <p:cNvSpPr txBox="1">
                <a:spLocks noRot="1" noChangeAspect="1" noMove="1" noResize="1" noEditPoints="1" noAdjustHandles="1" noChangeArrowheads="1" noChangeShapeType="1" noTextEdit="1"/>
              </p:cNvSpPr>
              <p:nvPr/>
            </p:nvSpPr>
            <p:spPr>
              <a:xfrm>
                <a:off x="583074" y="2722858"/>
                <a:ext cx="8103726" cy="2477601"/>
              </a:xfrm>
              <a:prstGeom prst="rect">
                <a:avLst/>
              </a:prstGeom>
              <a:blipFill>
                <a:blip r:embed="rId4"/>
                <a:stretch>
                  <a:fillRect l="-1580" t="-2463" r="-376" b="-6158"/>
                </a:stretch>
              </a:blipFill>
            </p:spPr>
            <p:txBody>
              <a:bodyPr/>
              <a:lstStyle/>
              <a:p>
                <a:r>
                  <a:rPr lang="en-SG">
                    <a:noFill/>
                  </a:rPr>
                  <a:t> </a:t>
                </a:r>
              </a:p>
            </p:txBody>
          </p:sp>
        </mc:Fallback>
      </mc:AlternateContent>
      <p:sp>
        <p:nvSpPr>
          <p:cNvPr id="46" name="Oval 45">
            <a:extLst>
              <a:ext uri="{FF2B5EF4-FFF2-40B4-BE49-F238E27FC236}">
                <a16:creationId xmlns:a16="http://schemas.microsoft.com/office/drawing/2014/main" id="{D6B2D0DC-50B2-46D1-A373-39E71BC7D1B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9699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Bijectivity and Invertibility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7.2.5 Bijectivity and Invertibility</a:t>
            </a:r>
            <a:endParaRPr lang="en-SG" sz="2000" dirty="0">
              <a:solidFill>
                <a:schemeClr val="bg1"/>
              </a:solidFill>
            </a:endParaRPr>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394F2BDC-5E4A-4752-A672-EF8767C89254}"/>
              </a:ext>
            </a:extLst>
          </p:cNvPr>
          <p:cNvSpPr/>
          <p:nvPr/>
        </p:nvSpPr>
        <p:spPr>
          <a:xfrm>
            <a:off x="30925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7" name="Group 56">
            <a:extLst>
              <a:ext uri="{FF2B5EF4-FFF2-40B4-BE49-F238E27FC236}">
                <a16:creationId xmlns:a16="http://schemas.microsoft.com/office/drawing/2014/main" id="{EE904EBB-3539-4E35-8F28-6A64D720585A}"/>
              </a:ext>
            </a:extLst>
          </p:cNvPr>
          <p:cNvGrpSpPr/>
          <p:nvPr/>
        </p:nvGrpSpPr>
        <p:grpSpPr>
          <a:xfrm>
            <a:off x="324356" y="1434045"/>
            <a:ext cx="8008955" cy="1309011"/>
            <a:chOff x="993227" y="4598517"/>
            <a:chExt cx="8008955" cy="1309011"/>
          </a:xfrm>
        </p:grpSpPr>
        <p:sp>
          <p:nvSpPr>
            <p:cNvPr id="58" name="Rectangle 57">
              <a:extLst>
                <a:ext uri="{FF2B5EF4-FFF2-40B4-BE49-F238E27FC236}">
                  <a16:creationId xmlns:a16="http://schemas.microsoft.com/office/drawing/2014/main" id="{DB3F4A88-050A-4A2D-91C0-A0843353DB01}"/>
                </a:ext>
              </a:extLst>
            </p:cNvPr>
            <p:cNvSpPr/>
            <p:nvPr/>
          </p:nvSpPr>
          <p:spPr>
            <a:xfrm>
              <a:off x="993228" y="4598518"/>
              <a:ext cx="8008954" cy="13090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a:extLst>
                <a:ext uri="{FF2B5EF4-FFF2-40B4-BE49-F238E27FC236}">
                  <a16:creationId xmlns:a16="http://schemas.microsoft.com/office/drawing/2014/main" id="{905A63A9-1C4F-4184-9AD4-6D4E1F556304}"/>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a:extLst>
                <a:ext uri="{FF2B5EF4-FFF2-40B4-BE49-F238E27FC236}">
                  <a16:creationId xmlns:a16="http://schemas.microsoft.com/office/drawing/2014/main" id="{8E078E09-EE2B-4DAB-9F28-63A5E03F2A0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7.2.3</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6F5C449-61D1-454A-8651-F4360B1AE8A9}"/>
                    </a:ext>
                  </a:extLst>
                </p:cNvPr>
                <p:cNvSpPr txBox="1"/>
                <p:nvPr/>
              </p:nvSpPr>
              <p:spPr>
                <a:xfrm>
                  <a:off x="1240967" y="5107309"/>
                  <a:ext cx="7464832" cy="800219"/>
                </a:xfrm>
                <a:prstGeom prst="rect">
                  <a:avLst/>
                </a:prstGeom>
                <a:noFill/>
              </p:spPr>
              <p:txBody>
                <a:bodyPr wrap="square" rtlCol="0">
                  <a:spAutoFit/>
                </a:bodyPr>
                <a:lstStyle/>
                <a:p>
                  <a:r>
                    <a:rPr lang="en-SG" sz="2400" dirty="0"/>
                    <a:t>If </a:t>
                  </a:r>
                  <a14:m>
                    <m:oMath xmlns:m="http://schemas.openxmlformats.org/officeDocument/2006/math">
                      <m:r>
                        <a:rPr lang="en-US"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oMath>
                  </a14:m>
                  <a:r>
                    <a:rPr lang="en-SG" sz="2200" dirty="0"/>
                    <a:t> is a bijection, then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r>
                        <a:rPr lang="en-SG" sz="2200" b="0" i="1" smtClean="0">
                          <a:latin typeface="Cambria Math" panose="02040503050406030204" pitchFamily="18" charset="0"/>
                        </a:rPr>
                        <m:t>𝑌</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oMath>
                  </a14:m>
                  <a:r>
                    <a:rPr lang="en-SG" sz="2200" dirty="0"/>
                    <a:t> is also a bijection.</a:t>
                  </a:r>
                </a:p>
                <a:p>
                  <a:r>
                    <a:rPr lang="en-SG" sz="2200" dirty="0"/>
                    <a:t>In other words, </a:t>
                  </a:r>
                  <a14:m>
                    <m:oMath xmlns:m="http://schemas.openxmlformats.org/officeDocument/2006/math">
                      <m:r>
                        <a:rPr lang="en-US" sz="2200" b="0" i="1" smtClean="0">
                          <a:solidFill>
                            <a:srgbClr val="0000FF"/>
                          </a:solidFill>
                          <a:latin typeface="Cambria Math" panose="02040503050406030204" pitchFamily="18" charset="0"/>
                        </a:rPr>
                        <m:t>𝑓</m:t>
                      </m:r>
                      <m:r>
                        <a:rPr lang="en-SG" sz="2200" b="0" i="1" smtClean="0">
                          <a:solidFill>
                            <a:srgbClr val="0000FF"/>
                          </a:solidFill>
                          <a:latin typeface="Cambria Math" panose="02040503050406030204" pitchFamily="18" charset="0"/>
                        </a:rPr>
                        <m:t>:</m:t>
                      </m:r>
                      <m:r>
                        <a:rPr lang="en-SG" sz="2200" b="0" i="1" smtClean="0">
                          <a:solidFill>
                            <a:srgbClr val="0000FF"/>
                          </a:solidFill>
                          <a:latin typeface="Cambria Math" panose="02040503050406030204" pitchFamily="18" charset="0"/>
                        </a:rPr>
                        <m:t>𝑋</m:t>
                      </m:r>
                      <m:r>
                        <a:rPr lang="en-SG" sz="2200" b="0" i="1" smtClean="0">
                          <a:solidFill>
                            <a:srgbClr val="0000FF"/>
                          </a:solidFill>
                          <a:latin typeface="Cambria Math" panose="02040503050406030204" pitchFamily="18" charset="0"/>
                          <a:ea typeface="Cambria Math" panose="02040503050406030204" pitchFamily="18" charset="0"/>
                        </a:rPr>
                        <m:t>→</m:t>
                      </m:r>
                      <m:r>
                        <a:rPr lang="en-SG" sz="2200" b="0" i="1" smtClean="0">
                          <a:solidFill>
                            <a:srgbClr val="0000FF"/>
                          </a:solidFill>
                          <a:latin typeface="Cambria Math" panose="02040503050406030204" pitchFamily="18" charset="0"/>
                          <a:ea typeface="Cambria Math" panose="02040503050406030204" pitchFamily="18" charset="0"/>
                        </a:rPr>
                        <m:t>𝑌</m:t>
                      </m:r>
                    </m:oMath>
                  </a14:m>
                  <a:r>
                    <a:rPr lang="en-SG" sz="2200" dirty="0">
                      <a:solidFill>
                        <a:srgbClr val="0000FF"/>
                      </a:solidFill>
                    </a:rPr>
                    <a:t> is bijective </a:t>
                  </a:r>
                  <a:r>
                    <a:rPr lang="en-SG" sz="2200" dirty="0" err="1">
                      <a:solidFill>
                        <a:srgbClr val="0000FF"/>
                      </a:solidFill>
                    </a:rPr>
                    <a:t>iff</a:t>
                  </a:r>
                  <a:r>
                    <a:rPr lang="en-SG" sz="2200" dirty="0">
                      <a:solidFill>
                        <a:srgbClr val="0000FF"/>
                      </a:solidFill>
                    </a:rPr>
                    <a:t> </a:t>
                  </a:r>
                  <a14:m>
                    <m:oMath xmlns:m="http://schemas.openxmlformats.org/officeDocument/2006/math">
                      <m:r>
                        <a:rPr lang="en-SG" sz="2200" i="1" dirty="0" smtClean="0">
                          <a:solidFill>
                            <a:srgbClr val="0000FF"/>
                          </a:solidFill>
                          <a:latin typeface="Cambria Math" panose="02040503050406030204" pitchFamily="18" charset="0"/>
                        </a:rPr>
                        <m:t>𝑓</m:t>
                      </m:r>
                    </m:oMath>
                  </a14:m>
                  <a:r>
                    <a:rPr lang="en-SG" sz="2200" dirty="0">
                      <a:solidFill>
                        <a:srgbClr val="0000FF"/>
                      </a:solidFill>
                    </a:rPr>
                    <a:t> has an inverse</a:t>
                  </a:r>
                  <a:r>
                    <a:rPr lang="en-SG" sz="2200" dirty="0"/>
                    <a:t>.</a:t>
                  </a:r>
                </a:p>
              </p:txBody>
            </p:sp>
          </mc:Choice>
          <mc:Fallback xmlns="">
            <p:sp>
              <p:nvSpPr>
                <p:cNvPr id="63" name="TextBox 62">
                  <a:extLst>
                    <a:ext uri="{FF2B5EF4-FFF2-40B4-BE49-F238E27FC236}">
                      <a16:creationId xmlns:a16="http://schemas.microsoft.com/office/drawing/2014/main" id="{E6F5C449-61D1-454A-8651-F4360B1AE8A9}"/>
                    </a:ext>
                  </a:extLst>
                </p:cNvPr>
                <p:cNvSpPr txBox="1">
                  <a:spLocks noRot="1" noChangeAspect="1" noMove="1" noResize="1" noEditPoints="1" noAdjustHandles="1" noChangeArrowheads="1" noChangeShapeType="1" noTextEdit="1"/>
                </p:cNvSpPr>
                <p:nvPr/>
              </p:nvSpPr>
              <p:spPr>
                <a:xfrm>
                  <a:off x="1240967" y="5107309"/>
                  <a:ext cx="7464832" cy="800219"/>
                </a:xfrm>
                <a:prstGeom prst="rect">
                  <a:avLst/>
                </a:prstGeom>
                <a:blipFill>
                  <a:blip r:embed="rId3"/>
                  <a:stretch>
                    <a:fillRect l="-1307" t="-6107" b="-1450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9678ADC-3DCB-4784-850F-3679467C51B8}"/>
                  </a:ext>
                </a:extLst>
              </p:cNvPr>
              <p:cNvSpPr txBox="1"/>
              <p:nvPr/>
            </p:nvSpPr>
            <p:spPr>
              <a:xfrm>
                <a:off x="324356" y="2812714"/>
                <a:ext cx="7712573" cy="3908762"/>
              </a:xfrm>
              <a:prstGeom prst="rect">
                <a:avLst/>
              </a:prstGeom>
              <a:solidFill>
                <a:schemeClr val="accent2">
                  <a:lumMod val="20000"/>
                  <a:lumOff val="80000"/>
                </a:schemeClr>
              </a:solidFill>
            </p:spPr>
            <p:txBody>
              <a:bodyPr wrap="square" rtlCol="0">
                <a:spAutoFit/>
              </a:bodyPr>
              <a:lstStyle/>
              <a:p>
                <a:r>
                  <a:rPr lang="en-US" sz="2400" dirty="0"/>
                  <a:t>Proof: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SG"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smtClean="0">
                        <a:latin typeface="Cambria Math" panose="02040503050406030204" pitchFamily="18" charset="0"/>
                      </a:rPr>
                      <m:t>𝑓</m:t>
                    </m:r>
                  </m:oMath>
                </a14:m>
                <a:r>
                  <a:rPr lang="en-SG" sz="2400" dirty="0"/>
                  <a:t> has an inverse)</a:t>
                </a:r>
                <a:endParaRPr lang="en-US" sz="2400" dirty="0"/>
              </a:p>
              <a:p>
                <a:pPr marL="446088" indent="-446088"/>
                <a:r>
                  <a:rPr lang="en-US" sz="2400" dirty="0"/>
                  <a:t>1.	(“if”) Suppose </a:t>
                </a:r>
                <a14:m>
                  <m:oMath xmlns:m="http://schemas.openxmlformats.org/officeDocument/2006/math">
                    <m:r>
                      <a:rPr lang="en-US" sz="2400" i="1" dirty="0" smtClean="0">
                        <a:latin typeface="Cambria Math" panose="02040503050406030204" pitchFamily="18" charset="0"/>
                      </a:rPr>
                      <m:t>𝑓</m:t>
                    </m:r>
                  </m:oMath>
                </a14:m>
                <a:r>
                  <a:rPr lang="en-US" sz="2400" dirty="0"/>
                  <a:t> has an inverse, say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oMath>
                </a14:m>
                <a:endParaRPr lang="en-US" sz="2400" dirty="0"/>
              </a:p>
              <a:p>
                <a:pPr marL="627063" indent="-446088"/>
                <a:r>
                  <a:rPr lang="en-US" sz="2000" dirty="0"/>
                  <a:t>1.1.	We show injectivity of </a:t>
                </a:r>
                <a14:m>
                  <m:oMath xmlns:m="http://schemas.openxmlformats.org/officeDocument/2006/math">
                    <m:r>
                      <a:rPr lang="en-US" sz="2000" i="1" dirty="0" smtClean="0">
                        <a:latin typeface="Cambria Math" panose="02040503050406030204" pitchFamily="18" charset="0"/>
                      </a:rPr>
                      <m:t>𝑓</m:t>
                    </m:r>
                  </m:oMath>
                </a14:m>
                <a:r>
                  <a:rPr lang="en-US" sz="2000" dirty="0"/>
                  <a:t>.</a:t>
                </a:r>
              </a:p>
              <a:p>
                <a:pPr marL="1169988" indent="-627063"/>
                <a:r>
                  <a:rPr lang="en-US" sz="2000" dirty="0"/>
                  <a:t>1.1.1.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oMath>
                </a14:m>
                <a:endParaRPr lang="en-US" sz="2000" b="0" dirty="0"/>
              </a:p>
              <a:p>
                <a:pPr marL="1169988" indent="-627063"/>
                <a:r>
                  <a:rPr lang="en-US" sz="2000" dirty="0"/>
                  <a:t>1.1.2.	Define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oMath>
                </a14:m>
                <a:r>
                  <a:rPr lang="en-US" sz="2000" dirty="0"/>
                  <a:t>.</a:t>
                </a:r>
              </a:p>
              <a:p>
                <a:pPr marL="1169988" indent="-627063"/>
                <a:r>
                  <a:rPr lang="en-US" sz="2000" dirty="0"/>
                  <a:t>1.1.3.	Then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a:t> as </a:t>
                </a:r>
                <a14:m>
                  <m:oMath xmlns:m="http://schemas.openxmlformats.org/officeDocument/2006/math">
                    <m:r>
                      <a:rPr lang="en-US" sz="2000" i="1" dirty="0" smtClean="0">
                        <a:latin typeface="Cambria Math" panose="02040503050406030204" pitchFamily="18" charset="0"/>
                      </a:rPr>
                      <m:t>𝑔</m:t>
                    </m:r>
                  </m:oMath>
                </a14:m>
                <a:r>
                  <a:rPr lang="en-US" sz="2000" dirty="0"/>
                  <a:t> is an inverse of </a:t>
                </a:r>
                <a14:m>
                  <m:oMath xmlns:m="http://schemas.openxmlformats.org/officeDocument/2006/math">
                    <m:r>
                      <a:rPr lang="en-US" sz="2000" i="1" dirty="0" smtClean="0">
                        <a:latin typeface="Cambria Math" panose="02040503050406030204" pitchFamily="18" charset="0"/>
                      </a:rPr>
                      <m:t>𝑓</m:t>
                    </m:r>
                  </m:oMath>
                </a14:m>
                <a:r>
                  <a:rPr lang="en-US" sz="2000" dirty="0"/>
                  <a:t>. </a:t>
                </a:r>
              </a:p>
              <a:p>
                <a:pPr marL="1169988" indent="-627063"/>
                <a:r>
                  <a:rPr lang="en-US" sz="2000" dirty="0"/>
                  <a:t>1.1.4.	Hence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t>.</a:t>
                </a:r>
              </a:p>
              <a:p>
                <a:pPr marL="627063" indent="-446088"/>
                <a:r>
                  <a:rPr lang="en-US" sz="2000" dirty="0"/>
                  <a:t>1.2.	We show </a:t>
                </a:r>
                <a:r>
                  <a:rPr lang="en-US" sz="2000" dirty="0" err="1"/>
                  <a:t>surjectivity</a:t>
                </a:r>
                <a:r>
                  <a:rPr lang="en-US" sz="2000" dirty="0"/>
                  <a:t> of </a:t>
                </a:r>
                <a14:m>
                  <m:oMath xmlns:m="http://schemas.openxmlformats.org/officeDocument/2006/math">
                    <m:r>
                      <a:rPr lang="en-US" sz="2000" i="1" dirty="0" smtClean="0">
                        <a:latin typeface="Cambria Math" panose="02040503050406030204" pitchFamily="18" charset="0"/>
                      </a:rPr>
                      <m:t>𝑓</m:t>
                    </m:r>
                  </m:oMath>
                </a14:m>
                <a:r>
                  <a:rPr lang="en-US" sz="2000" dirty="0"/>
                  <a:t>.</a:t>
                </a:r>
              </a:p>
              <a:p>
                <a:pPr marL="1169988" indent="-627063"/>
                <a:r>
                  <a:rPr lang="en-US" sz="2000" dirty="0"/>
                  <a:t>1.2.1.	Let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b="0" dirty="0"/>
                  <a:t>.</a:t>
                </a:r>
              </a:p>
              <a:p>
                <a:pPr marL="1169988" indent="-627063"/>
                <a:r>
                  <a:rPr lang="en-US" sz="2000" dirty="0"/>
                  <a:t>1.2.2.	Define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m:t>
                    </m:r>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oMath>
                </a14:m>
                <a:r>
                  <a:rPr lang="en-US" sz="2000" dirty="0"/>
                  <a:t>.</a:t>
                </a:r>
              </a:p>
              <a:p>
                <a:pPr marL="1169988" indent="-627063"/>
                <a:r>
                  <a:rPr lang="en-US" sz="2000" b="0" dirty="0"/>
                  <a:t>1.2.3.	Then </a:t>
                </a:r>
                <a14:m>
                  <m:oMath xmlns:m="http://schemas.openxmlformats.org/officeDocument/2006/math">
                    <m:r>
                      <a:rPr lang="en-US" sz="2000" b="0" i="1" dirty="0" smtClean="0">
                        <a:latin typeface="Cambria Math" panose="02040503050406030204" pitchFamily="18" charset="0"/>
                      </a:rPr>
                      <m:t>𝑦</m:t>
                    </m:r>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r>
                  <a:rPr lang="en-US" sz="2000" b="0" dirty="0"/>
                  <a:t> as </a:t>
                </a:r>
                <a14:m>
                  <m:oMath xmlns:m="http://schemas.openxmlformats.org/officeDocument/2006/math">
                    <m:r>
                      <a:rPr lang="en-US" sz="2000" i="1" dirty="0">
                        <a:latin typeface="Cambria Math" panose="02040503050406030204" pitchFamily="18" charset="0"/>
                      </a:rPr>
                      <m:t>𝑔</m:t>
                    </m:r>
                  </m:oMath>
                </a14:m>
                <a:r>
                  <a:rPr lang="en-US" sz="2000" dirty="0"/>
                  <a:t> is an inverse of </a:t>
                </a:r>
                <a14:m>
                  <m:oMath xmlns:m="http://schemas.openxmlformats.org/officeDocument/2006/math">
                    <m:r>
                      <a:rPr lang="en-US" sz="2000" i="1" dirty="0">
                        <a:latin typeface="Cambria Math" panose="02040503050406030204" pitchFamily="18" charset="0"/>
                      </a:rPr>
                      <m:t>𝑓</m:t>
                    </m:r>
                  </m:oMath>
                </a14:m>
                <a:r>
                  <a:rPr lang="en-US" sz="2000" dirty="0"/>
                  <a:t>.</a:t>
                </a:r>
              </a:p>
              <a:p>
                <a:pPr marL="627063" indent="-446088"/>
                <a:r>
                  <a:rPr lang="en-US" sz="2000" dirty="0"/>
                  <a:t>1.3.	Therefore </a:t>
                </a:r>
                <a14:m>
                  <m:oMath xmlns:m="http://schemas.openxmlformats.org/officeDocument/2006/math">
                    <m:r>
                      <a:rPr lang="en-US" sz="2000" i="1" dirty="0" smtClean="0">
                        <a:latin typeface="Cambria Math" panose="02040503050406030204" pitchFamily="18" charset="0"/>
                      </a:rPr>
                      <m:t>𝑓</m:t>
                    </m:r>
                  </m:oMath>
                </a14:m>
                <a:r>
                  <a:rPr lang="en-US" sz="2000" dirty="0"/>
                  <a:t> is bijective.</a:t>
                </a:r>
              </a:p>
            </p:txBody>
          </p:sp>
        </mc:Choice>
        <mc:Fallback xmlns="">
          <p:sp>
            <p:nvSpPr>
              <p:cNvPr id="64" name="TextBox 6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2812714"/>
                <a:ext cx="7712573" cy="3908762"/>
              </a:xfrm>
              <a:prstGeom prst="rect">
                <a:avLst/>
              </a:prstGeom>
              <a:blipFill>
                <a:blip r:embed="rId4"/>
                <a:stretch>
                  <a:fillRect l="-1186" t="-1246" b="-1713"/>
                </a:stretch>
              </a:blipFill>
            </p:spPr>
            <p:txBody>
              <a:bodyPr/>
              <a:lstStyle/>
              <a:p>
                <a:r>
                  <a:rPr lang="en-SG">
                    <a:noFill/>
                  </a:rPr>
                  <a:t> </a:t>
                </a:r>
              </a:p>
            </p:txBody>
          </p:sp>
        </mc:Fallback>
      </mc:AlternateContent>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9437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Bijectivity and Invertibility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394F2BDC-5E4A-4752-A672-EF8767C89254}"/>
              </a:ext>
            </a:extLst>
          </p:cNvPr>
          <p:cNvSpPr/>
          <p:nvPr/>
        </p:nvSpPr>
        <p:spPr>
          <a:xfrm>
            <a:off x="30925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7" name="Group 56">
            <a:extLst>
              <a:ext uri="{FF2B5EF4-FFF2-40B4-BE49-F238E27FC236}">
                <a16:creationId xmlns:a16="http://schemas.microsoft.com/office/drawing/2014/main" id="{EE904EBB-3539-4E35-8F28-6A64D720585A}"/>
              </a:ext>
            </a:extLst>
          </p:cNvPr>
          <p:cNvGrpSpPr/>
          <p:nvPr/>
        </p:nvGrpSpPr>
        <p:grpSpPr>
          <a:xfrm>
            <a:off x="324356" y="1434045"/>
            <a:ext cx="8008955" cy="1309011"/>
            <a:chOff x="993227" y="4598517"/>
            <a:chExt cx="8008955" cy="1309011"/>
          </a:xfrm>
        </p:grpSpPr>
        <p:sp>
          <p:nvSpPr>
            <p:cNvPr id="58" name="Rectangle 57">
              <a:extLst>
                <a:ext uri="{FF2B5EF4-FFF2-40B4-BE49-F238E27FC236}">
                  <a16:creationId xmlns:a16="http://schemas.microsoft.com/office/drawing/2014/main" id="{DB3F4A88-050A-4A2D-91C0-A0843353DB01}"/>
                </a:ext>
              </a:extLst>
            </p:cNvPr>
            <p:cNvSpPr/>
            <p:nvPr/>
          </p:nvSpPr>
          <p:spPr>
            <a:xfrm>
              <a:off x="993228" y="4598518"/>
              <a:ext cx="8008954" cy="13090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a:extLst>
                <a:ext uri="{FF2B5EF4-FFF2-40B4-BE49-F238E27FC236}">
                  <a16:creationId xmlns:a16="http://schemas.microsoft.com/office/drawing/2014/main" id="{905A63A9-1C4F-4184-9AD4-6D4E1F556304}"/>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a:extLst>
                <a:ext uri="{FF2B5EF4-FFF2-40B4-BE49-F238E27FC236}">
                  <a16:creationId xmlns:a16="http://schemas.microsoft.com/office/drawing/2014/main" id="{8E078E09-EE2B-4DAB-9F28-63A5E03F2A0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7.2.3</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6F5C449-61D1-454A-8651-F4360B1AE8A9}"/>
                    </a:ext>
                  </a:extLst>
                </p:cNvPr>
                <p:cNvSpPr txBox="1"/>
                <p:nvPr/>
              </p:nvSpPr>
              <p:spPr>
                <a:xfrm>
                  <a:off x="1240967" y="5107309"/>
                  <a:ext cx="7464832" cy="800219"/>
                </a:xfrm>
                <a:prstGeom prst="rect">
                  <a:avLst/>
                </a:prstGeom>
                <a:noFill/>
              </p:spPr>
              <p:txBody>
                <a:bodyPr wrap="square" rtlCol="0">
                  <a:spAutoFit/>
                </a:bodyPr>
                <a:lstStyle/>
                <a:p>
                  <a:r>
                    <a:rPr lang="en-SG" sz="2400" dirty="0"/>
                    <a:t>If </a:t>
                  </a:r>
                  <a14:m>
                    <m:oMath xmlns:m="http://schemas.openxmlformats.org/officeDocument/2006/math">
                      <m:r>
                        <a:rPr lang="en-US"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oMath>
                  </a14:m>
                  <a:r>
                    <a:rPr lang="en-SG" sz="2200" dirty="0"/>
                    <a:t> is a bijection, then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r>
                        <a:rPr lang="en-SG" sz="2200" b="0" i="1" smtClean="0">
                          <a:latin typeface="Cambria Math" panose="02040503050406030204" pitchFamily="18" charset="0"/>
                        </a:rPr>
                        <m:t>𝑌</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oMath>
                  </a14:m>
                  <a:r>
                    <a:rPr lang="en-SG" sz="2200" dirty="0"/>
                    <a:t> is also a bijection.</a:t>
                  </a:r>
                </a:p>
                <a:p>
                  <a:r>
                    <a:rPr lang="en-SG" sz="2200" dirty="0"/>
                    <a:t>In other words, </a:t>
                  </a:r>
                  <a14:m>
                    <m:oMath xmlns:m="http://schemas.openxmlformats.org/officeDocument/2006/math">
                      <m:r>
                        <a:rPr lang="en-US" sz="2200" b="0" i="1" smtClean="0">
                          <a:solidFill>
                            <a:srgbClr val="0000FF"/>
                          </a:solidFill>
                          <a:latin typeface="Cambria Math" panose="02040503050406030204" pitchFamily="18" charset="0"/>
                        </a:rPr>
                        <m:t>𝑓</m:t>
                      </m:r>
                      <m:r>
                        <a:rPr lang="en-SG" sz="2200" b="0" i="1" smtClean="0">
                          <a:solidFill>
                            <a:srgbClr val="0000FF"/>
                          </a:solidFill>
                          <a:latin typeface="Cambria Math" panose="02040503050406030204" pitchFamily="18" charset="0"/>
                        </a:rPr>
                        <m:t>:</m:t>
                      </m:r>
                      <m:r>
                        <a:rPr lang="en-SG" sz="2200" b="0" i="1" smtClean="0">
                          <a:solidFill>
                            <a:srgbClr val="0000FF"/>
                          </a:solidFill>
                          <a:latin typeface="Cambria Math" panose="02040503050406030204" pitchFamily="18" charset="0"/>
                        </a:rPr>
                        <m:t>𝑋</m:t>
                      </m:r>
                      <m:r>
                        <a:rPr lang="en-SG" sz="2200" b="0" i="1" smtClean="0">
                          <a:solidFill>
                            <a:srgbClr val="0000FF"/>
                          </a:solidFill>
                          <a:latin typeface="Cambria Math" panose="02040503050406030204" pitchFamily="18" charset="0"/>
                          <a:ea typeface="Cambria Math" panose="02040503050406030204" pitchFamily="18" charset="0"/>
                        </a:rPr>
                        <m:t>→</m:t>
                      </m:r>
                      <m:r>
                        <a:rPr lang="en-SG" sz="2200" b="0" i="1" smtClean="0">
                          <a:solidFill>
                            <a:srgbClr val="0000FF"/>
                          </a:solidFill>
                          <a:latin typeface="Cambria Math" panose="02040503050406030204" pitchFamily="18" charset="0"/>
                          <a:ea typeface="Cambria Math" panose="02040503050406030204" pitchFamily="18" charset="0"/>
                        </a:rPr>
                        <m:t>𝑌</m:t>
                      </m:r>
                    </m:oMath>
                  </a14:m>
                  <a:r>
                    <a:rPr lang="en-SG" sz="2200" dirty="0">
                      <a:solidFill>
                        <a:srgbClr val="0000FF"/>
                      </a:solidFill>
                    </a:rPr>
                    <a:t> is bijective </a:t>
                  </a:r>
                  <a:r>
                    <a:rPr lang="en-SG" sz="2200" dirty="0" err="1">
                      <a:solidFill>
                        <a:srgbClr val="0000FF"/>
                      </a:solidFill>
                    </a:rPr>
                    <a:t>iff</a:t>
                  </a:r>
                  <a:r>
                    <a:rPr lang="en-SG" sz="2200" dirty="0">
                      <a:solidFill>
                        <a:srgbClr val="0000FF"/>
                      </a:solidFill>
                    </a:rPr>
                    <a:t> </a:t>
                  </a:r>
                  <a14:m>
                    <m:oMath xmlns:m="http://schemas.openxmlformats.org/officeDocument/2006/math">
                      <m:r>
                        <a:rPr lang="en-SG" sz="2200" i="1" dirty="0" smtClean="0">
                          <a:solidFill>
                            <a:srgbClr val="0000FF"/>
                          </a:solidFill>
                          <a:latin typeface="Cambria Math" panose="02040503050406030204" pitchFamily="18" charset="0"/>
                        </a:rPr>
                        <m:t>𝑓</m:t>
                      </m:r>
                    </m:oMath>
                  </a14:m>
                  <a:r>
                    <a:rPr lang="en-SG" sz="2200" dirty="0">
                      <a:solidFill>
                        <a:srgbClr val="0000FF"/>
                      </a:solidFill>
                    </a:rPr>
                    <a:t> has an inverse</a:t>
                  </a:r>
                  <a:r>
                    <a:rPr lang="en-SG" sz="2200" dirty="0"/>
                    <a:t>.</a:t>
                  </a:r>
                </a:p>
              </p:txBody>
            </p:sp>
          </mc:Choice>
          <mc:Fallback xmlns="">
            <p:sp>
              <p:nvSpPr>
                <p:cNvPr id="63" name="TextBox 62">
                  <a:extLst>
                    <a:ext uri="{FF2B5EF4-FFF2-40B4-BE49-F238E27FC236}">
                      <a16:creationId xmlns:a16="http://schemas.microsoft.com/office/drawing/2014/main" id="{E6F5C449-61D1-454A-8651-F4360B1AE8A9}"/>
                    </a:ext>
                  </a:extLst>
                </p:cNvPr>
                <p:cNvSpPr txBox="1">
                  <a:spLocks noRot="1" noChangeAspect="1" noMove="1" noResize="1" noEditPoints="1" noAdjustHandles="1" noChangeArrowheads="1" noChangeShapeType="1" noTextEdit="1"/>
                </p:cNvSpPr>
                <p:nvPr/>
              </p:nvSpPr>
              <p:spPr>
                <a:xfrm>
                  <a:off x="1240967" y="5107309"/>
                  <a:ext cx="7464832" cy="800219"/>
                </a:xfrm>
                <a:prstGeom prst="rect">
                  <a:avLst/>
                </a:prstGeom>
                <a:blipFill>
                  <a:blip r:embed="rId3"/>
                  <a:stretch>
                    <a:fillRect l="-1307" t="-6107" b="-1450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9678ADC-3DCB-4784-850F-3679467C51B8}"/>
                  </a:ext>
                </a:extLst>
              </p:cNvPr>
              <p:cNvSpPr txBox="1"/>
              <p:nvPr/>
            </p:nvSpPr>
            <p:spPr>
              <a:xfrm>
                <a:off x="324356" y="2812714"/>
                <a:ext cx="8008953" cy="3302058"/>
              </a:xfrm>
              <a:prstGeom prst="rect">
                <a:avLst/>
              </a:prstGeom>
              <a:solidFill>
                <a:schemeClr val="accent2">
                  <a:lumMod val="20000"/>
                  <a:lumOff val="80000"/>
                </a:schemeClr>
              </a:solidFill>
            </p:spPr>
            <p:txBody>
              <a:bodyPr wrap="square" rtlCol="0">
                <a:spAutoFit/>
              </a:bodyPr>
              <a:lstStyle/>
              <a:p>
                <a:r>
                  <a:rPr lang="en-US" sz="2400" dirty="0"/>
                  <a:t>Proof: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SG"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smtClean="0">
                        <a:latin typeface="Cambria Math" panose="02040503050406030204" pitchFamily="18" charset="0"/>
                      </a:rPr>
                      <m:t>𝑓</m:t>
                    </m:r>
                  </m:oMath>
                </a14:m>
                <a:r>
                  <a:rPr lang="en-SG" sz="2400" dirty="0"/>
                  <a:t> has an inverse)</a:t>
                </a:r>
                <a:endParaRPr lang="en-US" sz="2400" dirty="0"/>
              </a:p>
              <a:p>
                <a:pPr marL="446088" indent="-446088">
                  <a:spcAft>
                    <a:spcPts val="600"/>
                  </a:spcAft>
                </a:pPr>
                <a:r>
                  <a:rPr lang="en-US" sz="2400" dirty="0"/>
                  <a:t>1.	(“if”) Suppose </a:t>
                </a:r>
                <a14:m>
                  <m:oMath xmlns:m="http://schemas.openxmlformats.org/officeDocument/2006/math">
                    <m:r>
                      <a:rPr lang="en-US" sz="2400" i="1" dirty="0" smtClean="0">
                        <a:latin typeface="Cambria Math" panose="02040503050406030204" pitchFamily="18" charset="0"/>
                      </a:rPr>
                      <m:t>𝑓</m:t>
                    </m:r>
                  </m:oMath>
                </a14:m>
                <a:r>
                  <a:rPr lang="en-US" sz="2400" dirty="0"/>
                  <a:t> has an inverse, say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oMath>
                </a14:m>
                <a:endParaRPr lang="en-US" sz="2400" dirty="0"/>
              </a:p>
              <a:p>
                <a:pPr marL="446088" indent="-446088"/>
                <a:r>
                  <a:rPr lang="en-US" sz="2400" dirty="0"/>
                  <a:t>2.	(“only if”) Suppose </a:t>
                </a:r>
                <a14:m>
                  <m:oMath xmlns:m="http://schemas.openxmlformats.org/officeDocument/2006/math">
                    <m:r>
                      <a:rPr lang="en-US" sz="2400" i="1" dirty="0" smtClean="0">
                        <a:latin typeface="Cambria Math" panose="02040503050406030204" pitchFamily="18" charset="0"/>
                      </a:rPr>
                      <m:t>𝑓</m:t>
                    </m:r>
                  </m:oMath>
                </a14:m>
                <a:r>
                  <a:rPr lang="en-US" sz="2400" dirty="0"/>
                  <a:t> is bijective.</a:t>
                </a:r>
              </a:p>
              <a:p>
                <a:pPr marL="627063" indent="-446088"/>
                <a:r>
                  <a:rPr lang="en-US" sz="2000" dirty="0"/>
                  <a:t>2.1.	Then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oMath>
                </a14:m>
                <a:r>
                  <a:rPr lang="en-US" sz="2000" dirty="0"/>
                  <a:t> </a:t>
                </a:r>
                <a:r>
                  <a:rPr lang="en-US" sz="2000" dirty="0">
                    <a:solidFill>
                      <a:srgbClr val="006600"/>
                    </a:solidFill>
                  </a:rPr>
                  <a:t>by the definition of bijection</a:t>
                </a:r>
                <a:r>
                  <a:rPr lang="en-US" sz="2000" dirty="0"/>
                  <a:t>.</a:t>
                </a:r>
              </a:p>
              <a:p>
                <a:pPr marL="627063" indent="-446088"/>
                <a:r>
                  <a:rPr lang="en-US" sz="2000" dirty="0"/>
                  <a:t>2.2.	Define the function </a:t>
                </a:r>
                <a14:m>
                  <m:oMath xmlns:m="http://schemas.openxmlformats.org/officeDocument/2006/math">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by setting </a:t>
                </a:r>
                <a14:m>
                  <m:oMath xmlns:m="http://schemas.openxmlformats.org/officeDocument/2006/math">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oMath>
                </a14:m>
                <a:r>
                  <a:rPr lang="en-US" sz="2000" dirty="0"/>
                  <a:t> to be the unique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 for all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𝑌</m:t>
                    </m:r>
                  </m:oMath>
                </a14:m>
                <a:r>
                  <a:rPr lang="en-US" sz="2000" dirty="0"/>
                  <a:t>.</a:t>
                </a:r>
              </a:p>
              <a:p>
                <a:pPr marL="627063" indent="-446088"/>
                <a:r>
                  <a:rPr lang="en-US" sz="2000" dirty="0"/>
                  <a:t>2.3.	This </a:t>
                </a:r>
                <a14:m>
                  <m:oMath xmlns:m="http://schemas.openxmlformats.org/officeDocument/2006/math">
                    <m:r>
                      <a:rPr lang="en-US" sz="2000" i="1" dirty="0" smtClean="0">
                        <a:latin typeface="Cambria Math" panose="02040503050406030204" pitchFamily="18" charset="0"/>
                      </a:rPr>
                      <m:t>𝑔</m:t>
                    </m:r>
                  </m:oMath>
                </a14:m>
                <a:r>
                  <a:rPr lang="en-US" sz="2000" dirty="0"/>
                  <a:t> is well defined and is an inverse of </a:t>
                </a:r>
                <a14:m>
                  <m:oMath xmlns:m="http://schemas.openxmlformats.org/officeDocument/2006/math">
                    <m:r>
                      <a:rPr lang="en-US" sz="2000" i="1" dirty="0" smtClean="0">
                        <a:latin typeface="Cambria Math" panose="02040503050406030204" pitchFamily="18" charset="0"/>
                      </a:rPr>
                      <m:t>𝑓</m:t>
                    </m:r>
                  </m:oMath>
                </a14:m>
                <a:r>
                  <a:rPr lang="en-US" sz="2000" dirty="0"/>
                  <a:t> </a:t>
                </a:r>
                <a:r>
                  <a:rPr lang="en-US" sz="2000" dirty="0">
                    <a:solidFill>
                      <a:srgbClr val="006600"/>
                    </a:solidFill>
                  </a:rPr>
                  <a:t>by the definition of inverse functions</a:t>
                </a:r>
                <a:r>
                  <a:rPr lang="en-US" sz="2000" dirty="0"/>
                  <a:t>.</a:t>
                </a:r>
              </a:p>
              <a:p>
                <a:pPr marL="446088" indent="-446088">
                  <a:spcBef>
                    <a:spcPts val="600"/>
                  </a:spcBef>
                </a:pPr>
                <a:r>
                  <a:rPr lang="en-US" sz="2400" dirty="0"/>
                  <a:t>3.	Therefore </a:t>
                </a:r>
                <a14:m>
                  <m:oMath xmlns:m="http://schemas.openxmlformats.org/officeDocument/2006/math">
                    <m:r>
                      <a:rPr lang="en-US" sz="2400" i="1">
                        <a:latin typeface="Cambria Math" panose="02040503050406030204" pitchFamily="18" charset="0"/>
                      </a:rPr>
                      <m:t>𝑓</m:t>
                    </m:r>
                    <m:r>
                      <a:rPr lang="en-SG" sz="2400" i="1">
                        <a:latin typeface="Cambria Math" panose="02040503050406030204" pitchFamily="18" charset="0"/>
                      </a:rPr>
                      <m:t>:</m:t>
                    </m:r>
                    <m:r>
                      <a:rPr lang="en-SG" sz="2400" i="1">
                        <a:latin typeface="Cambria Math" panose="02040503050406030204" pitchFamily="18" charset="0"/>
                      </a:rPr>
                      <m:t>𝑋</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a:latin typeface="Cambria Math" panose="02040503050406030204" pitchFamily="18" charset="0"/>
                      </a:rPr>
                      <m:t>𝑓</m:t>
                    </m:r>
                  </m:oMath>
                </a14:m>
                <a:r>
                  <a:rPr lang="en-SG" sz="2400" dirty="0"/>
                  <a:t> has an inverse</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64" name="TextBox 6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2812714"/>
                <a:ext cx="8008953" cy="3302058"/>
              </a:xfrm>
              <a:prstGeom prst="rect">
                <a:avLst/>
              </a:prstGeom>
              <a:blipFill>
                <a:blip r:embed="rId4"/>
                <a:stretch>
                  <a:fillRect l="-1142" t="-1476" b="-3137"/>
                </a:stretch>
              </a:blipFill>
            </p:spPr>
            <p:txBody>
              <a:bodyPr/>
              <a:lstStyle/>
              <a:p>
                <a:r>
                  <a:rPr lang="en-SG">
                    <a:noFill/>
                  </a:rPr>
                  <a:t> </a:t>
                </a:r>
              </a:p>
            </p:txBody>
          </p:sp>
        </mc:Fallback>
      </mc:AlternateContent>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6149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 </a:t>
            </a: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7.3	Composition of Functions</a:t>
            </a:r>
          </a:p>
        </p:txBody>
      </p:sp>
      <p:sp>
        <p:nvSpPr>
          <p:cNvPr id="21" name="Oval 20">
            <a:extLst>
              <a:ext uri="{FF2B5EF4-FFF2-40B4-BE49-F238E27FC236}">
                <a16:creationId xmlns:a16="http://schemas.microsoft.com/office/drawing/2014/main" id="{6F513C57-51E1-4592-9C53-B6636844975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9A7E9788-19B2-44FE-B0EA-218B90CB671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C63A74F-A0B4-47E6-88F8-48822FA7B192}"/>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85AE453B-B440-4937-9568-4D85432BC35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95A25A7D-3490-453D-9D51-B6BDA8700CB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B4BF8431-5480-43D3-8ADD-B8A23FC7FE56}"/>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8A0F0325-CF86-4A66-A54C-A8B31EF5607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8F909C66-D8A5-459E-8C23-88A3AD8B119C}"/>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EADFCC-9408-4B2C-8264-BFC68026876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90928F2-23CC-459F-8A88-D7F57E03D482}"/>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5DF8F79-FFC5-4D05-AE6C-1C264F9E7164}"/>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3A6A428-BEDC-40DE-AB3B-7EEE14DFBD2B}"/>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A03DC48-EBAF-48BF-9331-3411278CF83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21505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7.3.1 Composition of Functions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1442475"/>
                <a:ext cx="8561610" cy="2954655"/>
              </a:xfrm>
              <a:prstGeom prst="rect">
                <a:avLst/>
              </a:prstGeom>
              <a:noFill/>
              <a:ln>
                <a:noFill/>
              </a:ln>
            </p:spPr>
            <p:txBody>
              <a:bodyPr wrap="square" rtlCol="0">
                <a:spAutoFit/>
              </a:bodyPr>
              <a:lstStyle/>
              <a:p>
                <a:pPr>
                  <a:spcAft>
                    <a:spcPts val="600"/>
                  </a:spcAft>
                </a:pPr>
                <a:r>
                  <a:rPr lang="en-US" altLang="en-US" sz="2200" dirty="0"/>
                  <a:t>Consider two functions, the </a:t>
                </a:r>
                <a:r>
                  <a:rPr lang="en-US" altLang="en-US" sz="2200" dirty="0">
                    <a:solidFill>
                      <a:srgbClr val="0000FF"/>
                    </a:solidFill>
                  </a:rPr>
                  <a:t>successor function </a:t>
                </a:r>
                <a:r>
                  <a:rPr lang="en-US" altLang="en-US" sz="2200" dirty="0"/>
                  <a:t>and the </a:t>
                </a:r>
                <a:r>
                  <a:rPr lang="en-US" altLang="en-US" sz="2200" dirty="0">
                    <a:solidFill>
                      <a:srgbClr val="0000FF"/>
                    </a:solidFill>
                  </a:rPr>
                  <a:t>squaring function</a:t>
                </a:r>
                <a:r>
                  <a:rPr lang="en-US" altLang="en-US" sz="2200" dirty="0"/>
                  <a:t>, defined from </a:t>
                </a:r>
                <a14:m>
                  <m:oMath xmlns:m="http://schemas.openxmlformats.org/officeDocument/2006/math">
                    <m:r>
                      <a:rPr lang="en-US" altLang="en-US" sz="2200" b="1" i="1" dirty="0" smtClean="0">
                        <a:latin typeface="Cambria Math" panose="02040503050406030204" pitchFamily="18" charset="0"/>
                        <a:ea typeface="Cambria Math" panose="02040503050406030204" pitchFamily="18" charset="0"/>
                      </a:rPr>
                      <m:t>ℤ</m:t>
                    </m:r>
                  </m:oMath>
                </a14:m>
                <a:r>
                  <a:rPr lang="en-US" altLang="en-US" sz="2200" dirty="0"/>
                  <a:t> to </a:t>
                </a:r>
                <a14:m>
                  <m:oMath xmlns:m="http://schemas.openxmlformats.org/officeDocument/2006/math">
                    <m:r>
                      <a:rPr lang="en-US" altLang="en-US" sz="2200" b="1" i="1" dirty="0">
                        <a:latin typeface="Cambria Math" panose="02040503050406030204" pitchFamily="18" charset="0"/>
                        <a:ea typeface="Cambria Math" panose="02040503050406030204" pitchFamily="18" charset="0"/>
                      </a:rPr>
                      <m:t>ℤ</m:t>
                    </m:r>
                  </m:oMath>
                </a14:m>
                <a:r>
                  <a:rPr lang="en-US" altLang="en-US" sz="2200" dirty="0"/>
                  <a:t>, and imagine that each is represented by a machine.</a:t>
                </a:r>
              </a:p>
              <a:p>
                <a:pPr>
                  <a:spcAft>
                    <a:spcPts val="600"/>
                  </a:spcAft>
                </a:pPr>
                <a:r>
                  <a:rPr lang="en-US" altLang="en-US" sz="2200" dirty="0"/>
                  <a:t>If the two machines are hooked up so that the output from the successor function is used as input to the squaring function, then they work together to operate as one larger machine.</a:t>
                </a:r>
              </a:p>
              <a:p>
                <a:pPr>
                  <a:spcAft>
                    <a:spcPts val="600"/>
                  </a:spcAft>
                </a:pPr>
                <a:r>
                  <a:rPr lang="en-US" altLang="en-US" sz="2200" dirty="0"/>
                  <a:t>In this larger machine, an integer </a:t>
                </a:r>
                <a14:m>
                  <m:oMath xmlns:m="http://schemas.openxmlformats.org/officeDocument/2006/math">
                    <m:r>
                      <a:rPr lang="en-US" altLang="en-US" sz="2200" i="1" dirty="0" smtClean="0">
                        <a:latin typeface="Cambria Math" panose="02040503050406030204" pitchFamily="18" charset="0"/>
                      </a:rPr>
                      <m:t>𝑛</m:t>
                    </m:r>
                  </m:oMath>
                </a14:m>
                <a:r>
                  <a:rPr lang="en-US" altLang="en-US" sz="2200" i="1" dirty="0"/>
                  <a:t> </a:t>
                </a:r>
                <a:r>
                  <a:rPr lang="en-US" altLang="en-US" sz="2200" dirty="0"/>
                  <a:t>is first increased by 1 to obtain </a:t>
                </a:r>
                <a14:m>
                  <m:oMath xmlns:m="http://schemas.openxmlformats.org/officeDocument/2006/math">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m:t>
                    </m:r>
                  </m:oMath>
                </a14:m>
                <a:r>
                  <a:rPr lang="en-US" altLang="en-US" sz="2200" dirty="0"/>
                  <a:t>; then the quantity </a:t>
                </a:r>
                <a14:m>
                  <m:oMath xmlns:m="http://schemas.openxmlformats.org/officeDocument/2006/math">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m:t>
                    </m:r>
                  </m:oMath>
                </a14:m>
                <a:r>
                  <a:rPr lang="en-US" altLang="en-US" sz="2200" dirty="0"/>
                  <a:t> is squared to obtain </a:t>
                </a:r>
                <a:br>
                  <a:rPr lang="en-US" altLang="en-US" sz="2200" dirty="0"/>
                </a:br>
                <a14:m>
                  <m:oMath xmlns:m="http://schemas.openxmlformats.org/officeDocument/2006/math">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+1)2</m:t>
                    </m:r>
                  </m:oMath>
                </a14:m>
                <a:r>
                  <a:rPr lang="en-US" altLang="en-US" sz="2200" dirty="0"/>
                  <a: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1442475"/>
                <a:ext cx="8561610" cy="2954655"/>
              </a:xfrm>
              <a:prstGeom prst="rect">
                <a:avLst/>
              </a:prstGeom>
              <a:blipFill>
                <a:blip r:embed="rId3"/>
                <a:stretch>
                  <a:fillRect l="-926" t="-1446" r="-1353" b="-3306"/>
                </a:stretch>
              </a:blipFill>
              <a:ln>
                <a:noFill/>
              </a:ln>
            </p:spPr>
            <p:txBody>
              <a:bodyPr/>
              <a:lstStyle/>
              <a:p>
                <a:r>
                  <a:rPr lang="en-SG">
                    <a:noFill/>
                  </a:rPr>
                  <a:t> </a:t>
                </a:r>
              </a:p>
            </p:txBody>
          </p:sp>
        </mc:Fallback>
      </mc:AlternateContent>
      <p:pic>
        <p:nvPicPr>
          <p:cNvPr id="25" name="Picture 3">
            <a:extLst>
              <a:ext uri="{FF2B5EF4-FFF2-40B4-BE49-F238E27FC236}">
                <a16:creationId xmlns:a16="http://schemas.microsoft.com/office/drawing/2014/main" id="{45AEE334-C41A-4CE7-BB34-1EDD18FA84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0098" y="4192452"/>
            <a:ext cx="4430311" cy="149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a:extLst>
              <a:ext uri="{FF2B5EF4-FFF2-40B4-BE49-F238E27FC236}">
                <a16:creationId xmlns:a16="http://schemas.microsoft.com/office/drawing/2014/main" id="{259A3B4F-C3C2-470F-8DE0-93C16AD04DD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8950BF94-E63E-43B2-A6C0-16B9F745D7D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A4EE8BAF-8E0A-467B-A501-303D28B1DD0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9882282E-14B3-477B-9D0C-E68A81FB424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39C70795-5D4F-48CC-A942-342E9B3F756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3274CA-C775-4F6A-A620-5C5E12A0AEEC}"/>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A9B939FB-F0A8-44E9-BDA4-64841EE8C8E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0A548E0-22AC-4D6F-966E-0470C84164B5}"/>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71D4B62-BAD2-470A-86B4-580D4E9F7C02}"/>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671E44-BC26-4540-AE5D-A97D4F596BA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304252D6-6973-408E-AA0D-5C30325B8C8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23B4E59-AF5A-48E6-803E-8271A24B376E}"/>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AF13FAB-B470-4270-8E3B-AB52657A23C1}"/>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a:extLst>
              <a:ext uri="{FF2B5EF4-FFF2-40B4-BE49-F238E27FC236}">
                <a16:creationId xmlns:a16="http://schemas.microsoft.com/office/drawing/2014/main" id="{4FD8B05B-0E9D-4107-A909-F31155DDF8DF}"/>
              </a:ext>
            </a:extLst>
          </p:cNvPr>
          <p:cNvSpPr txBox="1"/>
          <p:nvPr/>
        </p:nvSpPr>
        <p:spPr>
          <a:xfrm>
            <a:off x="338976" y="5769472"/>
            <a:ext cx="8061880" cy="769441"/>
          </a:xfrm>
          <a:prstGeom prst="rect">
            <a:avLst/>
          </a:prstGeom>
          <a:noFill/>
          <a:ln>
            <a:noFill/>
          </a:ln>
        </p:spPr>
        <p:txBody>
          <a:bodyPr wrap="square" rtlCol="0">
            <a:spAutoFit/>
          </a:bodyPr>
          <a:lstStyle/>
          <a:p>
            <a:pPr>
              <a:spcAft>
                <a:spcPts val="1200"/>
              </a:spcAft>
            </a:pPr>
            <a:r>
              <a:rPr lang="en-US" altLang="en-US" sz="2200" dirty="0"/>
              <a:t>Combining functions in this way is called </a:t>
            </a:r>
            <a:r>
              <a:rPr lang="en-US" altLang="en-US" sz="2200" i="1" dirty="0">
                <a:solidFill>
                  <a:srgbClr val="C00000"/>
                </a:solidFill>
              </a:rPr>
              <a:t>composing</a:t>
            </a:r>
            <a:r>
              <a:rPr lang="en-US" altLang="en-US" sz="2200" dirty="0"/>
              <a:t> them; the resulting function is called the </a:t>
            </a:r>
            <a:r>
              <a:rPr lang="en-US" altLang="en-US" sz="2200" i="1" dirty="0">
                <a:solidFill>
                  <a:srgbClr val="C00000"/>
                </a:solidFill>
              </a:rPr>
              <a:t>composition</a:t>
            </a:r>
            <a:r>
              <a:rPr lang="en-US" altLang="en-US" sz="2200" dirty="0">
                <a:solidFill>
                  <a:srgbClr val="C00000"/>
                </a:solidFill>
              </a:rPr>
              <a:t> </a:t>
            </a:r>
            <a:r>
              <a:rPr lang="en-US" altLang="en-US" sz="2200" dirty="0"/>
              <a:t>of the two functions.</a:t>
            </a:r>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63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3" name="Oval 22">
            <a:extLst>
              <a:ext uri="{FF2B5EF4-FFF2-40B4-BE49-F238E27FC236}">
                <a16:creationId xmlns:a16="http://schemas.microsoft.com/office/drawing/2014/main" id="{B8A3FF5E-6C6B-4522-8CE5-B9202A9DD77F}"/>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04A00F0-69CB-44CC-A325-4B82F17A5A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510CED83-9A81-46D9-8577-C16603D2DE86}"/>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431E034-6750-47CC-BB6A-C78D542D55C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7354438F-F706-4593-A221-497C62AB85E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31AE76C0-DC8B-4620-9598-1D2C3820CD4E}"/>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2068E285-B44D-428C-B1D1-1012DC693EAF}"/>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CC5B4A0-9145-4B98-843A-04A8F375A947}"/>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88FD943F-EABE-41EC-BE23-CA5977688F0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161A5F3-9297-47BD-A43E-CF39CE10A857}"/>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B8AC07D-341D-4FE0-97AD-BC6C9C321455}"/>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E1EF186-98C7-45AA-8F27-9220ACC30A6D}"/>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5" name="Group 24">
            <a:extLst>
              <a:ext uri="{FF2B5EF4-FFF2-40B4-BE49-F238E27FC236}">
                <a16:creationId xmlns:a16="http://schemas.microsoft.com/office/drawing/2014/main" id="{551CB3AB-3109-4E0F-BDAB-94FB3EFA9018}"/>
              </a:ext>
            </a:extLst>
          </p:cNvPr>
          <p:cNvGrpSpPr/>
          <p:nvPr/>
        </p:nvGrpSpPr>
        <p:grpSpPr>
          <a:xfrm>
            <a:off x="324356" y="1056115"/>
            <a:ext cx="8238334" cy="2629680"/>
            <a:chOff x="993228" y="4598517"/>
            <a:chExt cx="8238334" cy="2629680"/>
          </a:xfrm>
        </p:grpSpPr>
        <p:sp>
          <p:nvSpPr>
            <p:cNvPr id="36" name="Rectangle 35">
              <a:extLst>
                <a:ext uri="{FF2B5EF4-FFF2-40B4-BE49-F238E27FC236}">
                  <a16:creationId xmlns:a16="http://schemas.microsoft.com/office/drawing/2014/main" id="{92441D02-0469-4918-BC84-4BEE728F6376}"/>
                </a:ext>
              </a:extLst>
            </p:cNvPr>
            <p:cNvSpPr/>
            <p:nvPr/>
          </p:nvSpPr>
          <p:spPr>
            <a:xfrm>
              <a:off x="993228" y="4598519"/>
              <a:ext cx="8238334" cy="262967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DEABC03F-9080-4313-892A-868CBF8D0E5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254DD5C8-225A-409E-976C-A4E5187DDF73}"/>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Composition of Functions</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1588AD2-B47D-4313-A711-ED0F2A6DAB81}"/>
                    </a:ext>
                  </a:extLst>
                </p:cNvPr>
                <p:cNvSpPr txBox="1"/>
                <p:nvPr/>
              </p:nvSpPr>
              <p:spPr>
                <a:xfrm>
                  <a:off x="1134781" y="5125057"/>
                  <a:ext cx="7885917" cy="2103140"/>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and </a:t>
                  </a:r>
                  <a14:m>
                    <m:oMath xmlns:m="http://schemas.openxmlformats.org/officeDocument/2006/math">
                      <m:r>
                        <a:rPr lang="en-SG" sz="2200" b="0" i="1" smtClean="0">
                          <a:latin typeface="Cambria Math" panose="02040503050406030204" pitchFamily="18" charset="0"/>
                        </a:rPr>
                        <m:t>𝑔</m:t>
                      </m:r>
                      <m:r>
                        <a:rPr lang="en-US" sz="2200" i="1">
                          <a:latin typeface="Cambria Math" panose="02040503050406030204" pitchFamily="18" charset="0"/>
                        </a:rPr>
                        <m:t>:</m:t>
                      </m:r>
                      <m:r>
                        <a:rPr lang="en-SG"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𝑍</m:t>
                      </m:r>
                    </m:oMath>
                  </a14:m>
                  <a:r>
                    <a:rPr lang="en-US" sz="2200" dirty="0"/>
                    <a:t> be functions.</a:t>
                  </a:r>
                </a:p>
                <a:p>
                  <a:r>
                    <a:rPr lang="en-US" sz="2200" dirty="0"/>
                    <a:t>Define a new function </a:t>
                  </a:r>
                  <a14:m>
                    <m:oMath xmlns:m="http://schemas.openxmlformats.org/officeDocument/2006/math">
                      <m:r>
                        <a:rPr lang="en-SG" sz="2200" b="0" i="1" smtClean="0">
                          <a:latin typeface="Cambria Math" panose="02040503050406030204" pitchFamily="18" charset="0"/>
                        </a:rPr>
                        <m:t>𝑔</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𝑓</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𝑍</m:t>
                      </m:r>
                    </m:oMath>
                  </a14:m>
                  <a:r>
                    <a:rPr lang="en-US" sz="2200" dirty="0"/>
                    <a:t> as follows:</a:t>
                  </a:r>
                </a:p>
                <a:p>
                  <a:pPr>
                    <a:spcAft>
                      <a:spcPts val="600"/>
                    </a:spcAft>
                    <a:tabLst>
                      <a:tab pos="2151063" algn="l"/>
                    </a:tabLst>
                  </a:pPr>
                  <a:r>
                    <a:rPr lang="en-US" sz="2200" dirty="0"/>
                    <a:t>	</a:t>
                  </a:r>
                  <a14:m>
                    <m:oMath xmlns:m="http://schemas.openxmlformats.org/officeDocument/2006/math">
                      <m:d>
                        <m:dPr>
                          <m:ctrlPr>
                            <a:rPr lang="en-SG" sz="2200" b="0" i="1" smtClean="0">
                              <a:latin typeface="Cambria Math" panose="02040503050406030204" pitchFamily="18" charset="0"/>
                            </a:rPr>
                          </m:ctrlPr>
                        </m:dPr>
                        <m:e>
                          <m:r>
                            <a:rPr lang="en-SG" sz="2200" b="0" i="1" smtClean="0">
                              <a:latin typeface="Cambria Math" panose="02040503050406030204" pitchFamily="18" charset="0"/>
                            </a:rPr>
                            <m:t>𝑔</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𝑓</m:t>
                          </m:r>
                        </m:e>
                      </m:d>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𝑥</m:t>
                          </m:r>
                        </m:e>
                      </m:d>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𝑔</m:t>
                      </m:r>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𝑓</m:t>
                          </m:r>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𝑥</m:t>
                              </m:r>
                            </m:e>
                          </m:d>
                        </m:e>
                      </m:d>
                      <m:r>
                        <a:rPr lang="en-SG" sz="2200" b="0" i="1" smtClean="0">
                          <a:latin typeface="Cambria Math" panose="02040503050406030204" pitchFamily="18" charset="0"/>
                          <a:ea typeface="Cambria Math" panose="02040503050406030204" pitchFamily="18" charset="0"/>
                        </a:rPr>
                        <m:t> ∀</m:t>
                      </m:r>
                      <m:r>
                        <a:rPr lang="en-SG" sz="2200" b="0" i="1" smtClean="0">
                          <a:latin typeface="Cambria Math" panose="02040503050406030204" pitchFamily="18" charset="0"/>
                          <a:ea typeface="Cambria Math" panose="02040503050406030204" pitchFamily="18" charset="0"/>
                        </a:rPr>
                        <m:t>𝑥</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oMath>
                  </a14:m>
                  <a:endParaRPr lang="en-US" sz="2200" dirty="0"/>
                </a:p>
                <a:p>
                  <a:pPr>
                    <a:spcAft>
                      <a:spcPts val="600"/>
                    </a:spcAft>
                  </a:pPr>
                  <a:r>
                    <a:rPr lang="en-US" sz="2200" dirty="0"/>
                    <a:t>where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US" sz="2200" dirty="0"/>
                    <a:t> is read “</a:t>
                  </a:r>
                  <a14:m>
                    <m:oMath xmlns:m="http://schemas.openxmlformats.org/officeDocument/2006/math">
                      <m:r>
                        <a:rPr lang="en-SG" sz="2200" i="1">
                          <a:latin typeface="Cambria Math" panose="02040503050406030204" pitchFamily="18" charset="0"/>
                        </a:rPr>
                        <m:t>𝑔</m:t>
                      </m:r>
                    </m:oMath>
                  </a14:m>
                  <a:r>
                    <a:rPr lang="en-US" sz="2200" dirty="0"/>
                    <a:t> circle </a:t>
                  </a:r>
                  <a14:m>
                    <m:oMath xmlns:m="http://schemas.openxmlformats.org/officeDocument/2006/math">
                      <m:r>
                        <a:rPr lang="en-SG" sz="2200" i="1">
                          <a:latin typeface="Cambria Math" panose="02040503050406030204" pitchFamily="18" charset="0"/>
                          <a:ea typeface="Cambria Math" panose="02040503050406030204" pitchFamily="18" charset="0"/>
                        </a:rPr>
                        <m:t>𝑓</m:t>
                      </m:r>
                    </m:oMath>
                  </a14:m>
                  <a:r>
                    <a:rPr lang="en-US" sz="2200" dirty="0"/>
                    <a:t>” and </a:t>
                  </a:r>
                  <a14:m>
                    <m:oMath xmlns:m="http://schemas.openxmlformats.org/officeDocument/2006/math">
                      <m:r>
                        <a:rPr lang="en-SG" sz="2200" i="1">
                          <a:latin typeface="Cambria Math" panose="02040503050406030204" pitchFamily="18" charset="0"/>
                          <a:ea typeface="Cambria Math" panose="02040503050406030204" pitchFamily="18" charset="0"/>
                        </a:rPr>
                        <m:t>𝑔</m:t>
                      </m:r>
                      <m:d>
                        <m:dPr>
                          <m:ctrlPr>
                            <a:rPr lang="en-SG" sz="2200" i="1">
                              <a:latin typeface="Cambria Math" panose="02040503050406030204" pitchFamily="18" charset="0"/>
                              <a:ea typeface="Cambria Math" panose="02040503050406030204" pitchFamily="18" charset="0"/>
                            </a:rPr>
                          </m:ctrlPr>
                        </m:dPr>
                        <m:e>
                          <m:r>
                            <a:rPr lang="en-SG" sz="2200" i="1">
                              <a:latin typeface="Cambria Math" panose="02040503050406030204" pitchFamily="18" charset="0"/>
                              <a:ea typeface="Cambria Math" panose="02040503050406030204" pitchFamily="18" charset="0"/>
                            </a:rPr>
                            <m:t>𝑓</m:t>
                          </m:r>
                          <m:d>
                            <m:dPr>
                              <m:ctrlPr>
                                <a:rPr lang="en-SG" sz="2200" i="1">
                                  <a:latin typeface="Cambria Math" panose="02040503050406030204" pitchFamily="18" charset="0"/>
                                  <a:ea typeface="Cambria Math" panose="02040503050406030204" pitchFamily="18" charset="0"/>
                                </a:rPr>
                              </m:ctrlPr>
                            </m:dPr>
                            <m:e>
                              <m:r>
                                <a:rPr lang="en-SG" sz="2200" i="1">
                                  <a:latin typeface="Cambria Math" panose="02040503050406030204" pitchFamily="18" charset="0"/>
                                  <a:ea typeface="Cambria Math" panose="02040503050406030204" pitchFamily="18" charset="0"/>
                                </a:rPr>
                                <m:t>𝑥</m:t>
                              </m:r>
                            </m:e>
                          </m:d>
                        </m:e>
                      </m:d>
                    </m:oMath>
                  </a14:m>
                  <a:r>
                    <a:rPr lang="en-US" sz="2200" dirty="0"/>
                    <a:t> is read “</a:t>
                  </a:r>
                  <a14:m>
                    <m:oMath xmlns:m="http://schemas.openxmlformats.org/officeDocument/2006/math">
                      <m:r>
                        <a:rPr lang="en-SG" sz="2200" i="1">
                          <a:latin typeface="Cambria Math" panose="02040503050406030204" pitchFamily="18" charset="0"/>
                        </a:rPr>
                        <m:t>𝑔</m:t>
                      </m:r>
                    </m:oMath>
                  </a14:m>
                  <a:r>
                    <a:rPr lang="en-US" sz="2200" dirty="0"/>
                    <a:t> of </a:t>
                  </a:r>
                  <a14:m>
                    <m:oMath xmlns:m="http://schemas.openxmlformats.org/officeDocument/2006/math">
                      <m:r>
                        <a:rPr lang="en-SG" sz="2200" i="1">
                          <a:latin typeface="Cambria Math" panose="02040503050406030204" pitchFamily="18" charset="0"/>
                          <a:ea typeface="Cambria Math" panose="02040503050406030204" pitchFamily="18" charset="0"/>
                        </a:rPr>
                        <m:t>𝑓</m:t>
                      </m:r>
                    </m:oMath>
                  </a14:m>
                  <a:r>
                    <a:rPr lang="en-US" sz="2200" dirty="0"/>
                    <a:t> of </a:t>
                  </a:r>
                  <a14:m>
                    <m:oMath xmlns:m="http://schemas.openxmlformats.org/officeDocument/2006/math">
                      <m:r>
                        <a:rPr lang="en-SG" sz="2200" i="1">
                          <a:latin typeface="Cambria Math" panose="02040503050406030204" pitchFamily="18" charset="0"/>
                          <a:ea typeface="Cambria Math" panose="02040503050406030204" pitchFamily="18" charset="0"/>
                        </a:rPr>
                        <m:t>𝑥</m:t>
                      </m:r>
                    </m:oMath>
                  </a14:m>
                  <a:r>
                    <a:rPr lang="en-US" sz="2200" dirty="0"/>
                    <a:t>”.</a:t>
                  </a:r>
                </a:p>
                <a:p>
                  <a:r>
                    <a:rPr lang="en-US" sz="2200" dirty="0"/>
                    <a:t>The function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US" sz="2200" dirty="0"/>
                    <a:t> is called the </a:t>
                  </a:r>
                  <a:r>
                    <a:rPr lang="en-US" sz="2200" b="1" dirty="0"/>
                    <a:t>composition </a:t>
                  </a:r>
                  <a:r>
                    <a:rPr lang="en-US" sz="2200" dirty="0"/>
                    <a:t>of </a:t>
                  </a:r>
                  <a14:m>
                    <m:oMath xmlns:m="http://schemas.openxmlformats.org/officeDocument/2006/math">
                      <m:r>
                        <a:rPr lang="en-US" sz="2200" i="1" dirty="0" smtClean="0">
                          <a:latin typeface="Cambria Math" panose="02040503050406030204" pitchFamily="18" charset="0"/>
                        </a:rPr>
                        <m:t>𝑓</m:t>
                      </m:r>
                    </m:oMath>
                  </a14:m>
                  <a:r>
                    <a:rPr lang="en-US" sz="2200" dirty="0"/>
                    <a:t> and </a:t>
                  </a:r>
                  <a14:m>
                    <m:oMath xmlns:m="http://schemas.openxmlformats.org/officeDocument/2006/math">
                      <m:r>
                        <a:rPr lang="en-US" sz="2200" i="1" dirty="0" smtClean="0">
                          <a:latin typeface="Cambria Math" panose="02040503050406030204" pitchFamily="18" charset="0"/>
                        </a:rPr>
                        <m:t>𝑔</m:t>
                      </m:r>
                    </m:oMath>
                  </a14:m>
                  <a:r>
                    <a:rPr lang="en-US" sz="2200" dirty="0"/>
                    <a:t>.</a:t>
                  </a:r>
                </a:p>
              </p:txBody>
            </p:sp>
          </mc:Choice>
          <mc:Fallback xmlns="">
            <p:sp>
              <p:nvSpPr>
                <p:cNvPr id="40" name="TextBox 39">
                  <a:extLst>
                    <a:ext uri="{FF2B5EF4-FFF2-40B4-BE49-F238E27FC236}">
                      <a16:creationId xmlns:a16="http://schemas.microsoft.com/office/drawing/2014/main" id="{D1588AD2-B47D-4313-A711-ED0F2A6DAB81}"/>
                    </a:ext>
                  </a:extLst>
                </p:cNvPr>
                <p:cNvSpPr txBox="1">
                  <a:spLocks noRot="1" noChangeAspect="1" noMove="1" noResize="1" noEditPoints="1" noAdjustHandles="1" noChangeArrowheads="1" noChangeShapeType="1" noTextEdit="1"/>
                </p:cNvSpPr>
                <p:nvPr/>
              </p:nvSpPr>
              <p:spPr>
                <a:xfrm>
                  <a:off x="1134781" y="5125057"/>
                  <a:ext cx="7885917" cy="2103140"/>
                </a:xfrm>
                <a:prstGeom prst="rect">
                  <a:avLst/>
                </a:prstGeom>
                <a:blipFill>
                  <a:blip r:embed="rId3"/>
                  <a:stretch>
                    <a:fillRect l="-1005" t="-2029" b="-4928"/>
                  </a:stretch>
                </a:blipFill>
              </p:spPr>
              <p:txBody>
                <a:bodyPr/>
                <a:lstStyle/>
                <a:p>
                  <a:r>
                    <a:rPr lang="en-SG">
                      <a:noFill/>
                    </a:rPr>
                    <a:t> </a:t>
                  </a:r>
                </a:p>
              </p:txBody>
            </p:sp>
          </mc:Fallback>
        </mc:AlternateContent>
      </p:grpSp>
      <p:sp>
        <p:nvSpPr>
          <p:cNvPr id="41" name="Oval 40">
            <a:extLst>
              <a:ext uri="{FF2B5EF4-FFF2-40B4-BE49-F238E27FC236}">
                <a16:creationId xmlns:a16="http://schemas.microsoft.com/office/drawing/2014/main" id="{3DC93491-83EA-4F7A-A577-371B9C28C67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4682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552398"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Recapitulation</a:t>
            </a:r>
          </a:p>
        </p:txBody>
      </p:sp>
      <p:sp>
        <p:nvSpPr>
          <p:cNvPr id="22" name="Oval 2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929A6B71-F510-4CAB-8ED8-CF2A3BCB7B0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28697D-8205-461E-A393-B1980DE6996B}"/>
                  </a:ext>
                </a:extLst>
              </p:cNvPr>
              <p:cNvSpPr txBox="1"/>
              <p:nvPr/>
            </p:nvSpPr>
            <p:spPr>
              <a:xfrm>
                <a:off x="92434" y="870445"/>
                <a:ext cx="895913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#19: </a:t>
                </a:r>
                <a:r>
                  <a:rPr lang="en-US" altLang="en-US" sz="2400" dirty="0"/>
                  <a:t>Let </a:t>
                </a:r>
                <a14:m>
                  <m:oMath xmlns:m="http://schemas.openxmlformats.org/officeDocument/2006/math">
                    <m:r>
                      <a:rPr lang="en-US" altLang="en-US" sz="2400" i="1" dirty="0" smtClean="0">
                        <a:latin typeface="Cambria Math" panose="02040503050406030204" pitchFamily="18" charset="0"/>
                      </a:rPr>
                      <m:t>𝑋</m:t>
                    </m:r>
                    <m:r>
                      <a:rPr lang="en-US" altLang="en-US" sz="2400" i="1" dirty="0" smtClean="0">
                        <a:latin typeface="Cambria Math" panose="02040503050406030204" pitchFamily="18" charset="0"/>
                      </a:rPr>
                      <m:t>={1, 2, 3}, </m:t>
                    </m:r>
                    <m:r>
                      <a:rPr lang="en-US" altLang="en-US" sz="2400" i="1" dirty="0" smtClean="0">
                        <a:latin typeface="Cambria Math" panose="02040503050406030204" pitchFamily="18" charset="0"/>
                      </a:rPr>
                      <m:t>𝑌</m:t>
                    </m:r>
                    <m:r>
                      <a:rPr lang="en-US" altLang="en-US" sz="2400" i="1" dirty="0">
                        <a:latin typeface="Cambria Math" panose="02040503050406030204" pitchFamily="18" charset="0"/>
                      </a:rPr>
                      <m:t>={</m:t>
                    </m:r>
                    <m:r>
                      <a:rPr lang="en-US" altLang="en-US" sz="2400" i="1" dirty="0">
                        <a:latin typeface="Cambria Math" panose="02040503050406030204" pitchFamily="18" charset="0"/>
                      </a:rPr>
                      <m:t>𝑎</m:t>
                    </m:r>
                    <m:r>
                      <a:rPr lang="en-US" altLang="en-US" sz="2400" i="1" dirty="0">
                        <a:latin typeface="Cambria Math" panose="02040503050406030204" pitchFamily="18" charset="0"/>
                      </a:rPr>
                      <m:t>, </m:t>
                    </m:r>
                    <m:r>
                      <a:rPr lang="en-US" altLang="en-US" sz="2400" i="1" dirty="0">
                        <a:latin typeface="Cambria Math" panose="02040503050406030204" pitchFamily="18" charset="0"/>
                      </a:rPr>
                      <m:t>𝑏</m:t>
                    </m:r>
                    <m:r>
                      <a:rPr lang="en-US" altLang="en-US" sz="2400" i="1" dirty="0">
                        <a:latin typeface="Cambria Math" panose="02040503050406030204" pitchFamily="18" charset="0"/>
                      </a:rPr>
                      <m:t>, </m:t>
                    </m:r>
                    <m:r>
                      <a:rPr lang="en-US" altLang="en-US" sz="2400" i="1" dirty="0">
                        <a:latin typeface="Cambria Math" panose="02040503050406030204" pitchFamily="18" charset="0"/>
                      </a:rPr>
                      <m:t>𝑐</m:t>
                    </m:r>
                    <m:r>
                      <a:rPr lang="en-US" altLang="en-US" sz="2400" i="1" dirty="0">
                        <a:latin typeface="Cambria Math" panose="02040503050406030204" pitchFamily="18" charset="0"/>
                      </a:rPr>
                      <m:t>, </m:t>
                    </m:r>
                    <m:r>
                      <a:rPr lang="en-US" altLang="en-US" sz="2400" i="1" dirty="0">
                        <a:latin typeface="Cambria Math" panose="02040503050406030204" pitchFamily="18" charset="0"/>
                      </a:rPr>
                      <m:t>𝑑</m:t>
                    </m:r>
                    <m:r>
                      <a:rPr lang="en-US" altLang="en-US" sz="2400" i="1" dirty="0">
                        <a:latin typeface="Cambria Math" panose="02040503050406030204" pitchFamily="18" charset="0"/>
                      </a:rPr>
                      <m:t>} </m:t>
                    </m:r>
                  </m:oMath>
                </a14:m>
                <a:r>
                  <a:rPr lang="en-US" altLang="en-US" sz="2400" dirty="0"/>
                  <a:t>and </a:t>
                </a:r>
                <a14:m>
                  <m:oMath xmlns:m="http://schemas.openxmlformats.org/officeDocument/2006/math">
                    <m:r>
                      <a:rPr lang="en-US" altLang="en-US" sz="2400" i="1" dirty="0" smtClean="0">
                        <a:latin typeface="Cambria Math" panose="02040503050406030204" pitchFamily="18" charset="0"/>
                      </a:rPr>
                      <m:t>𝑍</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𝑧</m:t>
                    </m:r>
                    <m:r>
                      <a:rPr lang="en-US" altLang="en-US" sz="2400" i="1" dirty="0" smtClean="0">
                        <a:latin typeface="Cambria Math" panose="02040503050406030204" pitchFamily="18" charset="0"/>
                      </a:rPr>
                      <m:t>}. </m:t>
                    </m:r>
                  </m:oMath>
                </a14:m>
                <a:endParaRPr lang="en-US" altLang="en-US" sz="2400" dirty="0"/>
              </a:p>
              <a:p>
                <a:r>
                  <a:rPr lang="en-US" altLang="en-US" sz="2400" dirty="0"/>
                  <a:t>Define functions </a:t>
                </a:r>
                <a14:m>
                  <m:oMath xmlns:m="http://schemas.openxmlformats.org/officeDocument/2006/math">
                    <m:r>
                      <a:rPr lang="en-US" altLang="en-US" sz="2400" i="1" dirty="0" smtClean="0">
                        <a:latin typeface="Cambria Math" panose="02040503050406030204" pitchFamily="18" charset="0"/>
                      </a:rPr>
                      <m:t>𝑓</m:t>
                    </m:r>
                    <m:r>
                      <a:rPr lang="en-US" altLang="en-US" sz="2400" i="1" dirty="0">
                        <a:latin typeface="Cambria Math" panose="02040503050406030204" pitchFamily="18" charset="0"/>
                      </a:rPr>
                      <m:t>:</m:t>
                    </m:r>
                    <m:r>
                      <a:rPr lang="en-US" altLang="en-US" sz="2400" i="1" dirty="0">
                        <a:latin typeface="Cambria Math" panose="02040503050406030204" pitchFamily="18" charset="0"/>
                      </a:rPr>
                      <m:t>𝑋</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400" i="1" dirty="0">
                        <a:latin typeface="Cambria Math" panose="02040503050406030204" pitchFamily="18" charset="0"/>
                      </a:rPr>
                      <m:t> </m:t>
                    </m:r>
                    <m:r>
                      <a:rPr lang="en-US" altLang="en-US" sz="2400" i="1" dirty="0">
                        <a:latin typeface="Cambria Math" panose="02040503050406030204" pitchFamily="18" charset="0"/>
                      </a:rPr>
                      <m:t> </m:t>
                    </m:r>
                  </m:oMath>
                </a14:m>
                <a:r>
                  <a:rPr lang="en-US" altLang="en-US" sz="2400" dirty="0"/>
                  <a:t>and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𝑍</m:t>
                    </m:r>
                    <m:r>
                      <a:rPr lang="en-US" altLang="en-US" sz="2400" i="1" dirty="0" smtClean="0">
                        <a:latin typeface="Cambria Math" panose="02040503050406030204" pitchFamily="18" charset="0"/>
                      </a:rPr>
                      <m:t> </m:t>
                    </m:r>
                  </m:oMath>
                </a14:m>
                <a:r>
                  <a:rPr lang="en-US" altLang="en-US" sz="2400" dirty="0"/>
                  <a:t>by the arrow diagrams below.</a:t>
                </a:r>
              </a:p>
            </p:txBody>
          </p:sp>
        </mc:Choice>
        <mc:Fallback xmlns="">
          <p:sp>
            <p:nvSpPr>
              <p:cNvPr id="21" name="TextBox 20">
                <a:extLst>
                  <a:ext uri="{FF2B5EF4-FFF2-40B4-BE49-F238E27FC236}">
                    <a16:creationId xmlns:a16="http://schemas.microsoft.com/office/drawing/2014/main" id="{EC28697D-8205-461E-A393-B1980DE6996B}"/>
                  </a:ext>
                </a:extLst>
              </p:cNvPr>
              <p:cNvSpPr txBox="1">
                <a:spLocks noRot="1" noChangeAspect="1" noMove="1" noResize="1" noEditPoints="1" noAdjustHandles="1" noChangeArrowheads="1" noChangeShapeType="1" noTextEdit="1"/>
              </p:cNvSpPr>
              <p:nvPr/>
            </p:nvSpPr>
            <p:spPr>
              <a:xfrm>
                <a:off x="92434" y="870445"/>
                <a:ext cx="8959131" cy="830997"/>
              </a:xfrm>
              <a:prstGeom prst="rect">
                <a:avLst/>
              </a:prstGeom>
              <a:blipFill>
                <a:blip r:embed="rId3"/>
                <a:stretch>
                  <a:fillRect l="-1020" t="-5882" r="-204"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34CB9BB-21FA-4EDA-A0F0-85B643328A70}"/>
                  </a:ext>
                </a:extLst>
              </p:cNvPr>
              <p:cNvSpPr txBox="1"/>
              <p:nvPr/>
            </p:nvSpPr>
            <p:spPr>
              <a:xfrm>
                <a:off x="3802514" y="2117436"/>
                <a:ext cx="4461821"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t>Draw the arrow diagram for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rPr>
                      <m:t>𝑓</m:t>
                    </m:r>
                  </m:oMath>
                </a14:m>
                <a:r>
                  <a:rPr lang="en-US" altLang="en-US" sz="2400" dirty="0"/>
                  <a:t>. What is the range of </a:t>
                </a:r>
                <a14:m>
                  <m:oMath xmlns:m="http://schemas.openxmlformats.org/officeDocument/2006/math">
                    <m:r>
                      <a:rPr lang="en-US" altLang="en-US" sz="2400" i="1" dirty="0">
                        <a:latin typeface="Cambria Math" panose="02040503050406030204" pitchFamily="18" charset="0"/>
                      </a:rPr>
                      <m:t>𝑔</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rPr>
                      <m:t>𝑓</m:t>
                    </m:r>
                  </m:oMath>
                </a14:m>
                <a:r>
                  <a:rPr lang="en-US" altLang="en-US" sz="2400" dirty="0"/>
                  <a:t>?</a:t>
                </a:r>
              </a:p>
            </p:txBody>
          </p:sp>
        </mc:Choice>
        <mc:Fallback xmlns="">
          <p:sp>
            <p:nvSpPr>
              <p:cNvPr id="25" name="TextBox 24">
                <a:extLst>
                  <a:ext uri="{FF2B5EF4-FFF2-40B4-BE49-F238E27FC236}">
                    <a16:creationId xmlns:a16="http://schemas.microsoft.com/office/drawing/2014/main" id="{134CB9BB-21FA-4EDA-A0F0-85B643328A70}"/>
                  </a:ext>
                </a:extLst>
              </p:cNvPr>
              <p:cNvSpPr txBox="1">
                <a:spLocks noRot="1" noChangeAspect="1" noMove="1" noResize="1" noEditPoints="1" noAdjustHandles="1" noChangeArrowheads="1" noChangeShapeType="1" noTextEdit="1"/>
              </p:cNvSpPr>
              <p:nvPr/>
            </p:nvSpPr>
            <p:spPr>
              <a:xfrm>
                <a:off x="3802514" y="2117436"/>
                <a:ext cx="4461821" cy="830997"/>
              </a:xfrm>
              <a:prstGeom prst="rect">
                <a:avLst/>
              </a:prstGeom>
              <a:blipFill>
                <a:blip r:embed="rId4"/>
                <a:stretch>
                  <a:fillRect l="-2186" t="-5839" r="-2049" b="-15328"/>
                </a:stretch>
              </a:blipFill>
              <a:ln>
                <a:noFill/>
              </a:ln>
            </p:spPr>
            <p:txBody>
              <a:bodyPr/>
              <a:lstStyle/>
              <a:p>
                <a:r>
                  <a:rPr lang="en-SG">
                    <a:noFill/>
                  </a:rPr>
                  <a:t> </a:t>
                </a:r>
              </a:p>
            </p:txBody>
          </p:sp>
        </mc:Fallback>
      </mc:AlternateContent>
      <p:pic>
        <p:nvPicPr>
          <p:cNvPr id="27" name="Picture 3">
            <a:extLst>
              <a:ext uri="{FF2B5EF4-FFF2-40B4-BE49-F238E27FC236}">
                <a16:creationId xmlns:a16="http://schemas.microsoft.com/office/drawing/2014/main" id="{1300C742-736D-4935-AA8D-08CB8280F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6264" y="4325479"/>
            <a:ext cx="35226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
            <a:extLst>
              <a:ext uri="{FF2B5EF4-FFF2-40B4-BE49-F238E27FC236}">
                <a16:creationId xmlns:a16="http://schemas.microsoft.com/office/drawing/2014/main" id="{68DFB9AA-1CEE-41C6-A246-7FA3C72DE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6264" y="4775535"/>
            <a:ext cx="35448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
            <a:extLst>
              <a:ext uri="{FF2B5EF4-FFF2-40B4-BE49-F238E27FC236}">
                <a16:creationId xmlns:a16="http://schemas.microsoft.com/office/drawing/2014/main" id="{004EEB28-30FC-4ABC-B6DF-56D88EA58E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7064" y="5182729"/>
            <a:ext cx="35401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0A0759F-CC10-4C50-BA0B-2C8142FAC987}"/>
                  </a:ext>
                </a:extLst>
              </p:cNvPr>
              <p:cNvSpPr txBox="1"/>
              <p:nvPr/>
            </p:nvSpPr>
            <p:spPr>
              <a:xfrm>
                <a:off x="3503407" y="5651745"/>
                <a:ext cx="5264075"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Therefore the range of </a:t>
                </a:r>
                <a14:m>
                  <m:oMath xmlns:m="http://schemas.openxmlformats.org/officeDocument/2006/math">
                    <m:r>
                      <a:rPr lang="en-US" altLang="en-US" sz="2400" i="1" dirty="0">
                        <a:latin typeface="Cambria Math" panose="02040503050406030204" pitchFamily="18" charset="0"/>
                      </a:rPr>
                      <m:t>𝑔</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rPr>
                      <m:t>𝑓</m:t>
                    </m:r>
                    <m:r>
                      <a:rPr lang="en-US" altLang="en-US" sz="2400" i="1" dirty="0">
                        <a:latin typeface="Cambria Math" panose="02040503050406030204" pitchFamily="18" charset="0"/>
                      </a:rPr>
                      <m:t> </m:t>
                    </m:r>
                  </m:oMath>
                </a14:m>
                <a:r>
                  <a:rPr lang="en-US" altLang="en-US" sz="2400" dirty="0"/>
                  <a:t>is </a:t>
                </a:r>
                <a14:m>
                  <m:oMath xmlns:m="http://schemas.openxmlformats.org/officeDocument/2006/math">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𝑧</m:t>
                    </m:r>
                    <m:r>
                      <a:rPr lang="en-US" altLang="en-US" sz="2400" i="1" dirty="0" smtClean="0">
                        <a:latin typeface="Cambria Math" panose="02040503050406030204" pitchFamily="18" charset="0"/>
                      </a:rPr>
                      <m:t>}.</m:t>
                    </m:r>
                  </m:oMath>
                </a14:m>
                <a:endParaRPr lang="en-US" altLang="en-US" sz="2400" dirty="0"/>
              </a:p>
            </p:txBody>
          </p:sp>
        </mc:Choice>
        <mc:Fallback xmlns="">
          <p:sp>
            <p:nvSpPr>
              <p:cNvPr id="30" name="TextBox 29">
                <a:extLst>
                  <a:ext uri="{FF2B5EF4-FFF2-40B4-BE49-F238E27FC236}">
                    <a16:creationId xmlns:a16="http://schemas.microsoft.com/office/drawing/2014/main" id="{00A0759F-CC10-4C50-BA0B-2C8142FAC987}"/>
                  </a:ext>
                </a:extLst>
              </p:cNvPr>
              <p:cNvSpPr txBox="1">
                <a:spLocks noRot="1" noChangeAspect="1" noMove="1" noResize="1" noEditPoints="1" noAdjustHandles="1" noChangeArrowheads="1" noChangeShapeType="1" noTextEdit="1"/>
              </p:cNvSpPr>
              <p:nvPr/>
            </p:nvSpPr>
            <p:spPr>
              <a:xfrm>
                <a:off x="3503407" y="5651745"/>
                <a:ext cx="5264075" cy="461665"/>
              </a:xfrm>
              <a:prstGeom prst="rect">
                <a:avLst/>
              </a:prstGeom>
              <a:blipFill>
                <a:blip r:embed="rId10"/>
                <a:stretch>
                  <a:fillRect l="-1854" t="-10526" b="-28947"/>
                </a:stretch>
              </a:blipFill>
              <a:ln>
                <a:noFill/>
              </a:ln>
            </p:spPr>
            <p:txBody>
              <a:bodyPr/>
              <a:lstStyle/>
              <a:p>
                <a:r>
                  <a:rPr lang="en-SG">
                    <a:noFill/>
                  </a:rPr>
                  <a:t> </a:t>
                </a:r>
              </a:p>
            </p:txBody>
          </p:sp>
        </mc:Fallback>
      </mc:AlternateContent>
      <p:sp>
        <p:nvSpPr>
          <p:cNvPr id="31" name="Oval 30">
            <a:extLst>
              <a:ext uri="{FF2B5EF4-FFF2-40B4-BE49-F238E27FC236}">
                <a16:creationId xmlns:a16="http://schemas.microsoft.com/office/drawing/2014/main" id="{F41CD153-CE70-42DF-904A-F6EA0298019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AEB2B29B-345E-4531-BBB5-3F7324313373}"/>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04A2323-9A6C-4C90-B479-867E65999F6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FD7BBFE-4C3F-480E-BA3D-5AB302D90BB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953B282-DE63-47A0-848F-8E5AC57C0EEA}"/>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854E06D-026D-468D-849E-2BDD4CE71FFE}"/>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AD9ADE9D-6789-4FDF-8AAB-EA1CDC079947}"/>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06F722-0A42-4A45-8B35-0C300833D9F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6E41B4B8-7B02-455A-A43B-1AD1BBDF59C1}"/>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F59A8FF-56E9-4712-91CB-428939E1245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DE05D681-244B-4395-A248-34BCFE880BB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26864DF7-FBA2-4E74-9D61-2ADA96BB9D09}"/>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3692392-B624-40F1-86F0-3F8424B6F31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22" name="Group 121">
            <a:extLst>
              <a:ext uri="{FF2B5EF4-FFF2-40B4-BE49-F238E27FC236}">
                <a16:creationId xmlns:a16="http://schemas.microsoft.com/office/drawing/2014/main" id="{31BF9502-0160-4343-9C15-53E657629C33}"/>
              </a:ext>
            </a:extLst>
          </p:cNvPr>
          <p:cNvGrpSpPr/>
          <p:nvPr/>
        </p:nvGrpSpPr>
        <p:grpSpPr>
          <a:xfrm>
            <a:off x="459980" y="1747990"/>
            <a:ext cx="2768181" cy="2263512"/>
            <a:chOff x="324356" y="1774201"/>
            <a:chExt cx="2957982" cy="2418710"/>
          </a:xfrm>
        </p:grpSpPr>
        <p:grpSp>
          <p:nvGrpSpPr>
            <p:cNvPr id="114" name="Group 113">
              <a:extLst>
                <a:ext uri="{FF2B5EF4-FFF2-40B4-BE49-F238E27FC236}">
                  <a16:creationId xmlns:a16="http://schemas.microsoft.com/office/drawing/2014/main" id="{3220E905-F6F5-408E-ACD5-BF7EC86C33A1}"/>
                </a:ext>
              </a:extLst>
            </p:cNvPr>
            <p:cNvGrpSpPr/>
            <p:nvPr/>
          </p:nvGrpSpPr>
          <p:grpSpPr>
            <a:xfrm>
              <a:off x="324356" y="1774201"/>
              <a:ext cx="2957982" cy="2418710"/>
              <a:chOff x="324356" y="1774201"/>
              <a:chExt cx="2957982" cy="2418710"/>
            </a:xfrm>
          </p:grpSpPr>
          <p:grpSp>
            <p:nvGrpSpPr>
              <p:cNvPr id="2" name="Group 1">
                <a:extLst>
                  <a:ext uri="{FF2B5EF4-FFF2-40B4-BE49-F238E27FC236}">
                    <a16:creationId xmlns:a16="http://schemas.microsoft.com/office/drawing/2014/main" id="{EF14E836-96EB-4EBF-AE75-6B43DBC26C54}"/>
                  </a:ext>
                </a:extLst>
              </p:cNvPr>
              <p:cNvGrpSpPr/>
              <p:nvPr/>
            </p:nvGrpSpPr>
            <p:grpSpPr>
              <a:xfrm>
                <a:off x="324356" y="1774201"/>
                <a:ext cx="711000" cy="2418710"/>
                <a:chOff x="324356" y="1774201"/>
                <a:chExt cx="711000" cy="2418710"/>
              </a:xfrm>
            </p:grpSpPr>
            <p:sp>
              <p:nvSpPr>
                <p:cNvPr id="45" name="Oval 44">
                  <a:extLst>
                    <a:ext uri="{FF2B5EF4-FFF2-40B4-BE49-F238E27FC236}">
                      <a16:creationId xmlns:a16="http://schemas.microsoft.com/office/drawing/2014/main" id="{44106435-EAC9-4AF2-A952-1F93A98F6E9D}"/>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CF3F88F-19E1-46F2-A6FF-6C7049BD51FC}"/>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𝑋</m:t>
                            </m:r>
                          </m:oMath>
                        </m:oMathPara>
                      </a14:m>
                      <a:endParaRPr lang="en-US" sz="2000" dirty="0"/>
                    </a:p>
                  </p:txBody>
                </p:sp>
              </mc:Choice>
              <mc:Fallback xmlns="">
                <p:sp>
                  <p:nvSpPr>
                    <p:cNvPr id="46" name="TextBox 45">
                      <a:extLst>
                        <a:ext uri="{FF2B5EF4-FFF2-40B4-BE49-F238E27FC236}">
                          <a16:creationId xmlns:a16="http://schemas.microsoft.com/office/drawing/2014/main" id="{7CF3F88F-19E1-46F2-A6FF-6C7049BD51FC}"/>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11"/>
                      <a:stretch>
                        <a:fillRect r="-12766"/>
                      </a:stretch>
                    </a:blipFill>
                  </p:spPr>
                  <p:txBody>
                    <a:bodyPr/>
                    <a:lstStyle/>
                    <a:p>
                      <a:r>
                        <a:rPr lang="en-SG">
                          <a:noFill/>
                        </a:rPr>
                        <a:t> </a:t>
                      </a:r>
                    </a:p>
                  </p:txBody>
                </p:sp>
              </mc:Fallback>
            </mc:AlternateContent>
            <p:sp>
              <p:nvSpPr>
                <p:cNvPr id="42" name="Oval 41">
                  <a:extLst>
                    <a:ext uri="{FF2B5EF4-FFF2-40B4-BE49-F238E27FC236}">
                      <a16:creationId xmlns:a16="http://schemas.microsoft.com/office/drawing/2014/main" id="{B930AB57-2F17-4DD6-9FBF-1FDCCDBAA08E}"/>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B1CD05DD-6856-4935-8659-98C4BA4E31A8}"/>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C10A5FA-CA37-486D-849C-E0C717A19DC2}"/>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0238FE7-D912-4E51-B531-98D486EA8621}"/>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1</m:t>
                            </m:r>
                          </m:oMath>
                        </m:oMathPara>
                      </a14:m>
                      <a:endParaRPr lang="en-US" dirty="0"/>
                    </a:p>
                  </p:txBody>
                </p:sp>
              </mc:Choice>
              <mc:Fallback xmlns="">
                <p:sp>
                  <p:nvSpPr>
                    <p:cNvPr id="69" name="TextBox 68">
                      <a:extLst>
                        <a:ext uri="{FF2B5EF4-FFF2-40B4-BE49-F238E27FC236}">
                          <a16:creationId xmlns:a16="http://schemas.microsoft.com/office/drawing/2014/main" id="{00238FE7-D912-4E51-B531-98D486EA8621}"/>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3F1971C-ED53-4779-8D9E-8B94BD7DC778}"/>
                        </a:ext>
                      </a:extLst>
                    </p:cNvPr>
                    <p:cNvSpPr txBox="1"/>
                    <p:nvPr/>
                  </p:nvSpPr>
                  <p:spPr>
                    <a:xfrm>
                      <a:off x="526897" y="2833034"/>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m:t>
                            </m:r>
                          </m:oMath>
                        </m:oMathPara>
                      </a14:m>
                      <a:endParaRPr lang="en-US" dirty="0"/>
                    </a:p>
                  </p:txBody>
                </p:sp>
              </mc:Choice>
              <mc:Fallback xmlns="">
                <p:sp>
                  <p:nvSpPr>
                    <p:cNvPr id="70" name="TextBox 69">
                      <a:extLst>
                        <a:ext uri="{FF2B5EF4-FFF2-40B4-BE49-F238E27FC236}">
                          <a16:creationId xmlns:a16="http://schemas.microsoft.com/office/drawing/2014/main" id="{73F1971C-ED53-4779-8D9E-8B94BD7DC778}"/>
                        </a:ext>
                      </a:extLst>
                    </p:cNvPr>
                    <p:cNvSpPr txBox="1">
                      <a:spLocks noRot="1" noChangeAspect="1" noMove="1" noResize="1" noEditPoints="1" noAdjustHandles="1" noChangeArrowheads="1" noChangeShapeType="1" noTextEdit="1"/>
                    </p:cNvSpPr>
                    <p:nvPr/>
                  </p:nvSpPr>
                  <p:spPr>
                    <a:xfrm>
                      <a:off x="526897" y="2833034"/>
                      <a:ext cx="305918" cy="338554"/>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0460D0D-F9DE-4F13-B209-EAF19ED9DC01}"/>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3</m:t>
                            </m:r>
                          </m:oMath>
                        </m:oMathPara>
                      </a14:m>
                      <a:endParaRPr lang="en-US" dirty="0"/>
                    </a:p>
                  </p:txBody>
                </p:sp>
              </mc:Choice>
              <mc:Fallback xmlns="">
                <p:sp>
                  <p:nvSpPr>
                    <p:cNvPr id="72" name="TextBox 71">
                      <a:extLst>
                        <a:ext uri="{FF2B5EF4-FFF2-40B4-BE49-F238E27FC236}">
                          <a16:creationId xmlns:a16="http://schemas.microsoft.com/office/drawing/2014/main" id="{20460D0D-F9DE-4F13-B209-EAF19ED9DC01}"/>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14"/>
                      <a:stretch>
                        <a:fillRect/>
                      </a:stretch>
                    </a:blipFill>
                  </p:spPr>
                  <p:txBody>
                    <a:bodyPr/>
                    <a:lstStyle/>
                    <a:p>
                      <a:r>
                        <a:rPr lang="en-SG">
                          <a:noFill/>
                        </a:rPr>
                        <a:t> </a:t>
                      </a:r>
                    </a:p>
                  </p:txBody>
                </p:sp>
              </mc:Fallback>
            </mc:AlternateContent>
          </p:grpSp>
          <p:grpSp>
            <p:nvGrpSpPr>
              <p:cNvPr id="73" name="Group 72">
                <a:extLst>
                  <a:ext uri="{FF2B5EF4-FFF2-40B4-BE49-F238E27FC236}">
                    <a16:creationId xmlns:a16="http://schemas.microsoft.com/office/drawing/2014/main" id="{63F08FDC-B307-4A09-83C8-A53BEB3E3AE8}"/>
                  </a:ext>
                </a:extLst>
              </p:cNvPr>
              <p:cNvGrpSpPr/>
              <p:nvPr/>
            </p:nvGrpSpPr>
            <p:grpSpPr>
              <a:xfrm>
                <a:off x="1455256" y="1774201"/>
                <a:ext cx="711000" cy="2418710"/>
                <a:chOff x="324356" y="1774201"/>
                <a:chExt cx="711000" cy="2418710"/>
              </a:xfrm>
            </p:grpSpPr>
            <p:sp>
              <p:nvSpPr>
                <p:cNvPr id="74" name="Oval 73">
                  <a:extLst>
                    <a:ext uri="{FF2B5EF4-FFF2-40B4-BE49-F238E27FC236}">
                      <a16:creationId xmlns:a16="http://schemas.microsoft.com/office/drawing/2014/main" id="{7AB93B0E-FB88-4A50-9E83-E9BF76A2C055}"/>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4C3E137-E1C5-4024-A7F8-CC5C902A99C1}"/>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𝑌</m:t>
                            </m:r>
                          </m:oMath>
                        </m:oMathPara>
                      </a14:m>
                      <a:endParaRPr lang="en-US" sz="2000" dirty="0"/>
                    </a:p>
                  </p:txBody>
                </p:sp>
              </mc:Choice>
              <mc:Fallback xmlns="">
                <p:sp>
                  <p:nvSpPr>
                    <p:cNvPr id="75" name="TextBox 74">
                      <a:extLst>
                        <a:ext uri="{FF2B5EF4-FFF2-40B4-BE49-F238E27FC236}">
                          <a16:creationId xmlns:a16="http://schemas.microsoft.com/office/drawing/2014/main" id="{24C3E137-E1C5-4024-A7F8-CC5C902A99C1}"/>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15"/>
                      <a:stretch>
                        <a:fillRect r="-10638"/>
                      </a:stretch>
                    </a:blipFill>
                  </p:spPr>
                  <p:txBody>
                    <a:bodyPr/>
                    <a:lstStyle/>
                    <a:p>
                      <a:r>
                        <a:rPr lang="en-SG">
                          <a:noFill/>
                        </a:rPr>
                        <a:t> </a:t>
                      </a:r>
                    </a:p>
                  </p:txBody>
                </p:sp>
              </mc:Fallback>
            </mc:AlternateContent>
            <p:sp>
              <p:nvSpPr>
                <p:cNvPr id="76" name="Oval 75">
                  <a:extLst>
                    <a:ext uri="{FF2B5EF4-FFF2-40B4-BE49-F238E27FC236}">
                      <a16:creationId xmlns:a16="http://schemas.microsoft.com/office/drawing/2014/main" id="{1014DF42-2192-4DC6-B19C-BAED34D1B526}"/>
                    </a:ext>
                  </a:extLst>
                </p:cNvPr>
                <p:cNvSpPr/>
                <p:nvPr/>
              </p:nvSpPr>
              <p:spPr>
                <a:xfrm>
                  <a:off x="642138" y="2515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9F78E3CB-4D50-493E-B023-76A827928F60}"/>
                    </a:ext>
                  </a:extLst>
                </p:cNvPr>
                <p:cNvSpPr/>
                <p:nvPr/>
              </p:nvSpPr>
              <p:spPr>
                <a:xfrm>
                  <a:off x="642138" y="2912264"/>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90C0E89-51A7-41C4-896C-A39B1EA537A2}"/>
                    </a:ext>
                  </a:extLst>
                </p:cNvPr>
                <p:cNvSpPr/>
                <p:nvPr/>
              </p:nvSpPr>
              <p:spPr>
                <a:xfrm>
                  <a:off x="642138" y="331491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F3C8E840-C592-4D68-A136-6C2AA2374120}"/>
                    </a:ext>
                  </a:extLst>
                </p:cNvPr>
                <p:cNvSpPr/>
                <p:nvPr/>
              </p:nvSpPr>
              <p:spPr>
                <a:xfrm>
                  <a:off x="642138" y="3716828"/>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42A9AAE-732A-418B-A917-BC1176F51745}"/>
                        </a:ext>
                      </a:extLst>
                    </p:cNvPr>
                    <p:cNvSpPr txBox="1"/>
                    <p:nvPr/>
                  </p:nvSpPr>
                  <p:spPr>
                    <a:xfrm>
                      <a:off x="526897" y="2231471"/>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𝑎</m:t>
                            </m:r>
                          </m:oMath>
                        </m:oMathPara>
                      </a14:m>
                      <a:endParaRPr lang="en-US" dirty="0"/>
                    </a:p>
                  </p:txBody>
                </p:sp>
              </mc:Choice>
              <mc:Fallback xmlns="">
                <p:sp>
                  <p:nvSpPr>
                    <p:cNvPr id="80" name="TextBox 79">
                      <a:extLst>
                        <a:ext uri="{FF2B5EF4-FFF2-40B4-BE49-F238E27FC236}">
                          <a16:creationId xmlns:a16="http://schemas.microsoft.com/office/drawing/2014/main" id="{442A9AAE-732A-418B-A917-BC1176F51745}"/>
                        </a:ext>
                      </a:extLst>
                    </p:cNvPr>
                    <p:cNvSpPr txBox="1">
                      <a:spLocks noRot="1" noChangeAspect="1" noMove="1" noResize="1" noEditPoints="1" noAdjustHandles="1" noChangeArrowheads="1" noChangeShapeType="1" noTextEdit="1"/>
                    </p:cNvSpPr>
                    <p:nvPr/>
                  </p:nvSpPr>
                  <p:spPr>
                    <a:xfrm>
                      <a:off x="526897" y="2231471"/>
                      <a:ext cx="305918" cy="338554"/>
                    </a:xfrm>
                    <a:prstGeom prst="rect">
                      <a:avLst/>
                    </a:prstGeom>
                    <a:blipFill>
                      <a:blip r:embed="rId1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BD2D41A-5355-4E6D-A70E-1D32845713CD}"/>
                        </a:ext>
                      </a:extLst>
                    </p:cNvPr>
                    <p:cNvSpPr txBox="1"/>
                    <p:nvPr/>
                  </p:nvSpPr>
                  <p:spPr>
                    <a:xfrm>
                      <a:off x="526897" y="2615527"/>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𝑏</m:t>
                            </m:r>
                          </m:oMath>
                        </m:oMathPara>
                      </a14:m>
                      <a:endParaRPr lang="en-US" dirty="0"/>
                    </a:p>
                  </p:txBody>
                </p:sp>
              </mc:Choice>
              <mc:Fallback xmlns="">
                <p:sp>
                  <p:nvSpPr>
                    <p:cNvPr id="81" name="TextBox 80">
                      <a:extLst>
                        <a:ext uri="{FF2B5EF4-FFF2-40B4-BE49-F238E27FC236}">
                          <a16:creationId xmlns:a16="http://schemas.microsoft.com/office/drawing/2014/main" id="{4BD2D41A-5355-4E6D-A70E-1D32845713CD}"/>
                        </a:ext>
                      </a:extLst>
                    </p:cNvPr>
                    <p:cNvSpPr txBox="1">
                      <a:spLocks noRot="1" noChangeAspect="1" noMove="1" noResize="1" noEditPoints="1" noAdjustHandles="1" noChangeArrowheads="1" noChangeShapeType="1" noTextEdit="1"/>
                    </p:cNvSpPr>
                    <p:nvPr/>
                  </p:nvSpPr>
                  <p:spPr>
                    <a:xfrm>
                      <a:off x="526897" y="2615527"/>
                      <a:ext cx="305918" cy="338554"/>
                    </a:xfrm>
                    <a:prstGeom prst="rect">
                      <a:avLst/>
                    </a:prstGeom>
                    <a:blipFill>
                      <a:blip r:embed="rId1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1027D4D0-8AA7-45A3-B994-918E5BB40A48}"/>
                        </a:ext>
                      </a:extLst>
                    </p:cNvPr>
                    <p:cNvSpPr txBox="1"/>
                    <p:nvPr/>
                  </p:nvSpPr>
                  <p:spPr>
                    <a:xfrm>
                      <a:off x="526897" y="3032063"/>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𝑐</m:t>
                            </m:r>
                          </m:oMath>
                        </m:oMathPara>
                      </a14:m>
                      <a:endParaRPr lang="en-US" dirty="0"/>
                    </a:p>
                  </p:txBody>
                </p:sp>
              </mc:Choice>
              <mc:Fallback xmlns="">
                <p:sp>
                  <p:nvSpPr>
                    <p:cNvPr id="82" name="TextBox 81">
                      <a:extLst>
                        <a:ext uri="{FF2B5EF4-FFF2-40B4-BE49-F238E27FC236}">
                          <a16:creationId xmlns:a16="http://schemas.microsoft.com/office/drawing/2014/main" id="{1027D4D0-8AA7-45A3-B994-918E5BB40A48}"/>
                        </a:ext>
                      </a:extLst>
                    </p:cNvPr>
                    <p:cNvSpPr txBox="1">
                      <a:spLocks noRot="1" noChangeAspect="1" noMove="1" noResize="1" noEditPoints="1" noAdjustHandles="1" noChangeArrowheads="1" noChangeShapeType="1" noTextEdit="1"/>
                    </p:cNvSpPr>
                    <p:nvPr/>
                  </p:nvSpPr>
                  <p:spPr>
                    <a:xfrm>
                      <a:off x="526897" y="3032063"/>
                      <a:ext cx="305918" cy="338554"/>
                    </a:xfrm>
                    <a:prstGeom prst="rect">
                      <a:avLst/>
                    </a:prstGeom>
                    <a:blipFill>
                      <a:blip r:embed="rId1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06FFD4D-3AD5-4439-9E8B-0EB06ED50475}"/>
                        </a:ext>
                      </a:extLst>
                    </p:cNvPr>
                    <p:cNvSpPr txBox="1"/>
                    <p:nvPr/>
                  </p:nvSpPr>
                  <p:spPr>
                    <a:xfrm>
                      <a:off x="526897" y="343968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𝑑</m:t>
                            </m:r>
                          </m:oMath>
                        </m:oMathPara>
                      </a14:m>
                      <a:endParaRPr lang="en-US" dirty="0"/>
                    </a:p>
                  </p:txBody>
                </p:sp>
              </mc:Choice>
              <mc:Fallback xmlns="">
                <p:sp>
                  <p:nvSpPr>
                    <p:cNvPr id="83" name="TextBox 82">
                      <a:extLst>
                        <a:ext uri="{FF2B5EF4-FFF2-40B4-BE49-F238E27FC236}">
                          <a16:creationId xmlns:a16="http://schemas.microsoft.com/office/drawing/2014/main" id="{306FFD4D-3AD5-4439-9E8B-0EB06ED50475}"/>
                        </a:ext>
                      </a:extLst>
                    </p:cNvPr>
                    <p:cNvSpPr txBox="1">
                      <a:spLocks noRot="1" noChangeAspect="1" noMove="1" noResize="1" noEditPoints="1" noAdjustHandles="1" noChangeArrowheads="1" noChangeShapeType="1" noTextEdit="1"/>
                    </p:cNvSpPr>
                    <p:nvPr/>
                  </p:nvSpPr>
                  <p:spPr>
                    <a:xfrm>
                      <a:off x="526897" y="3439685"/>
                      <a:ext cx="305918" cy="338554"/>
                    </a:xfrm>
                    <a:prstGeom prst="rect">
                      <a:avLst/>
                    </a:prstGeom>
                    <a:blipFill>
                      <a:blip r:embed="rId19"/>
                      <a:stretch>
                        <a:fillRect/>
                      </a:stretch>
                    </a:blipFill>
                  </p:spPr>
                  <p:txBody>
                    <a:bodyPr/>
                    <a:lstStyle/>
                    <a:p>
                      <a:r>
                        <a:rPr lang="en-SG">
                          <a:noFill/>
                        </a:rPr>
                        <a:t> </a:t>
                      </a:r>
                    </a:p>
                  </p:txBody>
                </p:sp>
              </mc:Fallback>
            </mc:AlternateContent>
          </p:grpSp>
          <p:grpSp>
            <p:nvGrpSpPr>
              <p:cNvPr id="95" name="Group 94">
                <a:extLst>
                  <a:ext uri="{FF2B5EF4-FFF2-40B4-BE49-F238E27FC236}">
                    <a16:creationId xmlns:a16="http://schemas.microsoft.com/office/drawing/2014/main" id="{61CE8146-056C-41B5-9238-FB7339DF903C}"/>
                  </a:ext>
                </a:extLst>
              </p:cNvPr>
              <p:cNvGrpSpPr/>
              <p:nvPr/>
            </p:nvGrpSpPr>
            <p:grpSpPr>
              <a:xfrm>
                <a:off x="2571338" y="1774201"/>
                <a:ext cx="711000" cy="2418710"/>
                <a:chOff x="324356" y="1774201"/>
                <a:chExt cx="711000" cy="2418710"/>
              </a:xfrm>
            </p:grpSpPr>
            <p:sp>
              <p:nvSpPr>
                <p:cNvPr id="96" name="Oval 95">
                  <a:extLst>
                    <a:ext uri="{FF2B5EF4-FFF2-40B4-BE49-F238E27FC236}">
                      <a16:creationId xmlns:a16="http://schemas.microsoft.com/office/drawing/2014/main" id="{CD8D245E-864F-4CEE-B312-ECA6F867C5C4}"/>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B822AA6C-96BB-4765-8EA8-B4F419177B7F}"/>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𝑍</m:t>
                            </m:r>
                          </m:oMath>
                        </m:oMathPara>
                      </a14:m>
                      <a:endParaRPr lang="en-US" sz="2000" dirty="0"/>
                    </a:p>
                  </p:txBody>
                </p:sp>
              </mc:Choice>
              <mc:Fallback xmlns="">
                <p:sp>
                  <p:nvSpPr>
                    <p:cNvPr id="97" name="TextBox 96">
                      <a:extLst>
                        <a:ext uri="{FF2B5EF4-FFF2-40B4-BE49-F238E27FC236}">
                          <a16:creationId xmlns:a16="http://schemas.microsoft.com/office/drawing/2014/main" id="{B822AA6C-96BB-4765-8EA8-B4F419177B7F}"/>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20"/>
                      <a:stretch>
                        <a:fillRect r="-10638"/>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7A404454-FB04-4BED-8B66-ED81954F5829}"/>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55554FF4-4394-4167-8763-78F8DF1B196E}"/>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1B75999-B20F-425F-8CF5-F3771068B13A}"/>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7A0D0C4-C3D4-4BD6-8E27-42A635728701}"/>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oMath>
                        </m:oMathPara>
                      </a14:m>
                      <a:endParaRPr lang="en-US" dirty="0"/>
                    </a:p>
                  </p:txBody>
                </p:sp>
              </mc:Choice>
              <mc:Fallback xmlns="">
                <p:sp>
                  <p:nvSpPr>
                    <p:cNvPr id="101" name="TextBox 100">
                      <a:extLst>
                        <a:ext uri="{FF2B5EF4-FFF2-40B4-BE49-F238E27FC236}">
                          <a16:creationId xmlns:a16="http://schemas.microsoft.com/office/drawing/2014/main" id="{57A0D0C4-C3D4-4BD6-8E27-42A635728701}"/>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2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81AF006-4247-4FD5-8080-14B07095A129}"/>
                        </a:ext>
                      </a:extLst>
                    </p:cNvPr>
                    <p:cNvSpPr txBox="1"/>
                    <p:nvPr/>
                  </p:nvSpPr>
                  <p:spPr>
                    <a:xfrm>
                      <a:off x="526897" y="2802736"/>
                      <a:ext cx="305917" cy="338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𝑦</m:t>
                            </m:r>
                          </m:oMath>
                        </m:oMathPara>
                      </a14:m>
                      <a:endParaRPr lang="en-US" dirty="0"/>
                    </a:p>
                  </p:txBody>
                </p:sp>
              </mc:Choice>
              <mc:Fallback xmlns="">
                <p:sp>
                  <p:nvSpPr>
                    <p:cNvPr id="102" name="TextBox 101">
                      <a:extLst>
                        <a:ext uri="{FF2B5EF4-FFF2-40B4-BE49-F238E27FC236}">
                          <a16:creationId xmlns:a16="http://schemas.microsoft.com/office/drawing/2014/main" id="{A81AF006-4247-4FD5-8080-14B07095A129}"/>
                        </a:ext>
                      </a:extLst>
                    </p:cNvPr>
                    <p:cNvSpPr txBox="1">
                      <a:spLocks noRot="1" noChangeAspect="1" noMove="1" noResize="1" noEditPoints="1" noAdjustHandles="1" noChangeArrowheads="1" noChangeShapeType="1" noTextEdit="1"/>
                    </p:cNvSpPr>
                    <p:nvPr/>
                  </p:nvSpPr>
                  <p:spPr>
                    <a:xfrm>
                      <a:off x="526897" y="2802736"/>
                      <a:ext cx="305917" cy="338553"/>
                    </a:xfrm>
                    <a:prstGeom prst="rect">
                      <a:avLst/>
                    </a:prstGeom>
                    <a:blipFill>
                      <a:blip r:embed="rId22"/>
                      <a:stretch>
                        <a:fillRect b="-961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A2F552CC-903F-4232-97B5-4A4901EB65C7}"/>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𝑧</m:t>
                            </m:r>
                          </m:oMath>
                        </m:oMathPara>
                      </a14:m>
                      <a:endParaRPr lang="en-US" dirty="0"/>
                    </a:p>
                  </p:txBody>
                </p:sp>
              </mc:Choice>
              <mc:Fallback xmlns="">
                <p:sp>
                  <p:nvSpPr>
                    <p:cNvPr id="103" name="TextBox 102">
                      <a:extLst>
                        <a:ext uri="{FF2B5EF4-FFF2-40B4-BE49-F238E27FC236}">
                          <a16:creationId xmlns:a16="http://schemas.microsoft.com/office/drawing/2014/main" id="{A2F552CC-903F-4232-97B5-4A4901EB65C7}"/>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23"/>
                      <a:stretch>
                        <a:fillRect/>
                      </a:stretch>
                    </a:blipFill>
                  </p:spPr>
                  <p:txBody>
                    <a:bodyPr/>
                    <a:lstStyle/>
                    <a:p>
                      <a:r>
                        <a:rPr lang="en-SG">
                          <a:noFill/>
                        </a:rPr>
                        <a:t> </a:t>
                      </a:r>
                    </a:p>
                  </p:txBody>
                </p:sp>
              </mc:Fallback>
            </mc:AlternateContent>
          </p:grpSp>
          <p:grpSp>
            <p:nvGrpSpPr>
              <p:cNvPr id="112" name="Group 111">
                <a:extLst>
                  <a:ext uri="{FF2B5EF4-FFF2-40B4-BE49-F238E27FC236}">
                    <a16:creationId xmlns:a16="http://schemas.microsoft.com/office/drawing/2014/main" id="{6238EC5E-5F2F-42F6-A262-969495CAF39D}"/>
                  </a:ext>
                </a:extLst>
              </p:cNvPr>
              <p:cNvGrpSpPr/>
              <p:nvPr/>
            </p:nvGrpSpPr>
            <p:grpSpPr>
              <a:xfrm>
                <a:off x="742473" y="2598517"/>
                <a:ext cx="1007126" cy="962486"/>
                <a:chOff x="742473" y="2598517"/>
                <a:chExt cx="1007126" cy="962486"/>
              </a:xfrm>
            </p:grpSpPr>
            <p:cxnSp>
              <p:nvCxnSpPr>
                <p:cNvPr id="8" name="Straight Arrow Connector 7">
                  <a:extLst>
                    <a:ext uri="{FF2B5EF4-FFF2-40B4-BE49-F238E27FC236}">
                      <a16:creationId xmlns:a16="http://schemas.microsoft.com/office/drawing/2014/main" id="{1E1518F1-0F57-40B2-A1B4-E14CBD32A181}"/>
                    </a:ext>
                  </a:extLst>
                </p:cNvPr>
                <p:cNvCxnSpPr>
                  <a:cxnSpLocks/>
                </p:cNvCxnSpPr>
                <p:nvPr/>
              </p:nvCxnSpPr>
              <p:spPr>
                <a:xfrm>
                  <a:off x="742473" y="2723750"/>
                  <a:ext cx="1007126" cy="5862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FE75778-AD69-497B-B5B6-1D7C412C6FB9}"/>
                    </a:ext>
                  </a:extLst>
                </p:cNvPr>
                <p:cNvCxnSpPr>
                  <a:cxnSpLocks/>
                </p:cNvCxnSpPr>
                <p:nvPr/>
              </p:nvCxnSpPr>
              <p:spPr>
                <a:xfrm flipV="1">
                  <a:off x="755756" y="2598517"/>
                  <a:ext cx="986234" cy="962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EC8DFCA-F4FD-419C-A21B-DE423F6EAE88}"/>
                    </a:ext>
                  </a:extLst>
                </p:cNvPr>
                <p:cNvCxnSpPr>
                  <a:cxnSpLocks/>
                </p:cNvCxnSpPr>
                <p:nvPr/>
              </p:nvCxnSpPr>
              <p:spPr>
                <a:xfrm flipV="1">
                  <a:off x="748950" y="2957332"/>
                  <a:ext cx="993040" cy="1966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8F467D6D-CC41-49BA-80CE-41197B39BAF9}"/>
                  </a:ext>
                </a:extLst>
              </p:cNvPr>
              <p:cNvGrpSpPr/>
              <p:nvPr/>
            </p:nvGrpSpPr>
            <p:grpSpPr>
              <a:xfrm>
                <a:off x="1865164" y="2436458"/>
                <a:ext cx="993783" cy="1331043"/>
                <a:chOff x="1865164" y="2436458"/>
                <a:chExt cx="993783" cy="1331043"/>
              </a:xfrm>
            </p:grpSpPr>
            <p:cxnSp>
              <p:nvCxnSpPr>
                <p:cNvPr id="107" name="Straight Arrow Connector 106">
                  <a:extLst>
                    <a:ext uri="{FF2B5EF4-FFF2-40B4-BE49-F238E27FC236}">
                      <a16:creationId xmlns:a16="http://schemas.microsoft.com/office/drawing/2014/main" id="{006FE62C-E421-4E60-AF9E-BC07638250FF}"/>
                    </a:ext>
                  </a:extLst>
                </p:cNvPr>
                <p:cNvCxnSpPr>
                  <a:cxnSpLocks/>
                </p:cNvCxnSpPr>
                <p:nvPr/>
              </p:nvCxnSpPr>
              <p:spPr>
                <a:xfrm>
                  <a:off x="1890363" y="2436458"/>
                  <a:ext cx="957009" cy="642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FF21DA3-4136-43EF-9A0A-7C140F912172}"/>
                    </a:ext>
                  </a:extLst>
                </p:cNvPr>
                <p:cNvCxnSpPr>
                  <a:cxnSpLocks/>
                </p:cNvCxnSpPr>
                <p:nvPr/>
              </p:nvCxnSpPr>
              <p:spPr>
                <a:xfrm>
                  <a:off x="1879522" y="2960717"/>
                  <a:ext cx="962063" cy="176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EE08361-4907-4251-9B40-C5BD091A3058}"/>
                    </a:ext>
                  </a:extLst>
                </p:cNvPr>
                <p:cNvCxnSpPr>
                  <a:cxnSpLocks/>
                </p:cNvCxnSpPr>
                <p:nvPr/>
              </p:nvCxnSpPr>
              <p:spPr>
                <a:xfrm>
                  <a:off x="1865164" y="3380772"/>
                  <a:ext cx="987995" cy="1784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B766F76-3433-412D-940C-F9F5CA2BE105}"/>
                    </a:ext>
                  </a:extLst>
                </p:cNvPr>
                <p:cNvCxnSpPr>
                  <a:cxnSpLocks/>
                </p:cNvCxnSpPr>
                <p:nvPr/>
              </p:nvCxnSpPr>
              <p:spPr>
                <a:xfrm flipV="1">
                  <a:off x="1874799" y="3617089"/>
                  <a:ext cx="984148" cy="1504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CE047CA9-E42B-4834-91DD-DD47F17E6EA8}"/>
                </a:ext>
              </a:extLst>
            </p:cNvPr>
            <p:cNvGrpSpPr/>
            <p:nvPr/>
          </p:nvGrpSpPr>
          <p:grpSpPr>
            <a:xfrm>
              <a:off x="1026007" y="2123098"/>
              <a:ext cx="385929" cy="745787"/>
              <a:chOff x="1026007" y="2299101"/>
              <a:chExt cx="385929" cy="745787"/>
            </a:xfrm>
          </p:grpSpPr>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B5901F6-A8FD-4461-8682-BBC2A300AD99}"/>
                      </a:ext>
                    </a:extLst>
                  </p:cNvPr>
                  <p:cNvSpPr txBox="1"/>
                  <p:nvPr/>
                </p:nvSpPr>
                <p:spPr>
                  <a:xfrm>
                    <a:off x="1104852" y="2299101"/>
                    <a:ext cx="305918"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𝑓</m:t>
                          </m:r>
                        </m:oMath>
                      </m:oMathPara>
                    </a14:m>
                    <a:endParaRPr lang="en-US" sz="2000" dirty="0"/>
                  </a:p>
                </p:txBody>
              </p:sp>
            </mc:Choice>
            <mc:Fallback xmlns="">
              <p:sp>
                <p:nvSpPr>
                  <p:cNvPr id="115" name="TextBox 114">
                    <a:extLst>
                      <a:ext uri="{FF2B5EF4-FFF2-40B4-BE49-F238E27FC236}">
                        <a16:creationId xmlns:a16="http://schemas.microsoft.com/office/drawing/2014/main" id="{EB5901F6-A8FD-4461-8682-BBC2A300AD99}"/>
                      </a:ext>
                    </a:extLst>
                  </p:cNvPr>
                  <p:cNvSpPr txBox="1">
                    <a:spLocks noRot="1" noChangeAspect="1" noMove="1" noResize="1" noEditPoints="1" noAdjustHandles="1" noChangeArrowheads="1" noChangeShapeType="1" noTextEdit="1"/>
                  </p:cNvSpPr>
                  <p:nvPr/>
                </p:nvSpPr>
                <p:spPr>
                  <a:xfrm>
                    <a:off x="1104852" y="2299101"/>
                    <a:ext cx="305918" cy="369333"/>
                  </a:xfrm>
                  <a:prstGeom prst="rect">
                    <a:avLst/>
                  </a:prstGeom>
                  <a:blipFill>
                    <a:blip r:embed="rId24"/>
                    <a:stretch>
                      <a:fillRect l="-6383" r="-14894" b="-21053"/>
                    </a:stretch>
                  </a:blipFill>
                </p:spPr>
                <p:txBody>
                  <a:bodyPr/>
                  <a:lstStyle/>
                  <a:p>
                    <a:r>
                      <a:rPr lang="en-SG">
                        <a:noFill/>
                      </a:rPr>
                      <a:t> </a:t>
                    </a:r>
                  </a:p>
                </p:txBody>
              </p:sp>
            </mc:Fallback>
          </mc:AlternateContent>
          <p:sp>
            <p:nvSpPr>
              <p:cNvPr id="117" name="Arc 116">
                <a:extLst>
                  <a:ext uri="{FF2B5EF4-FFF2-40B4-BE49-F238E27FC236}">
                    <a16:creationId xmlns:a16="http://schemas.microsoft.com/office/drawing/2014/main" id="{CB032CF0-6C1D-4A8D-90FF-F3D7005E2400}"/>
                  </a:ext>
                </a:extLst>
              </p:cNvPr>
              <p:cNvSpPr/>
              <p:nvPr/>
            </p:nvSpPr>
            <p:spPr>
              <a:xfrm rot="19081639">
                <a:off x="1026007" y="2658959"/>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E790F0-A770-4D59-9477-FE7AA2872CFB}"/>
                </a:ext>
              </a:extLst>
            </p:cNvPr>
            <p:cNvGrpSpPr/>
            <p:nvPr/>
          </p:nvGrpSpPr>
          <p:grpSpPr>
            <a:xfrm>
              <a:off x="2176692" y="2114149"/>
              <a:ext cx="385929" cy="754736"/>
              <a:chOff x="1026007" y="2290152"/>
              <a:chExt cx="385929" cy="754736"/>
            </a:xfrm>
          </p:grpSpPr>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5F34C617-440F-4DB8-8B94-1C92D8939F6E}"/>
                      </a:ext>
                    </a:extLst>
                  </p:cNvPr>
                  <p:cNvSpPr txBox="1"/>
                  <p:nvPr/>
                </p:nvSpPr>
                <p:spPr>
                  <a:xfrm>
                    <a:off x="1104588" y="2290152"/>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𝑔</m:t>
                          </m:r>
                        </m:oMath>
                      </m:oMathPara>
                    </a14:m>
                    <a:endParaRPr lang="en-US" sz="2000" dirty="0"/>
                  </a:p>
                </p:txBody>
              </p:sp>
            </mc:Choice>
            <mc:Fallback xmlns="">
              <p:sp>
                <p:nvSpPr>
                  <p:cNvPr id="120" name="TextBox 119">
                    <a:extLst>
                      <a:ext uri="{FF2B5EF4-FFF2-40B4-BE49-F238E27FC236}">
                        <a16:creationId xmlns:a16="http://schemas.microsoft.com/office/drawing/2014/main" id="{5F34C617-440F-4DB8-8B94-1C92D8939F6E}"/>
                      </a:ext>
                    </a:extLst>
                  </p:cNvPr>
                  <p:cNvSpPr txBox="1">
                    <a:spLocks noRot="1" noChangeAspect="1" noMove="1" noResize="1" noEditPoints="1" noAdjustHandles="1" noChangeArrowheads="1" noChangeShapeType="1" noTextEdit="1"/>
                  </p:cNvSpPr>
                  <p:nvPr/>
                </p:nvSpPr>
                <p:spPr>
                  <a:xfrm>
                    <a:off x="1104588" y="2290152"/>
                    <a:ext cx="305918" cy="369332"/>
                  </a:xfrm>
                  <a:prstGeom prst="rect">
                    <a:avLst/>
                  </a:prstGeom>
                  <a:blipFill>
                    <a:blip r:embed="rId25"/>
                    <a:stretch>
                      <a:fillRect r="-10638" b="-12281"/>
                    </a:stretch>
                  </a:blipFill>
                </p:spPr>
                <p:txBody>
                  <a:bodyPr/>
                  <a:lstStyle/>
                  <a:p>
                    <a:r>
                      <a:rPr lang="en-SG">
                        <a:noFill/>
                      </a:rPr>
                      <a:t> </a:t>
                    </a:r>
                  </a:p>
                </p:txBody>
              </p:sp>
            </mc:Fallback>
          </mc:AlternateContent>
          <p:sp>
            <p:nvSpPr>
              <p:cNvPr id="121" name="Arc 120">
                <a:extLst>
                  <a:ext uri="{FF2B5EF4-FFF2-40B4-BE49-F238E27FC236}">
                    <a16:creationId xmlns:a16="http://schemas.microsoft.com/office/drawing/2014/main" id="{FAF99E5E-2620-448E-9D95-D54F6F6FB1A2}"/>
                  </a:ext>
                </a:extLst>
              </p:cNvPr>
              <p:cNvSpPr/>
              <p:nvPr/>
            </p:nvSpPr>
            <p:spPr>
              <a:xfrm rot="19081639">
                <a:off x="1026007" y="2658959"/>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220" name="Group 219">
            <a:extLst>
              <a:ext uri="{FF2B5EF4-FFF2-40B4-BE49-F238E27FC236}">
                <a16:creationId xmlns:a16="http://schemas.microsoft.com/office/drawing/2014/main" id="{B8FBDA28-6C0F-4763-ABCA-202A098B9001}"/>
              </a:ext>
            </a:extLst>
          </p:cNvPr>
          <p:cNvGrpSpPr/>
          <p:nvPr/>
        </p:nvGrpSpPr>
        <p:grpSpPr>
          <a:xfrm>
            <a:off x="459980" y="4307536"/>
            <a:ext cx="2768181" cy="2263512"/>
            <a:chOff x="459980" y="4307536"/>
            <a:chExt cx="2768181" cy="2263512"/>
          </a:xfrm>
        </p:grpSpPr>
        <p:grpSp>
          <p:nvGrpSpPr>
            <p:cNvPr id="177" name="Group 176">
              <a:extLst>
                <a:ext uri="{FF2B5EF4-FFF2-40B4-BE49-F238E27FC236}">
                  <a16:creationId xmlns:a16="http://schemas.microsoft.com/office/drawing/2014/main" id="{B45A96AB-A63C-4B8B-8B9E-E2BFAB813075}"/>
                </a:ext>
              </a:extLst>
            </p:cNvPr>
            <p:cNvGrpSpPr/>
            <p:nvPr/>
          </p:nvGrpSpPr>
          <p:grpSpPr>
            <a:xfrm>
              <a:off x="459980" y="4307536"/>
              <a:ext cx="665378" cy="2263512"/>
              <a:chOff x="324356" y="1774201"/>
              <a:chExt cx="711000" cy="2418710"/>
            </a:xfrm>
          </p:grpSpPr>
          <p:sp>
            <p:nvSpPr>
              <p:cNvPr id="207" name="Oval 206">
                <a:extLst>
                  <a:ext uri="{FF2B5EF4-FFF2-40B4-BE49-F238E27FC236}">
                    <a16:creationId xmlns:a16="http://schemas.microsoft.com/office/drawing/2014/main" id="{5A9C26AE-C050-4F15-8DFF-C7503F5E1ACF}"/>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6B49CE7E-C226-445D-9D24-B2E7C48C1955}"/>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𝑋</m:t>
                          </m:r>
                        </m:oMath>
                      </m:oMathPara>
                    </a14:m>
                    <a:endParaRPr lang="en-US" sz="2000" dirty="0"/>
                  </a:p>
                </p:txBody>
              </p:sp>
            </mc:Choice>
            <mc:Fallback xmlns="">
              <p:sp>
                <p:nvSpPr>
                  <p:cNvPr id="208" name="TextBox 207">
                    <a:extLst>
                      <a:ext uri="{FF2B5EF4-FFF2-40B4-BE49-F238E27FC236}">
                        <a16:creationId xmlns:a16="http://schemas.microsoft.com/office/drawing/2014/main" id="{6B49CE7E-C226-445D-9D24-B2E7C48C1955}"/>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26"/>
                    <a:stretch>
                      <a:fillRect r="-12766"/>
                    </a:stretch>
                  </a:blipFill>
                </p:spPr>
                <p:txBody>
                  <a:bodyPr/>
                  <a:lstStyle/>
                  <a:p>
                    <a:r>
                      <a:rPr lang="en-SG">
                        <a:noFill/>
                      </a:rPr>
                      <a:t> </a:t>
                    </a:r>
                  </a:p>
                </p:txBody>
              </p:sp>
            </mc:Fallback>
          </mc:AlternateContent>
          <p:sp>
            <p:nvSpPr>
              <p:cNvPr id="209" name="Oval 208">
                <a:extLst>
                  <a:ext uri="{FF2B5EF4-FFF2-40B4-BE49-F238E27FC236}">
                    <a16:creationId xmlns:a16="http://schemas.microsoft.com/office/drawing/2014/main" id="{487BC118-DFAE-4411-AA72-97A6C53414AB}"/>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0" name="Oval 209">
                <a:extLst>
                  <a:ext uri="{FF2B5EF4-FFF2-40B4-BE49-F238E27FC236}">
                    <a16:creationId xmlns:a16="http://schemas.microsoft.com/office/drawing/2014/main" id="{E900A6A0-7C60-4341-B40A-1D48922F0D57}"/>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22F630A2-121B-43EB-98C3-FFC725FE8E6C}"/>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64A22376-5D97-419B-A4E5-599763F5D146}"/>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1</m:t>
                          </m:r>
                        </m:oMath>
                      </m:oMathPara>
                    </a14:m>
                    <a:endParaRPr lang="en-US" dirty="0"/>
                  </a:p>
                </p:txBody>
              </p:sp>
            </mc:Choice>
            <mc:Fallback xmlns="">
              <p:sp>
                <p:nvSpPr>
                  <p:cNvPr id="212" name="TextBox 211">
                    <a:extLst>
                      <a:ext uri="{FF2B5EF4-FFF2-40B4-BE49-F238E27FC236}">
                        <a16:creationId xmlns:a16="http://schemas.microsoft.com/office/drawing/2014/main" id="{64A22376-5D97-419B-A4E5-599763F5D146}"/>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2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E8839657-ED65-4522-8BD0-208D7398D03A}"/>
                      </a:ext>
                    </a:extLst>
                  </p:cNvPr>
                  <p:cNvSpPr txBox="1"/>
                  <p:nvPr/>
                </p:nvSpPr>
                <p:spPr>
                  <a:xfrm>
                    <a:off x="526897" y="2833034"/>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m:t>
                          </m:r>
                        </m:oMath>
                      </m:oMathPara>
                    </a14:m>
                    <a:endParaRPr lang="en-US" dirty="0"/>
                  </a:p>
                </p:txBody>
              </p:sp>
            </mc:Choice>
            <mc:Fallback xmlns="">
              <p:sp>
                <p:nvSpPr>
                  <p:cNvPr id="213" name="TextBox 212">
                    <a:extLst>
                      <a:ext uri="{FF2B5EF4-FFF2-40B4-BE49-F238E27FC236}">
                        <a16:creationId xmlns:a16="http://schemas.microsoft.com/office/drawing/2014/main" id="{E8839657-ED65-4522-8BD0-208D7398D03A}"/>
                      </a:ext>
                    </a:extLst>
                  </p:cNvPr>
                  <p:cNvSpPr txBox="1">
                    <a:spLocks noRot="1" noChangeAspect="1" noMove="1" noResize="1" noEditPoints="1" noAdjustHandles="1" noChangeArrowheads="1" noChangeShapeType="1" noTextEdit="1"/>
                  </p:cNvSpPr>
                  <p:nvPr/>
                </p:nvSpPr>
                <p:spPr>
                  <a:xfrm>
                    <a:off x="526897" y="2833034"/>
                    <a:ext cx="305918" cy="338554"/>
                  </a:xfrm>
                  <a:prstGeom prst="rect">
                    <a:avLst/>
                  </a:prstGeom>
                  <a:blipFill>
                    <a:blip r:embed="rId2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F1903346-38D3-474F-8BC1-EDF1315DD8E4}"/>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3</m:t>
                          </m:r>
                        </m:oMath>
                      </m:oMathPara>
                    </a14:m>
                    <a:endParaRPr lang="en-US" dirty="0"/>
                  </a:p>
                </p:txBody>
              </p:sp>
            </mc:Choice>
            <mc:Fallback xmlns="">
              <p:sp>
                <p:nvSpPr>
                  <p:cNvPr id="214" name="TextBox 213">
                    <a:extLst>
                      <a:ext uri="{FF2B5EF4-FFF2-40B4-BE49-F238E27FC236}">
                        <a16:creationId xmlns:a16="http://schemas.microsoft.com/office/drawing/2014/main" id="{F1903346-38D3-474F-8BC1-EDF1315DD8E4}"/>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29"/>
                    <a:stretch>
                      <a:fillRect/>
                    </a:stretch>
                  </a:blipFill>
                </p:spPr>
                <p:txBody>
                  <a:bodyPr/>
                  <a:lstStyle/>
                  <a:p>
                    <a:r>
                      <a:rPr lang="en-SG">
                        <a:noFill/>
                      </a:rPr>
                      <a:t> </a:t>
                    </a:r>
                  </a:p>
                </p:txBody>
              </p:sp>
            </mc:Fallback>
          </mc:AlternateContent>
        </p:grpSp>
        <p:grpSp>
          <p:nvGrpSpPr>
            <p:cNvPr id="179" name="Group 178">
              <a:extLst>
                <a:ext uri="{FF2B5EF4-FFF2-40B4-BE49-F238E27FC236}">
                  <a16:creationId xmlns:a16="http://schemas.microsoft.com/office/drawing/2014/main" id="{BAE39AD4-8727-4DCC-830E-68861D3EF399}"/>
                </a:ext>
              </a:extLst>
            </p:cNvPr>
            <p:cNvGrpSpPr/>
            <p:nvPr/>
          </p:nvGrpSpPr>
          <p:grpSpPr>
            <a:xfrm>
              <a:off x="2562783" y="4307536"/>
              <a:ext cx="665378" cy="2263512"/>
              <a:chOff x="324356" y="1774201"/>
              <a:chExt cx="711000" cy="2418710"/>
            </a:xfrm>
          </p:grpSpPr>
          <p:sp>
            <p:nvSpPr>
              <p:cNvPr id="189" name="Oval 188">
                <a:extLst>
                  <a:ext uri="{FF2B5EF4-FFF2-40B4-BE49-F238E27FC236}">
                    <a16:creationId xmlns:a16="http://schemas.microsoft.com/office/drawing/2014/main" id="{3E5DA6CF-C4F2-4837-BD68-F0FB0F932C80}"/>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35812AA9-36C8-4ACD-9A9A-997BA8C82E58}"/>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𝑍</m:t>
                          </m:r>
                        </m:oMath>
                      </m:oMathPara>
                    </a14:m>
                    <a:endParaRPr lang="en-US" sz="2000" dirty="0"/>
                  </a:p>
                </p:txBody>
              </p:sp>
            </mc:Choice>
            <mc:Fallback xmlns="">
              <p:sp>
                <p:nvSpPr>
                  <p:cNvPr id="190" name="TextBox 189">
                    <a:extLst>
                      <a:ext uri="{FF2B5EF4-FFF2-40B4-BE49-F238E27FC236}">
                        <a16:creationId xmlns:a16="http://schemas.microsoft.com/office/drawing/2014/main" id="{35812AA9-36C8-4ACD-9A9A-997BA8C82E58}"/>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30"/>
                    <a:stretch>
                      <a:fillRect r="-10638"/>
                    </a:stretch>
                  </a:blipFill>
                </p:spPr>
                <p:txBody>
                  <a:bodyPr/>
                  <a:lstStyle/>
                  <a:p>
                    <a:r>
                      <a:rPr lang="en-SG">
                        <a:noFill/>
                      </a:rPr>
                      <a:t> </a:t>
                    </a:r>
                  </a:p>
                </p:txBody>
              </p:sp>
            </mc:Fallback>
          </mc:AlternateContent>
          <p:sp>
            <p:nvSpPr>
              <p:cNvPr id="191" name="Oval 190">
                <a:extLst>
                  <a:ext uri="{FF2B5EF4-FFF2-40B4-BE49-F238E27FC236}">
                    <a16:creationId xmlns:a16="http://schemas.microsoft.com/office/drawing/2014/main" id="{FF377D61-E901-41ED-A042-AFD812F6D653}"/>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Oval 191">
                <a:extLst>
                  <a:ext uri="{FF2B5EF4-FFF2-40B4-BE49-F238E27FC236}">
                    <a16:creationId xmlns:a16="http://schemas.microsoft.com/office/drawing/2014/main" id="{D76BFAB9-61D3-4E94-A013-052DE5EC4545}"/>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0D18F44A-17AB-447E-B874-129FFF492C5A}"/>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070D1FF7-B85B-4AD1-83AE-6713786D2662}"/>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oMath>
                      </m:oMathPara>
                    </a14:m>
                    <a:endParaRPr lang="en-US" dirty="0"/>
                  </a:p>
                </p:txBody>
              </p:sp>
            </mc:Choice>
            <mc:Fallback xmlns="">
              <p:sp>
                <p:nvSpPr>
                  <p:cNvPr id="194" name="TextBox 193">
                    <a:extLst>
                      <a:ext uri="{FF2B5EF4-FFF2-40B4-BE49-F238E27FC236}">
                        <a16:creationId xmlns:a16="http://schemas.microsoft.com/office/drawing/2014/main" id="{070D1FF7-B85B-4AD1-83AE-6713786D2662}"/>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3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41C8E2F7-7B23-4236-ACB7-C58BB3993CF3}"/>
                      </a:ext>
                    </a:extLst>
                  </p:cNvPr>
                  <p:cNvSpPr txBox="1"/>
                  <p:nvPr/>
                </p:nvSpPr>
                <p:spPr>
                  <a:xfrm>
                    <a:off x="519323" y="2795162"/>
                    <a:ext cx="305917" cy="338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𝑦</m:t>
                          </m:r>
                        </m:oMath>
                      </m:oMathPara>
                    </a14:m>
                    <a:endParaRPr lang="en-US" dirty="0"/>
                  </a:p>
                </p:txBody>
              </p:sp>
            </mc:Choice>
            <mc:Fallback xmlns="">
              <p:sp>
                <p:nvSpPr>
                  <p:cNvPr id="195" name="TextBox 194">
                    <a:extLst>
                      <a:ext uri="{FF2B5EF4-FFF2-40B4-BE49-F238E27FC236}">
                        <a16:creationId xmlns:a16="http://schemas.microsoft.com/office/drawing/2014/main" id="{41C8E2F7-7B23-4236-ACB7-C58BB3993CF3}"/>
                      </a:ext>
                    </a:extLst>
                  </p:cNvPr>
                  <p:cNvSpPr txBox="1">
                    <a:spLocks noRot="1" noChangeAspect="1" noMove="1" noResize="1" noEditPoints="1" noAdjustHandles="1" noChangeArrowheads="1" noChangeShapeType="1" noTextEdit="1"/>
                  </p:cNvSpPr>
                  <p:nvPr/>
                </p:nvSpPr>
                <p:spPr>
                  <a:xfrm>
                    <a:off x="519323" y="2795162"/>
                    <a:ext cx="305917" cy="338553"/>
                  </a:xfrm>
                  <a:prstGeom prst="rect">
                    <a:avLst/>
                  </a:prstGeom>
                  <a:blipFill>
                    <a:blip r:embed="rId32"/>
                    <a:stretch>
                      <a:fillRect b="-1153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3C321BE6-7A85-48CF-8991-1244FD03CF52}"/>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𝑧</m:t>
                          </m:r>
                        </m:oMath>
                      </m:oMathPara>
                    </a14:m>
                    <a:endParaRPr lang="en-US" dirty="0"/>
                  </a:p>
                </p:txBody>
              </p:sp>
            </mc:Choice>
            <mc:Fallback xmlns="">
              <p:sp>
                <p:nvSpPr>
                  <p:cNvPr id="196" name="TextBox 195">
                    <a:extLst>
                      <a:ext uri="{FF2B5EF4-FFF2-40B4-BE49-F238E27FC236}">
                        <a16:creationId xmlns:a16="http://schemas.microsoft.com/office/drawing/2014/main" id="{3C321BE6-7A85-48CF-8991-1244FD03CF52}"/>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33"/>
                    <a:stretch>
                      <a:fillRect/>
                    </a:stretch>
                  </a:blipFill>
                </p:spPr>
                <p:txBody>
                  <a:bodyPr/>
                  <a:lstStyle/>
                  <a:p>
                    <a:r>
                      <a:rPr lang="en-SG">
                        <a:noFill/>
                      </a:rPr>
                      <a:t> </a:t>
                    </a:r>
                  </a:p>
                </p:txBody>
              </p:sp>
            </mc:Fallback>
          </mc:AlternateContent>
        </p:grpSp>
        <p:grpSp>
          <p:nvGrpSpPr>
            <p:cNvPr id="219" name="Group 218">
              <a:extLst>
                <a:ext uri="{FF2B5EF4-FFF2-40B4-BE49-F238E27FC236}">
                  <a16:creationId xmlns:a16="http://schemas.microsoft.com/office/drawing/2014/main" id="{AD37E61C-CFB4-4E3C-BC2D-F8E3742634AC}"/>
                </a:ext>
              </a:extLst>
            </p:cNvPr>
            <p:cNvGrpSpPr/>
            <p:nvPr/>
          </p:nvGrpSpPr>
          <p:grpSpPr>
            <a:xfrm>
              <a:off x="851268" y="4798043"/>
              <a:ext cx="1974482" cy="1202707"/>
              <a:chOff x="851268" y="4798043"/>
              <a:chExt cx="1974482" cy="1202707"/>
            </a:xfrm>
          </p:grpSpPr>
          <p:cxnSp>
            <p:nvCxnSpPr>
              <p:cNvPr id="186" name="Straight Arrow Connector 185">
                <a:extLst>
                  <a:ext uri="{FF2B5EF4-FFF2-40B4-BE49-F238E27FC236}">
                    <a16:creationId xmlns:a16="http://schemas.microsoft.com/office/drawing/2014/main" id="{576FEDD4-2974-4644-B26A-4951A02B92D2}"/>
                  </a:ext>
                </a:extLst>
              </p:cNvPr>
              <p:cNvCxnSpPr>
                <a:cxnSpLocks/>
              </p:cNvCxnSpPr>
              <p:nvPr/>
            </p:nvCxnSpPr>
            <p:spPr>
              <a:xfrm>
                <a:off x="851268" y="5196156"/>
                <a:ext cx="1974482" cy="8045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AF19767-F91F-4157-AF82-C5E2B1DB6E2F}"/>
                  </a:ext>
                </a:extLst>
              </p:cNvPr>
              <p:cNvCxnSpPr>
                <a:cxnSpLocks/>
              </p:cNvCxnSpPr>
              <p:nvPr/>
            </p:nvCxnSpPr>
            <p:spPr>
              <a:xfrm flipV="1">
                <a:off x="863699" y="5642344"/>
                <a:ext cx="1957473" cy="3373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0E53E08-F02F-428F-A614-1AF41D0FFE80}"/>
                  </a:ext>
                </a:extLst>
              </p:cNvPr>
              <p:cNvCxnSpPr>
                <a:cxnSpLocks/>
              </p:cNvCxnSpPr>
              <p:nvPr/>
            </p:nvCxnSpPr>
            <p:spPr>
              <a:xfrm flipV="1">
                <a:off x="857329" y="5571460"/>
                <a:ext cx="1928401" cy="272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D9F590C1-75A3-4F69-9860-125452B6F876}"/>
                  </a:ext>
                </a:extLst>
              </p:cNvPr>
              <p:cNvGrpSpPr/>
              <p:nvPr/>
            </p:nvGrpSpPr>
            <p:grpSpPr>
              <a:xfrm>
                <a:off x="1541503" y="4798043"/>
                <a:ext cx="682691" cy="762100"/>
                <a:chOff x="920115" y="2299101"/>
                <a:chExt cx="729498" cy="814354"/>
              </a:xfrm>
            </p:grpSpPr>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FF30600C-D386-4DDC-8EB1-D048DF7F7B32}"/>
                        </a:ext>
                      </a:extLst>
                    </p:cNvPr>
                    <p:cNvSpPr txBox="1"/>
                    <p:nvPr/>
                  </p:nvSpPr>
                  <p:spPr>
                    <a:xfrm>
                      <a:off x="920115" y="2299101"/>
                      <a:ext cx="729498" cy="39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𝑔</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𝑓</m:t>
                            </m:r>
                          </m:oMath>
                        </m:oMathPara>
                      </a14:m>
                      <a:endParaRPr lang="en-US" sz="2000" dirty="0"/>
                    </a:p>
                  </p:txBody>
                </p:sp>
              </mc:Choice>
              <mc:Fallback xmlns="">
                <p:sp>
                  <p:nvSpPr>
                    <p:cNvPr id="175" name="TextBox 174">
                      <a:extLst>
                        <a:ext uri="{FF2B5EF4-FFF2-40B4-BE49-F238E27FC236}">
                          <a16:creationId xmlns:a16="http://schemas.microsoft.com/office/drawing/2014/main" id="{FF30600C-D386-4DDC-8EB1-D048DF7F7B32}"/>
                        </a:ext>
                      </a:extLst>
                    </p:cNvPr>
                    <p:cNvSpPr txBox="1">
                      <a:spLocks noRot="1" noChangeAspect="1" noMove="1" noResize="1" noEditPoints="1" noAdjustHandles="1" noChangeArrowheads="1" noChangeShapeType="1" noTextEdit="1"/>
                    </p:cNvSpPr>
                    <p:nvPr/>
                  </p:nvSpPr>
                  <p:spPr>
                    <a:xfrm>
                      <a:off x="920115" y="2299101"/>
                      <a:ext cx="729498" cy="394655"/>
                    </a:xfrm>
                    <a:prstGeom prst="rect">
                      <a:avLst/>
                    </a:prstGeom>
                    <a:blipFill>
                      <a:blip r:embed="rId34"/>
                      <a:stretch>
                        <a:fillRect r="-893" b="-13115"/>
                      </a:stretch>
                    </a:blipFill>
                  </p:spPr>
                  <p:txBody>
                    <a:bodyPr/>
                    <a:lstStyle/>
                    <a:p>
                      <a:r>
                        <a:rPr lang="en-SG">
                          <a:noFill/>
                        </a:rPr>
                        <a:t> </a:t>
                      </a:r>
                    </a:p>
                  </p:txBody>
                </p:sp>
              </mc:Fallback>
            </mc:AlternateContent>
            <p:sp>
              <p:nvSpPr>
                <p:cNvPr id="176" name="Arc 175">
                  <a:extLst>
                    <a:ext uri="{FF2B5EF4-FFF2-40B4-BE49-F238E27FC236}">
                      <a16:creationId xmlns:a16="http://schemas.microsoft.com/office/drawing/2014/main" id="{E95E73D8-00DF-44C6-9272-875EEC22419D}"/>
                    </a:ext>
                  </a:extLst>
                </p:cNvPr>
                <p:cNvSpPr/>
                <p:nvPr/>
              </p:nvSpPr>
              <p:spPr>
                <a:xfrm rot="19081639">
                  <a:off x="1049125" y="2727526"/>
                  <a:ext cx="385930"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sp>
        <p:nvSpPr>
          <p:cNvPr id="104" name="Oval 10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1" name="Oval 11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6" name="TextBox 115">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99434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dissolve">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7.3.2 Composition with the Identity Function</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103925" y="1457941"/>
                <a:ext cx="8290746" cy="954107"/>
              </a:xfrm>
              <a:prstGeom prst="rect">
                <a:avLst/>
              </a:prstGeom>
              <a:noFill/>
              <a:ln>
                <a:noFill/>
              </a:ln>
            </p:spPr>
            <p:txBody>
              <a:bodyPr wrap="square" rtlCol="0">
                <a:spAutoFit/>
              </a:bodyPr>
              <a:lstStyle/>
              <a:p>
                <a:r>
                  <a:rPr lang="en-US" altLang="en-US" sz="2800" dirty="0"/>
                  <a:t>The </a:t>
                </a:r>
                <a:r>
                  <a:rPr lang="en-US" altLang="en-US" sz="2800" dirty="0">
                    <a:solidFill>
                      <a:srgbClr val="C00000"/>
                    </a:solidFill>
                  </a:rPr>
                  <a:t>identity function </a:t>
                </a:r>
                <a:r>
                  <a:rPr lang="en-US" altLang="en-US" sz="2800" dirty="0"/>
                  <a:t>on a set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a:t>
                </a:r>
                <a14:m>
                  <m:oMath xmlns:m="http://schemas.openxmlformats.org/officeDocument/2006/math">
                    <m:r>
                      <a:rPr lang="en-US" altLang="en-US" sz="2800" b="0" i="1" dirty="0" smtClean="0">
                        <a:latin typeface="Cambria Math" panose="02040503050406030204" pitchFamily="18" charset="0"/>
                      </a:rPr>
                      <m:t>𝑖𝑑</m:t>
                    </m:r>
                    <m:r>
                      <a:rPr lang="en-US" altLang="en-US" sz="2800" i="1" baseline="-25000" dirty="0">
                        <a:latin typeface="Cambria Math" panose="02040503050406030204" pitchFamily="18" charset="0"/>
                      </a:rPr>
                      <m:t>𝑋</m:t>
                    </m:r>
                  </m:oMath>
                </a14:m>
                <a:r>
                  <a:rPr lang="en-US" altLang="en-US" sz="2800" dirty="0"/>
                  <a:t>, is the function from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to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defined by</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103925" y="1457941"/>
                <a:ext cx="8290746" cy="954107"/>
              </a:xfrm>
              <a:prstGeom prst="rect">
                <a:avLst/>
              </a:prstGeom>
              <a:blipFill>
                <a:blip r:embed="rId3"/>
                <a:stretch>
                  <a:fillRect l="-1471" t="-5732" b="-17197"/>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4DA9F598-C6DB-4D81-B13A-BCCB159C0058}"/>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C67B3766-4E08-4DB8-AC62-90101ACC143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E2EBD3EE-FBF8-4EBE-8ADE-84EE751D7FA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4CA5AE6-4BE8-4F88-95D4-A9A898542740}"/>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CD8943-5636-4ABD-B274-2AD85D7C746A}"/>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200F2D8-51BF-4B66-9D65-B472E528B2B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F6642F28-B2A7-4323-9D2E-F2B8929CB6BD}"/>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DB134F5-47A3-43DF-A0A4-246C003F6AF0}"/>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0F2B4EBA-C577-4E39-9558-9A342BDB154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5A753643-815E-4A05-B457-AA644F09F860}"/>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01163-CA57-49F9-9F25-151E58D3696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7E3325A-4F44-4E20-A352-856912FF86C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C4BC1C-9E86-44CF-852F-CCF48E44C759}"/>
                  </a:ext>
                </a:extLst>
              </p:cNvPr>
              <p:cNvSpPr txBox="1"/>
              <p:nvPr/>
            </p:nvSpPr>
            <p:spPr>
              <a:xfrm>
                <a:off x="3731893" y="1934994"/>
                <a:ext cx="4085428" cy="523220"/>
              </a:xfrm>
              <a:prstGeom prst="rect">
                <a:avLst/>
              </a:prstGeom>
              <a:solidFill>
                <a:schemeClr val="accent2">
                  <a:lumMod val="40000"/>
                  <a:lumOff val="60000"/>
                </a:schemeClr>
              </a:solidFill>
            </p:spPr>
            <p:txBody>
              <a:bodyPr wrap="square" rtlCol="0">
                <a:spAutoFit/>
              </a:bodyPr>
              <a:lstStyle/>
              <a:p>
                <a:pPr algn="ct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𝑖𝑑</m:t>
                        </m:r>
                      </m:e>
                      <m:sub>
                        <m:r>
                          <a:rPr lang="en-US" sz="2800" b="0" i="1" smtClean="0">
                            <a:latin typeface="Cambria Math" panose="02040503050406030204" pitchFamily="18" charset="0"/>
                          </a:rPr>
                          <m:t>𝑋</m:t>
                        </m:r>
                      </m:sub>
                    </m:sSub>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𝑥</m:t>
                        </m:r>
                      </m:e>
                    </m:d>
                    <m:r>
                      <a:rPr lang="en-SG" sz="2800" b="0" i="1" smtClean="0">
                        <a:latin typeface="Cambria Math" panose="02040503050406030204" pitchFamily="18" charset="0"/>
                      </a:rPr>
                      <m:t>=</m:t>
                    </m:r>
                    <m:r>
                      <a:rPr lang="en-SG" sz="2800" b="0" i="1" smtClean="0">
                        <a:latin typeface="Cambria Math" panose="02040503050406030204" pitchFamily="18" charset="0"/>
                      </a:rPr>
                      <m:t>𝑥</m:t>
                    </m:r>
                  </m:oMath>
                </a14:m>
                <a:r>
                  <a:rPr lang="en-SG" sz="2800" dirty="0"/>
                  <a:t> for all </a:t>
                </a:r>
                <a14:m>
                  <m:oMath xmlns:m="http://schemas.openxmlformats.org/officeDocument/2006/math">
                    <m:r>
                      <a:rPr lang="en-SG" sz="2800" i="1">
                        <a:latin typeface="Cambria Math" panose="02040503050406030204" pitchFamily="18" charset="0"/>
                        <a:ea typeface="Cambria Math" panose="02040503050406030204" pitchFamily="18" charset="0"/>
                      </a:rPr>
                      <m:t>𝑥</m:t>
                    </m:r>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𝑋</m:t>
                    </m:r>
                  </m:oMath>
                </a14:m>
                <a:r>
                  <a:rPr lang="en-SG" sz="2800" dirty="0"/>
                  <a:t>.</a:t>
                </a:r>
              </a:p>
            </p:txBody>
          </p:sp>
        </mc:Choice>
        <mc:Fallback xmlns="">
          <p:sp>
            <p:nvSpPr>
              <p:cNvPr id="2" name="TextBox 1">
                <a:extLst>
                  <a:ext uri="{FF2B5EF4-FFF2-40B4-BE49-F238E27FC236}">
                    <a16:creationId xmlns:a16="http://schemas.microsoft.com/office/drawing/2014/main" id="{8EC4BC1C-9E86-44CF-852F-CCF48E44C759}"/>
                  </a:ext>
                </a:extLst>
              </p:cNvPr>
              <p:cNvSpPr txBox="1">
                <a:spLocks noRot="1" noChangeAspect="1" noMove="1" noResize="1" noEditPoints="1" noAdjustHandles="1" noChangeArrowheads="1" noChangeShapeType="1" noTextEdit="1"/>
              </p:cNvSpPr>
              <p:nvPr/>
            </p:nvSpPr>
            <p:spPr>
              <a:xfrm>
                <a:off x="3731893" y="1934994"/>
                <a:ext cx="4085428" cy="523220"/>
              </a:xfrm>
              <a:prstGeom prst="rect">
                <a:avLst/>
              </a:prstGeom>
              <a:blipFill>
                <a:blip r:embed="rId4"/>
                <a:stretch>
                  <a:fillRect t="-10465" b="-32558"/>
                </a:stretch>
              </a:blipFill>
            </p:spPr>
            <p:txBody>
              <a:bodyPr/>
              <a:lstStyle/>
              <a:p>
                <a:r>
                  <a:rPr lang="en-SG">
                    <a:noFill/>
                  </a:rPr>
                  <a:t> </a:t>
                </a:r>
              </a:p>
            </p:txBody>
          </p:sp>
        </mc:Fallback>
      </mc:AlternateContent>
      <p:sp>
        <p:nvSpPr>
          <p:cNvPr id="25" name="Oval 24">
            <a:extLst>
              <a:ext uri="{FF2B5EF4-FFF2-40B4-BE49-F238E27FC236}">
                <a16:creationId xmlns:a16="http://schemas.microsoft.com/office/drawing/2014/main" id="{59D47941-E627-408E-8036-C49CE3BD0DF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EC70BC-9CD0-44B0-AA87-4DB42608115A}"/>
                  </a:ext>
                </a:extLst>
              </p:cNvPr>
              <p:cNvSpPr txBox="1"/>
              <p:nvPr/>
            </p:nvSpPr>
            <p:spPr>
              <a:xfrm>
                <a:off x="294782" y="2740462"/>
                <a:ext cx="6584484" cy="3280129"/>
              </a:xfrm>
              <a:prstGeom prst="rect">
                <a:avLst/>
              </a:prstGeom>
              <a:solidFill>
                <a:schemeClr val="accent1">
                  <a:lumMod val="20000"/>
                  <a:lumOff val="80000"/>
                </a:schemeClr>
              </a:solidFill>
              <a:ln>
                <a:solidFill>
                  <a:srgbClr val="C00000"/>
                </a:solidFill>
              </a:ln>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oMath>
                </a14:m>
                <a:r>
                  <a:rPr lang="en-US" sz="2400" dirty="0"/>
                  <a:t>.</a:t>
                </a:r>
              </a:p>
              <a:p>
                <a:pPr marL="542925" indent="-542925">
                  <a:spcBef>
                    <a:spcPts val="600"/>
                  </a:spcBef>
                </a:pPr>
                <a:r>
                  <a:rPr lang="en-US" sz="2400" dirty="0"/>
                  <a:t>(1)	</a:t>
                </a:r>
                <a14:m>
                  <m:oMath xmlns:m="http://schemas.openxmlformats.org/officeDocument/2006/math">
                    <m:r>
                      <a:rPr lang="en-US" sz="2400" b="0" i="1" smtClean="0">
                        <a:solidFill>
                          <a:srgbClr val="C00000"/>
                        </a:solidFill>
                        <a:latin typeface="Cambria Math" panose="02040503050406030204" pitchFamily="18" charset="0"/>
                      </a:rPr>
                      <m:t>𝑓</m:t>
                    </m:r>
                    <m:r>
                      <a:rPr lang="en-US" sz="2400" b="0" i="1" smtClean="0">
                        <a:solidFill>
                          <a:srgbClr val="C00000"/>
                        </a:solidFill>
                        <a:latin typeface="Cambria Math" panose="02040503050406030204" pitchFamily="18" charset="0"/>
                        <a:ea typeface="Cambria Math" panose="02040503050406030204" pitchFamily="18" charset="0"/>
                      </a:rPr>
                      <m:t>∘</m:t>
                    </m:r>
                    <m:sSub>
                      <m:sSubPr>
                        <m:ctrlPr>
                          <a:rPr lang="en-US" sz="2400" b="0" i="1" smtClean="0">
                            <a:solidFill>
                              <a:srgbClr val="C00000"/>
                            </a:solidFill>
                            <a:latin typeface="Cambria Math" panose="02040503050406030204" pitchFamily="18" charset="0"/>
                            <a:ea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𝑖𝑑</m:t>
                        </m:r>
                      </m:e>
                      <m:sub>
                        <m:r>
                          <a:rPr lang="en-US" sz="2400" b="0" i="1" smtClean="0">
                            <a:solidFill>
                              <a:srgbClr val="C00000"/>
                            </a:solidFill>
                            <a:latin typeface="Cambria Math" panose="02040503050406030204" pitchFamily="18" charset="0"/>
                            <a:ea typeface="Cambria Math" panose="02040503050406030204" pitchFamily="18" charset="0"/>
                          </a:rPr>
                          <m:t>𝑋</m:t>
                        </m:r>
                      </m:sub>
                    </m:sSub>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𝑓</m:t>
                    </m:r>
                  </m:oMath>
                </a14:m>
                <a:r>
                  <a:rPr lang="en-US" sz="2400" dirty="0">
                    <a:solidFill>
                      <a:srgbClr val="C00000"/>
                    </a:solidFill>
                  </a:rPr>
                  <a:t> </a:t>
                </a:r>
                <a:r>
                  <a:rPr lang="en-US" sz="2400" dirty="0"/>
                  <a:t>because</a:t>
                </a:r>
              </a:p>
              <a:p>
                <a:pPr marL="1169988" indent="-373063">
                  <a:buFont typeface="Wingdings" panose="05000000000000000000" pitchFamily="2" charset="2"/>
                  <a:buChar char="§"/>
                </a:pPr>
                <a:r>
                  <a:rPr lang="en-US" sz="2000" dirty="0"/>
                  <a:t>Domains of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𝑋</m:t>
                        </m:r>
                      </m:sub>
                    </m:sSub>
                  </m:oMath>
                </a14:m>
                <a:r>
                  <a:rPr lang="en-US" sz="2000" dirty="0"/>
                  <a:t> 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i="1" dirty="0" smtClean="0">
                        <a:latin typeface="Cambria Math" panose="02040503050406030204" pitchFamily="18" charset="0"/>
                      </a:rPr>
                      <m:t>𝑋</m:t>
                    </m:r>
                  </m:oMath>
                </a14:m>
                <a:r>
                  <a:rPr lang="en-US" sz="2000" dirty="0"/>
                  <a:t>;</a:t>
                </a:r>
              </a:p>
              <a:p>
                <a:pPr marL="1169988" indent="-373063">
                  <a:buFont typeface="Wingdings" panose="05000000000000000000" pitchFamily="2" charset="2"/>
                  <a:buChar char="§"/>
                </a:pPr>
                <a:r>
                  <a:rPr lang="en-US" sz="2000" dirty="0"/>
                  <a:t>Co-domains of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𝑋</m:t>
                        </m:r>
                      </m:sub>
                    </m:sSub>
                  </m:oMath>
                </a14:m>
                <a:r>
                  <a:rPr lang="en-US" sz="2000" dirty="0"/>
                  <a:t> 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b="0" i="1" smtClean="0">
                        <a:latin typeface="Cambria Math" panose="02040503050406030204" pitchFamily="18" charset="0"/>
                      </a:rPr>
                      <m:t>𝑌</m:t>
                    </m:r>
                  </m:oMath>
                </a14:m>
                <a:r>
                  <a:rPr lang="en-US" sz="2000" dirty="0"/>
                  <a:t>;</a:t>
                </a:r>
              </a:p>
              <a:p>
                <a:pPr marL="1169988" indent="-373063">
                  <a:buFont typeface="Wingdings" panose="05000000000000000000" pitchFamily="2" charset="2"/>
                  <a:buChar char="§"/>
                </a:pPr>
                <a14:m>
                  <m:oMath xmlns:m="http://schemas.openxmlformats.org/officeDocument/2006/math">
                    <m:d>
                      <m:dPr>
                        <m:ctrlPr>
                          <a:rPr lang="en-US" sz="2000" b="0" i="1" smtClean="0">
                            <a:latin typeface="Cambria Math" panose="02040503050406030204" pitchFamily="18" charset="0"/>
                          </a:rPr>
                        </m:ctrlPr>
                      </m:dPr>
                      <m:e>
                        <m:r>
                          <a:rPr lang="en-US" sz="2000" i="1">
                            <a:latin typeface="Cambria Math" panose="02040503050406030204" pitchFamily="18" charset="0"/>
                          </a:rPr>
                          <m:t>𝑓</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𝑋</m:t>
                            </m:r>
                          </m:sub>
                        </m:sSub>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𝑋</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r>
                  <a:rPr lang="en-US" sz="2000" dirty="0"/>
                  <a:t> for all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a:t>
                </a:r>
                <a:endParaRPr lang="en-US" sz="2400" dirty="0"/>
              </a:p>
              <a:p>
                <a:pPr marL="542925" indent="-542925">
                  <a:spcBef>
                    <a:spcPts val="600"/>
                  </a:spcBef>
                </a:pPr>
                <a:r>
                  <a:rPr lang="en-US" sz="2400" dirty="0"/>
                  <a:t>(2)	</a:t>
                </a:r>
                <a14:m>
                  <m:oMath xmlns:m="http://schemas.openxmlformats.org/officeDocument/2006/math">
                    <m:sSub>
                      <m:sSubPr>
                        <m:ctrlPr>
                          <a:rPr lang="en-US" sz="2400" i="1" smtClean="0">
                            <a:solidFill>
                              <a:srgbClr val="0000FF"/>
                            </a:solidFill>
                            <a:latin typeface="Cambria Math" panose="02040503050406030204" pitchFamily="18" charset="0"/>
                            <a:ea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𝑌</m:t>
                        </m:r>
                      </m:sub>
                    </m:sSub>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𝑓</m:t>
                    </m:r>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𝑓</m:t>
                    </m:r>
                  </m:oMath>
                </a14:m>
                <a:r>
                  <a:rPr lang="en-US" sz="2400" dirty="0">
                    <a:solidFill>
                      <a:srgbClr val="0000FF"/>
                    </a:solidFill>
                  </a:rPr>
                  <a:t> </a:t>
                </a:r>
                <a:r>
                  <a:rPr lang="en-US" sz="2400" dirty="0"/>
                  <a:t>because</a:t>
                </a:r>
              </a:p>
              <a:p>
                <a:pPr marL="1169988" indent="-373063">
                  <a:buFont typeface="Wingdings" panose="05000000000000000000" pitchFamily="2" charset="2"/>
                  <a:buChar char="§"/>
                </a:pPr>
                <a:r>
                  <a:rPr lang="en-US" sz="2000" dirty="0"/>
                  <a:t>Domains of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i="1" dirty="0" smtClean="0">
                        <a:latin typeface="Cambria Math" panose="02040503050406030204" pitchFamily="18" charset="0"/>
                      </a:rPr>
                      <m:t>𝑋</m:t>
                    </m:r>
                  </m:oMath>
                </a14:m>
                <a:r>
                  <a:rPr lang="en-US" sz="2000" dirty="0"/>
                  <a:t>;</a:t>
                </a:r>
              </a:p>
              <a:p>
                <a:pPr marL="1169988" indent="-373063">
                  <a:buFont typeface="Wingdings" panose="05000000000000000000" pitchFamily="2" charset="2"/>
                  <a:buChar char="§"/>
                </a:pPr>
                <a:r>
                  <a:rPr lang="en-US" sz="2000" dirty="0"/>
                  <a:t>Co-domains of</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b="0" i="1" smtClean="0">
                        <a:latin typeface="Cambria Math" panose="02040503050406030204" pitchFamily="18" charset="0"/>
                      </a:rPr>
                      <m:t>𝑌</m:t>
                    </m:r>
                  </m:oMath>
                </a14:m>
                <a:r>
                  <a:rPr lang="en-US" sz="2000" dirty="0"/>
                  <a:t>;</a:t>
                </a:r>
              </a:p>
              <a:p>
                <a:pPr marL="1169988" indent="-373063">
                  <a:buFont typeface="Wingdings" panose="05000000000000000000" pitchFamily="2" charset="2"/>
                  <a:buChar char="§"/>
                </a:pPr>
                <a14:m>
                  <m:oMath xmlns:m="http://schemas.openxmlformats.org/officeDocument/2006/math">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𝑌</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r>
                  <a:rPr lang="en-US" sz="2000" dirty="0"/>
                  <a:t> for all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a:t>
                </a:r>
                <a:endParaRPr lang="en-US" sz="2400" dirty="0"/>
              </a:p>
            </p:txBody>
          </p:sp>
        </mc:Choice>
        <mc:Fallback xmlns="">
          <p:sp>
            <p:nvSpPr>
              <p:cNvPr id="3" name="TextBox 2">
                <a:extLst>
                  <a:ext uri="{FF2B5EF4-FFF2-40B4-BE49-F238E27FC236}">
                    <a16:creationId xmlns:a16="http://schemas.microsoft.com/office/drawing/2014/main" id="{D0EC70BC-9CD0-44B0-AA87-4DB42608115A}"/>
                  </a:ext>
                </a:extLst>
              </p:cNvPr>
              <p:cNvSpPr txBox="1">
                <a:spLocks noRot="1" noChangeAspect="1" noMove="1" noResize="1" noEditPoints="1" noAdjustHandles="1" noChangeArrowheads="1" noChangeShapeType="1" noTextEdit="1"/>
              </p:cNvSpPr>
              <p:nvPr/>
            </p:nvSpPr>
            <p:spPr>
              <a:xfrm>
                <a:off x="294782" y="2740462"/>
                <a:ext cx="6584484" cy="3280129"/>
              </a:xfrm>
              <a:prstGeom prst="rect">
                <a:avLst/>
              </a:prstGeom>
              <a:blipFill>
                <a:blip r:embed="rId5"/>
                <a:stretch>
                  <a:fillRect l="-1294" t="-1296" b="-1852"/>
                </a:stretch>
              </a:blipFill>
              <a:ln>
                <a:solidFill>
                  <a:srgbClr val="C0000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949515-3EAE-40FD-A0A3-91DA098023D4}"/>
                  </a:ext>
                </a:extLst>
              </p:cNvPr>
              <p:cNvSpPr txBox="1"/>
              <p:nvPr/>
            </p:nvSpPr>
            <p:spPr>
              <a:xfrm>
                <a:off x="6903275" y="3036389"/>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 name="TextBox 5">
                <a:extLst>
                  <a:ext uri="{FF2B5EF4-FFF2-40B4-BE49-F238E27FC236}">
                    <a16:creationId xmlns:a16="http://schemas.microsoft.com/office/drawing/2014/main" id="{1E949515-3EAE-40FD-A0A3-91DA098023D4}"/>
                  </a:ext>
                </a:extLst>
              </p:cNvPr>
              <p:cNvSpPr txBox="1">
                <a:spLocks noRot="1" noChangeAspect="1" noMove="1" noResize="1" noEditPoints="1" noAdjustHandles="1" noChangeArrowheads="1" noChangeShapeType="1" noTextEdit="1"/>
              </p:cNvSpPr>
              <p:nvPr/>
            </p:nvSpPr>
            <p:spPr>
              <a:xfrm>
                <a:off x="6903275" y="3036389"/>
                <a:ext cx="467833" cy="307777"/>
              </a:xfrm>
              <a:prstGeom prst="rect">
                <a:avLst/>
              </a:prstGeom>
              <a:blipFill>
                <a:blip r:embed="rId6"/>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1E892C3-6534-4E44-9309-7061A34E4EA7}"/>
                  </a:ext>
                </a:extLst>
              </p:cNvPr>
              <p:cNvSpPr txBox="1"/>
              <p:nvPr/>
            </p:nvSpPr>
            <p:spPr>
              <a:xfrm>
                <a:off x="7692921" y="3036389"/>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11E892C3-6534-4E44-9309-7061A34E4EA7}"/>
                  </a:ext>
                </a:extLst>
              </p:cNvPr>
              <p:cNvSpPr txBox="1">
                <a:spLocks noRot="1" noChangeAspect="1" noMove="1" noResize="1" noEditPoints="1" noAdjustHandles="1" noChangeArrowheads="1" noChangeShapeType="1" noTextEdit="1"/>
              </p:cNvSpPr>
              <p:nvPr/>
            </p:nvSpPr>
            <p:spPr>
              <a:xfrm>
                <a:off x="7692921" y="3036389"/>
                <a:ext cx="467833" cy="307777"/>
              </a:xfrm>
              <a:prstGeom prst="rect">
                <a:avLst/>
              </a:prstGeom>
              <a:blipFill>
                <a:blip r:embed="rId7"/>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CC1CDFB-3015-4E6B-B2CE-BDDA56B5A4B8}"/>
                  </a:ext>
                </a:extLst>
              </p:cNvPr>
              <p:cNvSpPr txBox="1"/>
              <p:nvPr/>
            </p:nvSpPr>
            <p:spPr>
              <a:xfrm>
                <a:off x="7692921" y="4099505"/>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0" name="TextBox 39">
                <a:extLst>
                  <a:ext uri="{FF2B5EF4-FFF2-40B4-BE49-F238E27FC236}">
                    <a16:creationId xmlns:a16="http://schemas.microsoft.com/office/drawing/2014/main" id="{7CC1CDFB-3015-4E6B-B2CE-BDDA56B5A4B8}"/>
                  </a:ext>
                </a:extLst>
              </p:cNvPr>
              <p:cNvSpPr txBox="1">
                <a:spLocks noRot="1" noChangeAspect="1" noMove="1" noResize="1" noEditPoints="1" noAdjustHandles="1" noChangeArrowheads="1" noChangeShapeType="1" noTextEdit="1"/>
              </p:cNvSpPr>
              <p:nvPr/>
            </p:nvSpPr>
            <p:spPr>
              <a:xfrm>
                <a:off x="7692921" y="4099505"/>
                <a:ext cx="467833" cy="307777"/>
              </a:xfrm>
              <a:prstGeom prst="rect">
                <a:avLst/>
              </a:prstGeom>
              <a:blipFill>
                <a:blip r:embed="rId8"/>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9300717-2B7B-4CCE-A2AE-F2C6AF4D23A2}"/>
                  </a:ext>
                </a:extLst>
              </p:cNvPr>
              <p:cNvSpPr txBox="1"/>
              <p:nvPr/>
            </p:nvSpPr>
            <p:spPr>
              <a:xfrm>
                <a:off x="8465647" y="4099505"/>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1" name="TextBox 40">
                <a:extLst>
                  <a:ext uri="{FF2B5EF4-FFF2-40B4-BE49-F238E27FC236}">
                    <a16:creationId xmlns:a16="http://schemas.microsoft.com/office/drawing/2014/main" id="{19300717-2B7B-4CCE-A2AE-F2C6AF4D23A2}"/>
                  </a:ext>
                </a:extLst>
              </p:cNvPr>
              <p:cNvSpPr txBox="1">
                <a:spLocks noRot="1" noChangeAspect="1" noMove="1" noResize="1" noEditPoints="1" noAdjustHandles="1" noChangeArrowheads="1" noChangeShapeType="1" noTextEdit="1"/>
              </p:cNvSpPr>
              <p:nvPr/>
            </p:nvSpPr>
            <p:spPr>
              <a:xfrm>
                <a:off x="8465647" y="4099505"/>
                <a:ext cx="467833" cy="307777"/>
              </a:xfrm>
              <a:prstGeom prst="rect">
                <a:avLst/>
              </a:prstGeom>
              <a:blipFill>
                <a:blip r:embed="rId9"/>
                <a:stretch>
                  <a:fillRect b="-5882"/>
                </a:stretch>
              </a:blipFill>
            </p:spPr>
            <p:txBody>
              <a:bodyPr/>
              <a:lstStyle/>
              <a:p>
                <a:r>
                  <a:rPr lang="en-SG">
                    <a:noFill/>
                  </a:rPr>
                  <a:t> </a:t>
                </a:r>
              </a:p>
            </p:txBody>
          </p:sp>
        </mc:Fallback>
      </mc:AlternateContent>
      <p:grpSp>
        <p:nvGrpSpPr>
          <p:cNvPr id="9" name="Group 8">
            <a:extLst>
              <a:ext uri="{FF2B5EF4-FFF2-40B4-BE49-F238E27FC236}">
                <a16:creationId xmlns:a16="http://schemas.microsoft.com/office/drawing/2014/main" id="{BA59F02C-C7A5-4BF6-BBF2-19C8AA254AC5}"/>
              </a:ext>
            </a:extLst>
          </p:cNvPr>
          <p:cNvGrpSpPr/>
          <p:nvPr/>
        </p:nvGrpSpPr>
        <p:grpSpPr>
          <a:xfrm>
            <a:off x="7273420" y="2884672"/>
            <a:ext cx="486307" cy="320995"/>
            <a:chOff x="7234259" y="4770057"/>
            <a:chExt cx="486307" cy="320995"/>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83EC97E-A01D-4A93-9B33-0909B57CE38B}"/>
                    </a:ext>
                  </a:extLst>
                </p:cNvPr>
                <p:cNvSpPr txBox="1"/>
                <p:nvPr/>
              </p:nvSpPr>
              <p:spPr>
                <a:xfrm>
                  <a:off x="7243496" y="4770057"/>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𝑋</m:t>
                            </m:r>
                          </m:sub>
                        </m:sSub>
                      </m:oMath>
                    </m:oMathPara>
                  </a14:m>
                  <a:endParaRPr lang="en-SG" sz="2000" dirty="0"/>
                </a:p>
              </p:txBody>
            </p:sp>
          </mc:Choice>
          <mc:Fallback xmlns="">
            <p:sp>
              <p:nvSpPr>
                <p:cNvPr id="42" name="TextBox 41">
                  <a:extLst>
                    <a:ext uri="{FF2B5EF4-FFF2-40B4-BE49-F238E27FC236}">
                      <a16:creationId xmlns:a16="http://schemas.microsoft.com/office/drawing/2014/main" id="{883EC97E-A01D-4A93-9B33-0909B57CE38B}"/>
                    </a:ext>
                  </a:extLst>
                </p:cNvPr>
                <p:cNvSpPr txBox="1">
                  <a:spLocks noRot="1" noChangeAspect="1" noMove="1" noResize="1" noEditPoints="1" noAdjustHandles="1" noChangeArrowheads="1" noChangeShapeType="1" noTextEdit="1"/>
                </p:cNvSpPr>
                <p:nvPr/>
              </p:nvSpPr>
              <p:spPr>
                <a:xfrm>
                  <a:off x="7243496" y="4770057"/>
                  <a:ext cx="467833" cy="276999"/>
                </a:xfrm>
                <a:prstGeom prst="rect">
                  <a:avLst/>
                </a:prstGeom>
                <a:blipFill>
                  <a:blip r:embed="rId10"/>
                  <a:stretch>
                    <a:fillRect l="-3947" b="-15217"/>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9BB1730-B77D-40A4-829E-04586520C601}"/>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EB61198C-1B6D-4E8B-A126-B7A54DF3FCFF}"/>
              </a:ext>
            </a:extLst>
          </p:cNvPr>
          <p:cNvGrpSpPr/>
          <p:nvPr/>
        </p:nvGrpSpPr>
        <p:grpSpPr>
          <a:xfrm>
            <a:off x="8042001" y="4259072"/>
            <a:ext cx="486307" cy="297941"/>
            <a:chOff x="7234259" y="5091052"/>
            <a:chExt cx="486307" cy="297941"/>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314757-CBFF-4420-A936-4851D0D50304}"/>
                    </a:ext>
                  </a:extLst>
                </p:cNvPr>
                <p:cNvSpPr txBox="1"/>
                <p:nvPr/>
              </p:nvSpPr>
              <p:spPr>
                <a:xfrm>
                  <a:off x="7243496" y="5111994"/>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𝑌</m:t>
                            </m:r>
                          </m:sub>
                        </m:sSub>
                      </m:oMath>
                    </m:oMathPara>
                  </a14:m>
                  <a:endParaRPr lang="en-SG" sz="2000" dirty="0"/>
                </a:p>
              </p:txBody>
            </p:sp>
          </mc:Choice>
          <mc:Fallback xmlns="">
            <p:sp>
              <p:nvSpPr>
                <p:cNvPr id="45" name="TextBox 44">
                  <a:extLst>
                    <a:ext uri="{FF2B5EF4-FFF2-40B4-BE49-F238E27FC236}">
                      <a16:creationId xmlns:a16="http://schemas.microsoft.com/office/drawing/2014/main" id="{91314757-CBFF-4420-A936-4851D0D50304}"/>
                    </a:ext>
                  </a:extLst>
                </p:cNvPr>
                <p:cNvSpPr txBox="1">
                  <a:spLocks noRot="1" noChangeAspect="1" noMove="1" noResize="1" noEditPoints="1" noAdjustHandles="1" noChangeArrowheads="1" noChangeShapeType="1" noTextEdit="1"/>
                </p:cNvSpPr>
                <p:nvPr/>
              </p:nvSpPr>
              <p:spPr>
                <a:xfrm>
                  <a:off x="7243496" y="5111994"/>
                  <a:ext cx="467833" cy="276999"/>
                </a:xfrm>
                <a:prstGeom prst="rect">
                  <a:avLst/>
                </a:prstGeom>
                <a:blipFill>
                  <a:blip r:embed="rId11"/>
                  <a:stretch>
                    <a:fillRect l="-2632" b="-15217"/>
                  </a:stretch>
                </a:blipFill>
              </p:spPr>
              <p:txBody>
                <a:bodyPr/>
                <a:lstStyle/>
                <a:p>
                  <a:r>
                    <a:rPr lang="en-SG">
                      <a:noFill/>
                    </a:rPr>
                    <a:t> </a:t>
                  </a:r>
                </a:p>
              </p:txBody>
            </p:sp>
          </mc:Fallback>
        </mc:AlternateContent>
        <p:cxnSp>
          <p:nvCxnSpPr>
            <p:cNvPr id="46" name="Straight Arrow Connector 45">
              <a:extLst>
                <a:ext uri="{FF2B5EF4-FFF2-40B4-BE49-F238E27FC236}">
                  <a16:creationId xmlns:a16="http://schemas.microsoft.com/office/drawing/2014/main" id="{9E8BF838-6959-491E-9EF3-A6AC5529191C}"/>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7615700-C1DE-415C-AB22-9A1605C203CC}"/>
              </a:ext>
            </a:extLst>
          </p:cNvPr>
          <p:cNvGrpSpPr/>
          <p:nvPr/>
        </p:nvGrpSpPr>
        <p:grpSpPr>
          <a:xfrm>
            <a:off x="7771602" y="3344166"/>
            <a:ext cx="164581" cy="741438"/>
            <a:chOff x="7771602" y="3344166"/>
            <a:chExt cx="164581" cy="741438"/>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02DC4B0-46B5-40C0-AB18-400C73D806DB}"/>
                    </a:ext>
                  </a:extLst>
                </p:cNvPr>
                <p:cNvSpPr txBox="1"/>
                <p:nvPr/>
              </p:nvSpPr>
              <p:spPr>
                <a:xfrm flipH="1">
                  <a:off x="7771602" y="3482665"/>
                  <a:ext cx="457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SG" sz="2000" dirty="0"/>
                </a:p>
              </p:txBody>
            </p:sp>
          </mc:Choice>
          <mc:Fallback xmlns="">
            <p:sp>
              <p:nvSpPr>
                <p:cNvPr id="43" name="TextBox 42">
                  <a:extLst>
                    <a:ext uri="{FF2B5EF4-FFF2-40B4-BE49-F238E27FC236}">
                      <a16:creationId xmlns:a16="http://schemas.microsoft.com/office/drawing/2014/main" id="{502DC4B0-46B5-40C0-AB18-400C73D806DB}"/>
                    </a:ext>
                  </a:extLst>
                </p:cNvPr>
                <p:cNvSpPr txBox="1">
                  <a:spLocks noRot="1" noChangeAspect="1" noMove="1" noResize="1" noEditPoints="1" noAdjustHandles="1" noChangeArrowheads="1" noChangeShapeType="1" noTextEdit="1"/>
                </p:cNvSpPr>
                <p:nvPr/>
              </p:nvSpPr>
              <p:spPr>
                <a:xfrm flipH="1">
                  <a:off x="7771602" y="3482665"/>
                  <a:ext cx="45719" cy="276999"/>
                </a:xfrm>
                <a:prstGeom prst="rect">
                  <a:avLst/>
                </a:prstGeom>
                <a:blipFill>
                  <a:blip r:embed="rId12"/>
                  <a:stretch>
                    <a:fillRect l="-257143" t="-2174" r="-457143" b="-32609"/>
                  </a:stretch>
                </a:blipFill>
              </p:spPr>
              <p:txBody>
                <a:bodyPr/>
                <a:lstStyle/>
                <a:p>
                  <a:r>
                    <a:rPr lang="en-SG">
                      <a:noFill/>
                    </a:rPr>
                    <a:t> </a:t>
                  </a:r>
                </a:p>
              </p:txBody>
            </p:sp>
          </mc:Fallback>
        </mc:AlternateContent>
        <p:cxnSp>
          <p:nvCxnSpPr>
            <p:cNvPr id="47" name="Straight Arrow Connector 46">
              <a:extLst>
                <a:ext uri="{FF2B5EF4-FFF2-40B4-BE49-F238E27FC236}">
                  <a16:creationId xmlns:a16="http://schemas.microsoft.com/office/drawing/2014/main" id="{7440F142-A47D-40C1-B3FE-665766AB06E3}"/>
                </a:ext>
              </a:extLst>
            </p:cNvPr>
            <p:cNvCxnSpPr>
              <a:cxnSpLocks/>
            </p:cNvCxnSpPr>
            <p:nvPr/>
          </p:nvCxnSpPr>
          <p:spPr>
            <a:xfrm>
              <a:off x="7936183" y="3344166"/>
              <a:ext cx="0" cy="7414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59A88F3-38EF-499B-83BA-3149B4879BB3}"/>
              </a:ext>
            </a:extLst>
          </p:cNvPr>
          <p:cNvGrpSpPr/>
          <p:nvPr/>
        </p:nvGrpSpPr>
        <p:grpSpPr>
          <a:xfrm>
            <a:off x="7995271" y="3295366"/>
            <a:ext cx="657884" cy="825171"/>
            <a:chOff x="7995271" y="3295366"/>
            <a:chExt cx="657884" cy="825171"/>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B87B86D-DD7D-429D-A94B-A4FFF014D368}"/>
                    </a:ext>
                  </a:extLst>
                </p:cNvPr>
                <p:cNvSpPr txBox="1"/>
                <p:nvPr/>
              </p:nvSpPr>
              <p:spPr>
                <a:xfrm>
                  <a:off x="8185322" y="3443612"/>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𝑓</m:t>
                        </m:r>
                      </m:oMath>
                    </m:oMathPara>
                  </a14:m>
                  <a:endParaRPr lang="en-SG" sz="2000" dirty="0">
                    <a:solidFill>
                      <a:srgbClr val="0000FF"/>
                    </a:solidFill>
                  </a:endParaRPr>
                </a:p>
              </p:txBody>
            </p:sp>
          </mc:Choice>
          <mc:Fallback xmlns="">
            <p:sp>
              <p:nvSpPr>
                <p:cNvPr id="49" name="TextBox 48">
                  <a:extLst>
                    <a:ext uri="{FF2B5EF4-FFF2-40B4-BE49-F238E27FC236}">
                      <a16:creationId xmlns:a16="http://schemas.microsoft.com/office/drawing/2014/main" id="{5B87B86D-DD7D-429D-A94B-A4FFF014D368}"/>
                    </a:ext>
                  </a:extLst>
                </p:cNvPr>
                <p:cNvSpPr txBox="1">
                  <a:spLocks noRot="1" noChangeAspect="1" noMove="1" noResize="1" noEditPoints="1" noAdjustHandles="1" noChangeArrowheads="1" noChangeShapeType="1" noTextEdit="1"/>
                </p:cNvSpPr>
                <p:nvPr/>
              </p:nvSpPr>
              <p:spPr>
                <a:xfrm>
                  <a:off x="8185322" y="3443612"/>
                  <a:ext cx="467833" cy="276999"/>
                </a:xfrm>
                <a:prstGeom prst="rect">
                  <a:avLst/>
                </a:prstGeom>
                <a:blipFill>
                  <a:blip r:embed="rId13"/>
                  <a:stretch>
                    <a:fillRect t="-2222" b="-35556"/>
                  </a:stretch>
                </a:blipFill>
              </p:spPr>
              <p:txBody>
                <a:bodyPr/>
                <a:lstStyle/>
                <a:p>
                  <a:r>
                    <a:rPr lang="en-SG">
                      <a:noFill/>
                    </a:rPr>
                    <a:t> </a:t>
                  </a:r>
                </a:p>
              </p:txBody>
            </p:sp>
          </mc:Fallback>
        </mc:AlternateContent>
        <p:cxnSp>
          <p:nvCxnSpPr>
            <p:cNvPr id="51" name="Straight Arrow Connector 50">
              <a:extLst>
                <a:ext uri="{FF2B5EF4-FFF2-40B4-BE49-F238E27FC236}">
                  <a16:creationId xmlns:a16="http://schemas.microsoft.com/office/drawing/2014/main" id="{A7688BCC-DCFB-4713-9B39-ACEC29886148}"/>
                </a:ext>
              </a:extLst>
            </p:cNvPr>
            <p:cNvCxnSpPr>
              <a:cxnSpLocks/>
            </p:cNvCxnSpPr>
            <p:nvPr/>
          </p:nvCxnSpPr>
          <p:spPr>
            <a:xfrm>
              <a:off x="7995271" y="3295366"/>
              <a:ext cx="580141" cy="825171"/>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FD3CCCB-4E2C-45DE-8D9E-8EC2CF831C9B}"/>
              </a:ext>
            </a:extLst>
          </p:cNvPr>
          <p:cNvGrpSpPr/>
          <p:nvPr/>
        </p:nvGrpSpPr>
        <p:grpSpPr>
          <a:xfrm>
            <a:off x="7093586" y="3344166"/>
            <a:ext cx="686100" cy="825171"/>
            <a:chOff x="7093586" y="3344166"/>
            <a:chExt cx="686100" cy="825171"/>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AB7ED9E-C9C5-48FC-8EB7-2BE5C7FA42BE}"/>
                    </a:ext>
                  </a:extLst>
                </p:cNvPr>
                <p:cNvSpPr txBox="1"/>
                <p:nvPr/>
              </p:nvSpPr>
              <p:spPr>
                <a:xfrm>
                  <a:off x="7093586" y="3716860"/>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𝑓</m:t>
                        </m:r>
                      </m:oMath>
                    </m:oMathPara>
                  </a14:m>
                  <a:endParaRPr lang="en-SG" sz="2000" dirty="0">
                    <a:solidFill>
                      <a:srgbClr val="C00000"/>
                    </a:solidFill>
                  </a:endParaRPr>
                </a:p>
              </p:txBody>
            </p:sp>
          </mc:Choice>
          <mc:Fallback xmlns="">
            <p:sp>
              <p:nvSpPr>
                <p:cNvPr id="48" name="TextBox 47">
                  <a:extLst>
                    <a:ext uri="{FF2B5EF4-FFF2-40B4-BE49-F238E27FC236}">
                      <a16:creationId xmlns:a16="http://schemas.microsoft.com/office/drawing/2014/main" id="{FAB7ED9E-C9C5-48FC-8EB7-2BE5C7FA42BE}"/>
                    </a:ext>
                  </a:extLst>
                </p:cNvPr>
                <p:cNvSpPr txBox="1">
                  <a:spLocks noRot="1" noChangeAspect="1" noMove="1" noResize="1" noEditPoints="1" noAdjustHandles="1" noChangeArrowheads="1" noChangeShapeType="1" noTextEdit="1"/>
                </p:cNvSpPr>
                <p:nvPr/>
              </p:nvSpPr>
              <p:spPr>
                <a:xfrm>
                  <a:off x="7093586" y="3716860"/>
                  <a:ext cx="467833" cy="276999"/>
                </a:xfrm>
                <a:prstGeom prst="rect">
                  <a:avLst/>
                </a:prstGeom>
                <a:blipFill>
                  <a:blip r:embed="rId14"/>
                  <a:stretch>
                    <a:fillRect t="-4444" b="-35556"/>
                  </a:stretch>
                </a:blipFill>
              </p:spPr>
              <p:txBody>
                <a:bodyPr/>
                <a:lstStyle/>
                <a:p>
                  <a:r>
                    <a:rPr lang="en-SG">
                      <a:noFill/>
                    </a:rPr>
                    <a:t> </a:t>
                  </a:r>
                </a:p>
              </p:txBody>
            </p:sp>
          </mc:Fallback>
        </mc:AlternateContent>
        <p:cxnSp>
          <p:nvCxnSpPr>
            <p:cNvPr id="52" name="Straight Arrow Connector 51">
              <a:extLst>
                <a:ext uri="{FF2B5EF4-FFF2-40B4-BE49-F238E27FC236}">
                  <a16:creationId xmlns:a16="http://schemas.microsoft.com/office/drawing/2014/main" id="{EA2D5A24-7524-4EBC-8667-4914B98F4C53}"/>
                </a:ext>
              </a:extLst>
            </p:cNvPr>
            <p:cNvCxnSpPr>
              <a:cxnSpLocks/>
            </p:cNvCxnSpPr>
            <p:nvPr/>
          </p:nvCxnSpPr>
          <p:spPr>
            <a:xfrm>
              <a:off x="7199545" y="3344166"/>
              <a:ext cx="580141" cy="82517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Oval 5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956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4356" y="838599"/>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#20: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𝑢</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𝑤</m:t>
                    </m:r>
                    <m:r>
                      <a:rPr lang="en-US" altLang="en-US" sz="2800" i="1" dirty="0" smtClean="0">
                        <a:latin typeface="Cambria Math" panose="02040503050406030204" pitchFamily="18" charset="0"/>
                      </a:rPr>
                      <m:t>}, </m:t>
                    </m:r>
                  </m:oMath>
                </a14:m>
                <a:r>
                  <a:rPr lang="en-US" altLang="en-US" sz="2800" dirty="0"/>
                  <a:t>and suppose </a:t>
                </a:r>
                <a14:m>
                  <m:oMath xmlns:m="http://schemas.openxmlformats.org/officeDocument/2006/math">
                    <m:r>
                      <a:rPr lang="en-US" altLang="en-US" sz="2800" i="1" dirty="0" smtClean="0">
                        <a:latin typeface="Cambria Math" panose="02040503050406030204" pitchFamily="18" charset="0"/>
                      </a:rPr>
                      <m:t>𝑓</m:t>
                    </m:r>
                    <m:r>
                      <a:rPr lang="en-US" altLang="en-US" sz="2800" i="1" dirty="0">
                        <a:latin typeface="Cambria Math" panose="02040503050406030204" pitchFamily="18" charset="0"/>
                      </a:rPr>
                      <m:t>:</m:t>
                    </m:r>
                    <m:r>
                      <a:rPr lang="en-US" altLang="en-US" sz="2800" i="1" dirty="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is given by the arrow diagram:</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4356" y="838599"/>
                <a:ext cx="8290746" cy="954107"/>
              </a:xfrm>
              <a:prstGeom prst="rect">
                <a:avLst/>
              </a:prstGeom>
              <a:blipFill>
                <a:blip r:embed="rId3"/>
                <a:stretch>
                  <a:fillRect l="-1471" t="-6410" r="-2500" b="-17949"/>
                </a:stretch>
              </a:blipFill>
              <a:ln>
                <a:noFill/>
              </a:ln>
            </p:spPr>
            <p:txBody>
              <a:bodyPr/>
              <a:lstStyle/>
              <a:p>
                <a:r>
                  <a:rPr lang="en-SG">
                    <a:noFill/>
                  </a:rPr>
                  <a:t> </a:t>
                </a:r>
              </a:p>
            </p:txBody>
          </p:sp>
        </mc:Fallback>
      </mc:AlternateContent>
      <p:pic>
        <p:nvPicPr>
          <p:cNvPr id="24" name="Picture 2">
            <a:extLst>
              <a:ext uri="{FF2B5EF4-FFF2-40B4-BE49-F238E27FC236}">
                <a16:creationId xmlns:a16="http://schemas.microsoft.com/office/drawing/2014/main" id="{C2355A17-E5CE-4313-8F7C-843A574E4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592" y="1716733"/>
            <a:ext cx="2768317" cy="20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195C897-5193-4368-98AD-EC0EE8266556}"/>
                  </a:ext>
                </a:extLst>
              </p:cNvPr>
              <p:cNvSpPr txBox="1"/>
              <p:nvPr/>
            </p:nvSpPr>
            <p:spPr>
              <a:xfrm>
                <a:off x="492307" y="3289698"/>
                <a:ext cx="2095921" cy="523220"/>
              </a:xfrm>
              <a:prstGeom prst="rect">
                <a:avLst/>
              </a:prstGeom>
              <a:noFill/>
              <a:ln>
                <a:noFill/>
              </a:ln>
            </p:spPr>
            <p:txBody>
              <a:bodyPr wrap="square" rtlCol="0">
                <a:spAutoFit/>
              </a:bodyPr>
              <a:lstStyle/>
              <a:p>
                <a:r>
                  <a:rPr lang="en-US" altLang="en-US" sz="2800" dirty="0"/>
                  <a:t>Find </a:t>
                </a:r>
                <a14:m>
                  <m:oMath xmlns:m="http://schemas.openxmlformats.org/officeDocument/2006/math">
                    <m:r>
                      <a:rPr lang="en-SG" altLang="en-US" sz="2800" b="0" i="1" smtClean="0">
                        <a:latin typeface="Cambria Math" panose="02040503050406030204" pitchFamily="18" charset="0"/>
                      </a:rPr>
                      <m:t>𝑓</m:t>
                    </m:r>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𝑋</m:t>
                        </m:r>
                      </m:sub>
                    </m:sSub>
                  </m:oMath>
                </a14:m>
                <a:endParaRPr lang="en-US" altLang="en-US" sz="2800" dirty="0"/>
              </a:p>
            </p:txBody>
          </p:sp>
        </mc:Choice>
        <mc:Fallback xmlns="">
          <p:sp>
            <p:nvSpPr>
              <p:cNvPr id="25" name="TextBox 24">
                <a:extLst>
                  <a:ext uri="{FF2B5EF4-FFF2-40B4-BE49-F238E27FC236}">
                    <a16:creationId xmlns:a16="http://schemas.microsoft.com/office/drawing/2014/main" id="{4195C897-5193-4368-98AD-EC0EE8266556}"/>
                  </a:ext>
                </a:extLst>
              </p:cNvPr>
              <p:cNvSpPr txBox="1">
                <a:spLocks noRot="1" noChangeAspect="1" noMove="1" noResize="1" noEditPoints="1" noAdjustHandles="1" noChangeArrowheads="1" noChangeShapeType="1" noTextEdit="1"/>
              </p:cNvSpPr>
              <p:nvPr/>
            </p:nvSpPr>
            <p:spPr>
              <a:xfrm>
                <a:off x="492307" y="3289698"/>
                <a:ext cx="2095921" cy="523220"/>
              </a:xfrm>
              <a:prstGeom prst="rect">
                <a:avLst/>
              </a:prstGeom>
              <a:blipFill>
                <a:blip r:embed="rId5"/>
                <a:stretch>
                  <a:fillRect l="-6105" t="-11765" b="-3411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5277298-EC14-4E90-BEF2-A3019CF7C165}"/>
                  </a:ext>
                </a:extLst>
              </p:cNvPr>
              <p:cNvSpPr txBox="1"/>
              <p:nvPr/>
            </p:nvSpPr>
            <p:spPr>
              <a:xfrm>
                <a:off x="1004091" y="2157776"/>
                <a:ext cx="2457451" cy="523220"/>
              </a:xfrm>
              <a:prstGeom prst="rect">
                <a:avLst/>
              </a:prstGeom>
              <a:solidFill>
                <a:schemeClr val="accent4">
                  <a:lumMod val="20000"/>
                  <a:lumOff val="80000"/>
                </a:schemeClr>
              </a:solidFill>
              <a:ln>
                <a:noFill/>
              </a:ln>
            </p:spPr>
            <p:txBody>
              <a:bodyPr wrap="square" rtlCol="0">
                <a:spAutoFit/>
              </a:bodyPr>
              <a:lstStyle/>
              <a:p>
                <a:pPr algn="ctr">
                  <a:tabLst>
                    <a:tab pos="457200" algn="l"/>
                    <a:tab pos="1371600" algn="l"/>
                    <a:tab pos="1547813" algn="l"/>
                  </a:tabLst>
                </a:pPr>
                <a14:m>
                  <m:oMath xmlns:m="http://schemas.openxmlformats.org/officeDocument/2006/math">
                    <m:r>
                      <a:rPr lang="en-SG" altLang="en-US" sz="2800" i="1">
                        <a:latin typeface="Cambria Math" panose="02040503050406030204" pitchFamily="18" charset="0"/>
                      </a:rPr>
                      <m:t>𝑓</m:t>
                    </m:r>
                    <m:r>
                      <a:rPr lang="en-SG" altLang="en-US" sz="2800" i="1">
                        <a:latin typeface="Cambria Math" panose="02040503050406030204" pitchFamily="18" charset="0"/>
                        <a:ea typeface="Cambria Math" panose="02040503050406030204" pitchFamily="18" charset="0"/>
                      </a:rPr>
                      <m:t>∘</m:t>
                    </m:r>
                    <m:sSub>
                      <m:sSubPr>
                        <m:ctrlPr>
                          <a:rPr lang="en-SG" altLang="en-US" sz="2800" i="1">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𝑋</m:t>
                        </m:r>
                      </m:sub>
                    </m:sSub>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a:t>
                </a:r>
              </a:p>
            </p:txBody>
          </p:sp>
        </mc:Choice>
        <mc:Fallback xmlns="">
          <p:sp>
            <p:nvSpPr>
              <p:cNvPr id="33" name="TextBox 32">
                <a:extLst>
                  <a:ext uri="{FF2B5EF4-FFF2-40B4-BE49-F238E27FC236}">
                    <a16:creationId xmlns:a16="http://schemas.microsoft.com/office/drawing/2014/main" id="{D5277298-EC14-4E90-BEF2-A3019CF7C165}"/>
                  </a:ext>
                </a:extLst>
              </p:cNvPr>
              <p:cNvSpPr txBox="1">
                <a:spLocks noRot="1" noChangeAspect="1" noMove="1" noResize="1" noEditPoints="1" noAdjustHandles="1" noChangeArrowheads="1" noChangeShapeType="1" noTextEdit="1"/>
              </p:cNvSpPr>
              <p:nvPr/>
            </p:nvSpPr>
            <p:spPr>
              <a:xfrm>
                <a:off x="1004091" y="2157776"/>
                <a:ext cx="2457451" cy="523220"/>
              </a:xfrm>
              <a:prstGeom prst="rect">
                <a:avLst/>
              </a:prstGeom>
              <a:blipFill>
                <a:blip r:embed="rId6"/>
                <a:stretch>
                  <a:fillRect/>
                </a:stretch>
              </a:blipFill>
              <a:ln>
                <a:noFill/>
              </a:ln>
            </p:spPr>
            <p:txBody>
              <a:bodyPr/>
              <a:lstStyle/>
              <a:p>
                <a:r>
                  <a:rPr lang="en-SG">
                    <a:noFill/>
                  </a:rPr>
                  <a:t> </a:t>
                </a:r>
              </a:p>
            </p:txBody>
          </p:sp>
        </mc:Fallback>
      </mc:AlternateContent>
      <p:sp>
        <p:nvSpPr>
          <p:cNvPr id="34" name="Oval 33">
            <a:extLst>
              <a:ext uri="{FF2B5EF4-FFF2-40B4-BE49-F238E27FC236}">
                <a16:creationId xmlns:a16="http://schemas.microsoft.com/office/drawing/2014/main" id="{9FE370A9-1AF1-484D-A01C-3B11ED531DDE}"/>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FDA0BB1E-269C-445B-AB4F-F9B6A3291674}"/>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F85CFA9E-8C75-4303-9663-4C120E1B42B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1D6B6F2-C126-477D-A659-7A99F11DB1A6}"/>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C6EC92A-E830-4D5F-A258-8A87552AF43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116CADE-3E14-42C6-9664-C54AC2A49FB1}"/>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3DE184B-D7D9-4128-9735-257A9BF328C5}"/>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F94B52B1-932C-4F52-9914-C2299DE64B6B}"/>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91CA52C3-EB84-4DC8-9F6C-89770966D87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30652B5D-8579-4DE0-85FC-5F708B246E5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F2894DFE-A4F7-4E85-85D3-28B493BA1CC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7616D40A-CB16-4E61-A0B8-F411D67222ED}"/>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8BE271-0CC5-4810-B466-2F05F925574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a:extLst>
              <a:ext uri="{FF2B5EF4-FFF2-40B4-BE49-F238E27FC236}">
                <a16:creationId xmlns:a16="http://schemas.microsoft.com/office/drawing/2014/main" id="{99703892-6A65-40FE-8CA9-EEAF4D08823B}"/>
              </a:ext>
            </a:extLst>
          </p:cNvPr>
          <p:cNvGrpSpPr/>
          <p:nvPr/>
        </p:nvGrpSpPr>
        <p:grpSpPr>
          <a:xfrm>
            <a:off x="437758" y="3973709"/>
            <a:ext cx="3875087" cy="2092325"/>
            <a:chOff x="437758" y="3973709"/>
            <a:chExt cx="3875087" cy="2092325"/>
          </a:xfrm>
        </p:grpSpPr>
        <p:pic>
          <p:nvPicPr>
            <p:cNvPr id="26" name="Picture 2">
              <a:extLst>
                <a:ext uri="{FF2B5EF4-FFF2-40B4-BE49-F238E27FC236}">
                  <a16:creationId xmlns:a16="http://schemas.microsoft.com/office/drawing/2014/main" id="{DE8637B9-3089-42C9-8CDB-EBCD7EDC4B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758" y="3973709"/>
              <a:ext cx="38750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1EE7AB-593D-435C-903F-979C4CC419C4}"/>
                    </a:ext>
                  </a:extLst>
                </p:cNvPr>
                <p:cNvSpPr txBox="1"/>
                <p:nvPr/>
              </p:nvSpPr>
              <p:spPr>
                <a:xfrm>
                  <a:off x="1411357" y="4162507"/>
                  <a:ext cx="384271"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𝑋</m:t>
                            </m:r>
                          </m:sub>
                        </m:sSub>
                      </m:oMath>
                    </m:oMathPara>
                  </a14:m>
                  <a:endParaRPr lang="en-SG" dirty="0"/>
                </a:p>
              </p:txBody>
            </p:sp>
          </mc:Choice>
          <mc:Fallback xmlns="">
            <p:sp>
              <p:nvSpPr>
                <p:cNvPr id="3" name="TextBox 2">
                  <a:extLst>
                    <a:ext uri="{FF2B5EF4-FFF2-40B4-BE49-F238E27FC236}">
                      <a16:creationId xmlns:a16="http://schemas.microsoft.com/office/drawing/2014/main" id="{661EE7AB-593D-435C-903F-979C4CC419C4}"/>
                    </a:ext>
                  </a:extLst>
                </p:cNvPr>
                <p:cNvSpPr txBox="1">
                  <a:spLocks noRot="1" noChangeAspect="1" noMove="1" noResize="1" noEditPoints="1" noAdjustHandles="1" noChangeArrowheads="1" noChangeShapeType="1" noTextEdit="1"/>
                </p:cNvSpPr>
                <p:nvPr/>
              </p:nvSpPr>
              <p:spPr>
                <a:xfrm>
                  <a:off x="1411357" y="4162507"/>
                  <a:ext cx="384271" cy="276999"/>
                </a:xfrm>
                <a:prstGeom prst="rect">
                  <a:avLst/>
                </a:prstGeom>
                <a:blipFill>
                  <a:blip r:embed="rId8"/>
                  <a:stretch>
                    <a:fillRect l="-14286" r="-4762" b="-1555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B250CA-C572-4B4A-9346-39DA9A714CCB}"/>
                  </a:ext>
                </a:extLst>
              </p:cNvPr>
              <p:cNvSpPr txBox="1"/>
              <p:nvPr/>
            </p:nvSpPr>
            <p:spPr>
              <a:xfrm>
                <a:off x="4515595" y="3973709"/>
                <a:ext cx="3978274" cy="1404487"/>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SG" dirty="0"/>
              </a:p>
            </p:txBody>
          </p:sp>
        </mc:Choice>
        <mc:Fallback xmlns="">
          <p:sp>
            <p:nvSpPr>
              <p:cNvPr id="7" name="TextBox 6">
                <a:extLst>
                  <a:ext uri="{FF2B5EF4-FFF2-40B4-BE49-F238E27FC236}">
                    <a16:creationId xmlns:a16="http://schemas.microsoft.com/office/drawing/2014/main" id="{EBB250CA-C572-4B4A-9346-39DA9A714CCB}"/>
                  </a:ext>
                </a:extLst>
              </p:cNvPr>
              <p:cNvSpPr txBox="1">
                <a:spLocks noRot="1" noChangeAspect="1" noMove="1" noResize="1" noEditPoints="1" noAdjustHandles="1" noChangeArrowheads="1" noChangeShapeType="1" noTextEdit="1"/>
              </p:cNvSpPr>
              <p:nvPr/>
            </p:nvSpPr>
            <p:spPr>
              <a:xfrm>
                <a:off x="4515595" y="3973709"/>
                <a:ext cx="3978274" cy="1404487"/>
              </a:xfrm>
              <a:prstGeom prst="rect">
                <a:avLst/>
              </a:prstGeom>
              <a:blipFill>
                <a:blip r:embed="rId9"/>
                <a:stretch>
                  <a:fillRect b="-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09D10AE-EA74-473B-A472-3797F399DB22}"/>
                  </a:ext>
                </a:extLst>
              </p:cNvPr>
              <p:cNvSpPr txBox="1"/>
              <p:nvPr/>
            </p:nvSpPr>
            <p:spPr>
              <a:xfrm>
                <a:off x="4947499" y="5560940"/>
                <a:ext cx="3020902" cy="407804"/>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𝑖𝑑</m:t>
                              </m:r>
                            </m:e>
                            <m:sub>
                              <m:r>
                                <a:rPr lang="en-US" sz="2400" b="0" i="1" smtClean="0">
                                  <a:latin typeface="Cambria Math" panose="02040503050406030204" pitchFamily="18" charset="0"/>
                                  <a:ea typeface="Cambria Math" panose="02040503050406030204" pitchFamily="18" charset="0"/>
                                </a:rPr>
                                <m:t>𝑋</m:t>
                              </m:r>
                            </m:sub>
                          </m:sSub>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6" name="TextBox 35">
                <a:extLst>
                  <a:ext uri="{FF2B5EF4-FFF2-40B4-BE49-F238E27FC236}">
                    <a16:creationId xmlns:a16="http://schemas.microsoft.com/office/drawing/2014/main" id="{F09D10AE-EA74-473B-A472-3797F399DB22}"/>
                  </a:ext>
                </a:extLst>
              </p:cNvPr>
              <p:cNvSpPr txBox="1">
                <a:spLocks noRot="1" noChangeAspect="1" noMove="1" noResize="1" noEditPoints="1" noAdjustHandles="1" noChangeArrowheads="1" noChangeShapeType="1" noTextEdit="1"/>
              </p:cNvSpPr>
              <p:nvPr/>
            </p:nvSpPr>
            <p:spPr>
              <a:xfrm>
                <a:off x="4947499" y="5560940"/>
                <a:ext cx="3020902" cy="407804"/>
              </a:xfrm>
              <a:prstGeom prst="rect">
                <a:avLst/>
              </a:prstGeom>
              <a:blipFill>
                <a:blip r:embed="rId10"/>
                <a:stretch>
                  <a:fillRect/>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471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pic>
        <p:nvPicPr>
          <p:cNvPr id="24" name="Picture 2">
            <a:extLst>
              <a:ext uri="{FF2B5EF4-FFF2-40B4-BE49-F238E27FC236}">
                <a16:creationId xmlns:a16="http://schemas.microsoft.com/office/drawing/2014/main" id="{C2355A17-E5CE-4313-8F7C-843A574E4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592" y="1716733"/>
            <a:ext cx="2768317" cy="20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195C897-5193-4368-98AD-EC0EE8266556}"/>
                  </a:ext>
                </a:extLst>
              </p:cNvPr>
              <p:cNvSpPr txBox="1"/>
              <p:nvPr/>
            </p:nvSpPr>
            <p:spPr>
              <a:xfrm>
                <a:off x="505204" y="3279063"/>
                <a:ext cx="2173791" cy="523220"/>
              </a:xfrm>
              <a:prstGeom prst="rect">
                <a:avLst/>
              </a:prstGeom>
              <a:noFill/>
              <a:ln>
                <a:noFill/>
              </a:ln>
            </p:spPr>
            <p:txBody>
              <a:bodyPr wrap="square" rtlCol="0">
                <a:spAutoFit/>
              </a:bodyPr>
              <a:lstStyle/>
              <a:p>
                <a:r>
                  <a:rPr lang="en-US" altLang="en-US" sz="2800" dirty="0"/>
                  <a:t>Find </a:t>
                </a:r>
                <a14:m>
                  <m:oMath xmlns:m="http://schemas.openxmlformats.org/officeDocument/2006/math">
                    <m:sSub>
                      <m:sSubPr>
                        <m:ctrlPr>
                          <a:rPr lang="en-SG"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𝑌</m:t>
                        </m:r>
                      </m:sub>
                    </m:sSub>
                    <m:r>
                      <a:rPr lang="en-US" altLang="en-US" sz="2800" i="1">
                        <a:latin typeface="Cambria Math" panose="02040503050406030204" pitchFamily="18" charset="0"/>
                        <a:ea typeface="Cambria Math" panose="02040503050406030204" pitchFamily="18" charset="0"/>
                      </a:rPr>
                      <m:t>∘</m:t>
                    </m:r>
                    <m:r>
                      <a:rPr lang="en-SG" altLang="en-US" sz="2800" i="1">
                        <a:latin typeface="Cambria Math" panose="02040503050406030204" pitchFamily="18" charset="0"/>
                        <a:ea typeface="Cambria Math" panose="02040503050406030204" pitchFamily="18" charset="0"/>
                      </a:rPr>
                      <m:t>𝑓</m:t>
                    </m:r>
                  </m:oMath>
                </a14:m>
                <a:endParaRPr lang="en-US" altLang="en-US" sz="2800" dirty="0"/>
              </a:p>
            </p:txBody>
          </p:sp>
        </mc:Choice>
        <mc:Fallback xmlns="">
          <p:sp>
            <p:nvSpPr>
              <p:cNvPr id="25" name="TextBox 24">
                <a:extLst>
                  <a:ext uri="{FF2B5EF4-FFF2-40B4-BE49-F238E27FC236}">
                    <a16:creationId xmlns:a16="http://schemas.microsoft.com/office/drawing/2014/main" id="{4195C897-5193-4368-98AD-EC0EE8266556}"/>
                  </a:ext>
                </a:extLst>
              </p:cNvPr>
              <p:cNvSpPr txBox="1">
                <a:spLocks noRot="1" noChangeAspect="1" noMove="1" noResize="1" noEditPoints="1" noAdjustHandles="1" noChangeArrowheads="1" noChangeShapeType="1" noTextEdit="1"/>
              </p:cNvSpPr>
              <p:nvPr/>
            </p:nvSpPr>
            <p:spPr>
              <a:xfrm>
                <a:off x="505204" y="3279063"/>
                <a:ext cx="2173791" cy="523220"/>
              </a:xfrm>
              <a:prstGeom prst="rect">
                <a:avLst/>
              </a:prstGeom>
              <a:blipFill>
                <a:blip r:embed="rId4"/>
                <a:stretch>
                  <a:fillRect l="-5899" t="-11628"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FF040E-BC44-44CE-AC1B-1355EE215280}"/>
                  </a:ext>
                </a:extLst>
              </p:cNvPr>
              <p:cNvSpPr txBox="1"/>
              <p:nvPr/>
            </p:nvSpPr>
            <p:spPr>
              <a:xfrm>
                <a:off x="1015254" y="2155097"/>
                <a:ext cx="2451749" cy="523220"/>
              </a:xfrm>
              <a:prstGeom prst="rect">
                <a:avLst/>
              </a:prstGeom>
              <a:solidFill>
                <a:schemeClr val="accent4">
                  <a:lumMod val="20000"/>
                  <a:lumOff val="80000"/>
                </a:schemeClr>
              </a:solidFill>
              <a:ln>
                <a:noFill/>
              </a:ln>
            </p:spPr>
            <p:txBody>
              <a:bodyPr wrap="square" rtlCol="0">
                <a:spAutoFit/>
              </a:bodyPr>
              <a:lstStyle/>
              <a:p>
                <a:pPr algn="ctr">
                  <a:tabLst>
                    <a:tab pos="457200" algn="l"/>
                    <a:tab pos="1371600" algn="l"/>
                    <a:tab pos="1547813" algn="l"/>
                  </a:tabLst>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𝑖𝑑</m:t>
                        </m:r>
                      </m:e>
                      <m:sub>
                        <m:r>
                          <a:rPr lang="en-US" altLang="en-US" sz="2800" b="0" i="1" smtClean="0">
                            <a:latin typeface="Cambria Math" panose="02040503050406030204" pitchFamily="18" charset="0"/>
                          </a:rPr>
                          <m:t>𝑌</m:t>
                        </m:r>
                      </m:sub>
                    </m:sSub>
                    <m:r>
                      <a:rPr lang="en-US" altLang="en-US" sz="280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a:t>
                </a:r>
              </a:p>
            </p:txBody>
          </p:sp>
        </mc:Choice>
        <mc:Fallback xmlns="">
          <p:sp>
            <p:nvSpPr>
              <p:cNvPr id="33" name="TextBox 32">
                <a:extLst>
                  <a:ext uri="{FF2B5EF4-FFF2-40B4-BE49-F238E27FC236}">
                    <a16:creationId xmlns:a16="http://schemas.microsoft.com/office/drawing/2014/main" id="{A9FF040E-BC44-44CE-AC1B-1355EE215280}"/>
                  </a:ext>
                </a:extLst>
              </p:cNvPr>
              <p:cNvSpPr txBox="1">
                <a:spLocks noRot="1" noChangeAspect="1" noMove="1" noResize="1" noEditPoints="1" noAdjustHandles="1" noChangeArrowheads="1" noChangeShapeType="1" noTextEdit="1"/>
              </p:cNvSpPr>
              <p:nvPr/>
            </p:nvSpPr>
            <p:spPr>
              <a:xfrm>
                <a:off x="1015254" y="2155097"/>
                <a:ext cx="2451749" cy="523220"/>
              </a:xfrm>
              <a:prstGeom prst="rect">
                <a:avLst/>
              </a:prstGeom>
              <a:blipFill>
                <a:blip r:embed="rId5"/>
                <a:stretch>
                  <a:fillRect/>
                </a:stretch>
              </a:blipFill>
              <a:ln>
                <a:noFill/>
              </a:ln>
            </p:spPr>
            <p:txBody>
              <a:bodyPr/>
              <a:lstStyle/>
              <a:p>
                <a:r>
                  <a:rPr lang="en-SG">
                    <a:noFill/>
                  </a:rPr>
                  <a:t> </a:t>
                </a:r>
              </a:p>
            </p:txBody>
          </p:sp>
        </mc:Fallback>
      </mc:AlternateContent>
      <p:sp>
        <p:nvSpPr>
          <p:cNvPr id="34" name="Oval 33">
            <a:extLst>
              <a:ext uri="{FF2B5EF4-FFF2-40B4-BE49-F238E27FC236}">
                <a16:creationId xmlns:a16="http://schemas.microsoft.com/office/drawing/2014/main" id="{B6AB0816-8F5D-49C0-BD14-40567307549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579D7E-F260-48B4-B077-27947D7BCA2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9F0706C-C629-4C91-92B7-8BEF2CA206D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20E2B4F8-2BBC-462E-82DE-FE5FE9D730C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BCFBFF8-1D2E-4B12-B401-F1A3E0F67B4C}"/>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C78824F3-D808-4DB6-8376-99D9CE4242E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E6B32A17-B344-4D35-A59C-769F8C0D292E}"/>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087749-F64D-4BE7-9CE0-6989900C03D7}"/>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6CBAAA-4FF1-4FF7-A1D7-DD2FD47578A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F48792B3-7750-4B67-AF39-AADC6655DFD3}"/>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82C53F4-1820-4A5F-A9F9-15600AD8FB0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ED768B4F-46B8-4511-9AB8-023F47C093A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43B581-6AD7-4467-8EB6-7889B54E76AF}"/>
                  </a:ext>
                </a:extLst>
              </p:cNvPr>
              <p:cNvSpPr txBox="1"/>
              <p:nvPr/>
            </p:nvSpPr>
            <p:spPr>
              <a:xfrm>
                <a:off x="324356" y="838599"/>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#21: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𝑢</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𝑤</m:t>
                    </m:r>
                    <m:r>
                      <a:rPr lang="en-US" altLang="en-US" sz="2800" i="1" dirty="0" smtClean="0">
                        <a:latin typeface="Cambria Math" panose="02040503050406030204" pitchFamily="18" charset="0"/>
                      </a:rPr>
                      <m:t>}, </m:t>
                    </m:r>
                  </m:oMath>
                </a14:m>
                <a:r>
                  <a:rPr lang="en-US" altLang="en-US" sz="2800" dirty="0"/>
                  <a:t>and suppose </a:t>
                </a:r>
                <a14:m>
                  <m:oMath xmlns:m="http://schemas.openxmlformats.org/officeDocument/2006/math">
                    <m:r>
                      <a:rPr lang="en-US" altLang="en-US" sz="2800" i="1" dirty="0" smtClean="0">
                        <a:latin typeface="Cambria Math" panose="02040503050406030204" pitchFamily="18" charset="0"/>
                      </a:rPr>
                      <m:t>𝑓</m:t>
                    </m:r>
                    <m:r>
                      <a:rPr lang="en-US" altLang="en-US" sz="2800" i="1" dirty="0">
                        <a:latin typeface="Cambria Math" panose="02040503050406030204" pitchFamily="18" charset="0"/>
                      </a:rPr>
                      <m:t>:</m:t>
                    </m:r>
                    <m:r>
                      <a:rPr lang="en-US" altLang="en-US" sz="2800" i="1" dirty="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is given by the arrow diagram:</a:t>
                </a:r>
              </a:p>
            </p:txBody>
          </p:sp>
        </mc:Choice>
        <mc:Fallback xmlns="">
          <p:sp>
            <p:nvSpPr>
              <p:cNvPr id="26" name="TextBox 25">
                <a:extLst>
                  <a:ext uri="{FF2B5EF4-FFF2-40B4-BE49-F238E27FC236}">
                    <a16:creationId xmlns:a16="http://schemas.microsoft.com/office/drawing/2014/main" id="{3D43B581-6AD7-4467-8EB6-7889B54E76AF}"/>
                  </a:ext>
                </a:extLst>
              </p:cNvPr>
              <p:cNvSpPr txBox="1">
                <a:spLocks noRot="1" noChangeAspect="1" noMove="1" noResize="1" noEditPoints="1" noAdjustHandles="1" noChangeArrowheads="1" noChangeShapeType="1" noTextEdit="1"/>
              </p:cNvSpPr>
              <p:nvPr/>
            </p:nvSpPr>
            <p:spPr>
              <a:xfrm>
                <a:off x="324356" y="838599"/>
                <a:ext cx="8290746" cy="954107"/>
              </a:xfrm>
              <a:prstGeom prst="rect">
                <a:avLst/>
              </a:prstGeom>
              <a:blipFill>
                <a:blip r:embed="rId6"/>
                <a:stretch>
                  <a:fillRect l="-1471" t="-6410" r="-2500" b="-17949"/>
                </a:stretch>
              </a:blipFill>
              <a:ln>
                <a:noFill/>
              </a:ln>
            </p:spPr>
            <p:txBody>
              <a:bodyPr/>
              <a:lstStyle/>
              <a:p>
                <a:r>
                  <a:rPr lang="en-SG">
                    <a:noFill/>
                  </a:rPr>
                  <a:t> </a:t>
                </a:r>
              </a:p>
            </p:txBody>
          </p:sp>
        </mc:Fallback>
      </mc:AlternateContent>
      <p:sp>
        <p:nvSpPr>
          <p:cNvPr id="27" name="Oval 26">
            <a:extLst>
              <a:ext uri="{FF2B5EF4-FFF2-40B4-BE49-F238E27FC236}">
                <a16:creationId xmlns:a16="http://schemas.microsoft.com/office/drawing/2014/main" id="{F0075CF1-37D0-45AE-909E-7FCCFDEF950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2B76D6F-FDE7-4E7D-8DE3-C04241188EB6}"/>
                  </a:ext>
                </a:extLst>
              </p:cNvPr>
              <p:cNvSpPr txBox="1"/>
              <p:nvPr/>
            </p:nvSpPr>
            <p:spPr>
              <a:xfrm>
                <a:off x="4515595" y="3973709"/>
                <a:ext cx="3978274" cy="1404487"/>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SG" dirty="0"/>
              </a:p>
            </p:txBody>
          </p:sp>
        </mc:Choice>
        <mc:Fallback xmlns="">
          <p:sp>
            <p:nvSpPr>
              <p:cNvPr id="28" name="TextBox 27">
                <a:extLst>
                  <a:ext uri="{FF2B5EF4-FFF2-40B4-BE49-F238E27FC236}">
                    <a16:creationId xmlns:a16="http://schemas.microsoft.com/office/drawing/2014/main" id="{D2B76D6F-FDE7-4E7D-8DE3-C04241188EB6}"/>
                  </a:ext>
                </a:extLst>
              </p:cNvPr>
              <p:cNvSpPr txBox="1">
                <a:spLocks noRot="1" noChangeAspect="1" noMove="1" noResize="1" noEditPoints="1" noAdjustHandles="1" noChangeArrowheads="1" noChangeShapeType="1" noTextEdit="1"/>
              </p:cNvSpPr>
              <p:nvPr/>
            </p:nvSpPr>
            <p:spPr>
              <a:xfrm>
                <a:off x="4515595" y="3973709"/>
                <a:ext cx="3978274" cy="1404487"/>
              </a:xfrm>
              <a:prstGeom prst="rect">
                <a:avLst/>
              </a:prstGeom>
              <a:blipFill>
                <a:blip r:embed="rId7"/>
                <a:stretch>
                  <a:fillRect b="-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1C88F7B-563E-4936-BC3C-53954EC5B7F2}"/>
                  </a:ext>
                </a:extLst>
              </p:cNvPr>
              <p:cNvSpPr txBox="1"/>
              <p:nvPr/>
            </p:nvSpPr>
            <p:spPr>
              <a:xfrm>
                <a:off x="4947499" y="5560940"/>
                <a:ext cx="3020902" cy="407804"/>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𝑖𝑑</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9" name="TextBox 28">
                <a:extLst>
                  <a:ext uri="{FF2B5EF4-FFF2-40B4-BE49-F238E27FC236}">
                    <a16:creationId xmlns:a16="http://schemas.microsoft.com/office/drawing/2014/main" id="{41C88F7B-563E-4936-BC3C-53954EC5B7F2}"/>
                  </a:ext>
                </a:extLst>
              </p:cNvPr>
              <p:cNvSpPr txBox="1">
                <a:spLocks noRot="1" noChangeAspect="1" noMove="1" noResize="1" noEditPoints="1" noAdjustHandles="1" noChangeArrowheads="1" noChangeShapeType="1" noTextEdit="1"/>
              </p:cNvSpPr>
              <p:nvPr/>
            </p:nvSpPr>
            <p:spPr>
              <a:xfrm>
                <a:off x="4947499" y="5560940"/>
                <a:ext cx="3020902" cy="407804"/>
              </a:xfrm>
              <a:prstGeom prst="rect">
                <a:avLst/>
              </a:prstGeom>
              <a:blipFill>
                <a:blip r:embed="rId8"/>
                <a:stretch>
                  <a:fillRect/>
                </a:stretch>
              </a:blipFill>
            </p:spPr>
            <p:txBody>
              <a:bodyPr/>
              <a:lstStyle/>
              <a:p>
                <a:r>
                  <a:rPr lang="en-SG">
                    <a:noFill/>
                  </a:rPr>
                  <a:t> </a:t>
                </a:r>
              </a:p>
            </p:txBody>
          </p:sp>
        </mc:Fallback>
      </mc:AlternateContent>
      <p:grpSp>
        <p:nvGrpSpPr>
          <p:cNvPr id="2" name="Group 1">
            <a:extLst>
              <a:ext uri="{FF2B5EF4-FFF2-40B4-BE49-F238E27FC236}">
                <a16:creationId xmlns:a16="http://schemas.microsoft.com/office/drawing/2014/main" id="{CFE41E15-D42C-40A8-ABB9-95D1E071391E}"/>
              </a:ext>
            </a:extLst>
          </p:cNvPr>
          <p:cNvGrpSpPr/>
          <p:nvPr/>
        </p:nvGrpSpPr>
        <p:grpSpPr>
          <a:xfrm>
            <a:off x="415123" y="4050619"/>
            <a:ext cx="3978275" cy="2112963"/>
            <a:chOff x="415123" y="4050619"/>
            <a:chExt cx="3978275" cy="2112963"/>
          </a:xfrm>
        </p:grpSpPr>
        <p:pic>
          <p:nvPicPr>
            <p:cNvPr id="31" name="Picture 2">
              <a:extLst>
                <a:ext uri="{FF2B5EF4-FFF2-40B4-BE49-F238E27FC236}">
                  <a16:creationId xmlns:a16="http://schemas.microsoft.com/office/drawing/2014/main" id="{ED3D5B41-7925-41CF-8698-4B7710509D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123" y="4050619"/>
              <a:ext cx="397827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4B129ED-E205-451B-AE8A-4FE9B307157E}"/>
                    </a:ext>
                  </a:extLst>
                </p:cNvPr>
                <p:cNvSpPr txBox="1"/>
                <p:nvPr/>
              </p:nvSpPr>
              <p:spPr>
                <a:xfrm>
                  <a:off x="2991168" y="4279465"/>
                  <a:ext cx="37875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𝑌</m:t>
                            </m:r>
                          </m:sub>
                        </m:sSub>
                      </m:oMath>
                    </m:oMathPara>
                  </a14:m>
                  <a:endParaRPr lang="en-SG" dirty="0"/>
                </a:p>
              </p:txBody>
            </p:sp>
          </mc:Choice>
          <mc:Fallback xmlns="">
            <p:sp>
              <p:nvSpPr>
                <p:cNvPr id="30" name="TextBox 29">
                  <a:extLst>
                    <a:ext uri="{FF2B5EF4-FFF2-40B4-BE49-F238E27FC236}">
                      <a16:creationId xmlns:a16="http://schemas.microsoft.com/office/drawing/2014/main" id="{44B129ED-E205-451B-AE8A-4FE9B307157E}"/>
                    </a:ext>
                  </a:extLst>
                </p:cNvPr>
                <p:cNvSpPr txBox="1">
                  <a:spLocks noRot="1" noChangeAspect="1" noMove="1" noResize="1" noEditPoints="1" noAdjustHandles="1" noChangeArrowheads="1" noChangeShapeType="1" noTextEdit="1"/>
                </p:cNvSpPr>
                <p:nvPr/>
              </p:nvSpPr>
              <p:spPr>
                <a:xfrm>
                  <a:off x="2991168" y="4279465"/>
                  <a:ext cx="378758" cy="276999"/>
                </a:xfrm>
                <a:prstGeom prst="rect">
                  <a:avLst/>
                </a:prstGeom>
                <a:blipFill>
                  <a:blip r:embed="rId10"/>
                  <a:stretch>
                    <a:fillRect l="-14516" r="-4839" b="-17778"/>
                  </a:stretch>
                </a:blipFill>
              </p:spPr>
              <p:txBody>
                <a:bodyPr/>
                <a:lstStyle/>
                <a:p>
                  <a:r>
                    <a:rPr lang="en-SG">
                      <a:noFill/>
                    </a:rPr>
                    <a:t> </a:t>
                  </a:r>
                </a:p>
              </p:txBody>
            </p:sp>
          </mc:Fallback>
        </mc:AlternateContent>
      </p:gr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958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7" name="Oval 26">
            <a:extLst>
              <a:ext uri="{FF2B5EF4-FFF2-40B4-BE49-F238E27FC236}">
                <a16:creationId xmlns:a16="http://schemas.microsoft.com/office/drawing/2014/main" id="{69B56F98-4ECC-40DB-972F-9BC2CDBD20AF}"/>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3E06D9F9-DCF4-4EDA-AAE2-02887DDDF34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FB278DD3-E56E-4E64-BA5C-C12FC46991B5}"/>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899FDD1D-5537-40AD-A54C-0485228ACC59}"/>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91A733F2-75C3-4575-83BC-DE14E89623D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8FBB3D0-2366-48A4-803A-C500247CD02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EBD1324-1E11-421A-A0B6-3FD2C3EBD992}"/>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BB08076-CC40-48D5-94EC-447C74B0350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279395B-066B-47C0-ABFA-9B76BDC9888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36DD72-F408-4D68-A259-3CF46750DE95}"/>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8A88BCC6-1627-4728-B12E-5400E8F80719}"/>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B6AF4BB-026E-4E38-A180-F88D0A43C22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2" name="Group 21">
            <a:extLst>
              <a:ext uri="{FF2B5EF4-FFF2-40B4-BE49-F238E27FC236}">
                <a16:creationId xmlns:a16="http://schemas.microsoft.com/office/drawing/2014/main" id="{4E73CAE5-8F2F-4921-901A-261FCC211D20}"/>
              </a:ext>
            </a:extLst>
          </p:cNvPr>
          <p:cNvGrpSpPr/>
          <p:nvPr/>
        </p:nvGrpSpPr>
        <p:grpSpPr>
          <a:xfrm>
            <a:off x="492307" y="1249863"/>
            <a:ext cx="8008955" cy="2768948"/>
            <a:chOff x="993227" y="4598516"/>
            <a:chExt cx="8008955" cy="2768948"/>
          </a:xfrm>
        </p:grpSpPr>
        <p:sp>
          <p:nvSpPr>
            <p:cNvPr id="23" name="Rectangle 22">
              <a:extLst>
                <a:ext uri="{FF2B5EF4-FFF2-40B4-BE49-F238E27FC236}">
                  <a16:creationId xmlns:a16="http://schemas.microsoft.com/office/drawing/2014/main" id="{AD2F9B9C-536C-46CE-81A0-7E8A57AAE1A8}"/>
                </a:ext>
              </a:extLst>
            </p:cNvPr>
            <p:cNvSpPr/>
            <p:nvPr/>
          </p:nvSpPr>
          <p:spPr>
            <a:xfrm>
              <a:off x="993228" y="4598516"/>
              <a:ext cx="8008954" cy="276894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a:extLst>
                <a:ext uri="{FF2B5EF4-FFF2-40B4-BE49-F238E27FC236}">
                  <a16:creationId xmlns:a16="http://schemas.microsoft.com/office/drawing/2014/main" id="{AED8801F-ABF0-4FAD-9FA3-666F2F189A40}"/>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a:extLst>
                <a:ext uri="{FF2B5EF4-FFF2-40B4-BE49-F238E27FC236}">
                  <a16:creationId xmlns:a16="http://schemas.microsoft.com/office/drawing/2014/main" id="{B2F2B0E0-F189-4564-9855-8C89009144EF}"/>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7.3.1 Composition with an Identity Function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4D210E-98BC-402B-9E53-DED9EC184F59}"/>
                    </a:ext>
                  </a:extLst>
                </p:cNvPr>
                <p:cNvSpPr txBox="1"/>
                <p:nvPr/>
              </p:nvSpPr>
              <p:spPr>
                <a:xfrm>
                  <a:off x="1164288" y="5218734"/>
                  <a:ext cx="7496979" cy="2045112"/>
                </a:xfrm>
                <a:prstGeom prst="rect">
                  <a:avLst/>
                </a:prstGeom>
                <a:noFill/>
              </p:spPr>
              <p:txBody>
                <a:bodyPr wrap="square" rtlCol="0">
                  <a:spAutoFit/>
                </a:bodyPr>
                <a:lstStyle/>
                <a:p>
                  <a:r>
                    <a:rPr lang="en-SG" sz="2400" dirty="0"/>
                    <a:t>If </a:t>
                  </a:r>
                  <a14:m>
                    <m:oMath xmlns:m="http://schemas.openxmlformats.org/officeDocument/2006/math">
                      <m:r>
                        <a:rPr lang="en-SG" sz="2400" b="0" i="1" smtClean="0">
                          <a:latin typeface="Cambria Math" panose="02040503050406030204" pitchFamily="18" charset="0"/>
                        </a:rPr>
                        <m:t>𝑓</m:t>
                      </m:r>
                    </m:oMath>
                  </a14:m>
                  <a:r>
                    <a:rPr lang="en-SG" sz="2400" dirty="0"/>
                    <a:t> is a function from a set </a:t>
                  </a:r>
                  <a14:m>
                    <m:oMath xmlns:m="http://schemas.openxmlformats.org/officeDocument/2006/math">
                      <m:r>
                        <a:rPr lang="en-SG" sz="2400" i="1" dirty="0" smtClean="0">
                          <a:latin typeface="Cambria Math" panose="02040503050406030204" pitchFamily="18" charset="0"/>
                        </a:rPr>
                        <m:t>𝑋</m:t>
                      </m:r>
                    </m:oMath>
                  </a14:m>
                  <a:r>
                    <a:rPr lang="en-SG" sz="2400" dirty="0"/>
                    <a:t> to a set </a:t>
                  </a:r>
                  <a14:m>
                    <m:oMath xmlns:m="http://schemas.openxmlformats.org/officeDocument/2006/math">
                      <m:r>
                        <a:rPr lang="en-SG" sz="2400" i="1" dirty="0" smtClean="0">
                          <a:latin typeface="Cambria Math" panose="02040503050406030204" pitchFamily="18" charset="0"/>
                        </a:rPr>
                        <m:t>𝑌</m:t>
                      </m:r>
                    </m:oMath>
                  </a14:m>
                  <a:r>
                    <a:rPr lang="en-SG" sz="2400" dirty="0"/>
                    <a:t>, and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𝑖𝑑</m:t>
                          </m:r>
                        </m:e>
                        <m:sub>
                          <m:r>
                            <a:rPr lang="en-US" sz="2400" b="0" i="1" smtClean="0">
                              <a:latin typeface="Cambria Math" panose="02040503050406030204" pitchFamily="18" charset="0"/>
                            </a:rPr>
                            <m:t>𝑋</m:t>
                          </m:r>
                        </m:sub>
                      </m:sSub>
                    </m:oMath>
                  </a14:m>
                  <a:r>
                    <a:rPr lang="en-SG" sz="2400" dirty="0"/>
                    <a:t> is the identity function on </a:t>
                  </a:r>
                  <a14:m>
                    <m:oMath xmlns:m="http://schemas.openxmlformats.org/officeDocument/2006/math">
                      <m:r>
                        <a:rPr lang="en-SG" sz="2400" i="1" dirty="0" smtClean="0">
                          <a:latin typeface="Cambria Math" panose="02040503050406030204" pitchFamily="18" charset="0"/>
                        </a:rPr>
                        <m:t>𝑋</m:t>
                      </m:r>
                    </m:oMath>
                  </a14:m>
                  <a:r>
                    <a:rPr lang="en-SG" sz="2400" dirty="0"/>
                    <a:t>, and </a:t>
                  </a:r>
                  <a14:m>
                    <m:oMath xmlns:m="http://schemas.openxmlformats.org/officeDocument/2006/math">
                      <m:sSub>
                        <m:sSubPr>
                          <m:ctrlPr>
                            <a:rPr lang="en-SG" sz="2400" i="1">
                              <a:latin typeface="Cambria Math" panose="02040503050406030204" pitchFamily="18" charset="0"/>
                            </a:rPr>
                          </m:ctrlPr>
                        </m:sSubPr>
                        <m:e>
                          <m:r>
                            <a:rPr lang="en-US" sz="2400" b="0" i="1" smtClean="0">
                              <a:latin typeface="Cambria Math" panose="02040503050406030204" pitchFamily="18" charset="0"/>
                            </a:rPr>
                            <m:t>𝑖𝑑</m:t>
                          </m:r>
                        </m:e>
                        <m:sub>
                          <m:r>
                            <a:rPr lang="en-US" sz="2400" b="0" i="1" smtClean="0">
                              <a:latin typeface="Cambria Math" panose="02040503050406030204" pitchFamily="18" charset="0"/>
                            </a:rPr>
                            <m:t>𝑌</m:t>
                          </m:r>
                        </m:sub>
                      </m:sSub>
                    </m:oMath>
                  </a14:m>
                  <a:r>
                    <a:rPr lang="en-SG" sz="2400" dirty="0"/>
                    <a:t> is the identity function on </a:t>
                  </a:r>
                  <a14:m>
                    <m:oMath xmlns:m="http://schemas.openxmlformats.org/officeDocument/2006/math">
                      <m:r>
                        <a:rPr lang="en-SG" sz="2400" b="0" i="1" dirty="0" smtClean="0">
                          <a:latin typeface="Cambria Math" panose="02040503050406030204" pitchFamily="18" charset="0"/>
                        </a:rPr>
                        <m:t>𝑌</m:t>
                      </m:r>
                    </m:oMath>
                  </a14:m>
                  <a:r>
                    <a:rPr lang="en-SG" sz="2400" dirty="0"/>
                    <a:t>, then</a:t>
                  </a:r>
                </a:p>
                <a:p>
                  <a:pPr>
                    <a:spcAft>
                      <a:spcPts val="600"/>
                    </a:spcAft>
                    <a:tabLst>
                      <a:tab pos="2333625" algn="l"/>
                    </a:tabLst>
                  </a:pPr>
                  <a:r>
                    <a:rPr lang="en-SG" sz="2400" dirty="0"/>
                    <a:t>	</a:t>
                  </a:r>
                  <a14:m>
                    <m:oMath xmlns:m="http://schemas.openxmlformats.org/officeDocument/2006/math">
                      <m:r>
                        <a:rPr lang="en-SG" sz="2400" b="0" i="1" smtClean="0">
                          <a:solidFill>
                            <a:srgbClr val="0000FF"/>
                          </a:solidFill>
                          <a:latin typeface="Cambria Math" panose="02040503050406030204" pitchFamily="18" charset="0"/>
                        </a:rPr>
                        <m:t>𝑓</m:t>
                      </m:r>
                      <m:r>
                        <a:rPr lang="en-SG" sz="2400" b="0" i="1" smtClean="0">
                          <a:solidFill>
                            <a:srgbClr val="0000FF"/>
                          </a:solidFill>
                          <a:latin typeface="Cambria Math" panose="02040503050406030204" pitchFamily="18" charset="0"/>
                          <a:ea typeface="Cambria Math" panose="02040503050406030204" pitchFamily="18" charset="0"/>
                        </a:rPr>
                        <m:t>∘</m:t>
                      </m:r>
                      <m:sSub>
                        <m:sSubPr>
                          <m:ctrlPr>
                            <a:rPr lang="en-SG" sz="2400" b="0" i="1" smtClean="0">
                              <a:solidFill>
                                <a:srgbClr val="0000FF"/>
                              </a:solidFill>
                              <a:latin typeface="Cambria Math" panose="02040503050406030204" pitchFamily="18" charset="0"/>
                              <a:ea typeface="Cambria Math" panose="020405030504060302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𝑋</m:t>
                          </m:r>
                        </m:sub>
                      </m:sSub>
                      <m:r>
                        <a:rPr lang="en-SG" sz="2400" b="0" i="1" smtClean="0">
                          <a:solidFill>
                            <a:srgbClr val="0000FF"/>
                          </a:solidFill>
                          <a:latin typeface="Cambria Math" panose="02040503050406030204" pitchFamily="18" charset="0"/>
                          <a:ea typeface="Cambria Math" panose="02040503050406030204" pitchFamily="18" charset="0"/>
                        </a:rPr>
                        <m:t>=</m:t>
                      </m:r>
                      <m:r>
                        <a:rPr lang="en-SG" sz="2400" b="0" i="1" smtClean="0">
                          <a:solidFill>
                            <a:srgbClr val="0000FF"/>
                          </a:solidFill>
                          <a:latin typeface="Cambria Math" panose="02040503050406030204" pitchFamily="18" charset="0"/>
                          <a:ea typeface="Cambria Math" panose="02040503050406030204" pitchFamily="18" charset="0"/>
                        </a:rPr>
                        <m:t>𝑓</m:t>
                      </m:r>
                    </m:oMath>
                  </a14:m>
                  <a:r>
                    <a:rPr lang="en-SG" sz="2400" dirty="0">
                      <a:solidFill>
                        <a:srgbClr val="0000FF"/>
                      </a:solidFill>
                    </a:rPr>
                    <a:t> </a:t>
                  </a:r>
                  <a:r>
                    <a:rPr lang="en-SG" sz="2400" dirty="0"/>
                    <a:t>and</a:t>
                  </a:r>
                </a:p>
                <a:p>
                  <a:pPr>
                    <a:spcAft>
                      <a:spcPts val="600"/>
                    </a:spcAft>
                    <a:tabLst>
                      <a:tab pos="2333625" algn="l"/>
                    </a:tabLst>
                  </a:pPr>
                  <a:r>
                    <a:rPr lang="en-SG" sz="2400" dirty="0"/>
                    <a:t>	</a:t>
                  </a:r>
                  <a14:m>
                    <m:oMath xmlns:m="http://schemas.openxmlformats.org/officeDocument/2006/math">
                      <m:sSub>
                        <m:sSubPr>
                          <m:ctrlPr>
                            <a:rPr lang="en-SG" sz="2400" i="1" smtClean="0">
                              <a:solidFill>
                                <a:srgbClr val="0000FF"/>
                              </a:solidFill>
                              <a:latin typeface="Cambria Math" panose="02040503050406030204" pitchFamily="18" charset="0"/>
                              <a:ea typeface="Cambria Math" panose="020405030504060302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𝑌</m:t>
                          </m:r>
                        </m:sub>
                      </m:sSub>
                      <m:r>
                        <a:rPr lang="en-SG" sz="2400" i="1">
                          <a:solidFill>
                            <a:srgbClr val="0000FF"/>
                          </a:solidFill>
                          <a:latin typeface="Cambria Math" panose="02040503050406030204" pitchFamily="18" charset="0"/>
                          <a:ea typeface="Cambria Math" panose="02040503050406030204" pitchFamily="18" charset="0"/>
                        </a:rPr>
                        <m:t>∘</m:t>
                      </m:r>
                      <m:r>
                        <a:rPr lang="en-SG" sz="2400" b="0" i="1" smtClean="0">
                          <a:solidFill>
                            <a:srgbClr val="0000FF"/>
                          </a:solidFill>
                          <a:latin typeface="Cambria Math" panose="02040503050406030204" pitchFamily="18" charset="0"/>
                          <a:ea typeface="Cambria Math" panose="02040503050406030204" pitchFamily="18" charset="0"/>
                        </a:rPr>
                        <m:t>𝑓</m:t>
                      </m:r>
                      <m:r>
                        <a:rPr lang="en-SG" sz="2400" i="1">
                          <a:solidFill>
                            <a:srgbClr val="0000FF"/>
                          </a:solidFill>
                          <a:latin typeface="Cambria Math" panose="02040503050406030204" pitchFamily="18" charset="0"/>
                          <a:ea typeface="Cambria Math" panose="02040503050406030204" pitchFamily="18" charset="0"/>
                        </a:rPr>
                        <m:t>=</m:t>
                      </m:r>
                      <m:r>
                        <a:rPr lang="en-SG" sz="2400" i="1">
                          <a:solidFill>
                            <a:srgbClr val="0000FF"/>
                          </a:solidFill>
                          <a:latin typeface="Cambria Math" panose="02040503050406030204" pitchFamily="18" charset="0"/>
                          <a:ea typeface="Cambria Math" panose="02040503050406030204" pitchFamily="18" charset="0"/>
                        </a:rPr>
                        <m:t>𝑓</m:t>
                      </m:r>
                    </m:oMath>
                  </a14:m>
                  <a:r>
                    <a:rPr lang="en-SG" sz="2400" dirty="0">
                      <a:solidFill>
                        <a:srgbClr val="0000FF"/>
                      </a:solidFill>
                    </a:rPr>
                    <a:t> </a:t>
                  </a:r>
                  <a:endParaRPr lang="en-SG" sz="2400" dirty="0"/>
                </a:p>
              </p:txBody>
            </p:sp>
          </mc:Choice>
          <mc:Fallback xmlns="">
            <p:sp>
              <p:nvSpPr>
                <p:cNvPr id="31" name="TextBox 30">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164288" y="5218734"/>
                  <a:ext cx="7496979" cy="2045112"/>
                </a:xfrm>
                <a:prstGeom prst="rect">
                  <a:avLst/>
                </a:prstGeom>
                <a:blipFill>
                  <a:blip r:embed="rId3"/>
                  <a:stretch>
                    <a:fillRect l="-1301" t="-2388" b="-1791"/>
                  </a:stretch>
                </a:blipFill>
              </p:spPr>
              <p:txBody>
                <a:bodyPr/>
                <a:lstStyle/>
                <a:p>
                  <a:r>
                    <a:rPr lang="en-US">
                      <a:noFill/>
                    </a:rPr>
                    <a:t> </a:t>
                  </a:r>
                </a:p>
              </p:txBody>
            </p:sp>
          </mc:Fallback>
        </mc:AlternateContent>
      </p:grpSp>
      <p:sp>
        <p:nvSpPr>
          <p:cNvPr id="26" name="Oval 25">
            <a:extLst>
              <a:ext uri="{FF2B5EF4-FFF2-40B4-BE49-F238E27FC236}">
                <a16:creationId xmlns:a16="http://schemas.microsoft.com/office/drawing/2014/main" id="{6CAB6DF3-859A-471D-B77F-A683BAE1DF3E}"/>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573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Composing a Function with Its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7.3.3 Composing a Function with Its Inverse </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295201" y="1422472"/>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#22: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𝑥</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𝑦</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𝑧</m:t>
                    </m:r>
                    <m:r>
                      <a:rPr lang="en-US" altLang="en-US" sz="2800" i="1" dirty="0" smtClean="0">
                        <a:latin typeface="Cambria Math" panose="02040503050406030204" pitchFamily="18" charset="0"/>
                      </a:rPr>
                      <m:t>}. </m:t>
                    </m:r>
                  </m:oMath>
                </a14:m>
                <a:r>
                  <a:rPr lang="en-US" altLang="en-US" sz="2800" dirty="0"/>
                  <a:t>Define </a:t>
                </a:r>
                <a14:m>
                  <m:oMath xmlns:m="http://schemas.openxmlformats.org/officeDocument/2006/math">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𝑋</m:t>
                    </m:r>
                    <m:r>
                      <a:rPr lang="en-US" altLang="en-US" sz="2800" i="1" dirty="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by the following arrow diagram.</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295201" y="1422472"/>
                <a:ext cx="8290746" cy="954107"/>
              </a:xfrm>
              <a:prstGeom prst="rect">
                <a:avLst/>
              </a:prstGeom>
              <a:blipFill>
                <a:blip r:embed="rId3"/>
                <a:stretch>
                  <a:fillRect l="-1471" t="-5732" r="-809" b="-1719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40622C-4463-45F4-8AC2-4C84F53039ED}"/>
                  </a:ext>
                </a:extLst>
              </p:cNvPr>
              <p:cNvSpPr txBox="1"/>
              <p:nvPr/>
            </p:nvSpPr>
            <p:spPr>
              <a:xfrm>
                <a:off x="369739" y="3984276"/>
                <a:ext cx="8290746" cy="990977"/>
              </a:xfrm>
              <a:prstGeom prst="rect">
                <a:avLst/>
              </a:prstGeom>
              <a:noFill/>
              <a:ln>
                <a:noFill/>
              </a:ln>
            </p:spPr>
            <p:txBody>
              <a:bodyPr wrap="square" rtlCol="0">
                <a:spAutoFit/>
              </a:bodyPr>
              <a:lstStyle/>
              <a:p>
                <a:pPr>
                  <a:tabLst>
                    <a:tab pos="457200" algn="l"/>
                    <a:tab pos="1371600" algn="l"/>
                    <a:tab pos="1547813" algn="l"/>
                  </a:tabLst>
                </a:pPr>
                <a:r>
                  <a:rPr lang="en-US" altLang="en-US" sz="2800" dirty="0"/>
                  <a:t>Then </a:t>
                </a:r>
                <a14:m>
                  <m:oMath xmlns:m="http://schemas.openxmlformats.org/officeDocument/2006/math">
                    <m:r>
                      <a:rPr lang="en-US" altLang="en-US" sz="2800" i="1" dirty="0" smtClean="0">
                        <a:latin typeface="Cambria Math" panose="02040503050406030204" pitchFamily="18" charset="0"/>
                      </a:rPr>
                      <m:t>𝑓</m:t>
                    </m:r>
                  </m:oMath>
                </a14:m>
                <a:r>
                  <a:rPr lang="en-US" altLang="en-US" sz="2800" dirty="0"/>
                  <a:t> is a bijection. Thus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oMath>
                </a14:m>
                <a:r>
                  <a:rPr lang="en-US" altLang="en-US" sz="2800" baseline="30000" dirty="0"/>
                  <a:t> </a:t>
                </a:r>
                <a:r>
                  <a:rPr lang="en-US" altLang="en-US" sz="2800" dirty="0"/>
                  <a:t>exists and is found by tracing the arrows backwards, as shown below.</a:t>
                </a:r>
              </a:p>
            </p:txBody>
          </p:sp>
        </mc:Choice>
        <mc:Fallback xmlns="">
          <p:sp>
            <p:nvSpPr>
              <p:cNvPr id="23" name="TextBox 22">
                <a:extLst>
                  <a:ext uri="{FF2B5EF4-FFF2-40B4-BE49-F238E27FC236}">
                    <a16:creationId xmlns:a16="http://schemas.microsoft.com/office/drawing/2014/main" id="{CE40622C-4463-45F4-8AC2-4C84F53039ED}"/>
                  </a:ext>
                </a:extLst>
              </p:cNvPr>
              <p:cNvSpPr txBox="1">
                <a:spLocks noRot="1" noChangeAspect="1" noMove="1" noResize="1" noEditPoints="1" noAdjustHandles="1" noChangeArrowheads="1" noChangeShapeType="1" noTextEdit="1"/>
              </p:cNvSpPr>
              <p:nvPr/>
            </p:nvSpPr>
            <p:spPr>
              <a:xfrm>
                <a:off x="369739" y="3984276"/>
                <a:ext cx="8290746" cy="990977"/>
              </a:xfrm>
              <a:prstGeom prst="rect">
                <a:avLst/>
              </a:prstGeom>
              <a:blipFill>
                <a:blip r:embed="rId4"/>
                <a:stretch>
                  <a:fillRect l="-1544" t="-6173" b="-13580"/>
                </a:stretch>
              </a:blipFill>
              <a:ln>
                <a:noFill/>
              </a:ln>
            </p:spPr>
            <p:txBody>
              <a:bodyPr/>
              <a:lstStyle/>
              <a:p>
                <a:r>
                  <a:rPr lang="en-US">
                    <a:noFill/>
                  </a:rPr>
                  <a:t> </a:t>
                </a:r>
              </a:p>
            </p:txBody>
          </p:sp>
        </mc:Fallback>
      </mc:AlternateContent>
      <p:pic>
        <p:nvPicPr>
          <p:cNvPr id="24" name="Picture 2">
            <a:extLst>
              <a:ext uri="{FF2B5EF4-FFF2-40B4-BE49-F238E27FC236}">
                <a16:creationId xmlns:a16="http://schemas.microsoft.com/office/drawing/2014/main" id="{298A674D-CFC4-4BE7-AC11-B223A36DBE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6464" y="2304453"/>
            <a:ext cx="2598268" cy="177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2AD9D607-EA56-450F-87E5-C2B0A3B75E1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827" y="4855171"/>
            <a:ext cx="2526289" cy="165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a:extLst>
              <a:ext uri="{FF2B5EF4-FFF2-40B4-BE49-F238E27FC236}">
                <a16:creationId xmlns:a16="http://schemas.microsoft.com/office/drawing/2014/main" id="{441BDD4E-35CD-46A0-9FF9-59595A8AF33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3EC8C0F2-7C80-4BC5-8D32-032092ACAD2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E6FFB9B-00FE-480D-B172-BED460C22001}"/>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F3A506CA-4EE9-449D-B4AF-CA66046A754F}"/>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4E1382C-8093-42F8-8DB5-3DD6C325F092}"/>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D3CD60C9-D25A-48D8-9AA0-516F5EB2E14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6AE6F064-4143-4513-806D-94FDAB0D0470}"/>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D44DCDE-609F-4668-85B2-149C9086F34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2A7A3B70-C137-4F54-A98E-0DD76894F39B}"/>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9CFCF153-79EC-4D51-B000-82D4C64DC53F}"/>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6447BEA-DCF9-4443-95A0-1973159CBFF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B52CD939-A932-40B2-A685-4EC71E1B4AA3}"/>
              </a:ext>
            </a:extLst>
          </p:cNvPr>
          <p:cNvSpPr/>
          <p:nvPr/>
        </p:nvSpPr>
        <p:spPr>
          <a:xfrm>
            <a:off x="628478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6D4B4C3-8975-4A66-A472-074FD4B1596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04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Composing a Function with Its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901584"/>
                <a:ext cx="8290746" cy="990977"/>
              </a:xfrm>
              <a:prstGeom prst="rect">
                <a:avLst/>
              </a:prstGeom>
              <a:noFill/>
              <a:ln>
                <a:noFill/>
              </a:ln>
            </p:spPr>
            <p:txBody>
              <a:bodyPr wrap="square" rtlCol="0">
                <a:spAutoFit/>
              </a:bodyPr>
              <a:lstStyle/>
              <a:p>
                <a:pPr>
                  <a:tabLst>
                    <a:tab pos="457200" algn="l"/>
                    <a:tab pos="1371600" algn="l"/>
                    <a:tab pos="1547813" algn="l"/>
                  </a:tabLst>
                </a:pPr>
                <a:r>
                  <a:rPr lang="en-US" altLang="en-US" sz="2800" dirty="0"/>
                  <a:t>Now </a:t>
                </a:r>
                <a14:m>
                  <m:oMath xmlns:m="http://schemas.openxmlformats.org/officeDocument/2006/math">
                    <m:sSup>
                      <m:sSupPr>
                        <m:ctrlPr>
                          <a:rPr lang="en-US" altLang="en-US" sz="2800" i="1" smtClean="0">
                            <a:latin typeface="Cambria Math" panose="02040503050406030204" pitchFamily="18" charset="0"/>
                          </a:rPr>
                        </m:ctrlPr>
                      </m:sSupPr>
                      <m:e>
                        <m:r>
                          <a:rPr lang="en-SG" altLang="en-US" sz="2800" b="0" i="1" smtClean="0">
                            <a:latin typeface="Cambria Math" panose="02040503050406030204" pitchFamily="18" charset="0"/>
                          </a:rPr>
                          <m:t>𝑓</m:t>
                        </m:r>
                      </m:e>
                      <m:sup>
                        <m:r>
                          <a:rPr lang="en-SG" altLang="en-US" sz="2800" b="0" i="1" smtClean="0">
                            <a:latin typeface="Cambria Math" panose="02040503050406030204" pitchFamily="18" charset="0"/>
                          </a:rPr>
                          <m:t>−1</m:t>
                        </m:r>
                      </m:sup>
                    </m:sSup>
                    <m:r>
                      <a:rPr lang="en-US" altLang="en-US" sz="280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is found by following the arrows from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to </a:t>
                </a:r>
                <a14:m>
                  <m:oMath xmlns:m="http://schemas.openxmlformats.org/officeDocument/2006/math">
                    <m:r>
                      <a:rPr lang="en-US" altLang="en-US" sz="2800" i="1" dirty="0" smtClean="0">
                        <a:latin typeface="Cambria Math" panose="02040503050406030204" pitchFamily="18" charset="0"/>
                      </a:rPr>
                      <m:t>𝑌</m:t>
                    </m:r>
                  </m:oMath>
                </a14:m>
                <a:r>
                  <a:rPr lang="en-US" altLang="en-US" sz="2800" dirty="0"/>
                  <a:t> by </a:t>
                </a:r>
                <a14:m>
                  <m:oMath xmlns:m="http://schemas.openxmlformats.org/officeDocument/2006/math">
                    <m:r>
                      <a:rPr lang="en-US" altLang="en-US" sz="2800" i="1" dirty="0" smtClean="0">
                        <a:latin typeface="Cambria Math" panose="02040503050406030204" pitchFamily="18" charset="0"/>
                      </a:rPr>
                      <m:t>𝑓</m:t>
                    </m:r>
                  </m:oMath>
                </a14:m>
                <a:r>
                  <a:rPr lang="en-US" altLang="en-US" sz="2800" dirty="0"/>
                  <a:t> and back to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by </a:t>
                </a:r>
                <a14:m>
                  <m:oMath xmlns:m="http://schemas.openxmlformats.org/officeDocument/2006/math">
                    <m:sSup>
                      <m:sSupPr>
                        <m:ctrlPr>
                          <a:rPr lang="en-US" altLang="en-US" sz="2800" i="1">
                            <a:latin typeface="Cambria Math" panose="02040503050406030204" pitchFamily="18" charset="0"/>
                          </a:rPr>
                        </m:ctrlPr>
                      </m:sSupPr>
                      <m:e>
                        <m:r>
                          <a:rPr lang="en-SG" altLang="en-US" sz="2800" i="1">
                            <a:latin typeface="Cambria Math" panose="02040503050406030204" pitchFamily="18" charset="0"/>
                          </a:rPr>
                          <m:t>𝑓</m:t>
                        </m:r>
                      </m:e>
                      <m:sup>
                        <m:r>
                          <a:rPr lang="en-SG" altLang="en-US" sz="2800" i="1">
                            <a:latin typeface="Cambria Math" panose="02040503050406030204" pitchFamily="18" charset="0"/>
                          </a:rPr>
                          <m:t>−1</m:t>
                        </m:r>
                      </m:sup>
                    </m:sSup>
                  </m:oMath>
                </a14:m>
                <a:r>
                  <a:rPr lang="en-US" altLang="en-US" sz="2800" dirty="0"/>
                  <a:t>. </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901584"/>
                <a:ext cx="8290746" cy="990977"/>
              </a:xfrm>
              <a:prstGeom prst="rect">
                <a:avLst/>
              </a:prstGeom>
              <a:blipFill>
                <a:blip r:embed="rId3"/>
                <a:stretch>
                  <a:fillRect l="-1544" t="-6173" r="-1397" b="-13580"/>
                </a:stretch>
              </a:blipFill>
              <a:ln>
                <a:noFill/>
              </a:ln>
            </p:spPr>
            <p:txBody>
              <a:bodyPr/>
              <a:lstStyle/>
              <a:p>
                <a:r>
                  <a:rPr lang="en-SG">
                    <a:noFill/>
                  </a:rPr>
                  <a:t> </a:t>
                </a:r>
              </a:p>
            </p:txBody>
          </p:sp>
        </mc:Fallback>
      </mc:AlternateContent>
      <p:pic>
        <p:nvPicPr>
          <p:cNvPr id="29" name="Picture 2">
            <a:extLst>
              <a:ext uri="{FF2B5EF4-FFF2-40B4-BE49-F238E27FC236}">
                <a16:creationId xmlns:a16="http://schemas.microsoft.com/office/drawing/2014/main" id="{BD858D47-7220-449F-A252-7E8ADF217C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05" y="1821110"/>
            <a:ext cx="22256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a:extLst>
              <a:ext uri="{FF2B5EF4-FFF2-40B4-BE49-F238E27FC236}">
                <a16:creationId xmlns:a16="http://schemas.microsoft.com/office/drawing/2014/main" id="{5F5AEC64-641D-4C85-AEC2-0E37044A8B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758" y="3325312"/>
            <a:ext cx="22860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89B44C1-EB80-47B3-948F-EF7656C5DF16}"/>
                  </a:ext>
                </a:extLst>
              </p:cNvPr>
              <p:cNvSpPr txBox="1"/>
              <p:nvPr/>
            </p:nvSpPr>
            <p:spPr>
              <a:xfrm>
                <a:off x="4050356" y="3412030"/>
                <a:ext cx="3972206" cy="523220"/>
              </a:xfrm>
              <a:prstGeom prst="rect">
                <a:avLst/>
              </a:prstGeom>
              <a:noFill/>
              <a:ln>
                <a:noFill/>
              </a:ln>
            </p:spPr>
            <p:txBody>
              <a:bodyPr wrap="square" rtlCol="0">
                <a:spAutoFit/>
              </a:bodyPr>
              <a:lstStyle/>
              <a:p>
                <a:pPr>
                  <a:tabLst>
                    <a:tab pos="457200" algn="l"/>
                    <a:tab pos="1371600" algn="l"/>
                    <a:tab pos="1547813" algn="l"/>
                  </a:tabLst>
                </a:pPr>
                <a:r>
                  <a:rPr lang="en-US" altLang="en-US" sz="2800" dirty="0"/>
                  <a:t>Therefore, </a:t>
                </a:r>
                <a14:m>
                  <m:oMath xmlns:m="http://schemas.openxmlformats.org/officeDocument/2006/math">
                    <m:sSup>
                      <m:sSupPr>
                        <m:ctrlPr>
                          <a:rPr lang="en-SG"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−1</m:t>
                        </m:r>
                      </m:sup>
                    </m:sSup>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𝑓</m:t>
                    </m:r>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𝑖𝑑</m:t>
                        </m:r>
                      </m:e>
                      <m:sub>
                        <m:r>
                          <a:rPr lang="en-US" sz="2800" i="1">
                            <a:latin typeface="Cambria Math" panose="02040503050406030204" pitchFamily="18" charset="0"/>
                            <a:ea typeface="Cambria Math" panose="02040503050406030204" pitchFamily="18" charset="0"/>
                          </a:rPr>
                          <m:t>𝑋</m:t>
                        </m:r>
                      </m:sub>
                    </m:sSub>
                  </m:oMath>
                </a14:m>
                <a:r>
                  <a:rPr lang="en-US" altLang="en-US" sz="2800" dirty="0"/>
                  <a:t>. </a:t>
                </a:r>
              </a:p>
            </p:txBody>
          </p:sp>
        </mc:Choice>
        <mc:Fallback xmlns="">
          <p:sp>
            <p:nvSpPr>
              <p:cNvPr id="32" name="TextBox 31">
                <a:extLst>
                  <a:ext uri="{FF2B5EF4-FFF2-40B4-BE49-F238E27FC236}">
                    <a16:creationId xmlns:a16="http://schemas.microsoft.com/office/drawing/2014/main" id="{989B44C1-EB80-47B3-948F-EF7656C5DF16}"/>
                  </a:ext>
                </a:extLst>
              </p:cNvPr>
              <p:cNvSpPr txBox="1">
                <a:spLocks noRot="1" noChangeAspect="1" noMove="1" noResize="1" noEditPoints="1" noAdjustHandles="1" noChangeArrowheads="1" noChangeShapeType="1" noTextEdit="1"/>
              </p:cNvSpPr>
              <p:nvPr/>
            </p:nvSpPr>
            <p:spPr>
              <a:xfrm>
                <a:off x="4050356" y="3412030"/>
                <a:ext cx="3972206" cy="523220"/>
              </a:xfrm>
              <a:prstGeom prst="rect">
                <a:avLst/>
              </a:prstGeom>
              <a:blipFill>
                <a:blip r:embed="rId6"/>
                <a:stretch>
                  <a:fillRect l="-3067" t="-11628" r="-3988"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029D6EB-4728-4822-9CB2-855E19E20C8E}"/>
                  </a:ext>
                </a:extLst>
              </p:cNvPr>
              <p:cNvSpPr txBox="1"/>
              <p:nvPr/>
            </p:nvSpPr>
            <p:spPr>
              <a:xfrm>
                <a:off x="4061160" y="4035450"/>
                <a:ext cx="3961402" cy="523220"/>
              </a:xfrm>
              <a:prstGeom prst="rect">
                <a:avLst/>
              </a:prstGeom>
              <a:noFill/>
              <a:ln>
                <a:noFill/>
              </a:ln>
            </p:spPr>
            <p:txBody>
              <a:bodyPr wrap="square" rtlCol="0">
                <a:spAutoFit/>
              </a:bodyPr>
              <a:lstStyle/>
              <a:p>
                <a:pPr>
                  <a:tabLst>
                    <a:tab pos="457200" algn="l"/>
                    <a:tab pos="1371600" algn="l"/>
                    <a:tab pos="1547813" algn="l"/>
                  </a:tabLst>
                </a:pPr>
                <a:r>
                  <a:rPr lang="en-US" altLang="en-US" sz="2800" dirty="0"/>
                  <a:t>Similarly, </a:t>
                </a:r>
                <a14:m>
                  <m:oMath xmlns:m="http://schemas.openxmlformats.org/officeDocument/2006/math">
                    <m:r>
                      <a:rPr lang="en-SG" sz="2800" i="1">
                        <a:latin typeface="Cambria Math" panose="02040503050406030204" pitchFamily="18" charset="0"/>
                      </a:rPr>
                      <m:t>𝑓</m:t>
                    </m:r>
                    <m:r>
                      <a:rPr lang="en-SG" sz="2800" i="1">
                        <a:latin typeface="Cambria Math" panose="02040503050406030204" pitchFamily="18" charset="0"/>
                        <a:ea typeface="Cambria Math" panose="02040503050406030204" pitchFamily="18" charset="0"/>
                      </a:rPr>
                      <m:t>∘</m:t>
                    </m:r>
                    <m:sSup>
                      <m:sSupPr>
                        <m:ctrlPr>
                          <a:rPr lang="en-SG"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−1</m:t>
                        </m:r>
                      </m:sup>
                    </m:sSup>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𝑖𝑑</m:t>
                        </m:r>
                      </m:e>
                      <m:sub>
                        <m:r>
                          <a:rPr lang="en-US" sz="2800" i="1">
                            <a:latin typeface="Cambria Math" panose="02040503050406030204" pitchFamily="18" charset="0"/>
                            <a:ea typeface="Cambria Math" panose="02040503050406030204" pitchFamily="18" charset="0"/>
                          </a:rPr>
                          <m:t>𝑌</m:t>
                        </m:r>
                      </m:sub>
                    </m:sSub>
                  </m:oMath>
                </a14:m>
                <a:r>
                  <a:rPr lang="en-US" altLang="en-US" sz="2800" dirty="0"/>
                  <a:t>. </a:t>
                </a:r>
              </a:p>
            </p:txBody>
          </p:sp>
        </mc:Choice>
        <mc:Fallback xmlns="">
          <p:sp>
            <p:nvSpPr>
              <p:cNvPr id="34" name="TextBox 33">
                <a:extLst>
                  <a:ext uri="{FF2B5EF4-FFF2-40B4-BE49-F238E27FC236}">
                    <a16:creationId xmlns:a16="http://schemas.microsoft.com/office/drawing/2014/main" id="{3029D6EB-4728-4822-9CB2-855E19E20C8E}"/>
                  </a:ext>
                </a:extLst>
              </p:cNvPr>
              <p:cNvSpPr txBox="1">
                <a:spLocks noRot="1" noChangeAspect="1" noMove="1" noResize="1" noEditPoints="1" noAdjustHandles="1" noChangeArrowheads="1" noChangeShapeType="1" noTextEdit="1"/>
              </p:cNvSpPr>
              <p:nvPr/>
            </p:nvSpPr>
            <p:spPr>
              <a:xfrm>
                <a:off x="4061160" y="4035450"/>
                <a:ext cx="3961402" cy="523220"/>
              </a:xfrm>
              <a:prstGeom prst="rect">
                <a:avLst/>
              </a:prstGeom>
              <a:blipFill>
                <a:blip r:embed="rId7"/>
                <a:stretch>
                  <a:fillRect l="-3077" t="-11628" b="-32558"/>
                </a:stretch>
              </a:blipFill>
              <a:ln>
                <a:noFill/>
              </a:ln>
            </p:spPr>
            <p:txBody>
              <a:bodyPr/>
              <a:lstStyle/>
              <a:p>
                <a:r>
                  <a:rPr lang="en-SG">
                    <a:noFill/>
                  </a:rPr>
                  <a:t> </a:t>
                </a:r>
              </a:p>
            </p:txBody>
          </p:sp>
        </mc:Fallback>
      </mc:AlternateContent>
      <p:sp>
        <p:nvSpPr>
          <p:cNvPr id="50" name="Oval 49">
            <a:extLst>
              <a:ext uri="{FF2B5EF4-FFF2-40B4-BE49-F238E27FC236}">
                <a16:creationId xmlns:a16="http://schemas.microsoft.com/office/drawing/2014/main" id="{97E558CA-836B-494C-8FBF-6233D3886FE8}"/>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8CB27C2-42FF-4D4F-BB60-DDDC1C22AD58}"/>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858EE7B-2874-4CA7-B9D8-4E89423464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CF3E8F-21B3-4B24-B13B-8125DB0AC506}"/>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D42F6F4-3B5E-485F-ACCC-621CFA586892}"/>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4E9999F-6F3A-4BEB-8D04-C0F0B74EC2F1}"/>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60FB5785-3413-4F4E-B72E-D15A36C40723}"/>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42EF0C-18AD-43D7-9C54-61F1ABF920F9}"/>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62F9E5EA-61CC-4D47-9411-6B02DD10CA06}"/>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1CDB2315-B101-4949-AD6F-926C43012670}"/>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8F380B53-8276-457C-BD7C-360C771948D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AB0BDDFD-76F8-4B80-9E8A-DD47EB91B8A7}"/>
              </a:ext>
            </a:extLst>
          </p:cNvPr>
          <p:cNvSpPr/>
          <p:nvPr/>
        </p:nvSpPr>
        <p:spPr>
          <a:xfrm>
            <a:off x="628478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4E73CAE5-8F2F-4921-901A-261FCC211D20}"/>
              </a:ext>
            </a:extLst>
          </p:cNvPr>
          <p:cNvGrpSpPr/>
          <p:nvPr/>
        </p:nvGrpSpPr>
        <p:grpSpPr>
          <a:xfrm>
            <a:off x="506395" y="4883975"/>
            <a:ext cx="8008955" cy="1441597"/>
            <a:chOff x="993227" y="4598517"/>
            <a:chExt cx="8008955" cy="1441597"/>
          </a:xfrm>
        </p:grpSpPr>
        <p:sp>
          <p:nvSpPr>
            <p:cNvPr id="38" name="Rectangle 37">
              <a:extLst>
                <a:ext uri="{FF2B5EF4-FFF2-40B4-BE49-F238E27FC236}">
                  <a16:creationId xmlns:a16="http://schemas.microsoft.com/office/drawing/2014/main" id="{AD2F9B9C-536C-46CE-81A0-7E8A57AAE1A8}"/>
                </a:ext>
              </a:extLst>
            </p:cNvPr>
            <p:cNvSpPr/>
            <p:nvPr/>
          </p:nvSpPr>
          <p:spPr>
            <a:xfrm>
              <a:off x="993228" y="4598518"/>
              <a:ext cx="8008954" cy="1441596"/>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7.3.2 Composition of a Function with Its Inverse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04D210E-98BC-402B-9E53-DED9EC184F59}"/>
                    </a:ext>
                  </a:extLst>
                </p:cNvPr>
                <p:cNvSpPr txBox="1"/>
                <p:nvPr/>
              </p:nvSpPr>
              <p:spPr>
                <a:xfrm>
                  <a:off x="1199711" y="5141184"/>
                  <a:ext cx="7496979" cy="769441"/>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is a bijection with inverse function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SG" sz="2200" dirty="0"/>
                    <a:t>, then</a:t>
                  </a:r>
                </a:p>
                <a:p>
                  <a:pPr>
                    <a:spcAft>
                      <a:spcPts val="600"/>
                    </a:spcAft>
                    <a:tabLst>
                      <a:tab pos="1431925" algn="l"/>
                      <a:tab pos="3140075" algn="l"/>
                      <a:tab pos="3889375" algn="l"/>
                    </a:tabLst>
                  </a:pPr>
                  <a:r>
                    <a:rPr lang="en-SG" sz="2200" dirty="0"/>
                    <a:t>	</a:t>
                  </a:r>
                  <a14:m>
                    <m:oMath xmlns:m="http://schemas.openxmlformats.org/officeDocument/2006/math">
                      <m:sSup>
                        <m:sSupPr>
                          <m:ctrlPr>
                            <a:rPr lang="en-SG"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SG" sz="2200" b="0" i="1" smtClean="0">
                          <a:latin typeface="Cambria Math" panose="02040503050406030204" pitchFamily="18" charset="0"/>
                          <a:ea typeface="Cambria Math" panose="02040503050406030204" pitchFamily="18" charset="0"/>
                        </a:rPr>
                        <m:t>∘</m:t>
                      </m:r>
                      <m:r>
                        <a:rPr lang="en-SG" sz="2200" i="1">
                          <a:latin typeface="Cambria Math" panose="02040503050406030204" pitchFamily="18" charset="0"/>
                        </a:rPr>
                        <m:t>𝑓</m:t>
                      </m:r>
                      <m:r>
                        <a:rPr lang="en-SG" sz="2200" b="0" i="1" smtClean="0">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𝑖𝑑</m:t>
                          </m:r>
                        </m:e>
                        <m:sub>
                          <m:r>
                            <a:rPr lang="en-US" sz="2200" b="0" i="1" smtClean="0">
                              <a:latin typeface="Cambria Math" panose="02040503050406030204" pitchFamily="18" charset="0"/>
                              <a:ea typeface="Cambria Math" panose="02040503050406030204" pitchFamily="18" charset="0"/>
                            </a:rPr>
                            <m:t>𝑋</m:t>
                          </m:r>
                        </m:sub>
                      </m:sSub>
                    </m:oMath>
                  </a14:m>
                  <a:r>
                    <a:rPr lang="en-SG" sz="2200" dirty="0"/>
                    <a:t> 	 and  </a:t>
                  </a:r>
                  <a14:m>
                    <m:oMath xmlns:m="http://schemas.openxmlformats.org/officeDocument/2006/math">
                      <m:r>
                        <a:rPr lang="en-SG" sz="2200" i="1">
                          <a:latin typeface="Cambria Math" panose="02040503050406030204" pitchFamily="18" charset="0"/>
                        </a:rPr>
                        <m:t>𝑓</m:t>
                      </m:r>
                      <m:r>
                        <a:rPr lang="en-SG" sz="2200" i="1">
                          <a:latin typeface="Cambria Math" panose="02040503050406030204" pitchFamily="18" charset="0"/>
                          <a:ea typeface="Cambria Math" panose="02040503050406030204" pitchFamily="18" charset="0"/>
                        </a:rPr>
                        <m:t>∘</m:t>
                      </m:r>
                      <m:sSup>
                        <m:sSupPr>
                          <m:ctrlPr>
                            <a:rPr lang="en-SG"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𝑖𝑑</m:t>
                          </m:r>
                        </m:e>
                        <m:sub>
                          <m:r>
                            <a:rPr lang="en-US" sz="2200" b="0" i="1" smtClean="0">
                              <a:latin typeface="Cambria Math" panose="02040503050406030204" pitchFamily="18" charset="0"/>
                              <a:ea typeface="Cambria Math" panose="02040503050406030204" pitchFamily="18" charset="0"/>
                            </a:rPr>
                            <m:t>𝑌</m:t>
                          </m:r>
                        </m:sub>
                      </m:sSub>
                    </m:oMath>
                  </a14:m>
                  <a:endParaRPr lang="en-SG" sz="2200" dirty="0"/>
                </a:p>
              </p:txBody>
            </p:sp>
          </mc:Choice>
          <mc:Fallback xmlns="">
            <p:sp>
              <p:nvSpPr>
                <p:cNvPr id="41" name="TextBox 40">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199711" y="5141184"/>
                  <a:ext cx="7496979" cy="769441"/>
                </a:xfrm>
                <a:prstGeom prst="rect">
                  <a:avLst/>
                </a:prstGeom>
                <a:blipFill>
                  <a:blip r:embed="rId8"/>
                  <a:stretch>
                    <a:fillRect l="-1057" t="-5556" b="-15873"/>
                  </a:stretch>
                </a:blipFill>
              </p:spPr>
              <p:txBody>
                <a:bodyPr/>
                <a:lstStyle/>
                <a:p>
                  <a:r>
                    <a:rPr lang="en-SG">
                      <a:noFill/>
                    </a:rPr>
                    <a:t> </a:t>
                  </a:r>
                </a:p>
              </p:txBody>
            </p:sp>
          </mc:Fallback>
        </mc:AlternateContent>
      </p:grpSp>
      <p:sp>
        <p:nvSpPr>
          <p:cNvPr id="37" name="Oval 36">
            <a:extLst>
              <a:ext uri="{FF2B5EF4-FFF2-40B4-BE49-F238E27FC236}">
                <a16:creationId xmlns:a16="http://schemas.microsoft.com/office/drawing/2014/main" id="{5BD8A43B-4276-4335-BDFD-F8D8DAFDBEC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C4A291-DABA-4064-B999-59F09BE5AD9C}"/>
                  </a:ext>
                </a:extLst>
              </p:cNvPr>
              <p:cNvSpPr txBox="1"/>
              <p:nvPr/>
            </p:nvSpPr>
            <p:spPr>
              <a:xfrm>
                <a:off x="4044288" y="2056427"/>
                <a:ext cx="3978274" cy="1053365"/>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SG" dirty="0"/>
              </a:p>
            </p:txBody>
          </p:sp>
        </mc:Choice>
        <mc:Fallback xmlns="">
          <p:sp>
            <p:nvSpPr>
              <p:cNvPr id="43" name="TextBox 42">
                <a:extLst>
                  <a:ext uri="{FF2B5EF4-FFF2-40B4-BE49-F238E27FC236}">
                    <a16:creationId xmlns:a16="http://schemas.microsoft.com/office/drawing/2014/main" id="{E1C4A291-DABA-4064-B999-59F09BE5AD9C}"/>
                  </a:ext>
                </a:extLst>
              </p:cNvPr>
              <p:cNvSpPr txBox="1">
                <a:spLocks noRot="1" noChangeAspect="1" noMove="1" noResize="1" noEditPoints="1" noAdjustHandles="1" noChangeArrowheads="1" noChangeShapeType="1" noTextEdit="1"/>
              </p:cNvSpPr>
              <p:nvPr/>
            </p:nvSpPr>
            <p:spPr>
              <a:xfrm>
                <a:off x="4044288" y="2056427"/>
                <a:ext cx="3978274" cy="1053365"/>
              </a:xfrm>
              <a:prstGeom prst="rect">
                <a:avLst/>
              </a:prstGeom>
              <a:blipFill>
                <a:blip r:embed="rId9"/>
                <a:stretch>
                  <a:fillRect l="-459" r="-766" b="-3468"/>
                </a:stretch>
              </a:blipFill>
            </p:spPr>
            <p:txBody>
              <a:bodyPr/>
              <a:lstStyle/>
              <a:p>
                <a:r>
                  <a:rPr lang="en-SG">
                    <a:noFill/>
                  </a:rPr>
                  <a:t> </a:t>
                </a:r>
              </a:p>
            </p:txBody>
          </p:sp>
        </mc:Fallback>
      </mc:AlternateContent>
      <p:sp>
        <p:nvSpPr>
          <p:cNvPr id="31" name="Oval 30">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1737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Associativity of Function Composition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7.3.4 Associativity of Function Composition</a:t>
            </a:r>
            <a:endParaRPr lang="en-SG" sz="2000" dirty="0">
              <a:solidFill>
                <a:schemeClr val="bg1"/>
              </a:solidFill>
            </a:endParaRP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A7664F-4CFC-48E5-98C3-A1EA20DC4CE0}"/>
                  </a:ext>
                </a:extLst>
              </p:cNvPr>
              <p:cNvSpPr txBox="1"/>
              <p:nvPr/>
            </p:nvSpPr>
            <p:spPr>
              <a:xfrm>
                <a:off x="2205298" y="1419007"/>
                <a:ext cx="6746488" cy="681982"/>
              </a:xfrm>
              <a:prstGeom prst="rect">
                <a:avLst/>
              </a:prstGeom>
              <a:solidFill>
                <a:schemeClr val="accent1">
                  <a:lumMod val="20000"/>
                  <a:lumOff val="80000"/>
                </a:schemeClr>
              </a:solidFill>
            </p:spPr>
            <p:txBody>
              <a:bodyPr wrap="square" rtlCol="0">
                <a:spAutoFit/>
              </a:bodyPr>
              <a:lstStyle/>
              <a:p>
                <a:r>
                  <a:rPr lang="en-US" b="1" dirty="0"/>
                  <a:t>Function composition</a:t>
                </a:r>
                <a:r>
                  <a:rPr lang="en-US" dirty="0"/>
                  <a:t>. L</a:t>
                </a:r>
                <a14:m>
                  <m:oMath xmlns:m="http://schemas.openxmlformats.org/officeDocument/2006/math">
                    <m:r>
                      <m:rPr>
                        <m:sty m:val="p"/>
                      </m:rPr>
                      <a:rPr lang="en-US" b="0" i="0" dirty="0" smtClean="0">
                        <a:latin typeface="Cambria Math" panose="02040503050406030204" pitchFamily="18" charset="0"/>
                      </a:rPr>
                      <m:t>et</m:t>
                    </m:r>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a:t> and </a:t>
                </a:r>
                <a14:m>
                  <m:oMath xmlns:m="http://schemas.openxmlformats.org/officeDocument/2006/math">
                    <m:r>
                      <a:rPr lang="en-SG" b="0" i="1" smtClean="0">
                        <a:latin typeface="Cambria Math" panose="02040503050406030204" pitchFamily="18" charset="0"/>
                      </a:rPr>
                      <m:t>𝑔</m:t>
                    </m:r>
                    <m:r>
                      <a:rPr lang="en-US" i="1">
                        <a:latin typeface="Cambria Math" panose="02040503050406030204" pitchFamily="18" charset="0"/>
                      </a:rPr>
                      <m:t>:</m:t>
                    </m:r>
                    <m:r>
                      <a:rPr lang="en-SG" b="0"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a:t>
                </a:r>
              </a:p>
              <a:p>
                <a:r>
                  <a:rPr lang="en-US" dirty="0"/>
                  <a:t>Then </a:t>
                </a:r>
                <a14:m>
                  <m:oMath xmlns:m="http://schemas.openxmlformats.org/officeDocument/2006/math">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 such that for every </a:t>
                </a:r>
                <a14:m>
                  <m:oMath xmlns:m="http://schemas.openxmlformats.org/officeDocument/2006/math">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d>
                      <m:dPr>
                        <m:ctrlPr>
                          <a:rPr lang="en-SG" b="0" i="1" smtClean="0">
                            <a:latin typeface="Cambria Math" panose="02040503050406030204" pitchFamily="18" charset="0"/>
                          </a:rPr>
                        </m:ctrlPr>
                      </m:dPr>
                      <m:e>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e>
                    </m:d>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𝑔</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𝑓</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e>
                    </m:d>
                    <m:r>
                      <a:rPr lang="en-SG"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8" name="TextBox 37">
                <a:extLst>
                  <a:ext uri="{FF2B5EF4-FFF2-40B4-BE49-F238E27FC236}">
                    <a16:creationId xmlns:a16="http://schemas.microsoft.com/office/drawing/2014/main" id="{62A7664F-4CFC-48E5-98C3-A1EA20DC4CE0}"/>
                  </a:ext>
                </a:extLst>
              </p:cNvPr>
              <p:cNvSpPr txBox="1">
                <a:spLocks noRot="1" noChangeAspect="1" noMove="1" noResize="1" noEditPoints="1" noAdjustHandles="1" noChangeArrowheads="1" noChangeShapeType="1" noTextEdit="1"/>
              </p:cNvSpPr>
              <p:nvPr/>
            </p:nvSpPr>
            <p:spPr>
              <a:xfrm>
                <a:off x="2205298" y="1419007"/>
                <a:ext cx="6746488" cy="681982"/>
              </a:xfrm>
              <a:prstGeom prst="rect">
                <a:avLst/>
              </a:prstGeom>
              <a:blipFill>
                <a:blip r:embed="rId3"/>
                <a:stretch>
                  <a:fillRect l="-814" t="-5357" b="-11607"/>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1914FF99-D746-40C8-9075-2E274DC36953}"/>
              </a:ext>
            </a:extLst>
          </p:cNvPr>
          <p:cNvGrpSpPr/>
          <p:nvPr/>
        </p:nvGrpSpPr>
        <p:grpSpPr>
          <a:xfrm>
            <a:off x="513275" y="2163115"/>
            <a:ext cx="8008955" cy="1650663"/>
            <a:chOff x="993227" y="4598517"/>
            <a:chExt cx="8008955" cy="1650663"/>
          </a:xfrm>
        </p:grpSpPr>
        <p:sp>
          <p:nvSpPr>
            <p:cNvPr id="45" name="Rectangle 44">
              <a:extLst>
                <a:ext uri="{FF2B5EF4-FFF2-40B4-BE49-F238E27FC236}">
                  <a16:creationId xmlns:a16="http://schemas.microsoft.com/office/drawing/2014/main" id="{A7AE0D55-68E9-47B2-97C4-CC0670E1F54D}"/>
                </a:ext>
              </a:extLst>
            </p:cNvPr>
            <p:cNvSpPr/>
            <p:nvPr/>
          </p:nvSpPr>
          <p:spPr>
            <a:xfrm>
              <a:off x="993228" y="4598517"/>
              <a:ext cx="8008954" cy="157892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a:extLst>
                <a:ext uri="{FF2B5EF4-FFF2-40B4-BE49-F238E27FC236}">
                  <a16:creationId xmlns:a16="http://schemas.microsoft.com/office/drawing/2014/main" id="{CEE5061E-88E4-4957-BD5C-BB9C2D399245}"/>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a:extLst>
                <a:ext uri="{FF2B5EF4-FFF2-40B4-BE49-F238E27FC236}">
                  <a16:creationId xmlns:a16="http://schemas.microsoft.com/office/drawing/2014/main" id="{6821C773-4118-443D-94C5-C1DFC4D38024}"/>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Associativity of Function Composition</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3C0109B-83B8-4323-BC8E-30ED47260FFD}"/>
                    </a:ext>
                  </a:extLst>
                </p:cNvPr>
                <p:cNvSpPr txBox="1"/>
                <p:nvPr/>
              </p:nvSpPr>
              <p:spPr>
                <a:xfrm>
                  <a:off x="1199711" y="5141184"/>
                  <a:ext cx="7496979" cy="1107996"/>
                </a:xfrm>
                <a:prstGeom prst="rect">
                  <a:avLst/>
                </a:prstGeom>
                <a:noFill/>
              </p:spPr>
              <p:txBody>
                <a:bodyPr wrap="square" rtlCol="0">
                  <a:spAutoFit/>
                </a:bodyPr>
                <a:lstStyle/>
                <a:p>
                  <a:r>
                    <a:rPr lang="en-SG" sz="2200" dirty="0"/>
                    <a:t>Let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𝑔</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oMath>
                  </a14:m>
                  <a:r>
                    <a:rPr lang="en-US" sz="2200" dirty="0"/>
                    <a:t> and </a:t>
                  </a:r>
                  <a14:m>
                    <m:oMath xmlns:m="http://schemas.openxmlformats.org/officeDocument/2006/math">
                      <m:r>
                        <a:rPr lang="en-US" sz="2200" b="0" i="1" smtClean="0">
                          <a:latin typeface="Cambria Math" panose="02040503050406030204" pitchFamily="18" charset="0"/>
                        </a:rPr>
                        <m:t>h</m:t>
                      </m:r>
                      <m:r>
                        <a:rPr lang="en-US" sz="2200" i="1">
                          <a:latin typeface="Cambria Math" panose="02040503050406030204" pitchFamily="18" charset="0"/>
                        </a:rPr>
                        <m:t>:</m:t>
                      </m:r>
                      <m:r>
                        <a:rPr lang="en-US" sz="2200" b="0" i="1" smtClean="0">
                          <a:latin typeface="Cambria Math" panose="02040503050406030204" pitchFamily="18" charset="0"/>
                        </a:rPr>
                        <m:t>𝐶</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𝐷</m:t>
                      </m:r>
                    </m:oMath>
                  </a14:m>
                  <a:r>
                    <a:rPr lang="en-SG" sz="2200" dirty="0"/>
                    <a:t>. Then </a:t>
                  </a:r>
                </a:p>
                <a:p>
                  <a:pPr algn="ctr"/>
                  <a14:m>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h</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e>
                      </m:d>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h</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m:t>
                      </m:r>
                    </m:oMath>
                  </a14:m>
                  <a:r>
                    <a:rPr lang="en-SG" sz="2200" dirty="0"/>
                    <a:t>.</a:t>
                  </a:r>
                </a:p>
                <a:p>
                  <a:r>
                    <a:rPr lang="en-SG" sz="2200" dirty="0"/>
                    <a:t>Function composition is associative. </a:t>
                  </a:r>
                </a:p>
              </p:txBody>
            </p:sp>
          </mc:Choice>
          <mc:Fallback xmlns="">
            <p:sp>
              <p:nvSpPr>
                <p:cNvPr id="48" name="TextBox 47">
                  <a:extLst>
                    <a:ext uri="{FF2B5EF4-FFF2-40B4-BE49-F238E27FC236}">
                      <a16:creationId xmlns:a16="http://schemas.microsoft.com/office/drawing/2014/main" id="{33C0109B-83B8-4323-BC8E-30ED47260FFD}"/>
                    </a:ext>
                  </a:extLst>
                </p:cNvPr>
                <p:cNvSpPr txBox="1">
                  <a:spLocks noRot="1" noChangeAspect="1" noMove="1" noResize="1" noEditPoints="1" noAdjustHandles="1" noChangeArrowheads="1" noChangeShapeType="1" noTextEdit="1"/>
                </p:cNvSpPr>
                <p:nvPr/>
              </p:nvSpPr>
              <p:spPr>
                <a:xfrm>
                  <a:off x="1199711" y="5141184"/>
                  <a:ext cx="7496979" cy="1107996"/>
                </a:xfrm>
                <a:prstGeom prst="rect">
                  <a:avLst/>
                </a:prstGeom>
                <a:blipFill>
                  <a:blip r:embed="rId4"/>
                  <a:stretch>
                    <a:fillRect l="-1057" t="-3846" b="-98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9678ADC-3DCB-4784-850F-3679467C51B8}"/>
                  </a:ext>
                </a:extLst>
              </p:cNvPr>
              <p:cNvSpPr txBox="1"/>
              <p:nvPr/>
            </p:nvSpPr>
            <p:spPr>
              <a:xfrm>
                <a:off x="324356" y="4544080"/>
                <a:ext cx="8008953" cy="1907382"/>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The domains of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𝑓</m:t>
                    </m:r>
                  </m:oMath>
                </a14:m>
                <a:r>
                  <a:rPr lang="en-US" sz="2000" dirty="0"/>
                  <a:t> and </a:t>
                </a:r>
                <a14:m>
                  <m:oMath xmlns:m="http://schemas.openxmlformats.org/officeDocument/2006/math">
                    <m:r>
                      <a:rPr lang="en-US" sz="2000" i="1">
                        <a:latin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𝑔</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 </m:t>
                    </m:r>
                  </m:oMath>
                </a14:m>
                <a:r>
                  <a:rPr lang="en-US" sz="2000" dirty="0"/>
                  <a:t>are both </a:t>
                </a:r>
                <a14:m>
                  <m:oMath xmlns:m="http://schemas.openxmlformats.org/officeDocument/2006/math">
                    <m:r>
                      <a:rPr lang="en-US" sz="2000" i="1" dirty="0" smtClean="0">
                        <a:latin typeface="Cambria Math" panose="02040503050406030204" pitchFamily="18" charset="0"/>
                      </a:rPr>
                      <m:t>𝐴</m:t>
                    </m:r>
                  </m:oMath>
                </a14:m>
                <a:r>
                  <a:rPr lang="en-US" sz="2000" dirty="0"/>
                  <a:t>.</a:t>
                </a:r>
              </a:p>
              <a:p>
                <a:pPr marL="446088" indent="-446088"/>
                <a:r>
                  <a:rPr lang="en-US" sz="2000" dirty="0"/>
                  <a:t>2.	The codomains of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𝑓</m:t>
                    </m:r>
                  </m:oMath>
                </a14:m>
                <a:r>
                  <a:rPr lang="en-US" sz="2000" dirty="0"/>
                  <a:t> and </a:t>
                </a:r>
                <a14:m>
                  <m:oMath xmlns:m="http://schemas.openxmlformats.org/officeDocument/2006/math">
                    <m:r>
                      <a:rPr lang="en-US" sz="2000" i="1">
                        <a:latin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𝑔</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 </m:t>
                    </m:r>
                  </m:oMath>
                </a14:m>
                <a:r>
                  <a:rPr lang="en-US" sz="2000" dirty="0"/>
                  <a:t>are both </a:t>
                </a:r>
                <a14:m>
                  <m:oMath xmlns:m="http://schemas.openxmlformats.org/officeDocument/2006/math">
                    <m:r>
                      <a:rPr lang="en-US" sz="2000" b="0" i="1" dirty="0" smtClean="0">
                        <a:latin typeface="Cambria Math" panose="02040503050406030204" pitchFamily="18" charset="0"/>
                      </a:rPr>
                      <m:t>𝐷</m:t>
                    </m:r>
                  </m:oMath>
                </a14:m>
                <a:r>
                  <a:rPr lang="en-US" sz="2000" dirty="0"/>
                  <a:t>.</a:t>
                </a:r>
              </a:p>
              <a:p>
                <a:pPr marL="446088" indent="-446088">
                  <a:spcBef>
                    <a:spcPts val="600"/>
                  </a:spcBef>
                </a:pPr>
                <a:r>
                  <a:rPr lang="en-US" sz="2000" dirty="0"/>
                  <a:t>3.	For every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r>
                  <a:rPr lang="en-US" sz="2000" dirty="0"/>
                  <a:t>,</a:t>
                </a:r>
                <a:br>
                  <a:rPr lang="en-US" sz="2000" dirty="0"/>
                </a:br>
                <a14:m>
                  <m:oMathPara xmlns:m="http://schemas.openxmlformats.org/officeDocument/2006/math">
                    <m:oMathParaPr>
                      <m:jc m:val="left"/>
                    </m:oMathParaPr>
                    <m:oMath xmlns:m="http://schemas.openxmlformats.org/officeDocument/2006/math">
                      <m:d>
                        <m:dPr>
                          <m:ctrlPr>
                            <a:rPr lang="en-US" sz="1600" b="0" i="1" smtClean="0">
                              <a:latin typeface="Cambria Math" panose="02040503050406030204" pitchFamily="18" charset="0"/>
                              <a:ea typeface="Cambria Math" panose="02040503050406030204" pitchFamily="18" charset="0"/>
                            </a:rPr>
                          </m:ctrlPr>
                        </m:dPr>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e>
                          </m:d>
                          <m:r>
                            <a:rPr lang="en-SG" sz="1600" i="1">
                              <a:latin typeface="Cambria Math" panose="02040503050406030204" pitchFamily="18" charset="0"/>
                              <a:ea typeface="Cambria Math" panose="02040503050406030204" pitchFamily="18" charset="0"/>
                            </a:rPr>
                            <m:t>∘</m:t>
                          </m:r>
                          <m:r>
                            <a:rPr lang="en-SG" sz="1600" i="1">
                              <a:latin typeface="Cambria Math" panose="02040503050406030204" pitchFamily="18" charset="0"/>
                            </a:rPr>
                            <m:t>𝑓</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r>
                        <a:rPr lang="en-US" sz="1600" i="1">
                          <a:latin typeface="Cambria Math" panose="02040503050406030204" pitchFamily="18" charset="0"/>
                        </a:rPr>
                        <m:t>=</m:t>
                      </m:r>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e>
                      </m:d>
                      <m:r>
                        <a:rPr lang="en-US" sz="1600" b="0" i="1" smtClean="0">
                          <a:latin typeface="Cambria Math" panose="02040503050406030204" pitchFamily="18" charset="0"/>
                        </a:rPr>
                        <m:t>=</m:t>
                      </m:r>
                      <m:r>
                        <a:rPr lang="en-US" sz="1600" i="1">
                          <a:latin typeface="Cambria Math" panose="02040503050406030204" pitchFamily="18" charset="0"/>
                        </a:rPr>
                        <m:t>h</m:t>
                      </m:r>
                      <m:d>
                        <m:dPr>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r>
                                <a:rPr lang="en-SG"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r>
                                <a:rPr lang="en-SG"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e>
                          </m:d>
                        </m:e>
                      </m:d>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dirty="0"/>
              </a:p>
            </p:txBody>
          </p:sp>
        </mc:Choice>
        <mc:Fallback xmlns="">
          <p:sp>
            <p:nvSpPr>
              <p:cNvPr id="78" name="TextBox 77">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4544080"/>
                <a:ext cx="8008953" cy="1907382"/>
              </a:xfrm>
              <a:prstGeom prst="rect">
                <a:avLst/>
              </a:prstGeom>
              <a:blipFill>
                <a:blip r:embed="rId5"/>
                <a:stretch>
                  <a:fillRect l="-1142" t="-2556"/>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F0A1BF8F-FB40-41ED-9BF3-20AC65E342D1}"/>
              </a:ext>
            </a:extLst>
          </p:cNvPr>
          <p:cNvGrpSpPr/>
          <p:nvPr/>
        </p:nvGrpSpPr>
        <p:grpSpPr>
          <a:xfrm>
            <a:off x="6906434" y="3718912"/>
            <a:ext cx="2030205" cy="1672341"/>
            <a:chOff x="6957678" y="3982960"/>
            <a:chExt cx="2030205" cy="1672341"/>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A2BDCCB-56C7-4C92-A2ED-A519D24A506F}"/>
                    </a:ext>
                  </a:extLst>
                </p:cNvPr>
                <p:cNvSpPr txBox="1"/>
                <p:nvPr/>
              </p:nvSpPr>
              <p:spPr>
                <a:xfrm>
                  <a:off x="6957678" y="4134677"/>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oMath>
                    </m:oMathPara>
                  </a14:m>
                  <a:endParaRPr lang="en-SG" sz="2000" dirty="0"/>
                </a:p>
              </p:txBody>
            </p:sp>
          </mc:Choice>
          <mc:Fallback xmlns="">
            <p:sp>
              <p:nvSpPr>
                <p:cNvPr id="49" name="TextBox 48">
                  <a:extLst>
                    <a:ext uri="{FF2B5EF4-FFF2-40B4-BE49-F238E27FC236}">
                      <a16:creationId xmlns:a16="http://schemas.microsoft.com/office/drawing/2014/main" id="{8A2BDCCB-56C7-4C92-A2ED-A519D24A506F}"/>
                    </a:ext>
                  </a:extLst>
                </p:cNvPr>
                <p:cNvSpPr txBox="1">
                  <a:spLocks noRot="1" noChangeAspect="1" noMove="1" noResize="1" noEditPoints="1" noAdjustHandles="1" noChangeArrowheads="1" noChangeShapeType="1" noTextEdit="1"/>
                </p:cNvSpPr>
                <p:nvPr/>
              </p:nvSpPr>
              <p:spPr>
                <a:xfrm>
                  <a:off x="6957678" y="4134677"/>
                  <a:ext cx="467833" cy="307777"/>
                </a:xfrm>
                <a:prstGeom prst="rect">
                  <a:avLst/>
                </a:prstGeom>
                <a:blipFill>
                  <a:blip r:embed="rId6"/>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528C7E8-BD65-437D-A063-B18ED9D33C8C}"/>
                    </a:ext>
                  </a:extLst>
                </p:cNvPr>
                <p:cNvSpPr txBox="1"/>
                <p:nvPr/>
              </p:nvSpPr>
              <p:spPr>
                <a:xfrm>
                  <a:off x="7747324" y="4134677"/>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oMath>
                    </m:oMathPara>
                  </a14:m>
                  <a:endParaRPr lang="en-SG" sz="2000" dirty="0"/>
                </a:p>
              </p:txBody>
            </p:sp>
          </mc:Choice>
          <mc:Fallback xmlns="">
            <p:sp>
              <p:nvSpPr>
                <p:cNvPr id="52" name="TextBox 51">
                  <a:extLst>
                    <a:ext uri="{FF2B5EF4-FFF2-40B4-BE49-F238E27FC236}">
                      <a16:creationId xmlns:a16="http://schemas.microsoft.com/office/drawing/2014/main" id="{B528C7E8-BD65-437D-A063-B18ED9D33C8C}"/>
                    </a:ext>
                  </a:extLst>
                </p:cNvPr>
                <p:cNvSpPr txBox="1">
                  <a:spLocks noRot="1" noChangeAspect="1" noMove="1" noResize="1" noEditPoints="1" noAdjustHandles="1" noChangeArrowheads="1" noChangeShapeType="1" noTextEdit="1"/>
                </p:cNvSpPr>
                <p:nvPr/>
              </p:nvSpPr>
              <p:spPr>
                <a:xfrm>
                  <a:off x="7747324" y="4134677"/>
                  <a:ext cx="467833" cy="307777"/>
                </a:xfrm>
                <a:prstGeom prst="rect">
                  <a:avLst/>
                </a:prstGeom>
                <a:blipFill>
                  <a:blip r:embed="rId7"/>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A7C7741-C9B6-4733-BDE2-0E8A73D79CCB}"/>
                    </a:ext>
                  </a:extLst>
                </p:cNvPr>
                <p:cNvSpPr txBox="1"/>
                <p:nvPr/>
              </p:nvSpPr>
              <p:spPr>
                <a:xfrm>
                  <a:off x="7747324" y="5197793"/>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oMath>
                    </m:oMathPara>
                  </a14:m>
                  <a:endParaRPr lang="en-SG" sz="2000" dirty="0"/>
                </a:p>
              </p:txBody>
            </p:sp>
          </mc:Choice>
          <mc:Fallback xmlns="">
            <p:sp>
              <p:nvSpPr>
                <p:cNvPr id="61" name="TextBox 60">
                  <a:extLst>
                    <a:ext uri="{FF2B5EF4-FFF2-40B4-BE49-F238E27FC236}">
                      <a16:creationId xmlns:a16="http://schemas.microsoft.com/office/drawing/2014/main" id="{7A7C7741-C9B6-4733-BDE2-0E8A73D79CCB}"/>
                    </a:ext>
                  </a:extLst>
                </p:cNvPr>
                <p:cNvSpPr txBox="1">
                  <a:spLocks noRot="1" noChangeAspect="1" noMove="1" noResize="1" noEditPoints="1" noAdjustHandles="1" noChangeArrowheads="1" noChangeShapeType="1" noTextEdit="1"/>
                </p:cNvSpPr>
                <p:nvPr/>
              </p:nvSpPr>
              <p:spPr>
                <a:xfrm>
                  <a:off x="7747324" y="5197793"/>
                  <a:ext cx="467833" cy="307777"/>
                </a:xfrm>
                <a:prstGeom prst="rect">
                  <a:avLst/>
                </a:prstGeom>
                <a:blipFill>
                  <a:blip r:embed="rId8"/>
                  <a:stretch>
                    <a:fillRect b="-6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DF4BF4-D15D-4B08-8C4C-62513E3B1CDD}"/>
                    </a:ext>
                  </a:extLst>
                </p:cNvPr>
                <p:cNvSpPr txBox="1"/>
                <p:nvPr/>
              </p:nvSpPr>
              <p:spPr>
                <a:xfrm>
                  <a:off x="8520050" y="5197793"/>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oMath>
                    </m:oMathPara>
                  </a14:m>
                  <a:endParaRPr lang="en-SG" sz="2000" dirty="0"/>
                </a:p>
              </p:txBody>
            </p:sp>
          </mc:Choice>
          <mc:Fallback xmlns="">
            <p:sp>
              <p:nvSpPr>
                <p:cNvPr id="62" name="TextBox 61">
                  <a:extLst>
                    <a:ext uri="{FF2B5EF4-FFF2-40B4-BE49-F238E27FC236}">
                      <a16:creationId xmlns:a16="http://schemas.microsoft.com/office/drawing/2014/main" id="{3FDF4BF4-D15D-4B08-8C4C-62513E3B1CDD}"/>
                    </a:ext>
                  </a:extLst>
                </p:cNvPr>
                <p:cNvSpPr txBox="1">
                  <a:spLocks noRot="1" noChangeAspect="1" noMove="1" noResize="1" noEditPoints="1" noAdjustHandles="1" noChangeArrowheads="1" noChangeShapeType="1" noTextEdit="1"/>
                </p:cNvSpPr>
                <p:nvPr/>
              </p:nvSpPr>
              <p:spPr>
                <a:xfrm>
                  <a:off x="8520050" y="5197793"/>
                  <a:ext cx="467833" cy="307777"/>
                </a:xfrm>
                <a:prstGeom prst="rect">
                  <a:avLst/>
                </a:prstGeom>
                <a:blipFill>
                  <a:blip r:embed="rId9"/>
                  <a:stretch>
                    <a:fillRect b="-6000"/>
                  </a:stretch>
                </a:blipFill>
              </p:spPr>
              <p:txBody>
                <a:bodyPr/>
                <a:lstStyle/>
                <a:p>
                  <a:r>
                    <a:rPr lang="en-SG">
                      <a:noFill/>
                    </a:rPr>
                    <a:t> </a:t>
                  </a:r>
                </a:p>
              </p:txBody>
            </p:sp>
          </mc:Fallback>
        </mc:AlternateContent>
        <p:grpSp>
          <p:nvGrpSpPr>
            <p:cNvPr id="63" name="Group 62">
              <a:extLst>
                <a:ext uri="{FF2B5EF4-FFF2-40B4-BE49-F238E27FC236}">
                  <a16:creationId xmlns:a16="http://schemas.microsoft.com/office/drawing/2014/main" id="{ADB121C4-DF21-425D-8D2A-161F2449EB4D}"/>
                </a:ext>
              </a:extLst>
            </p:cNvPr>
            <p:cNvGrpSpPr/>
            <p:nvPr/>
          </p:nvGrpSpPr>
          <p:grpSpPr>
            <a:xfrm>
              <a:off x="7327823" y="3982960"/>
              <a:ext cx="486307" cy="320995"/>
              <a:chOff x="7234259" y="4770057"/>
              <a:chExt cx="486307" cy="320995"/>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6E205B2-9617-4E0A-AB87-36C60E2116B7}"/>
                      </a:ext>
                    </a:extLst>
                  </p:cNvPr>
                  <p:cNvSpPr txBox="1"/>
                  <p:nvPr/>
                </p:nvSpPr>
                <p:spPr>
                  <a:xfrm>
                    <a:off x="7243496" y="4770057"/>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SG" sz="2000" dirty="0"/>
                  </a:p>
                </p:txBody>
              </p:sp>
            </mc:Choice>
            <mc:Fallback xmlns="">
              <p:sp>
                <p:nvSpPr>
                  <p:cNvPr id="64" name="TextBox 63">
                    <a:extLst>
                      <a:ext uri="{FF2B5EF4-FFF2-40B4-BE49-F238E27FC236}">
                        <a16:creationId xmlns:a16="http://schemas.microsoft.com/office/drawing/2014/main" id="{16E205B2-9617-4E0A-AB87-36C60E2116B7}"/>
                      </a:ext>
                    </a:extLst>
                  </p:cNvPr>
                  <p:cNvSpPr txBox="1">
                    <a:spLocks noRot="1" noChangeAspect="1" noMove="1" noResize="1" noEditPoints="1" noAdjustHandles="1" noChangeArrowheads="1" noChangeShapeType="1" noTextEdit="1"/>
                  </p:cNvSpPr>
                  <p:nvPr/>
                </p:nvSpPr>
                <p:spPr>
                  <a:xfrm>
                    <a:off x="7243496" y="4770057"/>
                    <a:ext cx="467833" cy="276999"/>
                  </a:xfrm>
                  <a:prstGeom prst="rect">
                    <a:avLst/>
                  </a:prstGeom>
                  <a:blipFill>
                    <a:blip r:embed="rId10"/>
                    <a:stretch>
                      <a:fillRect t="-2174" b="-32609"/>
                    </a:stretch>
                  </a:blipFill>
                </p:spPr>
                <p:txBody>
                  <a:bodyPr/>
                  <a:lstStyle/>
                  <a:p>
                    <a:r>
                      <a:rPr lang="en-SG">
                        <a:noFill/>
                      </a:rPr>
                      <a:t> </a:t>
                    </a:r>
                  </a:p>
                </p:txBody>
              </p:sp>
            </mc:Fallback>
          </mc:AlternateContent>
          <p:cxnSp>
            <p:nvCxnSpPr>
              <p:cNvPr id="65" name="Straight Arrow Connector 64">
                <a:extLst>
                  <a:ext uri="{FF2B5EF4-FFF2-40B4-BE49-F238E27FC236}">
                    <a16:creationId xmlns:a16="http://schemas.microsoft.com/office/drawing/2014/main" id="{0905905A-8589-4DEF-8D51-F205604B0ECA}"/>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9BEE7BD-FC3E-4ABC-8DC4-A94F86CEFE86}"/>
                </a:ext>
              </a:extLst>
            </p:cNvPr>
            <p:cNvGrpSpPr/>
            <p:nvPr/>
          </p:nvGrpSpPr>
          <p:grpSpPr>
            <a:xfrm>
              <a:off x="8096404" y="5357360"/>
              <a:ext cx="486307" cy="297941"/>
              <a:chOff x="7234259" y="5091052"/>
              <a:chExt cx="486307" cy="297941"/>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3ED4E40-08FA-48EA-9E4D-E8DE22C3E5FC}"/>
                      </a:ext>
                    </a:extLst>
                  </p:cNvPr>
                  <p:cNvSpPr txBox="1"/>
                  <p:nvPr/>
                </p:nvSpPr>
                <p:spPr>
                  <a:xfrm>
                    <a:off x="7243496" y="5111994"/>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SG" sz="2000" dirty="0"/>
                  </a:p>
                </p:txBody>
              </p:sp>
            </mc:Choice>
            <mc:Fallback xmlns="">
              <p:sp>
                <p:nvSpPr>
                  <p:cNvPr id="67" name="TextBox 66">
                    <a:extLst>
                      <a:ext uri="{FF2B5EF4-FFF2-40B4-BE49-F238E27FC236}">
                        <a16:creationId xmlns:a16="http://schemas.microsoft.com/office/drawing/2014/main" id="{63ED4E40-08FA-48EA-9E4D-E8DE22C3E5FC}"/>
                      </a:ext>
                    </a:extLst>
                  </p:cNvPr>
                  <p:cNvSpPr txBox="1">
                    <a:spLocks noRot="1" noChangeAspect="1" noMove="1" noResize="1" noEditPoints="1" noAdjustHandles="1" noChangeArrowheads="1" noChangeShapeType="1" noTextEdit="1"/>
                  </p:cNvSpPr>
                  <p:nvPr/>
                </p:nvSpPr>
                <p:spPr>
                  <a:xfrm>
                    <a:off x="7243496" y="5111994"/>
                    <a:ext cx="467833" cy="276999"/>
                  </a:xfrm>
                  <a:prstGeom prst="rect">
                    <a:avLst/>
                  </a:prstGeom>
                  <a:blipFill>
                    <a:blip r:embed="rId11"/>
                    <a:stretch>
                      <a:fillRect b="-6522"/>
                    </a:stretch>
                  </a:blipFill>
                </p:spPr>
                <p:txBody>
                  <a:bodyPr/>
                  <a:lstStyle/>
                  <a:p>
                    <a:r>
                      <a:rPr lang="en-SG">
                        <a:noFill/>
                      </a:rPr>
                      <a:t> </a:t>
                    </a:r>
                  </a:p>
                </p:txBody>
              </p:sp>
            </mc:Fallback>
          </mc:AlternateContent>
          <p:cxnSp>
            <p:nvCxnSpPr>
              <p:cNvPr id="68" name="Straight Arrow Connector 67">
                <a:extLst>
                  <a:ext uri="{FF2B5EF4-FFF2-40B4-BE49-F238E27FC236}">
                    <a16:creationId xmlns:a16="http://schemas.microsoft.com/office/drawing/2014/main" id="{26F6E318-F8AB-448D-B6EE-F1DCAF7FBE8F}"/>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7CF08134-9AE1-459A-8B4E-362C64626FB2}"/>
                </a:ext>
              </a:extLst>
            </p:cNvPr>
            <p:cNvGrpSpPr/>
            <p:nvPr/>
          </p:nvGrpSpPr>
          <p:grpSpPr>
            <a:xfrm>
              <a:off x="7826005" y="4442454"/>
              <a:ext cx="164581" cy="741438"/>
              <a:chOff x="7771602" y="3344166"/>
              <a:chExt cx="164581" cy="741438"/>
            </a:xfrm>
          </p:grpSpPr>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5B9272E-69E5-4367-BAA7-5EBBD7B54C41}"/>
                      </a:ext>
                    </a:extLst>
                  </p:cNvPr>
                  <p:cNvSpPr txBox="1"/>
                  <p:nvPr/>
                </p:nvSpPr>
                <p:spPr>
                  <a:xfrm flipH="1">
                    <a:off x="7771602" y="3482665"/>
                    <a:ext cx="457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SG" sz="2000" dirty="0"/>
                  </a:p>
                </p:txBody>
              </p:sp>
            </mc:Choice>
            <mc:Fallback xmlns="">
              <p:sp>
                <p:nvSpPr>
                  <p:cNvPr id="70" name="TextBox 69">
                    <a:extLst>
                      <a:ext uri="{FF2B5EF4-FFF2-40B4-BE49-F238E27FC236}">
                        <a16:creationId xmlns:a16="http://schemas.microsoft.com/office/drawing/2014/main" id="{55B9272E-69E5-4367-BAA7-5EBBD7B54C41}"/>
                      </a:ext>
                    </a:extLst>
                  </p:cNvPr>
                  <p:cNvSpPr txBox="1">
                    <a:spLocks noRot="1" noChangeAspect="1" noMove="1" noResize="1" noEditPoints="1" noAdjustHandles="1" noChangeArrowheads="1" noChangeShapeType="1" noTextEdit="1"/>
                  </p:cNvSpPr>
                  <p:nvPr/>
                </p:nvSpPr>
                <p:spPr>
                  <a:xfrm flipH="1">
                    <a:off x="7771602" y="3482665"/>
                    <a:ext cx="45719" cy="276999"/>
                  </a:xfrm>
                  <a:prstGeom prst="rect">
                    <a:avLst/>
                  </a:prstGeom>
                  <a:blipFill>
                    <a:blip r:embed="rId12"/>
                    <a:stretch>
                      <a:fillRect l="-200000" r="-428571" b="-23913"/>
                    </a:stretch>
                  </a:blipFill>
                </p:spPr>
                <p:txBody>
                  <a:bodyPr/>
                  <a:lstStyle/>
                  <a:p>
                    <a:r>
                      <a:rPr lang="en-SG">
                        <a:noFill/>
                      </a:rPr>
                      <a:t> </a:t>
                    </a:r>
                  </a:p>
                </p:txBody>
              </p:sp>
            </mc:Fallback>
          </mc:AlternateContent>
          <p:cxnSp>
            <p:nvCxnSpPr>
              <p:cNvPr id="71" name="Straight Arrow Connector 70">
                <a:extLst>
                  <a:ext uri="{FF2B5EF4-FFF2-40B4-BE49-F238E27FC236}">
                    <a16:creationId xmlns:a16="http://schemas.microsoft.com/office/drawing/2014/main" id="{088DF9CB-273A-4659-ABC2-BC2BC278E53C}"/>
                  </a:ext>
                </a:extLst>
              </p:cNvPr>
              <p:cNvCxnSpPr>
                <a:cxnSpLocks/>
              </p:cNvCxnSpPr>
              <p:nvPr/>
            </p:nvCxnSpPr>
            <p:spPr>
              <a:xfrm>
                <a:off x="7936183" y="3344166"/>
                <a:ext cx="0" cy="7414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87BFFEB1-8EE9-44C5-B1C7-3B74C1CBA5AE}"/>
                </a:ext>
              </a:extLst>
            </p:cNvPr>
            <p:cNvGrpSpPr/>
            <p:nvPr/>
          </p:nvGrpSpPr>
          <p:grpSpPr>
            <a:xfrm>
              <a:off x="8049674" y="4393654"/>
              <a:ext cx="770192" cy="825171"/>
              <a:chOff x="7995271" y="3295366"/>
              <a:chExt cx="770192" cy="825171"/>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54B86BF-C878-4B09-A1CC-435C08345AD9}"/>
                      </a:ext>
                    </a:extLst>
                  </p:cNvPr>
                  <p:cNvSpPr txBox="1"/>
                  <p:nvPr/>
                </p:nvSpPr>
                <p:spPr>
                  <a:xfrm>
                    <a:off x="8185322" y="3443613"/>
                    <a:ext cx="58014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h</m:t>
                          </m:r>
                          <m:r>
                            <a:rPr lang="en-US" b="0" i="1" smtClean="0">
                              <a:solidFill>
                                <a:srgbClr val="0000FF"/>
                              </a:solidFill>
                              <a:latin typeface="Cambria Math" panose="02040503050406030204" pitchFamily="18" charset="0"/>
                              <a:ea typeface="Cambria Math" panose="02040503050406030204" pitchFamily="18" charset="0"/>
                            </a:rPr>
                            <m:t>∘</m:t>
                          </m:r>
                          <m:r>
                            <a:rPr lang="en-US" b="0" i="1" smtClean="0">
                              <a:solidFill>
                                <a:srgbClr val="0000FF"/>
                              </a:solidFill>
                              <a:latin typeface="Cambria Math" panose="02040503050406030204" pitchFamily="18" charset="0"/>
                            </a:rPr>
                            <m:t>𝑔</m:t>
                          </m:r>
                        </m:oMath>
                      </m:oMathPara>
                    </a14:m>
                    <a:endParaRPr lang="en-SG" sz="2000" dirty="0">
                      <a:solidFill>
                        <a:srgbClr val="0000FF"/>
                      </a:solidFill>
                    </a:endParaRPr>
                  </a:p>
                </p:txBody>
              </p:sp>
            </mc:Choice>
            <mc:Fallback xmlns="">
              <p:sp>
                <p:nvSpPr>
                  <p:cNvPr id="73" name="TextBox 72">
                    <a:extLst>
                      <a:ext uri="{FF2B5EF4-FFF2-40B4-BE49-F238E27FC236}">
                        <a16:creationId xmlns:a16="http://schemas.microsoft.com/office/drawing/2014/main" id="{254B86BF-C878-4B09-A1CC-435C08345AD9}"/>
                      </a:ext>
                    </a:extLst>
                  </p:cNvPr>
                  <p:cNvSpPr txBox="1">
                    <a:spLocks noRot="1" noChangeAspect="1" noMove="1" noResize="1" noEditPoints="1" noAdjustHandles="1" noChangeArrowheads="1" noChangeShapeType="1" noTextEdit="1"/>
                  </p:cNvSpPr>
                  <p:nvPr/>
                </p:nvSpPr>
                <p:spPr>
                  <a:xfrm>
                    <a:off x="8185322" y="3443613"/>
                    <a:ext cx="580141" cy="276999"/>
                  </a:xfrm>
                  <a:prstGeom prst="rect">
                    <a:avLst/>
                  </a:prstGeom>
                  <a:blipFill>
                    <a:blip r:embed="rId13"/>
                    <a:stretch>
                      <a:fillRect l="-6316" r="-5263" b="-23913"/>
                    </a:stretch>
                  </a:blipFill>
                </p:spPr>
                <p:txBody>
                  <a:bodyPr/>
                  <a:lstStyle/>
                  <a:p>
                    <a:r>
                      <a:rPr lang="en-SG">
                        <a:noFill/>
                      </a:rPr>
                      <a:t> </a:t>
                    </a:r>
                  </a:p>
                </p:txBody>
              </p:sp>
            </mc:Fallback>
          </mc:AlternateContent>
          <p:cxnSp>
            <p:nvCxnSpPr>
              <p:cNvPr id="74" name="Straight Arrow Connector 73">
                <a:extLst>
                  <a:ext uri="{FF2B5EF4-FFF2-40B4-BE49-F238E27FC236}">
                    <a16:creationId xmlns:a16="http://schemas.microsoft.com/office/drawing/2014/main" id="{5CCF0169-636A-46E9-9411-3B24A1E7D896}"/>
                  </a:ext>
                </a:extLst>
              </p:cNvPr>
              <p:cNvCxnSpPr>
                <a:cxnSpLocks/>
              </p:cNvCxnSpPr>
              <p:nvPr/>
            </p:nvCxnSpPr>
            <p:spPr>
              <a:xfrm>
                <a:off x="7995271" y="3295366"/>
                <a:ext cx="580141" cy="825171"/>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0781B0AE-E9CE-435E-9BCF-ABF590E6EF35}"/>
                </a:ext>
              </a:extLst>
            </p:cNvPr>
            <p:cNvGrpSpPr/>
            <p:nvPr/>
          </p:nvGrpSpPr>
          <p:grpSpPr>
            <a:xfrm>
              <a:off x="7035681" y="4442454"/>
              <a:ext cx="798408" cy="825171"/>
              <a:chOff x="6981278" y="3344166"/>
              <a:chExt cx="798408" cy="825171"/>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6BA18CB-A40C-4FE4-9F4E-ED6870E1DC2F}"/>
                      </a:ext>
                    </a:extLst>
                  </p:cNvPr>
                  <p:cNvSpPr txBox="1"/>
                  <p:nvPr/>
                </p:nvSpPr>
                <p:spPr>
                  <a:xfrm>
                    <a:off x="6981278" y="3716860"/>
                    <a:ext cx="58014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𝑔</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rPr>
                            <m:t>𝑓</m:t>
                          </m:r>
                        </m:oMath>
                      </m:oMathPara>
                    </a14:m>
                    <a:endParaRPr lang="en-SG" sz="2000" dirty="0">
                      <a:solidFill>
                        <a:srgbClr val="C00000"/>
                      </a:solidFill>
                    </a:endParaRPr>
                  </a:p>
                </p:txBody>
              </p:sp>
            </mc:Choice>
            <mc:Fallback xmlns="">
              <p:sp>
                <p:nvSpPr>
                  <p:cNvPr id="76" name="TextBox 75">
                    <a:extLst>
                      <a:ext uri="{FF2B5EF4-FFF2-40B4-BE49-F238E27FC236}">
                        <a16:creationId xmlns:a16="http://schemas.microsoft.com/office/drawing/2014/main" id="{76BA18CB-A40C-4FE4-9F4E-ED6870E1DC2F}"/>
                      </a:ext>
                    </a:extLst>
                  </p:cNvPr>
                  <p:cNvSpPr txBox="1">
                    <a:spLocks noRot="1" noChangeAspect="1" noMove="1" noResize="1" noEditPoints="1" noAdjustHandles="1" noChangeArrowheads="1" noChangeShapeType="1" noTextEdit="1"/>
                  </p:cNvSpPr>
                  <p:nvPr/>
                </p:nvSpPr>
                <p:spPr>
                  <a:xfrm>
                    <a:off x="6981278" y="3716860"/>
                    <a:ext cx="580141" cy="276999"/>
                  </a:xfrm>
                  <a:prstGeom prst="rect">
                    <a:avLst/>
                  </a:prstGeom>
                  <a:blipFill>
                    <a:blip r:embed="rId14"/>
                    <a:stretch>
                      <a:fillRect l="-6316" t="-2222" r="-9474" b="-35556"/>
                    </a:stretch>
                  </a:blipFill>
                </p:spPr>
                <p:txBody>
                  <a:bodyPr/>
                  <a:lstStyle/>
                  <a:p>
                    <a:r>
                      <a:rPr lang="en-SG">
                        <a:noFill/>
                      </a:rPr>
                      <a:t> </a:t>
                    </a:r>
                  </a:p>
                </p:txBody>
              </p:sp>
            </mc:Fallback>
          </mc:AlternateContent>
          <p:cxnSp>
            <p:nvCxnSpPr>
              <p:cNvPr id="77" name="Straight Arrow Connector 76">
                <a:extLst>
                  <a:ext uri="{FF2B5EF4-FFF2-40B4-BE49-F238E27FC236}">
                    <a16:creationId xmlns:a16="http://schemas.microsoft.com/office/drawing/2014/main" id="{35B4585B-0593-4539-9393-848C1D391F67}"/>
                  </a:ext>
                </a:extLst>
              </p:cNvPr>
              <p:cNvCxnSpPr>
                <a:cxnSpLocks/>
              </p:cNvCxnSpPr>
              <p:nvPr/>
            </p:nvCxnSpPr>
            <p:spPr>
              <a:xfrm>
                <a:off x="7199545" y="3344166"/>
                <a:ext cx="580141" cy="82517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0" name="Oval 7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863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Noncommutativity of Function Composition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7.3.5 Noncommutativity of Function Composition</a:t>
            </a:r>
            <a:endParaRPr lang="en-SG" sz="2000" dirty="0">
              <a:solidFill>
                <a:schemeClr val="bg1"/>
              </a:solidFill>
            </a:endParaRP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A7664F-4CFC-48E5-98C3-A1EA20DC4CE0}"/>
                  </a:ext>
                </a:extLst>
              </p:cNvPr>
              <p:cNvSpPr txBox="1"/>
              <p:nvPr/>
            </p:nvSpPr>
            <p:spPr>
              <a:xfrm>
                <a:off x="2205298" y="1419007"/>
                <a:ext cx="6746488" cy="681982"/>
              </a:xfrm>
              <a:prstGeom prst="rect">
                <a:avLst/>
              </a:prstGeom>
              <a:solidFill>
                <a:schemeClr val="accent1">
                  <a:lumMod val="20000"/>
                  <a:lumOff val="80000"/>
                </a:schemeClr>
              </a:solidFill>
            </p:spPr>
            <p:txBody>
              <a:bodyPr wrap="square" rtlCol="0">
                <a:spAutoFit/>
              </a:bodyPr>
              <a:lstStyle/>
              <a:p>
                <a:r>
                  <a:rPr lang="en-US" b="1" dirty="0"/>
                  <a:t>Function composition</a:t>
                </a:r>
                <a:r>
                  <a:rPr lang="en-US" dirty="0"/>
                  <a:t>. L</a:t>
                </a:r>
                <a14:m>
                  <m:oMath xmlns:m="http://schemas.openxmlformats.org/officeDocument/2006/math">
                    <m:r>
                      <m:rPr>
                        <m:sty m:val="p"/>
                      </m:rPr>
                      <a:rPr lang="en-US" b="0" i="0" dirty="0" smtClean="0">
                        <a:latin typeface="Cambria Math" panose="02040503050406030204" pitchFamily="18" charset="0"/>
                      </a:rPr>
                      <m:t>et</m:t>
                    </m:r>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a:t> and </a:t>
                </a:r>
                <a14:m>
                  <m:oMath xmlns:m="http://schemas.openxmlformats.org/officeDocument/2006/math">
                    <m:r>
                      <a:rPr lang="en-SG" b="0" i="1" smtClean="0">
                        <a:latin typeface="Cambria Math" panose="02040503050406030204" pitchFamily="18" charset="0"/>
                      </a:rPr>
                      <m:t>𝑔</m:t>
                    </m:r>
                    <m:r>
                      <a:rPr lang="en-US" i="1">
                        <a:latin typeface="Cambria Math" panose="02040503050406030204" pitchFamily="18" charset="0"/>
                      </a:rPr>
                      <m:t>:</m:t>
                    </m:r>
                    <m:r>
                      <a:rPr lang="en-SG" b="0"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a:t>
                </a:r>
              </a:p>
              <a:p>
                <a:r>
                  <a:rPr lang="en-US" dirty="0"/>
                  <a:t>Then </a:t>
                </a:r>
                <a14:m>
                  <m:oMath xmlns:m="http://schemas.openxmlformats.org/officeDocument/2006/math">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 such that for every </a:t>
                </a:r>
                <a14:m>
                  <m:oMath xmlns:m="http://schemas.openxmlformats.org/officeDocument/2006/math">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d>
                      <m:dPr>
                        <m:ctrlPr>
                          <a:rPr lang="en-SG" b="0" i="1" smtClean="0">
                            <a:latin typeface="Cambria Math" panose="02040503050406030204" pitchFamily="18" charset="0"/>
                          </a:rPr>
                        </m:ctrlPr>
                      </m:dPr>
                      <m:e>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e>
                    </m:d>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𝑔</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𝑓</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e>
                    </m:d>
                    <m:r>
                      <a:rPr lang="en-SG"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8" name="TextBox 37">
                <a:extLst>
                  <a:ext uri="{FF2B5EF4-FFF2-40B4-BE49-F238E27FC236}">
                    <a16:creationId xmlns:a16="http://schemas.microsoft.com/office/drawing/2014/main" id="{62A7664F-4CFC-48E5-98C3-A1EA20DC4CE0}"/>
                  </a:ext>
                </a:extLst>
              </p:cNvPr>
              <p:cNvSpPr txBox="1">
                <a:spLocks noRot="1" noChangeAspect="1" noMove="1" noResize="1" noEditPoints="1" noAdjustHandles="1" noChangeArrowheads="1" noChangeShapeType="1" noTextEdit="1"/>
              </p:cNvSpPr>
              <p:nvPr/>
            </p:nvSpPr>
            <p:spPr>
              <a:xfrm>
                <a:off x="2205298" y="1419007"/>
                <a:ext cx="6746488" cy="681982"/>
              </a:xfrm>
              <a:prstGeom prst="rect">
                <a:avLst/>
              </a:prstGeom>
              <a:blipFill>
                <a:blip r:embed="rId3"/>
                <a:stretch>
                  <a:fillRect l="-814" t="-5357" b="-11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9678ADC-3DCB-4784-850F-3679467C51B8}"/>
                  </a:ext>
                </a:extLst>
              </p:cNvPr>
              <p:cNvSpPr txBox="1"/>
              <p:nvPr/>
            </p:nvSpPr>
            <p:spPr>
              <a:xfrm>
                <a:off x="1050326" y="3335000"/>
                <a:ext cx="6765743" cy="2110962"/>
              </a:xfrm>
              <a:prstGeom prst="rect">
                <a:avLst/>
              </a:prstGeom>
              <a:solidFill>
                <a:schemeClr val="accent2">
                  <a:lumMod val="20000"/>
                  <a:lumOff val="80000"/>
                </a:schemeClr>
              </a:solidFill>
            </p:spPr>
            <p:txBody>
              <a:bodyPr wrap="square" rtlCol="0">
                <a:spAutoFit/>
              </a:bodyPr>
              <a:lstStyle/>
              <a:p>
                <a:r>
                  <a:rPr lang="en-US" sz="2400" dirty="0"/>
                  <a:t>Then for every </a:t>
                </a:r>
                <a14:m>
                  <m:oMath xmlns:m="http://schemas.openxmlformats.org/officeDocument/2006/math">
                    <m:r>
                      <a:rPr lang="en-US" altLang="en-US" sz="2400" i="1">
                        <a:latin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ℤ</m:t>
                    </m:r>
                  </m:oMath>
                </a14:m>
                <a:r>
                  <a:rPr lang="en-US" altLang="en-US" sz="2400" dirty="0"/>
                  <a:t>,</a:t>
                </a:r>
              </a:p>
              <a:p>
                <a:pPr>
                  <a:tabLst>
                    <a:tab pos="457200" algn="l"/>
                  </a:tabLst>
                </a:pP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endParaRPr lang="en-US" sz="2400" dirty="0"/>
              </a:p>
              <a:p>
                <a:pPr>
                  <a:tabLst>
                    <a:tab pos="457200" algn="l"/>
                  </a:tabLst>
                </a:pPr>
                <a:r>
                  <a:rPr lang="en-US" sz="2400" dirty="0"/>
                  <a:t>and</a:t>
                </a:r>
              </a:p>
              <a:p>
                <a:pPr>
                  <a:tabLst>
                    <a:tab pos="457200" algn="l"/>
                  </a:tabLst>
                </a:pP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t>.</a:t>
                </a:r>
              </a:p>
              <a:p>
                <a:pPr>
                  <a:spcBef>
                    <a:spcPts val="600"/>
                  </a:spcBef>
                  <a:tabLst>
                    <a:tab pos="457200" algn="l"/>
                  </a:tabLst>
                </a:pPr>
                <a:r>
                  <a:rPr lang="en-US" sz="2400" dirty="0"/>
                  <a:t>Note that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e>
                    </m:d>
                    <m:r>
                      <a:rPr lang="en-US" sz="2400" b="0" i="1" smtClean="0">
                        <a:latin typeface="Cambria Math" panose="02040503050406030204" pitchFamily="18" charset="0"/>
                        <a:ea typeface="Cambria Math" panose="02040503050406030204" pitchFamily="18" charset="0"/>
                      </a:rPr>
                      <m:t>=1≠3=(</m:t>
                    </m:r>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)(0)</m:t>
                    </m:r>
                  </m:oMath>
                </a14:m>
                <a:r>
                  <a:rPr lang="en-US" dirty="0"/>
                  <a:t>.</a:t>
                </a:r>
              </a:p>
            </p:txBody>
          </p:sp>
        </mc:Choice>
        <mc:Fallback xmlns="">
          <p:sp>
            <p:nvSpPr>
              <p:cNvPr id="78" name="TextBox 77">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1050326" y="3335000"/>
                <a:ext cx="6765743" cy="2110962"/>
              </a:xfrm>
              <a:prstGeom prst="rect">
                <a:avLst/>
              </a:prstGeom>
              <a:blipFill>
                <a:blip r:embed="rId4"/>
                <a:stretch>
                  <a:fillRect l="-1351" t="-2312" b="-5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07020B3-9667-4AF4-A96A-9657C4B5C9DE}"/>
                  </a:ext>
                </a:extLst>
              </p:cNvPr>
              <p:cNvSpPr txBox="1"/>
              <p:nvPr/>
            </p:nvSpPr>
            <p:spPr>
              <a:xfrm>
                <a:off x="287825" y="2302496"/>
                <a:ext cx="8290746" cy="830997"/>
              </a:xfrm>
              <a:prstGeom prst="rect">
                <a:avLst/>
              </a:prstGeom>
              <a:noFill/>
              <a:ln>
                <a:noFill/>
              </a:ln>
            </p:spPr>
            <p:txBody>
              <a:bodyPr wrap="square" rtlCol="0">
                <a:spAutoFit/>
              </a:bodyPr>
              <a:lstStyle/>
              <a:p>
                <a:r>
                  <a:rPr lang="en-US" altLang="en-US" sz="2400" dirty="0">
                    <a:solidFill>
                      <a:schemeClr val="accent2">
                        <a:lumMod val="50000"/>
                      </a:schemeClr>
                    </a:solidFill>
                  </a:rPr>
                  <a:t>Example #23: </a:t>
                </a:r>
                <a:r>
                  <a:rPr lang="en-US" altLang="en-US" sz="2400" dirty="0"/>
                  <a:t>Let </a:t>
                </a:r>
                <a14:m>
                  <m:oMath xmlns:m="http://schemas.openxmlformats.org/officeDocument/2006/math">
                    <m:r>
                      <a:rPr lang="en-US" altLang="en-US" sz="240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such that for every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ℤ</m:t>
                    </m:r>
                  </m:oMath>
                </a14:m>
                <a:r>
                  <a:rPr lang="en-US" altLang="en-US" sz="2400" dirty="0"/>
                  <a:t>,</a:t>
                </a:r>
              </a:p>
              <a:p>
                <a:pPr>
                  <a:tabLst>
                    <a:tab pos="2228850" algn="l"/>
                  </a:tabLst>
                </a:pPr>
                <a:r>
                  <a:rPr lang="en-US" altLang="en-US" sz="2400" b="0" dirty="0"/>
                  <a:t>	</a:t>
                </a:r>
                <a14:m>
                  <m:oMath xmlns:m="http://schemas.openxmlformats.org/officeDocument/2006/math">
                    <m:r>
                      <a:rPr lang="en-US" altLang="en-US" sz="2400" b="0" i="1" smtClean="0">
                        <a:latin typeface="Cambria Math" panose="02040503050406030204" pitchFamily="18" charset="0"/>
                      </a:rPr>
                      <m:t>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=3</m:t>
                    </m:r>
                    <m:r>
                      <a:rPr lang="en-US" altLang="en-US" sz="2400" b="0" i="1" smtClean="0">
                        <a:latin typeface="Cambria Math" panose="02040503050406030204" pitchFamily="18" charset="0"/>
                      </a:rPr>
                      <m:t>𝑥</m:t>
                    </m:r>
                  </m:oMath>
                </a14:m>
                <a:r>
                  <a:rPr lang="en-US" altLang="en-US" sz="2400" dirty="0"/>
                  <a:t>  and  </a:t>
                </a: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r>
                  <a:rPr lang="en-US" altLang="en-US" sz="2400" dirty="0"/>
                  <a:t>.</a:t>
                </a:r>
              </a:p>
            </p:txBody>
          </p:sp>
        </mc:Choice>
        <mc:Fallback xmlns="">
          <p:sp>
            <p:nvSpPr>
              <p:cNvPr id="79" name="TextBox 78">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287825" y="2302496"/>
                <a:ext cx="8290746" cy="830997"/>
              </a:xfrm>
              <a:prstGeom prst="rect">
                <a:avLst/>
              </a:prstGeom>
              <a:blipFill>
                <a:blip r:embed="rId5"/>
                <a:stretch>
                  <a:fillRect l="-1103" t="-5882" b="-16176"/>
                </a:stretch>
              </a:blipFill>
              <a:ln>
                <a:noFill/>
              </a:ln>
            </p:spPr>
            <p:txBody>
              <a:bodyPr/>
              <a:lstStyle/>
              <a:p>
                <a:r>
                  <a:rPr lang="en-US">
                    <a:noFill/>
                  </a:rPr>
                  <a:t> </a:t>
                </a:r>
              </a:p>
            </p:txBody>
          </p:sp>
        </mc:Fallback>
      </mc:AlternateContent>
      <p:sp>
        <p:nvSpPr>
          <p:cNvPr id="80" name="Oval 7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224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Injections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7.3.6 Composition of Injections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4356" y="1371995"/>
                <a:ext cx="4772417" cy="1785104"/>
              </a:xfrm>
              <a:prstGeom prst="rect">
                <a:avLst/>
              </a:prstGeom>
              <a:noFill/>
              <a:ln>
                <a:noFill/>
              </a:ln>
            </p:spPr>
            <p:txBody>
              <a:bodyPr wrap="square" rtlCol="0">
                <a:spAutoFit/>
              </a:bodyPr>
              <a:lstStyle/>
              <a:p>
                <a:r>
                  <a:rPr lang="en-US" altLang="en-US" sz="2200" dirty="0">
                    <a:solidFill>
                      <a:schemeClr val="accent2">
                        <a:lumMod val="50000"/>
                      </a:schemeClr>
                    </a:solidFill>
                  </a:rPr>
                  <a:t>Example #24:</a:t>
                </a:r>
                <a:r>
                  <a:rPr lang="en-US" altLang="en-US" sz="2200" dirty="0"/>
                  <a:t> </a:t>
                </a:r>
              </a:p>
              <a:p>
                <a:r>
                  <a:rPr lang="en-US" altLang="en-US" sz="2200" dirty="0"/>
                  <a:t>Let </a:t>
                </a:r>
                <a14:m>
                  <m:oMath xmlns:m="http://schemas.openxmlformats.org/officeDocument/2006/math">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𝑎</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𝑏</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𝑐</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𝑤</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𝑥</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𝑦</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𝑧</m:t>
                    </m:r>
                    <m:r>
                      <a:rPr lang="en-US" altLang="en-US" sz="2200" i="1" dirty="0" smtClean="0">
                        <a:latin typeface="Cambria Math" panose="02040503050406030204" pitchFamily="18" charset="0"/>
                      </a:rPr>
                      <m:t>},</m:t>
                    </m:r>
                  </m:oMath>
                </a14:m>
                <a:r>
                  <a:rPr lang="en-US" altLang="en-US" sz="2200" dirty="0"/>
                  <a:t> and </a:t>
                </a:r>
                <a14:m>
                  <m:oMath xmlns:m="http://schemas.openxmlformats.org/officeDocument/2006/math">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={1, 2, 3, 4, 5}, </m:t>
                    </m:r>
                  </m:oMath>
                </a14:m>
                <a:r>
                  <a:rPr lang="en-US" altLang="en-US" sz="2200" dirty="0"/>
                  <a:t>and define injections </a:t>
                </a:r>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 </m:t>
                    </m:r>
                  </m:oMath>
                </a14:m>
                <a:r>
                  <a:rPr lang="en-US" altLang="en-US" sz="2200" dirty="0"/>
                  <a:t>and </a:t>
                </a:r>
                <a14:m>
                  <m:oMath xmlns:m="http://schemas.openxmlformats.org/officeDocument/2006/math">
                    <m:r>
                      <a:rPr lang="en-US" altLang="en-US" sz="2200" i="1" dirty="0" smtClean="0">
                        <a:latin typeface="Cambria Math" panose="02040503050406030204" pitchFamily="18" charset="0"/>
                      </a:rPr>
                      <m:t>𝑔</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𝑍</m:t>
                    </m:r>
                  </m:oMath>
                </a14:m>
                <a:r>
                  <a:rPr lang="en-US" altLang="en-US" sz="2200" dirty="0"/>
                  <a:t> as shown in the arrow diagrams of Figure 7.3.1.</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4356" y="1371995"/>
                <a:ext cx="4772417" cy="1785104"/>
              </a:xfrm>
              <a:prstGeom prst="rect">
                <a:avLst/>
              </a:prstGeom>
              <a:blipFill>
                <a:blip r:embed="rId3"/>
                <a:stretch>
                  <a:fillRect l="-1660" t="-2389" r="-1277" b="-6143"/>
                </a:stretch>
              </a:blipFill>
              <a:ln>
                <a:noFill/>
              </a:ln>
            </p:spPr>
            <p:txBody>
              <a:bodyPr/>
              <a:lstStyle/>
              <a:p>
                <a:r>
                  <a:rPr lang="en-US">
                    <a:noFill/>
                  </a:rPr>
                  <a:t> </a:t>
                </a:r>
              </a:p>
            </p:txBody>
          </p:sp>
        </mc:Fallback>
      </mc:AlternateContent>
      <p:grpSp>
        <p:nvGrpSpPr>
          <p:cNvPr id="2" name="Group 1">
            <a:extLst>
              <a:ext uri="{FF2B5EF4-FFF2-40B4-BE49-F238E27FC236}">
                <a16:creationId xmlns:a16="http://schemas.microsoft.com/office/drawing/2014/main" id="{D5CA37CA-3BF7-4115-B365-3945DBA2BC5C}"/>
              </a:ext>
            </a:extLst>
          </p:cNvPr>
          <p:cNvGrpSpPr/>
          <p:nvPr/>
        </p:nvGrpSpPr>
        <p:grpSpPr>
          <a:xfrm>
            <a:off x="4929278" y="1392863"/>
            <a:ext cx="3404031" cy="2020477"/>
            <a:chOff x="2590800" y="4572000"/>
            <a:chExt cx="3546475" cy="2105025"/>
          </a:xfrm>
        </p:grpSpPr>
        <p:pic>
          <p:nvPicPr>
            <p:cNvPr id="26" name="Picture 2">
              <a:extLst>
                <a:ext uri="{FF2B5EF4-FFF2-40B4-BE49-F238E27FC236}">
                  <a16:creationId xmlns:a16="http://schemas.microsoft.com/office/drawing/2014/main" id="{B9966563-5125-4B35-A884-D87704354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4572000"/>
              <a:ext cx="354647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7">
              <a:extLst>
                <a:ext uri="{FF2B5EF4-FFF2-40B4-BE49-F238E27FC236}">
                  <a16:creationId xmlns:a16="http://schemas.microsoft.com/office/drawing/2014/main" id="{218EF5C3-9329-4AD4-935D-E63E89E5AD3D}"/>
                </a:ext>
              </a:extLst>
            </p:cNvPr>
            <p:cNvSpPr txBox="1">
              <a:spLocks noChangeArrowheads="1"/>
            </p:cNvSpPr>
            <p:nvPr/>
          </p:nvSpPr>
          <p:spPr bwMode="auto">
            <a:xfrm>
              <a:off x="3581400" y="6400800"/>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7.3.1</a:t>
              </a:r>
            </a:p>
          </p:txBody>
        </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DA4EF7-300E-4E8A-AD09-C9D88B6679F0}"/>
                  </a:ext>
                </a:extLst>
              </p:cNvPr>
              <p:cNvSpPr txBox="1"/>
              <p:nvPr/>
            </p:nvSpPr>
            <p:spPr>
              <a:xfrm>
                <a:off x="361904" y="3685545"/>
                <a:ext cx="4431185" cy="769441"/>
              </a:xfrm>
              <a:prstGeom prst="rect">
                <a:avLst/>
              </a:prstGeom>
              <a:noFill/>
              <a:ln>
                <a:noFill/>
              </a:ln>
            </p:spPr>
            <p:txBody>
              <a:bodyPr wrap="square" rtlCol="0">
                <a:spAutoFit/>
              </a:bodyPr>
              <a:lstStyle/>
              <a:p>
                <a:r>
                  <a:rPr lang="en-US" altLang="en-US" sz="2200" dirty="0"/>
                  <a:t>Then </a:t>
                </a:r>
                <a14:m>
                  <m:oMath xmlns:m="http://schemas.openxmlformats.org/officeDocument/2006/math">
                    <m:r>
                      <a:rPr lang="en-SG" altLang="en-US" sz="2200" b="0" i="1" smtClean="0">
                        <a:latin typeface="Cambria Math" panose="02040503050406030204" pitchFamily="18" charset="0"/>
                      </a:rPr>
                      <m:t>𝑔</m:t>
                    </m:r>
                    <m:r>
                      <a:rPr lang="en-SG" altLang="en-US" sz="2200" b="0" i="1" smtClean="0">
                        <a:latin typeface="Cambria Math" panose="02040503050406030204" pitchFamily="18" charset="0"/>
                        <a:ea typeface="Cambria Math" panose="02040503050406030204" pitchFamily="18" charset="0"/>
                      </a:rPr>
                      <m:t>∘</m:t>
                    </m:r>
                    <m:r>
                      <a:rPr lang="en-SG" altLang="en-US" sz="2200" b="0" i="1" smtClean="0">
                        <a:latin typeface="Cambria Math" panose="02040503050406030204" pitchFamily="18" charset="0"/>
                        <a:ea typeface="Cambria Math" panose="02040503050406030204" pitchFamily="18" charset="0"/>
                      </a:rPr>
                      <m:t>𝑓</m:t>
                    </m:r>
                  </m:oMath>
                </a14:m>
                <a:r>
                  <a:rPr lang="en-US" altLang="en-US" sz="2200" dirty="0"/>
                  <a:t> is the function with the arrow diagram shown in Figure 7.3.2.</a:t>
                </a:r>
              </a:p>
            </p:txBody>
          </p:sp>
        </mc:Choice>
        <mc:Fallback xmlns="">
          <p:sp>
            <p:nvSpPr>
              <p:cNvPr id="28" name="TextBox 27">
                <a:extLst>
                  <a:ext uri="{FF2B5EF4-FFF2-40B4-BE49-F238E27FC236}">
                    <a16:creationId xmlns:a16="http://schemas.microsoft.com/office/drawing/2014/main" id="{CFDA4EF7-300E-4E8A-AD09-C9D88B6679F0}"/>
                  </a:ext>
                </a:extLst>
              </p:cNvPr>
              <p:cNvSpPr txBox="1">
                <a:spLocks noRot="1" noChangeAspect="1" noMove="1" noResize="1" noEditPoints="1" noAdjustHandles="1" noChangeArrowheads="1" noChangeShapeType="1" noTextEdit="1"/>
              </p:cNvSpPr>
              <p:nvPr/>
            </p:nvSpPr>
            <p:spPr>
              <a:xfrm>
                <a:off x="361904" y="3685545"/>
                <a:ext cx="4431185" cy="769441"/>
              </a:xfrm>
              <a:prstGeom prst="rect">
                <a:avLst/>
              </a:prstGeom>
              <a:blipFill>
                <a:blip r:embed="rId5"/>
                <a:stretch>
                  <a:fillRect l="-1788" t="-5556" r="-963" b="-15079"/>
                </a:stretch>
              </a:blipFill>
              <a:ln>
                <a:noFill/>
              </a:ln>
            </p:spPr>
            <p:txBody>
              <a:bodyPr/>
              <a:lstStyle/>
              <a:p>
                <a:r>
                  <a:rPr lang="en-SG">
                    <a:noFill/>
                  </a:rPr>
                  <a:t> </a:t>
                </a:r>
              </a:p>
            </p:txBody>
          </p:sp>
        </mc:Fallback>
      </mc:AlternateContent>
      <p:grpSp>
        <p:nvGrpSpPr>
          <p:cNvPr id="3" name="Group 2">
            <a:extLst>
              <a:ext uri="{FF2B5EF4-FFF2-40B4-BE49-F238E27FC236}">
                <a16:creationId xmlns:a16="http://schemas.microsoft.com/office/drawing/2014/main" id="{7B66C2E2-D747-4A2E-82D7-222497BD1F35}"/>
              </a:ext>
            </a:extLst>
          </p:cNvPr>
          <p:cNvGrpSpPr/>
          <p:nvPr/>
        </p:nvGrpSpPr>
        <p:grpSpPr>
          <a:xfrm>
            <a:off x="4869982" y="3361473"/>
            <a:ext cx="3463327" cy="1940208"/>
            <a:chOff x="4795987" y="3641362"/>
            <a:chExt cx="3546476" cy="1986789"/>
          </a:xfrm>
        </p:grpSpPr>
        <p:pic>
          <p:nvPicPr>
            <p:cNvPr id="29" name="Picture 2">
              <a:extLst>
                <a:ext uri="{FF2B5EF4-FFF2-40B4-BE49-F238E27FC236}">
                  <a16:creationId xmlns:a16="http://schemas.microsoft.com/office/drawing/2014/main" id="{4105ECA0-0205-4A03-A35B-A8E47EECDD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5987" y="3641362"/>
              <a:ext cx="3546476" cy="19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7">
              <a:extLst>
                <a:ext uri="{FF2B5EF4-FFF2-40B4-BE49-F238E27FC236}">
                  <a16:creationId xmlns:a16="http://schemas.microsoft.com/office/drawing/2014/main" id="{E586CE43-D471-46F0-9F15-06C0A865D92A}"/>
                </a:ext>
              </a:extLst>
            </p:cNvPr>
            <p:cNvSpPr txBox="1">
              <a:spLocks noChangeArrowheads="1"/>
            </p:cNvSpPr>
            <p:nvPr/>
          </p:nvSpPr>
          <p:spPr bwMode="auto">
            <a:xfrm>
              <a:off x="5872313" y="5351926"/>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7.3.2</a:t>
              </a:r>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9AFB462-4164-4F0C-B41C-203E30CA6D01}"/>
                  </a:ext>
                </a:extLst>
              </p:cNvPr>
              <p:cNvSpPr txBox="1"/>
              <p:nvPr/>
            </p:nvSpPr>
            <p:spPr>
              <a:xfrm>
                <a:off x="371635" y="4701553"/>
                <a:ext cx="2387654" cy="430887"/>
              </a:xfrm>
              <a:prstGeom prst="rect">
                <a:avLst/>
              </a:prstGeom>
              <a:noFill/>
              <a:ln>
                <a:noFill/>
              </a:ln>
            </p:spPr>
            <p:txBody>
              <a:bodyPr wrap="square" rtlCol="0">
                <a:spAutoFit/>
              </a:bodyPr>
              <a:lstStyle/>
              <a:p>
                <a:r>
                  <a:rPr lang="en-US" altLang="en-US" sz="2200" dirty="0"/>
                  <a:t>Is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injective?</a:t>
                </a:r>
              </a:p>
            </p:txBody>
          </p:sp>
        </mc:Choice>
        <mc:Fallback xmlns="">
          <p:sp>
            <p:nvSpPr>
              <p:cNvPr id="31" name="TextBox 30">
                <a:extLst>
                  <a:ext uri="{FF2B5EF4-FFF2-40B4-BE49-F238E27FC236}">
                    <a16:creationId xmlns:a16="http://schemas.microsoft.com/office/drawing/2014/main" id="{E9AFB462-4164-4F0C-B41C-203E30CA6D01}"/>
                  </a:ext>
                </a:extLst>
              </p:cNvPr>
              <p:cNvSpPr txBox="1">
                <a:spLocks noRot="1" noChangeAspect="1" noMove="1" noResize="1" noEditPoints="1" noAdjustHandles="1" noChangeArrowheads="1" noChangeShapeType="1" noTextEdit="1"/>
              </p:cNvSpPr>
              <p:nvPr/>
            </p:nvSpPr>
            <p:spPr>
              <a:xfrm>
                <a:off x="371635" y="4701553"/>
                <a:ext cx="2387654" cy="430887"/>
              </a:xfrm>
              <a:prstGeom prst="rect">
                <a:avLst/>
              </a:prstGeom>
              <a:blipFill>
                <a:blip r:embed="rId7"/>
                <a:stretch>
                  <a:fillRect l="-3316" t="-8451" b="-28169"/>
                </a:stretch>
              </a:blipFill>
              <a:ln>
                <a:no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E313D2FC-CF84-45D7-8A2E-1C2E3EEA9089}"/>
              </a:ext>
            </a:extLst>
          </p:cNvPr>
          <p:cNvSpPr txBox="1"/>
          <p:nvPr/>
        </p:nvSpPr>
        <p:spPr>
          <a:xfrm>
            <a:off x="2661396" y="4671359"/>
            <a:ext cx="953047" cy="430887"/>
          </a:xfrm>
          <a:prstGeom prst="rect">
            <a:avLst/>
          </a:prstGeom>
          <a:solidFill>
            <a:schemeClr val="accent4">
              <a:lumMod val="20000"/>
              <a:lumOff val="80000"/>
            </a:schemeClr>
          </a:solidFill>
          <a:ln>
            <a:noFill/>
          </a:ln>
        </p:spPr>
        <p:txBody>
          <a:bodyPr wrap="square" rtlCol="0">
            <a:spAutoFit/>
          </a:bodyPr>
          <a:lstStyle/>
          <a:p>
            <a:pPr algn="ctr"/>
            <a:r>
              <a:rPr lang="en-US" altLang="en-US" sz="2200" dirty="0"/>
              <a:t>Yes.</a:t>
            </a: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336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Recapitulation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8" name="Oval 27">
            <a:extLst>
              <a:ext uri="{FF2B5EF4-FFF2-40B4-BE49-F238E27FC236}">
                <a16:creationId xmlns:a16="http://schemas.microsoft.com/office/drawing/2014/main" id="{D9DF5B20-2799-4094-9AD2-59AE72D78A39}"/>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437E775-FAA0-4AFB-99E0-71144F31F0B7}"/>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44DBC97-B34E-4F68-92E8-3B0D7B37141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55A5714-1BD3-4222-91D5-209BBC143697}"/>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B6A9C491-91C9-4253-9063-E5882440BBD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78AC7A0-C5DF-430C-AD99-A978592D0B9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853C5BF-1336-403D-9DF7-0B9816D18D25}"/>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EF4B887-BABD-430A-B542-73C4B3C6A65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1755F1-364F-474E-A1FB-62BCD1C58B93}"/>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16283A-1EBE-4C49-8868-C2437B1CA741}"/>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2FC23559-CFB8-43FC-A524-B7F440823C0F}"/>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AAB4C591-EC69-4239-B2C1-ADA27DD6EEA4}"/>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3" name="Group 22">
            <a:extLst>
              <a:ext uri="{FF2B5EF4-FFF2-40B4-BE49-F238E27FC236}">
                <a16:creationId xmlns:a16="http://schemas.microsoft.com/office/drawing/2014/main" id="{555A418C-DA6F-4058-8B95-D363AADA3772}"/>
              </a:ext>
            </a:extLst>
          </p:cNvPr>
          <p:cNvGrpSpPr/>
          <p:nvPr/>
        </p:nvGrpSpPr>
        <p:grpSpPr>
          <a:xfrm>
            <a:off x="252286" y="859433"/>
            <a:ext cx="7242075" cy="1288378"/>
            <a:chOff x="993228" y="4598517"/>
            <a:chExt cx="7242075" cy="1288378"/>
          </a:xfrm>
        </p:grpSpPr>
        <p:sp>
          <p:nvSpPr>
            <p:cNvPr id="27" name="Rectangle 26">
              <a:extLst>
                <a:ext uri="{FF2B5EF4-FFF2-40B4-BE49-F238E27FC236}">
                  <a16:creationId xmlns:a16="http://schemas.microsoft.com/office/drawing/2014/main" id="{575B4713-9A7D-43FD-A4ED-F505230B9FC0}"/>
                </a:ext>
              </a:extLst>
            </p:cNvPr>
            <p:cNvSpPr/>
            <p:nvPr/>
          </p:nvSpPr>
          <p:spPr>
            <a:xfrm>
              <a:off x="993228" y="4598520"/>
              <a:ext cx="7242075" cy="128837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CA0C5689-A8D2-456C-AA4D-FB74854EE884}"/>
                </a:ext>
              </a:extLst>
            </p:cNvPr>
            <p:cNvSpPr/>
            <p:nvPr/>
          </p:nvSpPr>
          <p:spPr>
            <a:xfrm>
              <a:off x="993228" y="4598517"/>
              <a:ext cx="7242075" cy="36933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a:extLst>
                <a:ext uri="{FF2B5EF4-FFF2-40B4-BE49-F238E27FC236}">
                  <a16:creationId xmlns:a16="http://schemas.microsoft.com/office/drawing/2014/main" id="{AD2CB154-9770-4409-AE5D-583ED21CE4A2}"/>
                </a:ext>
              </a:extLst>
            </p:cNvPr>
            <p:cNvSpPr txBox="1"/>
            <p:nvPr/>
          </p:nvSpPr>
          <p:spPr>
            <a:xfrm>
              <a:off x="1109375" y="4598517"/>
              <a:ext cx="4235832" cy="369332"/>
            </a:xfrm>
            <a:prstGeom prst="rect">
              <a:avLst/>
            </a:prstGeom>
            <a:noFill/>
          </p:spPr>
          <p:txBody>
            <a:bodyPr wrap="square" rtlCol="0">
              <a:spAutoFit/>
            </a:bodyPr>
            <a:lstStyle/>
            <a:p>
              <a:r>
                <a:rPr lang="en-SG" dirty="0">
                  <a:solidFill>
                    <a:schemeClr val="bg1"/>
                  </a:solidFill>
                </a:rPr>
                <a:t>Definition: Relation</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ABFFBCC-A311-4FB9-9E3A-D82667C6604F}"/>
                    </a:ext>
                  </a:extLst>
                </p:cNvPr>
                <p:cNvSpPr txBox="1"/>
                <p:nvPr/>
              </p:nvSpPr>
              <p:spPr>
                <a:xfrm>
                  <a:off x="1080452" y="4963565"/>
                  <a:ext cx="7067625" cy="923330"/>
                </a:xfrm>
                <a:prstGeom prst="rect">
                  <a:avLst/>
                </a:prstGeom>
                <a:noFill/>
              </p:spPr>
              <p:txBody>
                <a:bodyPr wrap="square" rtlCol="0">
                  <a:spAutoFit/>
                </a:bodyPr>
                <a:lstStyle/>
                <a:p>
                  <a:r>
                    <a:rPr lang="en-US" dirty="0"/>
                    <a:t>Let </a:t>
                  </a:r>
                  <a14:m>
                    <m:oMath xmlns:m="http://schemas.openxmlformats.org/officeDocument/2006/math">
                      <m:r>
                        <a:rPr lang="en-US" b="0" i="1" dirty="0"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be sets. A (binary) </a:t>
                  </a:r>
                  <a:r>
                    <a:rPr lang="en-US" b="1" dirty="0"/>
                    <a:t>relation from </a:t>
                  </a:r>
                  <a14:m>
                    <m:oMath xmlns:m="http://schemas.openxmlformats.org/officeDocument/2006/math">
                      <m:r>
                        <a:rPr lang="en-US" b="1" i="1" dirty="0" smtClean="0">
                          <a:latin typeface="Cambria Math" panose="02040503050406030204" pitchFamily="18" charset="0"/>
                        </a:rPr>
                        <m:t>𝑿</m:t>
                      </m:r>
                    </m:oMath>
                  </a14:m>
                  <a:r>
                    <a:rPr lang="en-US" b="1" dirty="0"/>
                    <a:t> to </a:t>
                  </a:r>
                  <a14:m>
                    <m:oMath xmlns:m="http://schemas.openxmlformats.org/officeDocument/2006/math">
                      <m:r>
                        <a:rPr lang="en-US" b="1" i="1" dirty="0" smtClean="0">
                          <a:latin typeface="Cambria Math" panose="02040503050406030204" pitchFamily="18" charset="0"/>
                        </a:rPr>
                        <m:t>𝒀</m:t>
                      </m:r>
                    </m:oMath>
                  </a14:m>
                  <a:r>
                    <a:rPr lang="en-US" dirty="0"/>
                    <a:t> is a subset of </a:t>
                  </a:r>
                  <a14:m>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𝒀</m:t>
                      </m:r>
                    </m:oMath>
                  </a14:m>
                  <a:r>
                    <a:rPr lang="en-US" dirty="0"/>
                    <a:t>. </a:t>
                  </a:r>
                </a:p>
                <a:p>
                  <a:r>
                    <a:rPr lang="en-US" dirty="0"/>
                    <a:t>Given an ordered pair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 </m:t>
                      </m:r>
                    </m:oMath>
                  </a14:m>
                  <a:r>
                    <a:rPr lang="en-US" dirty="0"/>
                    <a:t>in </a:t>
                  </a:r>
                  <a14:m>
                    <m:oMath xmlns:m="http://schemas.openxmlformats.org/officeDocument/2006/math">
                      <m:r>
                        <a:rPr lang="en-US" b="0" i="1" dirty="0" smtClean="0">
                          <a:latin typeface="Cambria Math" panose="02040503050406030204" pitchFamily="18" charset="0"/>
                        </a:rPr>
                        <m:t>𝑋</m:t>
                      </m:r>
                      <m:r>
                        <a:rPr lang="en-US" b="0"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𝑌</m:t>
                      </m:r>
                    </m:oMath>
                  </a14:m>
                  <a:r>
                    <a:rPr lang="en-US" dirty="0"/>
                    <a:t>, </a:t>
                  </a:r>
                  <a14:m>
                    <m:oMath xmlns:m="http://schemas.openxmlformats.org/officeDocument/2006/math">
                      <m:r>
                        <a:rPr lang="en-US" b="1" i="1" dirty="0" smtClean="0">
                          <a:latin typeface="Cambria Math" panose="02040503050406030204" pitchFamily="18" charset="0"/>
                        </a:rPr>
                        <m:t>𝒙</m:t>
                      </m:r>
                    </m:oMath>
                  </a14:m>
                  <a:r>
                    <a:rPr lang="en-US" b="1" dirty="0"/>
                    <a:t> is related to </a:t>
                  </a:r>
                  <a14:m>
                    <m:oMath xmlns:m="http://schemas.openxmlformats.org/officeDocument/2006/math">
                      <m:r>
                        <a:rPr lang="en-US" b="1" i="1" dirty="0" smtClean="0">
                          <a:latin typeface="Cambria Math" panose="02040503050406030204" pitchFamily="18" charset="0"/>
                        </a:rPr>
                        <m:t>𝒚</m:t>
                      </m:r>
                    </m:oMath>
                  </a14:m>
                  <a:r>
                    <a:rPr lang="en-US" b="1" dirty="0"/>
                    <a:t> by </a:t>
                  </a:r>
                  <a14:m>
                    <m:oMath xmlns:m="http://schemas.openxmlformats.org/officeDocument/2006/math">
                      <m:r>
                        <a:rPr lang="en-US" b="1" i="1" dirty="0" smtClean="0">
                          <a:latin typeface="Cambria Math" panose="02040503050406030204" pitchFamily="18" charset="0"/>
                        </a:rPr>
                        <m:t>𝑹</m:t>
                      </m:r>
                    </m:oMath>
                  </a14:m>
                  <a:r>
                    <a:rPr lang="en-US" dirty="0"/>
                    <a:t>, or </a:t>
                  </a:r>
                </a:p>
                <a:p>
                  <a14:m>
                    <m:oMath xmlns:m="http://schemas.openxmlformats.org/officeDocument/2006/math">
                      <m:r>
                        <a:rPr lang="en-US" b="1" i="1" dirty="0" smtClean="0">
                          <a:latin typeface="Cambria Math" panose="02040503050406030204" pitchFamily="18" charset="0"/>
                        </a:rPr>
                        <m:t>𝒙</m:t>
                      </m:r>
                    </m:oMath>
                  </a14:m>
                  <a:r>
                    <a:rPr lang="en-US" b="1" dirty="0"/>
                    <a:t> is </a:t>
                  </a:r>
                  <a14:m>
                    <m:oMath xmlns:m="http://schemas.openxmlformats.org/officeDocument/2006/math">
                      <m:r>
                        <a:rPr lang="en-US" b="1" i="1" dirty="0" smtClean="0">
                          <a:latin typeface="Cambria Math" panose="02040503050406030204" pitchFamily="18" charset="0"/>
                        </a:rPr>
                        <m:t>𝑹</m:t>
                      </m:r>
                    </m:oMath>
                  </a14:m>
                  <a:r>
                    <a:rPr lang="en-US" b="1" dirty="0"/>
                    <a:t>-related to </a:t>
                  </a:r>
                  <a14:m>
                    <m:oMath xmlns:m="http://schemas.openxmlformats.org/officeDocument/2006/math">
                      <m:r>
                        <a:rPr lang="en-US" b="1" i="1" dirty="0" smtClean="0">
                          <a:latin typeface="Cambria Math" panose="02040503050406030204" pitchFamily="18" charset="0"/>
                        </a:rPr>
                        <m:t>𝒚</m:t>
                      </m:r>
                    </m:oMath>
                  </a14:m>
                  <a:r>
                    <a:rPr lang="en-US" dirty="0"/>
                    <a:t>, written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r>
                    <a:rPr lang="en-US" dirty="0"/>
                    <a:t>, </a:t>
                  </a:r>
                  <a:r>
                    <a:rPr lang="en-US" dirty="0" err="1"/>
                    <a:t>iff</a:t>
                  </a:r>
                  <a:r>
                    <a:rPr lang="en-US" dirty="0"/>
                    <a:t> </a:t>
                  </a:r>
                  <a14:m>
                    <m:oMath xmlns:m="http://schemas.openxmlformats.org/officeDocument/2006/math">
                      <m:r>
                        <a:rPr lang="en-US" b="1" i="1" dirty="0" smtClean="0">
                          <a:latin typeface="Cambria Math" panose="02040503050406030204" pitchFamily="18" charset="0"/>
                        </a:rPr>
                        <m:t>(</m:t>
                      </m:r>
                      <m:r>
                        <a:rPr lang="en-US" b="1" i="1" dirty="0" err="1" smtClean="0">
                          <a:latin typeface="Cambria Math" panose="02040503050406030204" pitchFamily="18" charset="0"/>
                        </a:rPr>
                        <m:t>𝒙</m:t>
                      </m:r>
                      <m:r>
                        <a:rPr lang="en-US" b="1" i="1" dirty="0" err="1" smtClean="0">
                          <a:latin typeface="Cambria Math" panose="02040503050406030204" pitchFamily="18" charset="0"/>
                        </a:rPr>
                        <m:t>,</m:t>
                      </m:r>
                      <m:r>
                        <a:rPr lang="en-US" b="1" i="1" dirty="0" err="1"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𝑹</m:t>
                      </m:r>
                    </m:oMath>
                  </a14:m>
                  <a:r>
                    <a:rPr lang="en-US" dirty="0"/>
                    <a:t>. </a:t>
                  </a:r>
                </a:p>
              </p:txBody>
            </p:sp>
          </mc:Choice>
          <mc:Fallback xmlns="">
            <p:sp>
              <p:nvSpPr>
                <p:cNvPr id="38" name="TextBox 37">
                  <a:extLst>
                    <a:ext uri="{FF2B5EF4-FFF2-40B4-BE49-F238E27FC236}">
                      <a16:creationId xmlns:a16="http://schemas.microsoft.com/office/drawing/2014/main" id="{4ABFFBCC-A311-4FB9-9E3A-D82667C6604F}"/>
                    </a:ext>
                  </a:extLst>
                </p:cNvPr>
                <p:cNvSpPr txBox="1">
                  <a:spLocks noRot="1" noChangeAspect="1" noMove="1" noResize="1" noEditPoints="1" noAdjustHandles="1" noChangeArrowheads="1" noChangeShapeType="1" noTextEdit="1"/>
                </p:cNvSpPr>
                <p:nvPr/>
              </p:nvSpPr>
              <p:spPr>
                <a:xfrm>
                  <a:off x="1080452" y="4963565"/>
                  <a:ext cx="7067625" cy="923330"/>
                </a:xfrm>
                <a:prstGeom prst="rect">
                  <a:avLst/>
                </a:prstGeom>
                <a:blipFill>
                  <a:blip r:embed="rId3"/>
                  <a:stretch>
                    <a:fillRect l="-777" t="-3974" b="-9934"/>
                  </a:stretch>
                </a:blipFill>
              </p:spPr>
              <p:txBody>
                <a:bodyPr/>
                <a:lstStyle/>
                <a:p>
                  <a:r>
                    <a:rPr lang="en-US">
                      <a:noFill/>
                    </a:rPr>
                    <a:t> </a:t>
                  </a:r>
                </a:p>
              </p:txBody>
            </p:sp>
          </mc:Fallback>
        </mc:AlternateContent>
      </p:grpSp>
      <p:grpSp>
        <p:nvGrpSpPr>
          <p:cNvPr id="328" name="Group 327">
            <a:extLst>
              <a:ext uri="{FF2B5EF4-FFF2-40B4-BE49-F238E27FC236}">
                <a16:creationId xmlns:a16="http://schemas.microsoft.com/office/drawing/2014/main" id="{A7287BD0-FCF7-4A5E-BD9C-9AF970BF01ED}"/>
              </a:ext>
            </a:extLst>
          </p:cNvPr>
          <p:cNvGrpSpPr/>
          <p:nvPr/>
        </p:nvGrpSpPr>
        <p:grpSpPr>
          <a:xfrm>
            <a:off x="937644" y="2405843"/>
            <a:ext cx="1556674" cy="1428159"/>
            <a:chOff x="937644" y="2405843"/>
            <a:chExt cx="1556674" cy="1428159"/>
          </a:xfrm>
        </p:grpSpPr>
        <p:grpSp>
          <p:nvGrpSpPr>
            <p:cNvPr id="39" name="Group 38">
              <a:extLst>
                <a:ext uri="{FF2B5EF4-FFF2-40B4-BE49-F238E27FC236}">
                  <a16:creationId xmlns:a16="http://schemas.microsoft.com/office/drawing/2014/main" id="{B47D2D17-D6CC-478A-8BF9-F48F7B878A43}"/>
                </a:ext>
              </a:extLst>
            </p:cNvPr>
            <p:cNvGrpSpPr/>
            <p:nvPr/>
          </p:nvGrpSpPr>
          <p:grpSpPr>
            <a:xfrm>
              <a:off x="937644" y="2405843"/>
              <a:ext cx="1556674" cy="1428159"/>
              <a:chOff x="1515148" y="1915724"/>
              <a:chExt cx="2216458" cy="1648256"/>
            </a:xfrm>
          </p:grpSpPr>
          <p:grpSp>
            <p:nvGrpSpPr>
              <p:cNvPr id="40" name="Group 39">
                <a:extLst>
                  <a:ext uri="{FF2B5EF4-FFF2-40B4-BE49-F238E27FC236}">
                    <a16:creationId xmlns:a16="http://schemas.microsoft.com/office/drawing/2014/main" id="{40D739ED-B75E-4C9F-A7F4-831A55CD098A}"/>
                  </a:ext>
                </a:extLst>
              </p:cNvPr>
              <p:cNvGrpSpPr/>
              <p:nvPr/>
            </p:nvGrpSpPr>
            <p:grpSpPr>
              <a:xfrm>
                <a:off x="1596326" y="1915724"/>
                <a:ext cx="2095921" cy="1648256"/>
                <a:chOff x="583074" y="1914124"/>
                <a:chExt cx="2095921" cy="1648256"/>
              </a:xfrm>
            </p:grpSpPr>
            <p:grpSp>
              <p:nvGrpSpPr>
                <p:cNvPr id="44" name="Group 43">
                  <a:extLst>
                    <a:ext uri="{FF2B5EF4-FFF2-40B4-BE49-F238E27FC236}">
                      <a16:creationId xmlns:a16="http://schemas.microsoft.com/office/drawing/2014/main" id="{2E2B25A4-C654-4BCF-84FD-38C39A4A5560}"/>
                    </a:ext>
                  </a:extLst>
                </p:cNvPr>
                <p:cNvGrpSpPr/>
                <p:nvPr/>
              </p:nvGrpSpPr>
              <p:grpSpPr>
                <a:xfrm>
                  <a:off x="583074" y="1914124"/>
                  <a:ext cx="2095921" cy="1648256"/>
                  <a:chOff x="583074" y="1914124"/>
                  <a:chExt cx="2095921" cy="1648256"/>
                </a:xfrm>
              </p:grpSpPr>
              <p:grpSp>
                <p:nvGrpSpPr>
                  <p:cNvPr id="48" name="Group 47">
                    <a:extLst>
                      <a:ext uri="{FF2B5EF4-FFF2-40B4-BE49-F238E27FC236}">
                        <a16:creationId xmlns:a16="http://schemas.microsoft.com/office/drawing/2014/main" id="{20F701AB-3EFC-4508-9701-B8E1496D1756}"/>
                      </a:ext>
                    </a:extLst>
                  </p:cNvPr>
                  <p:cNvGrpSpPr/>
                  <p:nvPr/>
                </p:nvGrpSpPr>
                <p:grpSpPr>
                  <a:xfrm>
                    <a:off x="583074" y="2238027"/>
                    <a:ext cx="796604" cy="1324353"/>
                    <a:chOff x="934984" y="2259106"/>
                    <a:chExt cx="796604" cy="1324353"/>
                  </a:xfrm>
                </p:grpSpPr>
                <p:sp>
                  <p:nvSpPr>
                    <p:cNvPr id="62" name="Oval 61">
                      <a:extLst>
                        <a:ext uri="{FF2B5EF4-FFF2-40B4-BE49-F238E27FC236}">
                          <a16:creationId xmlns:a16="http://schemas.microsoft.com/office/drawing/2014/main" id="{664970B1-D6B3-4A00-A5DF-B3854FD2FC44}"/>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958C5BD-2EAD-48F3-A40A-4DCFCCAEC23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3320443C-C66B-4978-8B64-E41170047F51}"/>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AB7EBE2-E2F3-42FE-9DC9-3A17A7D0169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193C7A4-55DF-4DE3-AF95-D906AFDC29B5}"/>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719702F-A89C-4A26-B9CA-0485297C5E4C}"/>
                      </a:ext>
                    </a:extLst>
                  </p:cNvPr>
                  <p:cNvGrpSpPr/>
                  <p:nvPr/>
                </p:nvGrpSpPr>
                <p:grpSpPr>
                  <a:xfrm>
                    <a:off x="1882391" y="2238027"/>
                    <a:ext cx="796604" cy="1324353"/>
                    <a:chOff x="1882391" y="2238027"/>
                    <a:chExt cx="796604" cy="1324353"/>
                  </a:xfrm>
                </p:grpSpPr>
                <p:sp>
                  <p:nvSpPr>
                    <p:cNvPr id="51" name="Oval 50">
                      <a:extLst>
                        <a:ext uri="{FF2B5EF4-FFF2-40B4-BE49-F238E27FC236}">
                          <a16:creationId xmlns:a16="http://schemas.microsoft.com/office/drawing/2014/main" id="{3B1D65E5-AB05-47C0-A3A8-2A9E025839D4}"/>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E1B9FED-050A-4863-847A-3D3B5C2D06A1}"/>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41D5592-3659-4623-82C9-03D186F5885E}"/>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08ABFE2-9C20-449C-9478-36CCA0E3006D}"/>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1BD56C3-2116-45FF-ABA3-6BE2861F71B4}"/>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B6559C8-BFBB-4B17-BB60-42AE6E4353B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397182C-7E04-4893-B417-D9E56CAB5CF4}"/>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D397182C-7E04-4893-B417-D9E56CAB5CF4}"/>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4"/>
                        <a:stretch>
                          <a:fillRect/>
                        </a:stretch>
                      </a:blipFill>
                    </p:spPr>
                    <p:txBody>
                      <a:bodyPr/>
                      <a:lstStyle/>
                      <a:p>
                        <a:r>
                          <a:rPr lang="en-SG">
                            <a:noFill/>
                          </a:rPr>
                          <a:t> </a:t>
                        </a:r>
                      </a:p>
                    </p:txBody>
                  </p:sp>
                </mc:Fallback>
              </mc:AlternateContent>
            </p:grpSp>
            <p:cxnSp>
              <p:nvCxnSpPr>
                <p:cNvPr id="45" name="Straight Arrow Connector 44">
                  <a:extLst>
                    <a:ext uri="{FF2B5EF4-FFF2-40B4-BE49-F238E27FC236}">
                      <a16:creationId xmlns:a16="http://schemas.microsoft.com/office/drawing/2014/main" id="{172C40CB-EA65-4EF7-9D7A-2824BFE1B6F8}"/>
                    </a:ext>
                  </a:extLst>
                </p:cNvPr>
                <p:cNvCxnSpPr>
                  <a:cxnSpLocks/>
                  <a:stCxn id="63" idx="6"/>
                </p:cNvCxnSpPr>
                <p:nvPr/>
              </p:nvCxnSpPr>
              <p:spPr>
                <a:xfrm>
                  <a:off x="1023735" y="2533745"/>
                  <a:ext cx="1142290" cy="36408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B7D198-AE89-42E4-9842-6353C694E92F}"/>
                    </a:ext>
                  </a:extLst>
                </p:cNvPr>
                <p:cNvCxnSpPr>
                  <a:cxnSpLocks/>
                  <a:stCxn id="66" idx="6"/>
                </p:cNvCxnSpPr>
                <p:nvPr/>
              </p:nvCxnSpPr>
              <p:spPr>
                <a:xfrm flipV="1">
                  <a:off x="1023735" y="2960696"/>
                  <a:ext cx="1142290" cy="6117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02632CA-A568-40D0-9E97-150105FF4934}"/>
                    </a:ext>
                  </a:extLst>
                </p:cNvPr>
                <p:cNvCxnSpPr>
                  <a:cxnSpLocks/>
                </p:cNvCxnSpPr>
                <p:nvPr/>
              </p:nvCxnSpPr>
              <p:spPr>
                <a:xfrm flipV="1">
                  <a:off x="1023735" y="2550322"/>
                  <a:ext cx="1142290" cy="70494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CC96336-C7BC-4AAA-B21B-A7B77B93AD8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42" name="TextBox 41">
                    <a:extLst>
                      <a:ext uri="{FF2B5EF4-FFF2-40B4-BE49-F238E27FC236}">
                        <a16:creationId xmlns:a16="http://schemas.microsoft.com/office/drawing/2014/main" id="{0CC96336-C7BC-4AAA-B21B-A7B77B93AD81}"/>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5"/>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F525B7D-778A-4CFD-83EC-DAF254A8C24C}"/>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43" name="TextBox 42">
                    <a:extLst>
                      <a:ext uri="{FF2B5EF4-FFF2-40B4-BE49-F238E27FC236}">
                        <a16:creationId xmlns:a16="http://schemas.microsoft.com/office/drawing/2014/main" id="{7F525B7D-778A-4CFD-83EC-DAF254A8C24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6"/>
                    <a:stretch>
                      <a:fillRect r="-17949"/>
                    </a:stretch>
                  </a:blipFill>
                </p:spPr>
                <p:txBody>
                  <a:bodyPr/>
                  <a:lstStyle/>
                  <a:p>
                    <a:r>
                      <a:rPr lang="en-SG">
                        <a:noFill/>
                      </a:rPr>
                      <a:t> </a:t>
                    </a:r>
                  </a:p>
                </p:txBody>
              </p:sp>
            </mc:Fallback>
          </mc:AlternateContent>
        </p:grpSp>
        <p:sp>
          <p:nvSpPr>
            <p:cNvPr id="320" name="Arc 319">
              <a:extLst>
                <a:ext uri="{FF2B5EF4-FFF2-40B4-BE49-F238E27FC236}">
                  <a16:creationId xmlns:a16="http://schemas.microsoft.com/office/drawing/2014/main" id="{DC02749E-9349-4C4B-98BA-D480B521CF05}"/>
                </a:ext>
              </a:extLst>
            </p:cNvPr>
            <p:cNvSpPr/>
            <p:nvPr/>
          </p:nvSpPr>
          <p:spPr>
            <a:xfrm rot="19081639">
              <a:off x="152617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7" name="Group 326">
            <a:extLst>
              <a:ext uri="{FF2B5EF4-FFF2-40B4-BE49-F238E27FC236}">
                <a16:creationId xmlns:a16="http://schemas.microsoft.com/office/drawing/2014/main" id="{AA4B4D22-FA69-4CB0-90BD-0979FF4EB593}"/>
              </a:ext>
            </a:extLst>
          </p:cNvPr>
          <p:cNvGrpSpPr/>
          <p:nvPr/>
        </p:nvGrpSpPr>
        <p:grpSpPr>
          <a:xfrm>
            <a:off x="3239656" y="2405843"/>
            <a:ext cx="1556674" cy="1428159"/>
            <a:chOff x="3239656" y="2405843"/>
            <a:chExt cx="1556674" cy="1428159"/>
          </a:xfrm>
        </p:grpSpPr>
        <p:grpSp>
          <p:nvGrpSpPr>
            <p:cNvPr id="162" name="Group 161">
              <a:extLst>
                <a:ext uri="{FF2B5EF4-FFF2-40B4-BE49-F238E27FC236}">
                  <a16:creationId xmlns:a16="http://schemas.microsoft.com/office/drawing/2014/main" id="{2E1D72CB-BE79-47AB-9305-8160C21D607F}"/>
                </a:ext>
              </a:extLst>
            </p:cNvPr>
            <p:cNvGrpSpPr/>
            <p:nvPr/>
          </p:nvGrpSpPr>
          <p:grpSpPr>
            <a:xfrm>
              <a:off x="3239656" y="2405843"/>
              <a:ext cx="1556674" cy="1428159"/>
              <a:chOff x="2930231" y="2405843"/>
              <a:chExt cx="1556674" cy="1428159"/>
            </a:xfrm>
          </p:grpSpPr>
          <p:grpSp>
            <p:nvGrpSpPr>
              <p:cNvPr id="115" name="Group 114">
                <a:extLst>
                  <a:ext uri="{FF2B5EF4-FFF2-40B4-BE49-F238E27FC236}">
                    <a16:creationId xmlns:a16="http://schemas.microsoft.com/office/drawing/2014/main" id="{34DC985C-471E-44D7-955B-36EC8D7E10D5}"/>
                  </a:ext>
                </a:extLst>
              </p:cNvPr>
              <p:cNvGrpSpPr/>
              <p:nvPr/>
            </p:nvGrpSpPr>
            <p:grpSpPr>
              <a:xfrm>
                <a:off x="2930231" y="2405843"/>
                <a:ext cx="1556674" cy="1428159"/>
                <a:chOff x="1515148" y="1915724"/>
                <a:chExt cx="2216458" cy="1648256"/>
              </a:xfrm>
            </p:grpSpPr>
            <p:grpSp>
              <p:nvGrpSpPr>
                <p:cNvPr id="116" name="Group 115">
                  <a:extLst>
                    <a:ext uri="{FF2B5EF4-FFF2-40B4-BE49-F238E27FC236}">
                      <a16:creationId xmlns:a16="http://schemas.microsoft.com/office/drawing/2014/main" id="{91BD895F-FA50-4BAA-850E-8E8B0B3584D3}"/>
                    </a:ext>
                  </a:extLst>
                </p:cNvPr>
                <p:cNvGrpSpPr/>
                <p:nvPr/>
              </p:nvGrpSpPr>
              <p:grpSpPr>
                <a:xfrm>
                  <a:off x="1596326" y="1915724"/>
                  <a:ext cx="2095921" cy="1648256"/>
                  <a:chOff x="583074" y="1914124"/>
                  <a:chExt cx="2095921" cy="1648256"/>
                </a:xfrm>
              </p:grpSpPr>
              <p:grpSp>
                <p:nvGrpSpPr>
                  <p:cNvPr id="119" name="Group 118">
                    <a:extLst>
                      <a:ext uri="{FF2B5EF4-FFF2-40B4-BE49-F238E27FC236}">
                        <a16:creationId xmlns:a16="http://schemas.microsoft.com/office/drawing/2014/main" id="{1C96C902-E7F3-44AB-87EB-96C1DB93C4E3}"/>
                      </a:ext>
                    </a:extLst>
                  </p:cNvPr>
                  <p:cNvGrpSpPr/>
                  <p:nvPr/>
                </p:nvGrpSpPr>
                <p:grpSpPr>
                  <a:xfrm>
                    <a:off x="583074" y="1914124"/>
                    <a:ext cx="2095921" cy="1648256"/>
                    <a:chOff x="583074" y="1914124"/>
                    <a:chExt cx="2095921" cy="1648256"/>
                  </a:xfrm>
                </p:grpSpPr>
                <p:grpSp>
                  <p:nvGrpSpPr>
                    <p:cNvPr id="123" name="Group 122">
                      <a:extLst>
                        <a:ext uri="{FF2B5EF4-FFF2-40B4-BE49-F238E27FC236}">
                          <a16:creationId xmlns:a16="http://schemas.microsoft.com/office/drawing/2014/main" id="{EA9FF1BC-3F62-4F70-B714-7A7B8D8E3CBB}"/>
                        </a:ext>
                      </a:extLst>
                    </p:cNvPr>
                    <p:cNvGrpSpPr/>
                    <p:nvPr/>
                  </p:nvGrpSpPr>
                  <p:grpSpPr>
                    <a:xfrm>
                      <a:off x="583074" y="2238027"/>
                      <a:ext cx="796604" cy="1324353"/>
                      <a:chOff x="934984" y="2259106"/>
                      <a:chExt cx="796604" cy="1324353"/>
                    </a:xfrm>
                  </p:grpSpPr>
                  <p:sp>
                    <p:nvSpPr>
                      <p:cNvPr id="132" name="Oval 131">
                        <a:extLst>
                          <a:ext uri="{FF2B5EF4-FFF2-40B4-BE49-F238E27FC236}">
                            <a16:creationId xmlns:a16="http://schemas.microsoft.com/office/drawing/2014/main" id="{D28A823F-1148-40BD-8A8D-93A9C0386D7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8C2F35D-45E5-4356-BCE5-C2A85B9B9912}"/>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Oval 133">
                        <a:extLst>
                          <a:ext uri="{FF2B5EF4-FFF2-40B4-BE49-F238E27FC236}">
                            <a16:creationId xmlns:a16="http://schemas.microsoft.com/office/drawing/2014/main" id="{978696AB-5B34-470A-B6E7-87549A38E738}"/>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577FB6B-00F8-4D74-8EF6-4C64841988E6}"/>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559933-A72C-4B9F-B076-C1EAF218500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63EBAEC4-5A6F-43FE-81D3-8109F140BD55}"/>
                        </a:ext>
                      </a:extLst>
                    </p:cNvPr>
                    <p:cNvGrpSpPr/>
                    <p:nvPr/>
                  </p:nvGrpSpPr>
                  <p:grpSpPr>
                    <a:xfrm>
                      <a:off x="1882391" y="2238027"/>
                      <a:ext cx="796604" cy="1324353"/>
                      <a:chOff x="1882391" y="2238027"/>
                      <a:chExt cx="796604" cy="1324353"/>
                    </a:xfrm>
                  </p:grpSpPr>
                  <p:sp>
                    <p:nvSpPr>
                      <p:cNvPr id="126" name="Oval 125">
                        <a:extLst>
                          <a:ext uri="{FF2B5EF4-FFF2-40B4-BE49-F238E27FC236}">
                            <a16:creationId xmlns:a16="http://schemas.microsoft.com/office/drawing/2014/main" id="{5637A440-81FA-4CAA-8B3E-2C0954559E3F}"/>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56024D5-3A48-44EF-8CC0-411FA1B5B3E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92537C31-44CE-40A3-9B11-9D4ED7610FF0}"/>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A0CD179-7F0F-44A3-B93A-9749E64A0385}"/>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a:extLst>
                          <a:ext uri="{FF2B5EF4-FFF2-40B4-BE49-F238E27FC236}">
                            <a16:creationId xmlns:a16="http://schemas.microsoft.com/office/drawing/2014/main" id="{3F76B4A9-8CB3-4BC7-A45E-055ACCC5C8B6}"/>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593E198-C74D-4CFD-9321-E2B4CC4FE5AD}"/>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03B4456F-1139-4583-910A-C04412A0B5D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2</m:t>
                                    </m:r>
                                  </m:sub>
                                </m:sSub>
                              </m:oMath>
                            </m:oMathPara>
                          </a14:m>
                          <a:endParaRPr lang="en-US" dirty="0"/>
                        </a:p>
                      </p:txBody>
                    </p:sp>
                  </mc:Choice>
                  <mc:Fallback xmlns="">
                    <p:sp>
                      <p:nvSpPr>
                        <p:cNvPr id="125" name="TextBox 124">
                          <a:extLst>
                            <a:ext uri="{FF2B5EF4-FFF2-40B4-BE49-F238E27FC236}">
                              <a16:creationId xmlns:a16="http://schemas.microsoft.com/office/drawing/2014/main" id="{03B4456F-1139-4583-910A-C04412A0B5D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7"/>
                          <a:stretch>
                            <a:fillRect/>
                          </a:stretch>
                        </a:blipFill>
                      </p:spPr>
                      <p:txBody>
                        <a:bodyPr/>
                        <a:lstStyle/>
                        <a:p>
                          <a:r>
                            <a:rPr lang="en-SG">
                              <a:noFill/>
                            </a:rPr>
                            <a:t> </a:t>
                          </a:r>
                        </a:p>
                      </p:txBody>
                    </p:sp>
                  </mc:Fallback>
                </mc:AlternateContent>
              </p:grpSp>
              <p:cxnSp>
                <p:nvCxnSpPr>
                  <p:cNvPr id="120" name="Straight Arrow Connector 119">
                    <a:extLst>
                      <a:ext uri="{FF2B5EF4-FFF2-40B4-BE49-F238E27FC236}">
                        <a16:creationId xmlns:a16="http://schemas.microsoft.com/office/drawing/2014/main" id="{E1C6CA62-4DD2-46FB-B3DD-18074A164E1A}"/>
                      </a:ext>
                    </a:extLst>
                  </p:cNvPr>
                  <p:cNvCxnSpPr>
                    <a:cxnSpLocks/>
                    <a:stCxn id="133"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E9182B2-6B74-4E6C-B8EC-D907CDA7C5E9}"/>
                      </a:ext>
                    </a:extLst>
                  </p:cNvPr>
                  <p:cNvCxnSpPr>
                    <a:cxnSpLocks/>
                    <a:stCxn id="136" idx="6"/>
                  </p:cNvCxnSpPr>
                  <p:nvPr/>
                </p:nvCxnSpPr>
                <p:spPr>
                  <a:xfrm>
                    <a:off x="1023735" y="3021868"/>
                    <a:ext cx="1154357" cy="10554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DE88BD74-7BF0-41D7-B71C-0E361BCCB3D6}"/>
                      </a:ext>
                    </a:extLst>
                  </p:cNvPr>
                  <p:cNvCxnSpPr>
                    <a:cxnSpLocks/>
                    <a:stCxn id="134"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B5A187A-853D-42AF-BF1A-C84B8EED8950}"/>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17" name="TextBox 116">
                      <a:extLst>
                        <a:ext uri="{FF2B5EF4-FFF2-40B4-BE49-F238E27FC236}">
                          <a16:creationId xmlns:a16="http://schemas.microsoft.com/office/drawing/2014/main" id="{CB5A187A-853D-42AF-BF1A-C84B8EED8950}"/>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83D4630-00B2-47BA-A216-43D123DA991D}"/>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18" name="TextBox 117">
                      <a:extLst>
                        <a:ext uri="{FF2B5EF4-FFF2-40B4-BE49-F238E27FC236}">
                          <a16:creationId xmlns:a16="http://schemas.microsoft.com/office/drawing/2014/main" id="{183D4630-00B2-47BA-A216-43D123DA991D}"/>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9"/>
                      <a:stretch>
                        <a:fillRect r="-17500"/>
                      </a:stretch>
                    </a:blipFill>
                  </p:spPr>
                  <p:txBody>
                    <a:bodyPr/>
                    <a:lstStyle/>
                    <a:p>
                      <a:r>
                        <a:rPr lang="en-SG">
                          <a:noFill/>
                        </a:rPr>
                        <a:t> </a:t>
                      </a:r>
                    </a:p>
                  </p:txBody>
                </p:sp>
              </mc:Fallback>
            </mc:AlternateContent>
          </p:grpSp>
          <p:cxnSp>
            <p:nvCxnSpPr>
              <p:cNvPr id="137" name="Straight Arrow Connector 136">
                <a:extLst>
                  <a:ext uri="{FF2B5EF4-FFF2-40B4-BE49-F238E27FC236}">
                    <a16:creationId xmlns:a16="http://schemas.microsoft.com/office/drawing/2014/main" id="{172E588F-6C96-47FA-970E-3F9D1340702A}"/>
                  </a:ext>
                </a:extLst>
              </p:cNvPr>
              <p:cNvCxnSpPr>
                <a:cxnSpLocks/>
                <a:stCxn id="136" idx="6"/>
              </p:cNvCxnSpPr>
              <p:nvPr/>
            </p:nvCxnSpPr>
            <p:spPr>
              <a:xfrm flipV="1">
                <a:off x="3296731" y="3134387"/>
                <a:ext cx="820514" cy="23127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85A48A0D-8096-4609-99BF-342DD42BA459}"/>
                  </a:ext>
                </a:extLst>
              </p:cNvPr>
              <p:cNvCxnSpPr>
                <a:cxnSpLocks/>
              </p:cNvCxnSpPr>
              <p:nvPr/>
            </p:nvCxnSpPr>
            <p:spPr>
              <a:xfrm flipV="1">
                <a:off x="3296731" y="3305532"/>
                <a:ext cx="815624" cy="25474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1" name="Arc 320">
              <a:extLst>
                <a:ext uri="{FF2B5EF4-FFF2-40B4-BE49-F238E27FC236}">
                  <a16:creationId xmlns:a16="http://schemas.microsoft.com/office/drawing/2014/main" id="{6C1FA619-57CB-4D4A-A167-B524305DCF00}"/>
                </a:ext>
              </a:extLst>
            </p:cNvPr>
            <p:cNvSpPr/>
            <p:nvPr/>
          </p:nvSpPr>
          <p:spPr>
            <a:xfrm rot="19081639">
              <a:off x="382345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6" name="Group 325">
            <a:extLst>
              <a:ext uri="{FF2B5EF4-FFF2-40B4-BE49-F238E27FC236}">
                <a16:creationId xmlns:a16="http://schemas.microsoft.com/office/drawing/2014/main" id="{4DBAAB23-FDFC-4B9B-96D0-90D43A7EDA71}"/>
              </a:ext>
            </a:extLst>
          </p:cNvPr>
          <p:cNvGrpSpPr/>
          <p:nvPr/>
        </p:nvGrpSpPr>
        <p:grpSpPr>
          <a:xfrm>
            <a:off x="5633580" y="2405843"/>
            <a:ext cx="1556674" cy="1428159"/>
            <a:chOff x="5633580" y="2405843"/>
            <a:chExt cx="1556674" cy="1428159"/>
          </a:xfrm>
        </p:grpSpPr>
        <p:grpSp>
          <p:nvGrpSpPr>
            <p:cNvPr id="319" name="Group 318">
              <a:extLst>
                <a:ext uri="{FF2B5EF4-FFF2-40B4-BE49-F238E27FC236}">
                  <a16:creationId xmlns:a16="http://schemas.microsoft.com/office/drawing/2014/main" id="{01362C3E-7D82-4335-BF1E-2B663BC21E26}"/>
                </a:ext>
              </a:extLst>
            </p:cNvPr>
            <p:cNvGrpSpPr/>
            <p:nvPr/>
          </p:nvGrpSpPr>
          <p:grpSpPr>
            <a:xfrm>
              <a:off x="5633580" y="2405843"/>
              <a:ext cx="1556674" cy="1428159"/>
              <a:chOff x="5100458" y="2405843"/>
              <a:chExt cx="1556674" cy="1428159"/>
            </a:xfrm>
          </p:grpSpPr>
          <p:grpSp>
            <p:nvGrpSpPr>
              <p:cNvPr id="139" name="Group 138">
                <a:extLst>
                  <a:ext uri="{FF2B5EF4-FFF2-40B4-BE49-F238E27FC236}">
                    <a16:creationId xmlns:a16="http://schemas.microsoft.com/office/drawing/2014/main" id="{A29083CB-CB88-4CAD-A902-1AEC66135265}"/>
                  </a:ext>
                </a:extLst>
              </p:cNvPr>
              <p:cNvGrpSpPr/>
              <p:nvPr/>
            </p:nvGrpSpPr>
            <p:grpSpPr>
              <a:xfrm>
                <a:off x="5100458" y="2405843"/>
                <a:ext cx="1556674" cy="1428159"/>
                <a:chOff x="1515148" y="1915724"/>
                <a:chExt cx="2216458" cy="1648256"/>
              </a:xfrm>
            </p:grpSpPr>
            <p:grpSp>
              <p:nvGrpSpPr>
                <p:cNvPr id="140" name="Group 139">
                  <a:extLst>
                    <a:ext uri="{FF2B5EF4-FFF2-40B4-BE49-F238E27FC236}">
                      <a16:creationId xmlns:a16="http://schemas.microsoft.com/office/drawing/2014/main" id="{2FB756B2-2DD1-4E01-9C84-09808E744F46}"/>
                    </a:ext>
                  </a:extLst>
                </p:cNvPr>
                <p:cNvGrpSpPr/>
                <p:nvPr/>
              </p:nvGrpSpPr>
              <p:grpSpPr>
                <a:xfrm>
                  <a:off x="1596326" y="1915724"/>
                  <a:ext cx="2095921" cy="1648256"/>
                  <a:chOff x="583074" y="1914124"/>
                  <a:chExt cx="2095921" cy="1648256"/>
                </a:xfrm>
              </p:grpSpPr>
              <p:grpSp>
                <p:nvGrpSpPr>
                  <p:cNvPr id="143" name="Group 142">
                    <a:extLst>
                      <a:ext uri="{FF2B5EF4-FFF2-40B4-BE49-F238E27FC236}">
                        <a16:creationId xmlns:a16="http://schemas.microsoft.com/office/drawing/2014/main" id="{DDD23D52-D1A3-43A1-B748-A7937D0821A3}"/>
                      </a:ext>
                    </a:extLst>
                  </p:cNvPr>
                  <p:cNvGrpSpPr/>
                  <p:nvPr/>
                </p:nvGrpSpPr>
                <p:grpSpPr>
                  <a:xfrm>
                    <a:off x="583074" y="1914124"/>
                    <a:ext cx="2095921" cy="1648256"/>
                    <a:chOff x="583074" y="1914124"/>
                    <a:chExt cx="2095921" cy="1648256"/>
                  </a:xfrm>
                </p:grpSpPr>
                <p:grpSp>
                  <p:nvGrpSpPr>
                    <p:cNvPr id="147" name="Group 146">
                      <a:extLst>
                        <a:ext uri="{FF2B5EF4-FFF2-40B4-BE49-F238E27FC236}">
                          <a16:creationId xmlns:a16="http://schemas.microsoft.com/office/drawing/2014/main" id="{04961C97-32F7-4351-B789-0037963F7DB2}"/>
                        </a:ext>
                      </a:extLst>
                    </p:cNvPr>
                    <p:cNvGrpSpPr/>
                    <p:nvPr/>
                  </p:nvGrpSpPr>
                  <p:grpSpPr>
                    <a:xfrm>
                      <a:off x="583074" y="2238027"/>
                      <a:ext cx="796604" cy="1324353"/>
                      <a:chOff x="934984" y="2259106"/>
                      <a:chExt cx="796604" cy="1324353"/>
                    </a:xfrm>
                  </p:grpSpPr>
                  <p:sp>
                    <p:nvSpPr>
                      <p:cNvPr id="156" name="Oval 155">
                        <a:extLst>
                          <a:ext uri="{FF2B5EF4-FFF2-40B4-BE49-F238E27FC236}">
                            <a16:creationId xmlns:a16="http://schemas.microsoft.com/office/drawing/2014/main" id="{161D8E97-0284-4C95-A328-8CC05A92EAD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7F972C8-C984-4655-95E0-3D3099C60A5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FFE6616B-43EB-4AF9-AF39-F830C190746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8B278FC1-679A-4CDA-AD02-A2C3B3872968}"/>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E64261A-A31B-42B0-9EE1-42E3A3A987F9}"/>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5F1F561C-4B20-403E-97F9-E1B3D07815D6}"/>
                        </a:ext>
                      </a:extLst>
                    </p:cNvPr>
                    <p:cNvGrpSpPr/>
                    <p:nvPr/>
                  </p:nvGrpSpPr>
                  <p:grpSpPr>
                    <a:xfrm>
                      <a:off x="1882391" y="2238027"/>
                      <a:ext cx="796604" cy="1324353"/>
                      <a:chOff x="1882391" y="2238027"/>
                      <a:chExt cx="796604" cy="1324353"/>
                    </a:xfrm>
                  </p:grpSpPr>
                  <p:sp>
                    <p:nvSpPr>
                      <p:cNvPr id="150" name="Oval 149">
                        <a:extLst>
                          <a:ext uri="{FF2B5EF4-FFF2-40B4-BE49-F238E27FC236}">
                            <a16:creationId xmlns:a16="http://schemas.microsoft.com/office/drawing/2014/main" id="{5B34D7DD-5C7A-40FF-AA6C-3628632DECA3}"/>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03FD64B-0095-47D4-9F77-5CC0EFE9844E}"/>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FCF5C1E8-5F9E-401A-84A9-6A7EB6415F36}"/>
                          </a:ext>
                        </a:extLst>
                      </p:cNvPr>
                      <p:cNvSpPr/>
                      <p:nvPr/>
                    </p:nvSpPr>
                    <p:spPr>
                      <a:xfrm>
                        <a:off x="2238334" y="2736449"/>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3E2B6C8E-90C9-4649-B18E-A247EEF8A78A}"/>
                          </a:ext>
                        </a:extLst>
                      </p:cNvPr>
                      <p:cNvSpPr/>
                      <p:nvPr/>
                    </p:nvSpPr>
                    <p:spPr>
                      <a:xfrm>
                        <a:off x="2238334" y="3012077"/>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D83265E0-FB32-41A7-8647-DB848CEDB9AB}"/>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E9E3F9DB-5669-4E6E-9C9E-4EF93E356AC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3</m:t>
                                    </m:r>
                                  </m:sub>
                                </m:sSub>
                              </m:oMath>
                            </m:oMathPara>
                          </a14:m>
                          <a:endParaRPr lang="en-US" dirty="0"/>
                        </a:p>
                      </p:txBody>
                    </p:sp>
                  </mc:Choice>
                  <mc:Fallback xmlns="">
                    <p:sp>
                      <p:nvSpPr>
                        <p:cNvPr id="149" name="TextBox 148">
                          <a:extLst>
                            <a:ext uri="{FF2B5EF4-FFF2-40B4-BE49-F238E27FC236}">
                              <a16:creationId xmlns:a16="http://schemas.microsoft.com/office/drawing/2014/main" id="{E9E3F9DB-5669-4E6E-9C9E-4EF93E356AC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0"/>
                          <a:stretch>
                            <a:fillRect/>
                          </a:stretch>
                        </a:blipFill>
                      </p:spPr>
                      <p:txBody>
                        <a:bodyPr/>
                        <a:lstStyle/>
                        <a:p>
                          <a:r>
                            <a:rPr lang="en-SG">
                              <a:noFill/>
                            </a:rPr>
                            <a:t> </a:t>
                          </a:r>
                        </a:p>
                      </p:txBody>
                    </p:sp>
                  </mc:Fallback>
                </mc:AlternateContent>
              </p:grpSp>
              <p:cxnSp>
                <p:nvCxnSpPr>
                  <p:cNvPr id="144" name="Straight Arrow Connector 143">
                    <a:extLst>
                      <a:ext uri="{FF2B5EF4-FFF2-40B4-BE49-F238E27FC236}">
                        <a16:creationId xmlns:a16="http://schemas.microsoft.com/office/drawing/2014/main" id="{E347BDA5-B992-4036-AAF5-52DB827A7492}"/>
                      </a:ext>
                    </a:extLst>
                  </p:cNvPr>
                  <p:cNvCxnSpPr>
                    <a:cxnSpLocks/>
                    <a:stCxn id="157"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2260E14-FE60-4488-9622-54B600DC9AEB}"/>
                      </a:ext>
                    </a:extLst>
                  </p:cNvPr>
                  <p:cNvCxnSpPr>
                    <a:cxnSpLocks/>
                    <a:stCxn id="160" idx="6"/>
                  </p:cNvCxnSpPr>
                  <p:nvPr/>
                </p:nvCxnSpPr>
                <p:spPr>
                  <a:xfrm>
                    <a:off x="1023735" y="3021868"/>
                    <a:ext cx="1163756" cy="3501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36A74A6-49B0-428C-B621-7A8D21C9F1B3}"/>
                      </a:ext>
                    </a:extLst>
                  </p:cNvPr>
                  <p:cNvCxnSpPr>
                    <a:cxnSpLocks/>
                    <a:stCxn id="158"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C489BD9-D95A-43F8-88A3-C4834572933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41" name="TextBox 140">
                      <a:extLst>
                        <a:ext uri="{FF2B5EF4-FFF2-40B4-BE49-F238E27FC236}">
                          <a16:creationId xmlns:a16="http://schemas.microsoft.com/office/drawing/2014/main" id="{AC489BD9-D95A-43F8-88A3-C48345729334}"/>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B5D621B3-B3A4-4A73-9B62-C36FBA534866}"/>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42" name="TextBox 141">
                      <a:extLst>
                        <a:ext uri="{FF2B5EF4-FFF2-40B4-BE49-F238E27FC236}">
                          <a16:creationId xmlns:a16="http://schemas.microsoft.com/office/drawing/2014/main" id="{B5D621B3-B3A4-4A73-9B62-C36FBA534866}"/>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2"/>
                      <a:stretch>
                        <a:fillRect r="-15000"/>
                      </a:stretch>
                    </a:blipFill>
                  </p:spPr>
                  <p:txBody>
                    <a:bodyPr/>
                    <a:lstStyle/>
                    <a:p>
                      <a:r>
                        <a:rPr lang="en-SG">
                          <a:noFill/>
                        </a:rPr>
                        <a:t> </a:t>
                      </a:r>
                    </a:p>
                  </p:txBody>
                </p:sp>
              </mc:Fallback>
            </mc:AlternateContent>
          </p:grpSp>
          <p:cxnSp>
            <p:nvCxnSpPr>
              <p:cNvPr id="161" name="Straight Arrow Connector 160">
                <a:extLst>
                  <a:ext uri="{FF2B5EF4-FFF2-40B4-BE49-F238E27FC236}">
                    <a16:creationId xmlns:a16="http://schemas.microsoft.com/office/drawing/2014/main" id="{0FEFACD4-1C1C-4AF1-AE09-40F0966C9B30}"/>
                  </a:ext>
                </a:extLst>
              </p:cNvPr>
              <p:cNvCxnSpPr>
                <a:cxnSpLocks/>
              </p:cNvCxnSpPr>
              <p:nvPr/>
            </p:nvCxnSpPr>
            <p:spPr>
              <a:xfrm flipV="1">
                <a:off x="5462065" y="3173921"/>
                <a:ext cx="822228" cy="18378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2" name="Arc 321">
              <a:extLst>
                <a:ext uri="{FF2B5EF4-FFF2-40B4-BE49-F238E27FC236}">
                  <a16:creationId xmlns:a16="http://schemas.microsoft.com/office/drawing/2014/main" id="{4083EA82-BAD0-47C9-BED0-E9042618F286}"/>
                </a:ext>
              </a:extLst>
            </p:cNvPr>
            <p:cNvSpPr/>
            <p:nvPr/>
          </p:nvSpPr>
          <p:spPr>
            <a:xfrm rot="19081639">
              <a:off x="6250685"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9" name="Group 328">
            <a:extLst>
              <a:ext uri="{FF2B5EF4-FFF2-40B4-BE49-F238E27FC236}">
                <a16:creationId xmlns:a16="http://schemas.microsoft.com/office/drawing/2014/main" id="{5CDD81E4-0BDD-4D7E-B54F-29119AAF6674}"/>
              </a:ext>
            </a:extLst>
          </p:cNvPr>
          <p:cNvGrpSpPr/>
          <p:nvPr/>
        </p:nvGrpSpPr>
        <p:grpSpPr>
          <a:xfrm>
            <a:off x="937644" y="4300326"/>
            <a:ext cx="1556674" cy="1428159"/>
            <a:chOff x="937644" y="4300326"/>
            <a:chExt cx="1556674" cy="1428159"/>
          </a:xfrm>
        </p:grpSpPr>
        <p:grpSp>
          <p:nvGrpSpPr>
            <p:cNvPr id="215" name="Group 214">
              <a:extLst>
                <a:ext uri="{FF2B5EF4-FFF2-40B4-BE49-F238E27FC236}">
                  <a16:creationId xmlns:a16="http://schemas.microsoft.com/office/drawing/2014/main" id="{E804F4D1-95D0-4A0C-973B-8E26AF7E0A52}"/>
                </a:ext>
              </a:extLst>
            </p:cNvPr>
            <p:cNvGrpSpPr/>
            <p:nvPr/>
          </p:nvGrpSpPr>
          <p:grpSpPr>
            <a:xfrm>
              <a:off x="937644" y="4300326"/>
              <a:ext cx="1556674" cy="1428159"/>
              <a:chOff x="811148" y="4411748"/>
              <a:chExt cx="1556674" cy="1428159"/>
            </a:xfrm>
          </p:grpSpPr>
          <p:grpSp>
            <p:nvGrpSpPr>
              <p:cNvPr id="188" name="Group 187">
                <a:extLst>
                  <a:ext uri="{FF2B5EF4-FFF2-40B4-BE49-F238E27FC236}">
                    <a16:creationId xmlns:a16="http://schemas.microsoft.com/office/drawing/2014/main" id="{F1B2AB0F-0ADE-40EB-B1AD-B2C8C0198F9C}"/>
                  </a:ext>
                </a:extLst>
              </p:cNvPr>
              <p:cNvGrpSpPr/>
              <p:nvPr/>
            </p:nvGrpSpPr>
            <p:grpSpPr>
              <a:xfrm>
                <a:off x="811148" y="4411748"/>
                <a:ext cx="1556674" cy="1428159"/>
                <a:chOff x="1515148" y="1915724"/>
                <a:chExt cx="2216458" cy="1648256"/>
              </a:xfrm>
            </p:grpSpPr>
            <p:grpSp>
              <p:nvGrpSpPr>
                <p:cNvPr id="189" name="Group 188">
                  <a:extLst>
                    <a:ext uri="{FF2B5EF4-FFF2-40B4-BE49-F238E27FC236}">
                      <a16:creationId xmlns:a16="http://schemas.microsoft.com/office/drawing/2014/main" id="{36BEFC08-7055-49F6-9B56-5886E8D05CDB}"/>
                    </a:ext>
                  </a:extLst>
                </p:cNvPr>
                <p:cNvGrpSpPr/>
                <p:nvPr/>
              </p:nvGrpSpPr>
              <p:grpSpPr>
                <a:xfrm>
                  <a:off x="1596326" y="1915724"/>
                  <a:ext cx="2095921" cy="1648256"/>
                  <a:chOff x="583074" y="1914124"/>
                  <a:chExt cx="2095921" cy="1648256"/>
                </a:xfrm>
              </p:grpSpPr>
              <p:grpSp>
                <p:nvGrpSpPr>
                  <p:cNvPr id="192" name="Group 191">
                    <a:extLst>
                      <a:ext uri="{FF2B5EF4-FFF2-40B4-BE49-F238E27FC236}">
                        <a16:creationId xmlns:a16="http://schemas.microsoft.com/office/drawing/2014/main" id="{8738F9E1-2C64-477C-82BF-7A2DAD5B033C}"/>
                      </a:ext>
                    </a:extLst>
                  </p:cNvPr>
                  <p:cNvGrpSpPr/>
                  <p:nvPr/>
                </p:nvGrpSpPr>
                <p:grpSpPr>
                  <a:xfrm>
                    <a:off x="583074" y="1914124"/>
                    <a:ext cx="2095921" cy="1648256"/>
                    <a:chOff x="583074" y="1914124"/>
                    <a:chExt cx="2095921" cy="1648256"/>
                  </a:xfrm>
                </p:grpSpPr>
                <p:grpSp>
                  <p:nvGrpSpPr>
                    <p:cNvPr id="196" name="Group 195">
                      <a:extLst>
                        <a:ext uri="{FF2B5EF4-FFF2-40B4-BE49-F238E27FC236}">
                          <a16:creationId xmlns:a16="http://schemas.microsoft.com/office/drawing/2014/main" id="{39496BF7-5E3D-4BC9-BC11-21E0945FF89A}"/>
                        </a:ext>
                      </a:extLst>
                    </p:cNvPr>
                    <p:cNvGrpSpPr/>
                    <p:nvPr/>
                  </p:nvGrpSpPr>
                  <p:grpSpPr>
                    <a:xfrm>
                      <a:off x="583074" y="2238027"/>
                      <a:ext cx="796604" cy="1324353"/>
                      <a:chOff x="934984" y="2259106"/>
                      <a:chExt cx="796604" cy="1324353"/>
                    </a:xfrm>
                  </p:grpSpPr>
                  <p:sp>
                    <p:nvSpPr>
                      <p:cNvPr id="205" name="Oval 204">
                        <a:extLst>
                          <a:ext uri="{FF2B5EF4-FFF2-40B4-BE49-F238E27FC236}">
                            <a16:creationId xmlns:a16="http://schemas.microsoft.com/office/drawing/2014/main" id="{8D27EE93-739E-47BB-AE95-75D9326062A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69979E7D-FA2F-4B3C-A1E8-D2434440BD5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Oval 206">
                        <a:extLst>
                          <a:ext uri="{FF2B5EF4-FFF2-40B4-BE49-F238E27FC236}">
                            <a16:creationId xmlns:a16="http://schemas.microsoft.com/office/drawing/2014/main" id="{7E2303E7-06BD-4FC2-A9E6-71BA4D2ACCA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BBE9A2B-DFEA-4827-AEAF-27D8CE0ACA5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FB2CA6E1-6BF0-4047-A79C-762D1EC6F2D2}"/>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955A178-5D81-4130-96EB-5C2193FCA556}"/>
                        </a:ext>
                      </a:extLst>
                    </p:cNvPr>
                    <p:cNvGrpSpPr/>
                    <p:nvPr/>
                  </p:nvGrpSpPr>
                  <p:grpSpPr>
                    <a:xfrm>
                      <a:off x="1882391" y="2238027"/>
                      <a:ext cx="796604" cy="1324353"/>
                      <a:chOff x="1882391" y="2238027"/>
                      <a:chExt cx="796604" cy="1324353"/>
                    </a:xfrm>
                  </p:grpSpPr>
                  <p:sp>
                    <p:nvSpPr>
                      <p:cNvPr id="199" name="Oval 198">
                        <a:extLst>
                          <a:ext uri="{FF2B5EF4-FFF2-40B4-BE49-F238E27FC236}">
                            <a16:creationId xmlns:a16="http://schemas.microsoft.com/office/drawing/2014/main" id="{FA71DDE3-08DA-4AF7-A057-EA85A7C1F93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91319BC2-55BA-40CD-BD51-625F9393320B}"/>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934587EE-F7F1-4592-B57C-D21FD0E9197F}"/>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95BA20B-E295-41AE-AD73-9340DDA1E1D2}"/>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a:extLst>
                          <a:ext uri="{FF2B5EF4-FFF2-40B4-BE49-F238E27FC236}">
                            <a16:creationId xmlns:a16="http://schemas.microsoft.com/office/drawing/2014/main" id="{B8CAC52D-173B-4FB1-8F5A-2E4F36EC338C}"/>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074333E-241A-4B52-A696-40E953A6C23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4813C5C9-3F60-4D02-99B5-0E9258376514}"/>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198" name="TextBox 197">
                          <a:extLst>
                            <a:ext uri="{FF2B5EF4-FFF2-40B4-BE49-F238E27FC236}">
                              <a16:creationId xmlns:a16="http://schemas.microsoft.com/office/drawing/2014/main" id="{4813C5C9-3F60-4D02-99B5-0E9258376514}"/>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3"/>
                          <a:stretch>
                            <a:fillRect/>
                          </a:stretch>
                        </a:blipFill>
                      </p:spPr>
                      <p:txBody>
                        <a:bodyPr/>
                        <a:lstStyle/>
                        <a:p>
                          <a:r>
                            <a:rPr lang="en-SG">
                              <a:noFill/>
                            </a:rPr>
                            <a:t> </a:t>
                          </a:r>
                        </a:p>
                      </p:txBody>
                    </p:sp>
                  </mc:Fallback>
                </mc:AlternateContent>
              </p:grpSp>
              <p:cxnSp>
                <p:nvCxnSpPr>
                  <p:cNvPr id="193" name="Straight Arrow Connector 192">
                    <a:extLst>
                      <a:ext uri="{FF2B5EF4-FFF2-40B4-BE49-F238E27FC236}">
                        <a16:creationId xmlns:a16="http://schemas.microsoft.com/office/drawing/2014/main" id="{92E4DCEC-103C-4AED-9688-9F0D807A06FF}"/>
                      </a:ext>
                    </a:extLst>
                  </p:cNvPr>
                  <p:cNvCxnSpPr>
                    <a:cxnSpLocks/>
                    <a:stCxn id="20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F521BB1B-EBE5-49BA-B6F7-07F45A7A9264}"/>
                      </a:ext>
                    </a:extLst>
                  </p:cNvPr>
                  <p:cNvCxnSpPr>
                    <a:cxnSpLocks/>
                    <a:stCxn id="20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96A2AB3-F3C1-4805-80A9-2C4DD8836728}"/>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9F31770-3643-495B-B7E2-5A798B58514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90" name="TextBox 189">
                      <a:extLst>
                        <a:ext uri="{FF2B5EF4-FFF2-40B4-BE49-F238E27FC236}">
                          <a16:creationId xmlns:a16="http://schemas.microsoft.com/office/drawing/2014/main" id="{49F31770-3643-495B-B7E2-5A798B585141}"/>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4"/>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325B4D87-35B9-4CA5-9DB6-10AB5D31E44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91" name="TextBox 190">
                      <a:extLst>
                        <a:ext uri="{FF2B5EF4-FFF2-40B4-BE49-F238E27FC236}">
                          <a16:creationId xmlns:a16="http://schemas.microsoft.com/office/drawing/2014/main" id="{325B4D87-35B9-4CA5-9DB6-10AB5D31E44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5"/>
                      <a:stretch>
                        <a:fillRect r="-17949"/>
                      </a:stretch>
                    </a:blipFill>
                  </p:spPr>
                  <p:txBody>
                    <a:bodyPr/>
                    <a:lstStyle/>
                    <a:p>
                      <a:r>
                        <a:rPr lang="en-SG">
                          <a:noFill/>
                        </a:rPr>
                        <a:t> </a:t>
                      </a:r>
                    </a:p>
                  </p:txBody>
                </p:sp>
              </mc:Fallback>
            </mc:AlternateContent>
          </p:grpSp>
          <p:cxnSp>
            <p:nvCxnSpPr>
              <p:cNvPr id="213" name="Straight Arrow Connector 212">
                <a:extLst>
                  <a:ext uri="{FF2B5EF4-FFF2-40B4-BE49-F238E27FC236}">
                    <a16:creationId xmlns:a16="http://schemas.microsoft.com/office/drawing/2014/main" id="{919AD98D-7855-4380-B4DA-0C4BB8522340}"/>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3" name="Arc 322">
              <a:extLst>
                <a:ext uri="{FF2B5EF4-FFF2-40B4-BE49-F238E27FC236}">
                  <a16:creationId xmlns:a16="http://schemas.microsoft.com/office/drawing/2014/main" id="{456F27C2-5914-4D78-B361-F07A8F335FB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0" name="Group 329">
            <a:extLst>
              <a:ext uri="{FF2B5EF4-FFF2-40B4-BE49-F238E27FC236}">
                <a16:creationId xmlns:a16="http://schemas.microsoft.com/office/drawing/2014/main" id="{9FA2A9E9-CB53-4CCB-8B83-8C8858F4D0D7}"/>
              </a:ext>
            </a:extLst>
          </p:cNvPr>
          <p:cNvGrpSpPr/>
          <p:nvPr/>
        </p:nvGrpSpPr>
        <p:grpSpPr>
          <a:xfrm>
            <a:off x="3239656" y="4300326"/>
            <a:ext cx="1556674" cy="1428159"/>
            <a:chOff x="3239656" y="4300326"/>
            <a:chExt cx="1556674" cy="1428159"/>
          </a:xfrm>
        </p:grpSpPr>
        <p:grpSp>
          <p:nvGrpSpPr>
            <p:cNvPr id="216" name="Group 215">
              <a:extLst>
                <a:ext uri="{FF2B5EF4-FFF2-40B4-BE49-F238E27FC236}">
                  <a16:creationId xmlns:a16="http://schemas.microsoft.com/office/drawing/2014/main" id="{78E1E33C-2FB5-4533-B773-F283F34A9D36}"/>
                </a:ext>
              </a:extLst>
            </p:cNvPr>
            <p:cNvGrpSpPr/>
            <p:nvPr/>
          </p:nvGrpSpPr>
          <p:grpSpPr>
            <a:xfrm>
              <a:off x="3239656" y="4300326"/>
              <a:ext cx="1556674" cy="1428159"/>
              <a:chOff x="811148" y="4411748"/>
              <a:chExt cx="1556674" cy="1428159"/>
            </a:xfrm>
          </p:grpSpPr>
          <p:grpSp>
            <p:nvGrpSpPr>
              <p:cNvPr id="217" name="Group 216">
                <a:extLst>
                  <a:ext uri="{FF2B5EF4-FFF2-40B4-BE49-F238E27FC236}">
                    <a16:creationId xmlns:a16="http://schemas.microsoft.com/office/drawing/2014/main" id="{0366AB54-0F6F-4E2D-8D3F-F48730454A2C}"/>
                  </a:ext>
                </a:extLst>
              </p:cNvPr>
              <p:cNvGrpSpPr/>
              <p:nvPr/>
            </p:nvGrpSpPr>
            <p:grpSpPr>
              <a:xfrm>
                <a:off x="811148" y="4411748"/>
                <a:ext cx="1556674" cy="1428159"/>
                <a:chOff x="1515148" y="1915724"/>
                <a:chExt cx="2216458" cy="1648256"/>
              </a:xfrm>
            </p:grpSpPr>
            <p:grpSp>
              <p:nvGrpSpPr>
                <p:cNvPr id="219" name="Group 218">
                  <a:extLst>
                    <a:ext uri="{FF2B5EF4-FFF2-40B4-BE49-F238E27FC236}">
                      <a16:creationId xmlns:a16="http://schemas.microsoft.com/office/drawing/2014/main" id="{1AA27FD9-DCB5-4194-B03F-F5DE696D89A6}"/>
                    </a:ext>
                  </a:extLst>
                </p:cNvPr>
                <p:cNvGrpSpPr/>
                <p:nvPr/>
              </p:nvGrpSpPr>
              <p:grpSpPr>
                <a:xfrm>
                  <a:off x="1596326" y="1915724"/>
                  <a:ext cx="2095921" cy="1648256"/>
                  <a:chOff x="583074" y="1914124"/>
                  <a:chExt cx="2095921" cy="1648256"/>
                </a:xfrm>
              </p:grpSpPr>
              <p:grpSp>
                <p:nvGrpSpPr>
                  <p:cNvPr id="222" name="Group 221">
                    <a:extLst>
                      <a:ext uri="{FF2B5EF4-FFF2-40B4-BE49-F238E27FC236}">
                        <a16:creationId xmlns:a16="http://schemas.microsoft.com/office/drawing/2014/main" id="{C87CDAA7-FE5E-42C0-930E-847E3A898122}"/>
                      </a:ext>
                    </a:extLst>
                  </p:cNvPr>
                  <p:cNvGrpSpPr/>
                  <p:nvPr/>
                </p:nvGrpSpPr>
                <p:grpSpPr>
                  <a:xfrm>
                    <a:off x="583074" y="1914124"/>
                    <a:ext cx="2095921" cy="1648256"/>
                    <a:chOff x="583074" y="1914124"/>
                    <a:chExt cx="2095921" cy="1648256"/>
                  </a:xfrm>
                </p:grpSpPr>
                <p:grpSp>
                  <p:nvGrpSpPr>
                    <p:cNvPr id="226" name="Group 225">
                      <a:extLst>
                        <a:ext uri="{FF2B5EF4-FFF2-40B4-BE49-F238E27FC236}">
                          <a16:creationId xmlns:a16="http://schemas.microsoft.com/office/drawing/2014/main" id="{D6E18A37-8F5C-40E3-8236-87BBE18DFA9A}"/>
                        </a:ext>
                      </a:extLst>
                    </p:cNvPr>
                    <p:cNvGrpSpPr/>
                    <p:nvPr/>
                  </p:nvGrpSpPr>
                  <p:grpSpPr>
                    <a:xfrm>
                      <a:off x="583074" y="2238027"/>
                      <a:ext cx="796604" cy="1324353"/>
                      <a:chOff x="934984" y="2259106"/>
                      <a:chExt cx="796604" cy="1324353"/>
                    </a:xfrm>
                  </p:grpSpPr>
                  <p:sp>
                    <p:nvSpPr>
                      <p:cNvPr id="235" name="Oval 234">
                        <a:extLst>
                          <a:ext uri="{FF2B5EF4-FFF2-40B4-BE49-F238E27FC236}">
                            <a16:creationId xmlns:a16="http://schemas.microsoft.com/office/drawing/2014/main" id="{468330BF-407F-4471-88C4-8D57575E0DB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2DC64DF-7ADC-47A2-B8D0-7B7A8BC4E816}"/>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7" name="Oval 236">
                        <a:extLst>
                          <a:ext uri="{FF2B5EF4-FFF2-40B4-BE49-F238E27FC236}">
                            <a16:creationId xmlns:a16="http://schemas.microsoft.com/office/drawing/2014/main" id="{3E55B117-D7E2-4A7B-AFFE-6ED3DD63315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59C0DC50-4DB9-4267-A6E8-4C28D178D2CD}"/>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F37D289C-862E-4D6B-A729-25D9C501650F}"/>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226">
                      <a:extLst>
                        <a:ext uri="{FF2B5EF4-FFF2-40B4-BE49-F238E27FC236}">
                          <a16:creationId xmlns:a16="http://schemas.microsoft.com/office/drawing/2014/main" id="{F2CB5919-DD59-4B1E-B629-246B882C64A8}"/>
                        </a:ext>
                      </a:extLst>
                    </p:cNvPr>
                    <p:cNvGrpSpPr/>
                    <p:nvPr/>
                  </p:nvGrpSpPr>
                  <p:grpSpPr>
                    <a:xfrm>
                      <a:off x="1882391" y="2238027"/>
                      <a:ext cx="796604" cy="1324353"/>
                      <a:chOff x="1882391" y="2238027"/>
                      <a:chExt cx="796604" cy="1324353"/>
                    </a:xfrm>
                  </p:grpSpPr>
                  <p:sp>
                    <p:nvSpPr>
                      <p:cNvPr id="229" name="Oval 228">
                        <a:extLst>
                          <a:ext uri="{FF2B5EF4-FFF2-40B4-BE49-F238E27FC236}">
                            <a16:creationId xmlns:a16="http://schemas.microsoft.com/office/drawing/2014/main" id="{8B0350D1-56C1-46BD-BFA7-C0816AD9173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3A6B4462-FC33-43D1-A523-389B56F20897}"/>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013438BE-32EC-4CC2-9D35-6454F99B5D67}"/>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54377BAE-792F-4453-B713-2E16DC1FDF58}"/>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28" name="TextBox 227">
                          <a:extLst>
                            <a:ext uri="{FF2B5EF4-FFF2-40B4-BE49-F238E27FC236}">
                              <a16:creationId xmlns:a16="http://schemas.microsoft.com/office/drawing/2014/main" id="{54377BAE-792F-4453-B713-2E16DC1FDF58}"/>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6"/>
                          <a:stretch>
                            <a:fillRect/>
                          </a:stretch>
                        </a:blipFill>
                      </p:spPr>
                      <p:txBody>
                        <a:bodyPr/>
                        <a:lstStyle/>
                        <a:p>
                          <a:r>
                            <a:rPr lang="en-SG">
                              <a:noFill/>
                            </a:rPr>
                            <a:t> </a:t>
                          </a:r>
                        </a:p>
                      </p:txBody>
                    </p:sp>
                  </mc:Fallback>
                </mc:AlternateContent>
              </p:grpSp>
              <p:cxnSp>
                <p:nvCxnSpPr>
                  <p:cNvPr id="223" name="Straight Arrow Connector 222">
                    <a:extLst>
                      <a:ext uri="{FF2B5EF4-FFF2-40B4-BE49-F238E27FC236}">
                        <a16:creationId xmlns:a16="http://schemas.microsoft.com/office/drawing/2014/main" id="{1EE47D6A-99B2-4873-8FFC-2AC5A938426D}"/>
                      </a:ext>
                    </a:extLst>
                  </p:cNvPr>
                  <p:cNvCxnSpPr>
                    <a:cxnSpLocks/>
                    <a:stCxn id="236"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85658C9D-150C-4383-8801-5CC3C0D33FC5}"/>
                      </a:ext>
                    </a:extLst>
                  </p:cNvPr>
                  <p:cNvCxnSpPr>
                    <a:cxnSpLocks/>
                    <a:stCxn id="239"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AD96FDD5-3217-4661-B7FD-72F3EF133B91}"/>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A6FE0DCD-BA4A-4D1F-B174-77C25DDE079D}"/>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20" name="TextBox 219">
                      <a:extLst>
                        <a:ext uri="{FF2B5EF4-FFF2-40B4-BE49-F238E27FC236}">
                          <a16:creationId xmlns:a16="http://schemas.microsoft.com/office/drawing/2014/main" id="{A6FE0DCD-BA4A-4D1F-B174-77C25DDE079D}"/>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7"/>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0667F94F-B7C3-498F-AECF-FA044577A7AB}"/>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21" name="TextBox 220">
                      <a:extLst>
                        <a:ext uri="{FF2B5EF4-FFF2-40B4-BE49-F238E27FC236}">
                          <a16:creationId xmlns:a16="http://schemas.microsoft.com/office/drawing/2014/main" id="{0667F94F-B7C3-498F-AECF-FA044577A7AB}"/>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8"/>
                      <a:stretch>
                        <a:fillRect r="-17500"/>
                      </a:stretch>
                    </a:blipFill>
                  </p:spPr>
                  <p:txBody>
                    <a:bodyPr/>
                    <a:lstStyle/>
                    <a:p>
                      <a:r>
                        <a:rPr lang="en-SG">
                          <a:noFill/>
                        </a:rPr>
                        <a:t> </a:t>
                      </a:r>
                    </a:p>
                  </p:txBody>
                </p:sp>
              </mc:Fallback>
            </mc:AlternateContent>
          </p:grpSp>
          <p:cxnSp>
            <p:nvCxnSpPr>
              <p:cNvPr id="218" name="Straight Arrow Connector 217">
                <a:extLst>
                  <a:ext uri="{FF2B5EF4-FFF2-40B4-BE49-F238E27FC236}">
                    <a16:creationId xmlns:a16="http://schemas.microsoft.com/office/drawing/2014/main" id="{70C42462-D8AA-4D11-AEF9-09430BD3BD62}"/>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4" name="Arc 323">
              <a:extLst>
                <a:ext uri="{FF2B5EF4-FFF2-40B4-BE49-F238E27FC236}">
                  <a16:creationId xmlns:a16="http://schemas.microsoft.com/office/drawing/2014/main" id="{C7A78940-2072-4A64-802D-F3F7A348C14F}"/>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9662154E-0D79-4381-9D6E-21227E646124}"/>
              </a:ext>
            </a:extLst>
          </p:cNvPr>
          <p:cNvGrpSpPr/>
          <p:nvPr/>
        </p:nvGrpSpPr>
        <p:grpSpPr>
          <a:xfrm>
            <a:off x="5633580" y="4300326"/>
            <a:ext cx="1556674" cy="1428159"/>
            <a:chOff x="5633580" y="4300326"/>
            <a:chExt cx="1556674" cy="1428159"/>
          </a:xfrm>
        </p:grpSpPr>
        <p:cxnSp>
          <p:nvCxnSpPr>
            <p:cNvPr id="298" name="Straight Arrow Connector 297">
              <a:extLst>
                <a:ext uri="{FF2B5EF4-FFF2-40B4-BE49-F238E27FC236}">
                  <a16:creationId xmlns:a16="http://schemas.microsoft.com/office/drawing/2014/main" id="{1566B335-781E-4C1A-9483-B09065D28278}"/>
                </a:ext>
              </a:extLst>
            </p:cNvPr>
            <p:cNvCxnSpPr>
              <a:cxnSpLocks/>
              <a:stCxn id="293"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31" name="Group 330">
              <a:extLst>
                <a:ext uri="{FF2B5EF4-FFF2-40B4-BE49-F238E27FC236}">
                  <a16:creationId xmlns:a16="http://schemas.microsoft.com/office/drawing/2014/main" id="{1B0B38C6-B7E8-4F39-BF81-A194C5F8E929}"/>
                </a:ext>
              </a:extLst>
            </p:cNvPr>
            <p:cNvGrpSpPr/>
            <p:nvPr/>
          </p:nvGrpSpPr>
          <p:grpSpPr>
            <a:xfrm>
              <a:off x="5633580" y="4300326"/>
              <a:ext cx="1556674" cy="1428159"/>
              <a:chOff x="5633580" y="4300326"/>
              <a:chExt cx="1556674" cy="1428159"/>
            </a:xfrm>
          </p:grpSpPr>
          <p:grpSp>
            <p:nvGrpSpPr>
              <p:cNvPr id="304" name="Group 303">
                <a:extLst>
                  <a:ext uri="{FF2B5EF4-FFF2-40B4-BE49-F238E27FC236}">
                    <a16:creationId xmlns:a16="http://schemas.microsoft.com/office/drawing/2014/main" id="{308D204A-1D88-4FBD-BD55-39448D075C37}"/>
                  </a:ext>
                </a:extLst>
              </p:cNvPr>
              <p:cNvGrpSpPr/>
              <p:nvPr/>
            </p:nvGrpSpPr>
            <p:grpSpPr>
              <a:xfrm>
                <a:off x="5633580" y="4300326"/>
                <a:ext cx="1556674" cy="1428159"/>
                <a:chOff x="5064088" y="4353426"/>
                <a:chExt cx="1556674" cy="1428159"/>
              </a:xfrm>
            </p:grpSpPr>
            <p:grpSp>
              <p:nvGrpSpPr>
                <p:cNvPr id="274" name="Group 273">
                  <a:extLst>
                    <a:ext uri="{FF2B5EF4-FFF2-40B4-BE49-F238E27FC236}">
                      <a16:creationId xmlns:a16="http://schemas.microsoft.com/office/drawing/2014/main" id="{C22D5330-E3F9-4DC8-AEB3-5FE410DB12E0}"/>
                    </a:ext>
                  </a:extLst>
                </p:cNvPr>
                <p:cNvGrpSpPr/>
                <p:nvPr/>
              </p:nvGrpSpPr>
              <p:grpSpPr>
                <a:xfrm>
                  <a:off x="5064088" y="4353426"/>
                  <a:ext cx="1556674" cy="1428159"/>
                  <a:chOff x="1515148" y="1915724"/>
                  <a:chExt cx="2216458" cy="1648256"/>
                </a:xfrm>
              </p:grpSpPr>
              <p:grpSp>
                <p:nvGrpSpPr>
                  <p:cNvPr id="275" name="Group 274">
                    <a:extLst>
                      <a:ext uri="{FF2B5EF4-FFF2-40B4-BE49-F238E27FC236}">
                        <a16:creationId xmlns:a16="http://schemas.microsoft.com/office/drawing/2014/main" id="{AFD45A00-88B5-4495-A91F-D13BB01C023F}"/>
                      </a:ext>
                    </a:extLst>
                  </p:cNvPr>
                  <p:cNvGrpSpPr/>
                  <p:nvPr/>
                </p:nvGrpSpPr>
                <p:grpSpPr>
                  <a:xfrm>
                    <a:off x="1596326" y="1915724"/>
                    <a:ext cx="2095921" cy="1648256"/>
                    <a:chOff x="583074" y="1914124"/>
                    <a:chExt cx="2095921" cy="1648256"/>
                  </a:xfrm>
                </p:grpSpPr>
                <p:grpSp>
                  <p:nvGrpSpPr>
                    <p:cNvPr id="278" name="Group 277">
                      <a:extLst>
                        <a:ext uri="{FF2B5EF4-FFF2-40B4-BE49-F238E27FC236}">
                          <a16:creationId xmlns:a16="http://schemas.microsoft.com/office/drawing/2014/main" id="{DEA17E89-A9B6-4670-B0A1-6ED70762255B}"/>
                        </a:ext>
                      </a:extLst>
                    </p:cNvPr>
                    <p:cNvGrpSpPr/>
                    <p:nvPr/>
                  </p:nvGrpSpPr>
                  <p:grpSpPr>
                    <a:xfrm>
                      <a:off x="583074" y="1914124"/>
                      <a:ext cx="2095921" cy="1648256"/>
                      <a:chOff x="583074" y="1914124"/>
                      <a:chExt cx="2095921" cy="1648256"/>
                    </a:xfrm>
                  </p:grpSpPr>
                  <p:grpSp>
                    <p:nvGrpSpPr>
                      <p:cNvPr id="282" name="Group 281">
                        <a:extLst>
                          <a:ext uri="{FF2B5EF4-FFF2-40B4-BE49-F238E27FC236}">
                            <a16:creationId xmlns:a16="http://schemas.microsoft.com/office/drawing/2014/main" id="{61255917-27C1-42E5-9E07-083840A42171}"/>
                          </a:ext>
                        </a:extLst>
                      </p:cNvPr>
                      <p:cNvGrpSpPr/>
                      <p:nvPr/>
                    </p:nvGrpSpPr>
                    <p:grpSpPr>
                      <a:xfrm>
                        <a:off x="583074" y="2238027"/>
                        <a:ext cx="796604" cy="1324353"/>
                        <a:chOff x="934984" y="2259106"/>
                        <a:chExt cx="796604" cy="1324353"/>
                      </a:xfrm>
                    </p:grpSpPr>
                    <p:sp>
                      <p:nvSpPr>
                        <p:cNvPr id="290" name="Oval 289">
                          <a:extLst>
                            <a:ext uri="{FF2B5EF4-FFF2-40B4-BE49-F238E27FC236}">
                              <a16:creationId xmlns:a16="http://schemas.microsoft.com/office/drawing/2014/main" id="{BD1D8981-51EE-414A-A144-28AD94761F5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5659C5F1-A667-493A-B69B-3A9F0530C6F0}"/>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Oval 291">
                          <a:extLst>
                            <a:ext uri="{FF2B5EF4-FFF2-40B4-BE49-F238E27FC236}">
                              <a16:creationId xmlns:a16="http://schemas.microsoft.com/office/drawing/2014/main" id="{2440EABD-46FC-4A1A-965F-C16516946628}"/>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6AF1FC2-FC9F-46E0-9392-1A64FD6E55F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3F93F68-3D78-4FBF-A274-B53C4BC5A72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5" name="Oval 284">
                        <a:extLst>
                          <a:ext uri="{FF2B5EF4-FFF2-40B4-BE49-F238E27FC236}">
                            <a16:creationId xmlns:a16="http://schemas.microsoft.com/office/drawing/2014/main" id="{93A3656A-D45C-4AC4-A381-E00A39E9AF3B}"/>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TextBox 283">
                            <a:extLst>
                              <a:ext uri="{FF2B5EF4-FFF2-40B4-BE49-F238E27FC236}">
                                <a16:creationId xmlns:a16="http://schemas.microsoft.com/office/drawing/2014/main" id="{019F103E-79CE-4A12-A0CF-47EA7CB9E1E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9"/>
                            <a:stretch>
                              <a:fillRect/>
                            </a:stretch>
                          </a:blipFill>
                        </p:spPr>
                        <p:txBody>
                          <a:bodyPr/>
                          <a:lstStyle/>
                          <a:p>
                            <a:r>
                              <a:rPr lang="en-SG">
                                <a:noFill/>
                              </a:rPr>
                              <a:t> </a:t>
                            </a:r>
                          </a:p>
                        </p:txBody>
                      </p:sp>
                    </mc:Fallback>
                  </mc:AlternateContent>
                </p:grpSp>
                <p:cxnSp>
                  <p:nvCxnSpPr>
                    <p:cNvPr id="279" name="Straight Arrow Connector 278">
                      <a:extLst>
                        <a:ext uri="{FF2B5EF4-FFF2-40B4-BE49-F238E27FC236}">
                          <a16:creationId xmlns:a16="http://schemas.microsoft.com/office/drawing/2014/main" id="{B6E4BEFE-E14A-4327-8752-4D6D1FF7CA64}"/>
                        </a:ext>
                      </a:extLst>
                    </p:cNvPr>
                    <p:cNvCxnSpPr>
                      <a:cxnSpLocks/>
                      <a:stCxn id="291"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E8E071A3-741F-4F41-A5E8-45874E451E66}"/>
                        </a:ext>
                      </a:extLst>
                    </p:cNvPr>
                    <p:cNvCxnSpPr>
                      <a:cxnSpLocks/>
                      <a:stCxn id="294"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9357250-57A1-4172-B995-9EF6809D7DB5}"/>
                        </a:ext>
                      </a:extLst>
                    </p:cNvPr>
                    <p:cNvCxnSpPr>
                      <a:cxnSpLocks/>
                      <a:stCxn id="292"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25E9AE9F-41D1-48E8-BF35-6B575A539DA7}"/>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0"/>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E7D5BAAE-71E3-4A5B-A1AE-D27F8666E0AC}"/>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1"/>
                        <a:stretch>
                          <a:fillRect r="-15000"/>
                        </a:stretch>
                      </a:blipFill>
                    </p:spPr>
                    <p:txBody>
                      <a:bodyPr/>
                      <a:lstStyle/>
                      <a:p>
                        <a:r>
                          <a:rPr lang="en-SG">
                            <a:noFill/>
                          </a:rPr>
                          <a:t> </a:t>
                        </a:r>
                      </a:p>
                    </p:txBody>
                  </p:sp>
                </mc:Fallback>
              </mc:AlternateContent>
            </p:grpSp>
            <p:sp>
              <p:nvSpPr>
                <p:cNvPr id="300" name="Oval 299">
                  <a:extLst>
                    <a:ext uri="{FF2B5EF4-FFF2-40B4-BE49-F238E27FC236}">
                      <a16:creationId xmlns:a16="http://schemas.microsoft.com/office/drawing/2014/main" id="{AC88D03B-60BB-4056-B506-2259B2B7B01A}"/>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Oval 300">
                  <a:extLst>
                    <a:ext uri="{FF2B5EF4-FFF2-40B4-BE49-F238E27FC236}">
                      <a16:creationId xmlns:a16="http://schemas.microsoft.com/office/drawing/2014/main" id="{508C60BA-A3D9-4967-B643-6130E231E6BF}"/>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81C85CEF-2011-4177-A8E4-20DCFF2E8033}"/>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8501F770-4BC7-4467-9B38-758FCC8EA8B6}"/>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5" name="Arc 324">
                <a:extLst>
                  <a:ext uri="{FF2B5EF4-FFF2-40B4-BE49-F238E27FC236}">
                    <a16:creationId xmlns:a16="http://schemas.microsoft.com/office/drawing/2014/main" id="{9CBEF7FC-2CCC-498B-882B-8240ABF5BAA3}"/>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77" name="Oval 176">
            <a:extLst>
              <a:ext uri="{FF2B5EF4-FFF2-40B4-BE49-F238E27FC236}">
                <a16:creationId xmlns:a16="http://schemas.microsoft.com/office/drawing/2014/main" id="{BF420B2B-9014-4E16-A6DA-1F9BC0E8F4BB}"/>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4" name="Oval 17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5" name="Oval 17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99361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Injections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9" name="Group 38">
            <a:extLst>
              <a:ext uri="{FF2B5EF4-FFF2-40B4-BE49-F238E27FC236}">
                <a16:creationId xmlns:a16="http://schemas.microsoft.com/office/drawing/2014/main" id="{4E73CAE5-8F2F-4921-901A-261FCC211D20}"/>
              </a:ext>
            </a:extLst>
          </p:cNvPr>
          <p:cNvGrpSpPr/>
          <p:nvPr/>
        </p:nvGrpSpPr>
        <p:grpSpPr>
          <a:xfrm>
            <a:off x="506395" y="1026764"/>
            <a:ext cx="8008955" cy="1037732"/>
            <a:chOff x="993227" y="4598517"/>
            <a:chExt cx="8008955" cy="1037732"/>
          </a:xfrm>
        </p:grpSpPr>
        <p:sp>
          <p:nvSpPr>
            <p:cNvPr id="40" name="Rectangle 39">
              <a:extLst>
                <a:ext uri="{FF2B5EF4-FFF2-40B4-BE49-F238E27FC236}">
                  <a16:creationId xmlns:a16="http://schemas.microsoft.com/office/drawing/2014/main" id="{AD2F9B9C-536C-46CE-81A0-7E8A57AAE1A8}"/>
                </a:ext>
              </a:extLst>
            </p:cNvPr>
            <p:cNvSpPr/>
            <p:nvPr/>
          </p:nvSpPr>
          <p:spPr>
            <a:xfrm>
              <a:off x="993228" y="4598518"/>
              <a:ext cx="8008954" cy="103773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04D210E-98BC-402B-9E53-DED9EC184F59}"/>
                    </a:ext>
                  </a:extLst>
                </p:cNvPr>
                <p:cNvSpPr txBox="1"/>
                <p:nvPr/>
              </p:nvSpPr>
              <p:spPr>
                <a:xfrm>
                  <a:off x="1095137" y="5117383"/>
                  <a:ext cx="7727335" cy="430887"/>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a:t>
                  </a:r>
                  <a:r>
                    <a:rPr lang="en-US" sz="2200" dirty="0"/>
                    <a:t>and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oMath>
                  </a14:m>
                  <a:r>
                    <a:rPr lang="en-SG" sz="2200" dirty="0"/>
                    <a:t> are both injective, then </a:t>
                  </a:r>
                  <a14:m>
                    <m:oMath xmlns:m="http://schemas.openxmlformats.org/officeDocument/2006/math">
                      <m:r>
                        <a:rPr lang="en-US" sz="2200" b="0" i="1" smtClean="0">
                          <a:latin typeface="Cambria Math" panose="02040503050406030204" pitchFamily="18" charset="0"/>
                          <a:ea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oMath>
                  </a14:m>
                  <a:r>
                    <a:rPr lang="en-SG" sz="2200" dirty="0"/>
                    <a:t> is injective.</a:t>
                  </a:r>
                </a:p>
              </p:txBody>
            </p:sp>
          </mc:Choice>
          <mc:Fallback xmlns="">
            <p:sp>
              <p:nvSpPr>
                <p:cNvPr id="43" name="TextBox 42">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430887"/>
                </a:xfrm>
                <a:prstGeom prst="rect">
                  <a:avLst/>
                </a:prstGeom>
                <a:blipFill>
                  <a:blip r:embed="rId3"/>
                  <a:stretch>
                    <a:fillRect l="-1026" t="-10000" r="-710" b="-28571"/>
                  </a:stretch>
                </a:blipFill>
              </p:spPr>
              <p:txBody>
                <a:bodyPr/>
                <a:lstStyle/>
                <a:p>
                  <a:r>
                    <a:rPr lang="en-US">
                      <a:noFill/>
                    </a:rPr>
                    <a:t> </a:t>
                  </a:r>
                </a:p>
              </p:txBody>
            </p:sp>
          </mc:Fallback>
        </mc:AlternateContent>
      </p:gr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9678ADC-3DCB-4784-850F-3679467C51B8}"/>
                  </a:ext>
                </a:extLst>
              </p:cNvPr>
              <p:cNvSpPr txBox="1"/>
              <p:nvPr/>
            </p:nvSpPr>
            <p:spPr>
              <a:xfrm>
                <a:off x="369739" y="2413856"/>
                <a:ext cx="8008953" cy="2655727"/>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Suppose </a:t>
                </a:r>
                <a14:m>
                  <m:oMath xmlns:m="http://schemas.openxmlformats.org/officeDocument/2006/math">
                    <m:r>
                      <a:rPr lang="en-SG"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SG" sz="2000" dirty="0"/>
                  <a:t> </a:t>
                </a:r>
                <a:r>
                  <a:rPr lang="en-US" sz="2000" dirty="0"/>
                  <a:t>and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𝑍</m:t>
                    </m:r>
                  </m:oMath>
                </a14:m>
                <a:r>
                  <a:rPr lang="en-SG" sz="2000" dirty="0"/>
                  <a:t> are injections</a:t>
                </a:r>
                <a:r>
                  <a:rPr lang="en-US" sz="2000" dirty="0"/>
                  <a:t> and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e>
                    </m:d>
                  </m:oMath>
                </a14:m>
                <a:r>
                  <a:rPr lang="en-US" sz="2000" dirty="0"/>
                  <a:t>.</a:t>
                </a:r>
              </a:p>
              <a:p>
                <a:pPr marL="446088" indent="-446088">
                  <a:spcAft>
                    <a:spcPts val="600"/>
                  </a:spcAft>
                </a:pPr>
                <a:r>
                  <a:rPr lang="en-US" sz="2000" dirty="0"/>
                  <a:t>2.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d>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e>
                    </m:d>
                  </m:oMath>
                </a14:m>
                <a:r>
                  <a:rPr lang="en-US" sz="2000" dirty="0"/>
                  <a:t> </a:t>
                </a:r>
                <a:r>
                  <a:rPr lang="en-US" sz="2000" dirty="0">
                    <a:solidFill>
                      <a:srgbClr val="006600"/>
                    </a:solidFill>
                  </a:rPr>
                  <a:t>by the definition of function composition</a:t>
                </a:r>
                <a:r>
                  <a:rPr lang="en-US" sz="2000" dirty="0"/>
                  <a:t>.</a:t>
                </a:r>
              </a:p>
              <a:p>
                <a:pPr marL="446088" indent="-446088">
                  <a:spcAft>
                    <a:spcPts val="600"/>
                  </a:spcAft>
                </a:pPr>
                <a:r>
                  <a:rPr lang="en-US" sz="2000" dirty="0"/>
                  <a:t>3.	Since </a:t>
                </a:r>
                <a14:m>
                  <m:oMath xmlns:m="http://schemas.openxmlformats.org/officeDocument/2006/math">
                    <m:r>
                      <a:rPr lang="en-US" sz="2000" b="0" i="1" smtClean="0">
                        <a:latin typeface="Cambria Math" panose="02040503050406030204" pitchFamily="18" charset="0"/>
                      </a:rPr>
                      <m:t>𝑔</m:t>
                    </m:r>
                  </m:oMath>
                </a14:m>
                <a:r>
                  <a:rPr lang="en-US" sz="2000" dirty="0"/>
                  <a:t> is injective, so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oMath>
                </a14:m>
                <a:r>
                  <a:rPr lang="en-US" sz="2000" dirty="0"/>
                  <a:t> </a:t>
                </a:r>
                <a:r>
                  <a:rPr lang="en-US" sz="2000" dirty="0">
                    <a:solidFill>
                      <a:srgbClr val="006600"/>
                    </a:solidFill>
                  </a:rPr>
                  <a:t>by the definition of injection</a:t>
                </a:r>
                <a:r>
                  <a:rPr lang="en-US" sz="2000" dirty="0"/>
                  <a:t>.</a:t>
                </a:r>
              </a:p>
              <a:p>
                <a:pPr marL="446088" indent="-446088">
                  <a:spcAft>
                    <a:spcPts val="600"/>
                  </a:spcAft>
                </a:pPr>
                <a:r>
                  <a:rPr lang="en-US" sz="2000" dirty="0"/>
                  <a:t>4.	Since </a:t>
                </a:r>
                <a14:m>
                  <m:oMath xmlns:m="http://schemas.openxmlformats.org/officeDocument/2006/math">
                    <m:r>
                      <a:rPr lang="en-US" sz="2000" i="1" dirty="0" smtClean="0">
                        <a:latin typeface="Cambria Math" panose="02040503050406030204" pitchFamily="18" charset="0"/>
                      </a:rPr>
                      <m:t>𝑓</m:t>
                    </m:r>
                  </m:oMath>
                </a14:m>
                <a:r>
                  <a:rPr lang="en-US" sz="2000" dirty="0"/>
                  <a:t> is injective, so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oMath>
                </a14:m>
                <a:r>
                  <a:rPr lang="en-US" sz="2000" dirty="0"/>
                  <a:t> </a:t>
                </a:r>
                <a:r>
                  <a:rPr lang="en-US" sz="2000" dirty="0">
                    <a:solidFill>
                      <a:srgbClr val="006600"/>
                    </a:solidFill>
                  </a:rPr>
                  <a:t>by the definition of injection</a:t>
                </a:r>
                <a:r>
                  <a:rPr lang="en-US" sz="2000" dirty="0"/>
                  <a:t>.</a:t>
                </a:r>
              </a:p>
              <a:p>
                <a:pPr marL="446088" indent="-446088">
                  <a:spcAft>
                    <a:spcPts val="600"/>
                  </a:spcAft>
                </a:pPr>
                <a:r>
                  <a:rPr lang="en-US" sz="2000" dirty="0"/>
                  <a:t>5.	Therefore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 is injective.</a:t>
                </a:r>
              </a:p>
            </p:txBody>
          </p:sp>
        </mc:Choice>
        <mc:Fallback xmlns="">
          <p:sp>
            <p:nvSpPr>
              <p:cNvPr id="44" name="TextBox 4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008953" cy="2655727"/>
              </a:xfrm>
              <a:prstGeom prst="rect">
                <a:avLst/>
              </a:prstGeom>
              <a:blipFill>
                <a:blip r:embed="rId4"/>
                <a:stretch>
                  <a:fillRect l="-1219" t="-1835" r="-685" b="-3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1295D46-FBBD-4378-8DA4-6DBD248E1604}"/>
                  </a:ext>
                </a:extLst>
              </p:cNvPr>
              <p:cNvSpPr txBox="1"/>
              <p:nvPr/>
            </p:nvSpPr>
            <p:spPr>
              <a:xfrm>
                <a:off x="369739" y="5998201"/>
                <a:ext cx="4156877" cy="723275"/>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369739" y="5998201"/>
                <a:ext cx="4156877" cy="723275"/>
              </a:xfrm>
              <a:prstGeom prst="rect">
                <a:avLst/>
              </a:prstGeom>
              <a:blipFill>
                <a:blip r:embed="rId5"/>
                <a:stretch>
                  <a:fillRect l="-1320" t="-5042"/>
                </a:stretch>
              </a:blipFill>
            </p:spPr>
            <p:txBody>
              <a:bodyPr/>
              <a:lstStyle/>
              <a:p>
                <a:r>
                  <a:rPr lang="en-US">
                    <a:noFill/>
                  </a:rPr>
                  <a:t> </a:t>
                </a:r>
              </a:p>
            </p:txBody>
          </p:sp>
        </mc:Fallback>
      </mc:AlternateContent>
    </p:spTree>
    <p:extLst>
      <p:ext uri="{BB962C8B-B14F-4D97-AF65-F5344CB8AC3E}">
        <p14:creationId xmlns:p14="http://schemas.microsoft.com/office/powerpoint/2010/main" val="21171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Surjections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7.3.7 Composition of Surjections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8" y="1450296"/>
                <a:ext cx="5278027" cy="1785104"/>
              </a:xfrm>
              <a:prstGeom prst="rect">
                <a:avLst/>
              </a:prstGeom>
              <a:noFill/>
              <a:ln>
                <a:noFill/>
              </a:ln>
            </p:spPr>
            <p:txBody>
              <a:bodyPr wrap="square" rtlCol="0">
                <a:spAutoFit/>
              </a:bodyPr>
              <a:lstStyle/>
              <a:p>
                <a:r>
                  <a:rPr lang="en-US" altLang="en-US" sz="2200" dirty="0">
                    <a:solidFill>
                      <a:schemeClr val="accent2">
                        <a:lumMod val="50000"/>
                      </a:schemeClr>
                    </a:solidFill>
                  </a:rPr>
                  <a:t>Example #25:</a:t>
                </a:r>
                <a:r>
                  <a:rPr lang="en-US" altLang="en-US" sz="2200" dirty="0"/>
                  <a:t> </a:t>
                </a:r>
              </a:p>
              <a:p>
                <a:r>
                  <a:rPr lang="en-US" altLang="en-US" sz="2200" dirty="0"/>
                  <a:t>Let </a:t>
                </a:r>
                <a14:m>
                  <m:oMath xmlns:m="http://schemas.openxmlformats.org/officeDocument/2006/math">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d>
                      <m:dPr>
                        <m:begChr m:val="{"/>
                        <m:endChr m:val="}"/>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𝑎</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𝑏</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𝑐</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𝑑</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𝑒</m:t>
                        </m:r>
                      </m:e>
                    </m:d>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d>
                      <m:dPr>
                        <m:begChr m:val="{"/>
                        <m:endChr m:val="}"/>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𝑤</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𝑥</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𝑦</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𝑧</m:t>
                        </m:r>
                      </m:e>
                    </m:d>
                    <m:r>
                      <a:rPr lang="en-US" altLang="en-US" sz="2200" i="1" dirty="0" smtClean="0">
                        <a:latin typeface="Cambria Math" panose="02040503050406030204" pitchFamily="18" charset="0"/>
                      </a:rPr>
                      <m:t>,</m:t>
                    </m:r>
                  </m:oMath>
                </a14:m>
                <a:r>
                  <a:rPr lang="en-US" altLang="en-US" sz="2200" dirty="0"/>
                  <a:t> and </a:t>
                </a:r>
                <a14:m>
                  <m:oMath xmlns:m="http://schemas.openxmlformats.org/officeDocument/2006/math">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={1, 2, 3},</m:t>
                    </m:r>
                  </m:oMath>
                </a14:m>
                <a:r>
                  <a:rPr lang="en-US" altLang="en-US" sz="2200" dirty="0"/>
                  <a:t> and define surjections</a:t>
                </a:r>
              </a:p>
              <a:p>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m:t>
                    </m:r>
                    <m:r>
                      <a:rPr lang="en-SG" altLang="en-US" sz="2200" b="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 </m:t>
                    </m:r>
                  </m:oMath>
                </a14:m>
                <a:r>
                  <a:rPr lang="en-US" altLang="en-US" sz="2200" dirty="0"/>
                  <a:t>and </a:t>
                </a:r>
                <a14:m>
                  <m:oMath xmlns:m="http://schemas.openxmlformats.org/officeDocument/2006/math">
                    <m:r>
                      <a:rPr lang="en-US" altLang="en-US" sz="2200" i="1" dirty="0" smtClean="0">
                        <a:latin typeface="Cambria Math" panose="02040503050406030204" pitchFamily="18" charset="0"/>
                      </a:rPr>
                      <m:t>𝑔</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 </m:t>
                    </m:r>
                  </m:oMath>
                </a14:m>
                <a:r>
                  <a:rPr lang="en-US" altLang="en-US" sz="2200" dirty="0"/>
                  <a:t>as shown in the arrow diagrams on the right.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8" y="1450296"/>
                <a:ext cx="5278027" cy="1785104"/>
              </a:xfrm>
              <a:prstGeom prst="rect">
                <a:avLst/>
              </a:prstGeom>
              <a:blipFill>
                <a:blip r:embed="rId3"/>
                <a:stretch>
                  <a:fillRect l="-1503" t="-2389" b="-580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DA4EF7-300E-4E8A-AD09-C9D88B6679F0}"/>
                  </a:ext>
                </a:extLst>
              </p:cNvPr>
              <p:cNvSpPr txBox="1"/>
              <p:nvPr/>
            </p:nvSpPr>
            <p:spPr>
              <a:xfrm>
                <a:off x="369739" y="3469498"/>
                <a:ext cx="4431185" cy="769441"/>
              </a:xfrm>
              <a:prstGeom prst="rect">
                <a:avLst/>
              </a:prstGeom>
              <a:noFill/>
              <a:ln>
                <a:noFill/>
              </a:ln>
            </p:spPr>
            <p:txBody>
              <a:bodyPr wrap="square" rtlCol="0">
                <a:spAutoFit/>
              </a:bodyPr>
              <a:lstStyle/>
              <a:p>
                <a:r>
                  <a:rPr lang="en-US" altLang="en-US" sz="2200" dirty="0"/>
                  <a:t>Then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is the function with the arrow diagram on the right.</a:t>
                </a:r>
              </a:p>
            </p:txBody>
          </p:sp>
        </mc:Choice>
        <mc:Fallback xmlns="">
          <p:sp>
            <p:nvSpPr>
              <p:cNvPr id="28" name="TextBox 27">
                <a:extLst>
                  <a:ext uri="{FF2B5EF4-FFF2-40B4-BE49-F238E27FC236}">
                    <a16:creationId xmlns:a16="http://schemas.microsoft.com/office/drawing/2014/main" id="{CFDA4EF7-300E-4E8A-AD09-C9D88B6679F0}"/>
                  </a:ext>
                </a:extLst>
              </p:cNvPr>
              <p:cNvSpPr txBox="1">
                <a:spLocks noRot="1" noChangeAspect="1" noMove="1" noResize="1" noEditPoints="1" noAdjustHandles="1" noChangeArrowheads="1" noChangeShapeType="1" noTextEdit="1"/>
              </p:cNvSpPr>
              <p:nvPr/>
            </p:nvSpPr>
            <p:spPr>
              <a:xfrm>
                <a:off x="369739" y="3469498"/>
                <a:ext cx="4431185" cy="769441"/>
              </a:xfrm>
              <a:prstGeom prst="rect">
                <a:avLst/>
              </a:prstGeom>
              <a:blipFill>
                <a:blip r:embed="rId4"/>
                <a:stretch>
                  <a:fillRect l="-1788" t="-5556" b="-1587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9AFB462-4164-4F0C-B41C-203E30CA6D01}"/>
                  </a:ext>
                </a:extLst>
              </p:cNvPr>
              <p:cNvSpPr txBox="1"/>
              <p:nvPr/>
            </p:nvSpPr>
            <p:spPr>
              <a:xfrm>
                <a:off x="369739" y="4368657"/>
                <a:ext cx="2309256" cy="430887"/>
              </a:xfrm>
              <a:prstGeom prst="rect">
                <a:avLst/>
              </a:prstGeom>
              <a:noFill/>
              <a:ln>
                <a:noFill/>
              </a:ln>
            </p:spPr>
            <p:txBody>
              <a:bodyPr wrap="square" rtlCol="0">
                <a:spAutoFit/>
              </a:bodyPr>
              <a:lstStyle/>
              <a:p>
                <a:r>
                  <a:rPr lang="en-US" altLang="en-US" sz="2200" dirty="0"/>
                  <a:t>Is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surjective?</a:t>
                </a:r>
              </a:p>
            </p:txBody>
          </p:sp>
        </mc:Choice>
        <mc:Fallback xmlns="">
          <p:sp>
            <p:nvSpPr>
              <p:cNvPr id="31" name="TextBox 30">
                <a:extLst>
                  <a:ext uri="{FF2B5EF4-FFF2-40B4-BE49-F238E27FC236}">
                    <a16:creationId xmlns:a16="http://schemas.microsoft.com/office/drawing/2014/main" id="{E9AFB462-4164-4F0C-B41C-203E30CA6D01}"/>
                  </a:ext>
                </a:extLst>
              </p:cNvPr>
              <p:cNvSpPr txBox="1">
                <a:spLocks noRot="1" noChangeAspect="1" noMove="1" noResize="1" noEditPoints="1" noAdjustHandles="1" noChangeArrowheads="1" noChangeShapeType="1" noTextEdit="1"/>
              </p:cNvSpPr>
              <p:nvPr/>
            </p:nvSpPr>
            <p:spPr>
              <a:xfrm>
                <a:off x="369739" y="4368657"/>
                <a:ext cx="2309256" cy="430887"/>
              </a:xfrm>
              <a:prstGeom prst="rect">
                <a:avLst/>
              </a:prstGeom>
              <a:blipFill>
                <a:blip r:embed="rId5"/>
                <a:stretch>
                  <a:fillRect l="-3439" t="-10000" r="-3439" b="-28571"/>
                </a:stretch>
              </a:blipFill>
              <a:ln>
                <a:no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E313D2FC-CF84-45D7-8A2E-1C2E3EEA9089}"/>
              </a:ext>
            </a:extLst>
          </p:cNvPr>
          <p:cNvSpPr txBox="1"/>
          <p:nvPr/>
        </p:nvSpPr>
        <p:spPr>
          <a:xfrm>
            <a:off x="2706780" y="4368657"/>
            <a:ext cx="953047" cy="430887"/>
          </a:xfrm>
          <a:prstGeom prst="rect">
            <a:avLst/>
          </a:prstGeom>
          <a:solidFill>
            <a:schemeClr val="accent4">
              <a:lumMod val="20000"/>
              <a:lumOff val="80000"/>
            </a:schemeClr>
          </a:solidFill>
          <a:ln>
            <a:noFill/>
          </a:ln>
        </p:spPr>
        <p:txBody>
          <a:bodyPr wrap="square" rtlCol="0">
            <a:spAutoFit/>
          </a:bodyPr>
          <a:lstStyle/>
          <a:p>
            <a:pPr algn="ctr"/>
            <a:r>
              <a:rPr lang="en-US" altLang="en-US" sz="2200" dirty="0"/>
              <a:t>Yes.</a:t>
            </a:r>
          </a:p>
        </p:txBody>
      </p:sp>
      <p:pic>
        <p:nvPicPr>
          <p:cNvPr id="33" name="Picture 2">
            <a:extLst>
              <a:ext uri="{FF2B5EF4-FFF2-40B4-BE49-F238E27FC236}">
                <a16:creationId xmlns:a16="http://schemas.microsoft.com/office/drawing/2014/main" id="{ACAC43E7-05F4-4E42-A5A9-D24E57C2FE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3273" y="1603579"/>
            <a:ext cx="3222077" cy="160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a:extLst>
              <a:ext uri="{FF2B5EF4-FFF2-40B4-BE49-F238E27FC236}">
                <a16:creationId xmlns:a16="http://schemas.microsoft.com/office/drawing/2014/main" id="{E5B51893-BBAA-4196-91B7-A3CA3389A6F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3273" y="3376376"/>
            <a:ext cx="3123614" cy="156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6">
            <a:extLst>
              <a:ext uri="{FF2B5EF4-FFF2-40B4-BE49-F238E27FC236}">
                <a16:creationId xmlns:a16="http://schemas.microsoft.com/office/drawing/2014/main" id="{41CEAD89-0A3F-4232-B8F8-EF2F3790B40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5A68AA86-5541-410A-A352-6BF2B19AD7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564AF79-1F60-45C6-96C8-B98D889C67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A70B29-8376-4060-9842-36E6859B23DE}"/>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FD85215-BAAC-42C3-8358-0C876E012E9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81AEE29-BA8E-4647-9491-F4E9DE50EAC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5C6B5AC-5124-48B4-8358-AA0D5D21AEA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8FE4D075-F180-420D-928C-73D7BF1C7FF3}"/>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8369B7D0-52CB-4129-98B6-9DD24E53D47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33B4D614-0CB0-42E7-B463-D19D18D1927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E233C762-241F-48CB-BDE0-D12E55E2CB9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E7CA59C0-3B2D-4D0D-8CF0-8665F88A0C2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6B2BF487-2544-4D82-B212-DD08747357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673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Surjections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7" name="Oval 36">
            <a:extLst>
              <a:ext uri="{FF2B5EF4-FFF2-40B4-BE49-F238E27FC236}">
                <a16:creationId xmlns:a16="http://schemas.microsoft.com/office/drawing/2014/main" id="{41CEAD89-0A3F-4232-B8F8-EF2F3790B40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5A68AA86-5541-410A-A352-6BF2B19AD7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564AF79-1F60-45C6-96C8-B98D889C67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A70B29-8376-4060-9842-36E6859B23DE}"/>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FD85215-BAAC-42C3-8358-0C876E012E9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81AEE29-BA8E-4647-9491-F4E9DE50EAC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5C6B5AC-5124-48B4-8358-AA0D5D21AEA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8FE4D075-F180-420D-928C-73D7BF1C7FF3}"/>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8369B7D0-52CB-4129-98B6-9DD24E53D47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33B4D614-0CB0-42E7-B463-D19D18D1927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E233C762-241F-48CB-BDE0-D12E55E2CB9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E7CA59C0-3B2D-4D0D-8CF0-8665F88A0C2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0" name="Group 29">
            <a:extLst>
              <a:ext uri="{FF2B5EF4-FFF2-40B4-BE49-F238E27FC236}">
                <a16:creationId xmlns:a16="http://schemas.microsoft.com/office/drawing/2014/main" id="{4E73CAE5-8F2F-4921-901A-261FCC211D20}"/>
              </a:ext>
            </a:extLst>
          </p:cNvPr>
          <p:cNvGrpSpPr/>
          <p:nvPr/>
        </p:nvGrpSpPr>
        <p:grpSpPr>
          <a:xfrm>
            <a:off x="537690" y="1012296"/>
            <a:ext cx="8101484" cy="1030750"/>
            <a:chOff x="993227" y="4598517"/>
            <a:chExt cx="8101484" cy="1030750"/>
          </a:xfrm>
        </p:grpSpPr>
        <p:sp>
          <p:nvSpPr>
            <p:cNvPr id="36" name="Rectangle 35">
              <a:extLst>
                <a:ext uri="{FF2B5EF4-FFF2-40B4-BE49-F238E27FC236}">
                  <a16:creationId xmlns:a16="http://schemas.microsoft.com/office/drawing/2014/main" id="{AD2F9B9C-536C-46CE-81A0-7E8A57AAE1A8}"/>
                </a:ext>
              </a:extLst>
            </p:cNvPr>
            <p:cNvSpPr/>
            <p:nvPr/>
          </p:nvSpPr>
          <p:spPr>
            <a:xfrm>
              <a:off x="993228" y="4598518"/>
              <a:ext cx="8008954" cy="103074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7.3.4</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04D210E-98BC-402B-9E53-DED9EC184F59}"/>
                    </a:ext>
                  </a:extLst>
                </p:cNvPr>
                <p:cNvSpPr txBox="1"/>
                <p:nvPr/>
              </p:nvSpPr>
              <p:spPr>
                <a:xfrm>
                  <a:off x="1038610" y="5141184"/>
                  <a:ext cx="8056101" cy="430887"/>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a:t>
                  </a:r>
                  <a:r>
                    <a:rPr lang="en-US" sz="2200" dirty="0"/>
                    <a:t>and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oMath>
                  </a14:m>
                  <a:r>
                    <a:rPr lang="en-SG" sz="2200" dirty="0"/>
                    <a:t> are both surjective, then </a:t>
                  </a:r>
                  <a14:m>
                    <m:oMath xmlns:m="http://schemas.openxmlformats.org/officeDocument/2006/math">
                      <m:r>
                        <a:rPr lang="en-US" sz="2200" b="0" i="1" smtClean="0">
                          <a:latin typeface="Cambria Math" panose="02040503050406030204" pitchFamily="18" charset="0"/>
                          <a:ea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oMath>
                  </a14:m>
                  <a:r>
                    <a:rPr lang="en-SG" sz="2200" dirty="0"/>
                    <a:t> is surjective.</a:t>
                  </a:r>
                </a:p>
              </p:txBody>
            </p:sp>
          </mc:Choice>
          <mc:Fallback xmlns="">
            <p:sp>
              <p:nvSpPr>
                <p:cNvPr id="40" name="TextBox 39">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38610" y="5141184"/>
                  <a:ext cx="8056101" cy="430887"/>
                </a:xfrm>
                <a:prstGeom prst="rect">
                  <a:avLst/>
                </a:prstGeom>
                <a:blipFill>
                  <a:blip r:embed="rId3"/>
                  <a:stretch>
                    <a:fillRect l="-984" t="-9859" r="-151" b="-28169"/>
                  </a:stretch>
                </a:blipFill>
              </p:spPr>
              <p:txBody>
                <a:bodyPr/>
                <a:lstStyle/>
                <a:p>
                  <a:r>
                    <a:rPr lang="en-US">
                      <a:noFill/>
                    </a:rPr>
                    <a:t> </a:t>
                  </a:r>
                </a:p>
              </p:txBody>
            </p:sp>
          </mc:Fallback>
        </mc:AlternateContent>
      </p:grpSp>
      <p:sp>
        <p:nvSpPr>
          <p:cNvPr id="35" name="Oval 34">
            <a:extLst>
              <a:ext uri="{FF2B5EF4-FFF2-40B4-BE49-F238E27FC236}">
                <a16:creationId xmlns:a16="http://schemas.microsoft.com/office/drawing/2014/main" id="{6B2BF487-2544-4D82-B212-DD08747357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3" y="6034732"/>
                <a:ext cx="4156877" cy="681982"/>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dirty="0">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a:t>
                </a:r>
                <a:r>
                  <a:rPr lang="en-SG" dirty="0"/>
                  <a:t>is </a:t>
                </a:r>
                <a:r>
                  <a:rPr lang="en-SG" b="1" dirty="0"/>
                  <a:t>surjective</a:t>
                </a:r>
                <a:r>
                  <a:rPr lang="en-SG" dirty="0"/>
                  <a:t> </a:t>
                </a:r>
                <a:r>
                  <a:rPr lang="en-SG" dirty="0" err="1"/>
                  <a:t>iff</a:t>
                </a:r>
                <a:endParaRPr lang="en-US" dirty="0"/>
              </a:p>
              <a:p>
                <a:pPr>
                  <a:spcAft>
                    <a:spcPts val="600"/>
                  </a:spcAft>
                  <a:tabLst>
                    <a:tab pos="2333625" algn="l"/>
                  </a:tabLst>
                </a:pPr>
                <a14:m>
                  <m:oMath xmlns:m="http://schemas.openxmlformats.org/officeDocument/2006/math">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𝑦</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oMath>
                </a14:m>
                <a:r>
                  <a:rPr lang="en-US"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3" y="6034732"/>
                <a:ext cx="4156877" cy="681982"/>
              </a:xfrm>
              <a:prstGeom prst="rect">
                <a:avLst/>
              </a:prstGeom>
              <a:blipFill>
                <a:blip r:embed="rId4"/>
                <a:stretch>
                  <a:fillRect l="-1173" t="-5357" b="-11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9678ADC-3DCB-4784-850F-3679467C51B8}"/>
                  </a:ext>
                </a:extLst>
              </p:cNvPr>
              <p:cNvSpPr txBox="1"/>
              <p:nvPr/>
            </p:nvSpPr>
            <p:spPr>
              <a:xfrm>
                <a:off x="369739" y="2413856"/>
                <a:ext cx="8008953" cy="3348224"/>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Suppose </a:t>
                </a:r>
                <a14:m>
                  <m:oMath xmlns:m="http://schemas.openxmlformats.org/officeDocument/2006/math">
                    <m:r>
                      <a:rPr lang="en-SG"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SG" sz="2000" dirty="0"/>
                  <a:t> </a:t>
                </a:r>
                <a:r>
                  <a:rPr lang="en-US" sz="2000" dirty="0"/>
                  <a:t>and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𝑍</m:t>
                    </m:r>
                  </m:oMath>
                </a14:m>
                <a:r>
                  <a:rPr lang="en-SG" sz="2000" dirty="0"/>
                  <a:t> are surjections</a:t>
                </a:r>
                <a:r>
                  <a:rPr lang="en-US" sz="2000" dirty="0"/>
                  <a:t> and let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𝑍</m:t>
                    </m:r>
                  </m:oMath>
                </a14:m>
                <a:r>
                  <a:rPr lang="en-US" sz="2000" dirty="0"/>
                  <a:t>.</a:t>
                </a:r>
              </a:p>
              <a:p>
                <a:pPr marL="446088" indent="-446088">
                  <a:spcAft>
                    <a:spcPts val="600"/>
                  </a:spcAft>
                </a:pPr>
                <a:r>
                  <a:rPr lang="en-US" sz="2000" dirty="0"/>
                  <a:t>2.	Since </a:t>
                </a:r>
                <a14:m>
                  <m:oMath xmlns:m="http://schemas.openxmlformats.org/officeDocument/2006/math">
                    <m:r>
                      <a:rPr lang="en-US" sz="2000" b="0" i="1" smtClean="0">
                        <a:latin typeface="Cambria Math" panose="02040503050406030204" pitchFamily="18" charset="0"/>
                      </a:rPr>
                      <m:t>𝑔</m:t>
                    </m:r>
                  </m:oMath>
                </a14:m>
                <a:r>
                  <a:rPr lang="en-US" sz="2000" dirty="0"/>
                  <a:t> is surjective, so there is an element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such that </a:t>
                </a:r>
                <a14:m>
                  <m:oMath xmlns:m="http://schemas.openxmlformats.org/officeDocument/2006/math">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𝑧</m:t>
                    </m:r>
                  </m:oMath>
                </a14:m>
                <a:r>
                  <a:rPr lang="en-US" sz="2000" dirty="0"/>
                  <a:t> </a:t>
                </a:r>
                <a:r>
                  <a:rPr lang="en-US" sz="2000" dirty="0">
                    <a:solidFill>
                      <a:srgbClr val="006600"/>
                    </a:solidFill>
                  </a:rPr>
                  <a:t>by the definition of surjection</a:t>
                </a:r>
                <a:r>
                  <a:rPr lang="en-US" sz="2000" dirty="0"/>
                  <a:t>.</a:t>
                </a:r>
              </a:p>
              <a:p>
                <a:pPr marL="446088" indent="-446088">
                  <a:spcAft>
                    <a:spcPts val="600"/>
                  </a:spcAft>
                </a:pPr>
                <a:r>
                  <a:rPr lang="en-US" sz="2000" dirty="0"/>
                  <a:t>3.	Since </a:t>
                </a:r>
                <a14:m>
                  <m:oMath xmlns:m="http://schemas.openxmlformats.org/officeDocument/2006/math">
                    <m:r>
                      <a:rPr lang="en-US" sz="2000" i="1" dirty="0" smtClean="0">
                        <a:latin typeface="Cambria Math" panose="02040503050406030204" pitchFamily="18" charset="0"/>
                      </a:rPr>
                      <m:t>𝑓</m:t>
                    </m:r>
                  </m:oMath>
                </a14:m>
                <a:r>
                  <a:rPr lang="en-US" sz="2000" dirty="0"/>
                  <a:t> is surjective, so there is an element </a:t>
                </a:r>
                <a14:m>
                  <m:oMath xmlns:m="http://schemas.openxmlformats.org/officeDocument/2006/math">
                    <m:r>
                      <a:rPr lang="en-US" sz="2000" b="0" i="1" smtClean="0">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b="0" i="1" dirty="0" smtClean="0">
                        <a:latin typeface="Cambria Math" panose="02040503050406030204" pitchFamily="18" charset="0"/>
                      </a:rPr>
                      <m:t>𝑓</m:t>
                    </m:r>
                    <m:r>
                      <a:rPr lang="en-US" sz="2000" i="1" dirty="0">
                        <a:latin typeface="Cambria Math" panose="02040503050406030204" pitchFamily="18" charset="0"/>
                      </a:rPr>
                      <m:t>(</m:t>
                    </m:r>
                    <m:r>
                      <a:rPr lang="en-US" sz="2000" b="0" i="1" dirty="0" smtClean="0">
                        <a:latin typeface="Cambria Math" panose="02040503050406030204" pitchFamily="18" charset="0"/>
                      </a:rPr>
                      <m:t>𝑥</m:t>
                    </m:r>
                    <m:r>
                      <a:rPr lang="en-US" sz="2000" i="1" dirty="0">
                        <a:latin typeface="Cambria Math" panose="02040503050406030204" pitchFamily="18" charset="0"/>
                      </a:rPr>
                      <m:t>)=</m:t>
                    </m:r>
                    <m:r>
                      <a:rPr lang="en-US" sz="2000" b="0" i="1" dirty="0" smtClean="0">
                        <a:latin typeface="Cambria Math" panose="02040503050406030204" pitchFamily="18" charset="0"/>
                      </a:rPr>
                      <m:t>𝑦</m:t>
                    </m:r>
                  </m:oMath>
                </a14:m>
                <a:r>
                  <a:rPr lang="en-US" sz="2000" dirty="0"/>
                  <a:t> </a:t>
                </a:r>
                <a:r>
                  <a:rPr lang="en-US" sz="2000" dirty="0">
                    <a:solidFill>
                      <a:srgbClr val="006600"/>
                    </a:solidFill>
                  </a:rPr>
                  <a:t>by the definition of surjection</a:t>
                </a:r>
                <a:r>
                  <a:rPr lang="en-US" sz="2000" dirty="0"/>
                  <a:t>.</a:t>
                </a:r>
              </a:p>
              <a:p>
                <a:pPr marL="457200" indent="-457200">
                  <a:buAutoNum type="arabicPeriod" startAt="4"/>
                </a:pPr>
                <a:r>
                  <a:rPr lang="en-US" sz="2000" dirty="0"/>
                  <a:t>Hence there exists an element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oMath>
                </a14:m>
                <a:r>
                  <a:rPr lang="en-US" sz="2000" dirty="0"/>
                  <a:t> such that </a:t>
                </a:r>
              </a:p>
              <a:p>
                <a:pPr marL="457200" indent="-457200">
                  <a:spcAft>
                    <a:spcPts val="600"/>
                  </a:spcAft>
                </a:pPr>
                <a:r>
                  <a:rPr lang="en-US" sz="2000" b="0" dirty="0"/>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𝑦</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oMath>
                </a14:m>
                <a:r>
                  <a:rPr lang="en-US" sz="2000" dirty="0"/>
                  <a:t>.</a:t>
                </a:r>
              </a:p>
              <a:p>
                <a:pPr marL="446088" indent="-446088">
                  <a:spcAft>
                    <a:spcPts val="600"/>
                  </a:spcAft>
                </a:pPr>
                <a:r>
                  <a:rPr lang="en-US" sz="2000" dirty="0"/>
                  <a:t>5.	Therefore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 is surjective.</a:t>
                </a:r>
              </a:p>
            </p:txBody>
          </p:sp>
        </mc:Choice>
        <mc:Fallback xmlns="">
          <p:sp>
            <p:nvSpPr>
              <p:cNvPr id="44" name="TextBox 4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008953" cy="3348224"/>
              </a:xfrm>
              <a:prstGeom prst="rect">
                <a:avLst/>
              </a:prstGeom>
              <a:blipFill>
                <a:blip r:embed="rId5"/>
                <a:stretch>
                  <a:fillRect l="-1219" t="-1457" b="-182"/>
                </a:stretch>
              </a:blipFill>
            </p:spPr>
            <p:txBody>
              <a:bodyPr/>
              <a:lstStyle/>
              <a:p>
                <a:r>
                  <a:rPr lang="en-US">
                    <a:noFill/>
                  </a:rPr>
                  <a:t> </a:t>
                </a:r>
              </a:p>
            </p:txBody>
          </p:sp>
        </mc:Fallback>
      </mc:AlternateContent>
    </p:spTree>
    <p:extLst>
      <p:ext uri="{BB962C8B-B14F-4D97-AF65-F5344CB8AC3E}">
        <p14:creationId xmlns:p14="http://schemas.microsoft.com/office/powerpoint/2010/main" val="36662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a:t>
                </a:r>
                <a:endParaRPr lang="en-SG" sz="1050"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7.4	Addition and Multiplication Functions on </a:t>
                </a:r>
                <a14:m>
                  <m:oMath xmlns:m="http://schemas.openxmlformats.org/officeDocument/2006/math">
                    <m:sSub>
                      <m:sSubPr>
                        <m:ctrlPr>
                          <a:rPr lang="en-SG" sz="3600" i="1" smtClean="0">
                            <a:solidFill>
                              <a:schemeClr val="bg1"/>
                            </a:solidFill>
                            <a:latin typeface="Cambria Math" panose="02040503050406030204" pitchFamily="18" charset="0"/>
                          </a:rPr>
                        </m:ctrlPr>
                      </m:sSubPr>
                      <m:e>
                        <m:r>
                          <a:rPr lang="en-SG" sz="3600" i="1" smtClean="0">
                            <a:solidFill>
                              <a:schemeClr val="bg1"/>
                            </a:solidFill>
                            <a:latin typeface="Cambria Math" panose="02040503050406030204" pitchFamily="18" charset="0"/>
                            <a:ea typeface="Cambria Math" panose="02040503050406030204" pitchFamily="18" charset="0"/>
                          </a:rPr>
                          <m:t>ℤ</m:t>
                        </m:r>
                      </m:e>
                      <m:sub>
                        <m:r>
                          <a:rPr lang="en-US" sz="3600" b="0" i="1" smtClean="0">
                            <a:solidFill>
                              <a:schemeClr val="bg1"/>
                            </a:solidFill>
                            <a:latin typeface="Cambria Math" panose="02040503050406030204" pitchFamily="18" charset="0"/>
                          </a:rPr>
                          <m:t>𝑛</m:t>
                        </m:r>
                      </m:sub>
                    </m:sSub>
                  </m:oMath>
                </a14:m>
                <a:endParaRPr lang="en-SG" sz="3600" dirty="0">
                  <a:solidFill>
                    <a:schemeClr val="bg1"/>
                  </a:solidFill>
                  <a:latin typeface="+mn-lt"/>
                </a:endParaRPr>
              </a:p>
            </p:txBody>
          </p:sp>
        </mc:Choice>
        <mc:Fallback xmlns="">
          <p:sp>
            <p:nvSpPr>
              <p:cNvPr id="27" name="Title 1"/>
              <p:cNvSpPr txBox="1">
                <a:spLocks noRot="1" noChangeAspect="1" noMove="1" noResize="1" noEditPoints="1" noAdjustHandles="1" noChangeArrowheads="1" noChangeShapeType="1" noTextEdit="1"/>
              </p:cNvSpPr>
              <p:nvPr/>
            </p:nvSpPr>
            <p:spPr>
              <a:xfrm>
                <a:off x="1311442" y="2250032"/>
                <a:ext cx="6749716" cy="1196283"/>
              </a:xfrm>
              <a:prstGeom prst="rect">
                <a:avLst/>
              </a:prstGeom>
              <a:blipFill>
                <a:blip r:embed="rId4"/>
                <a:stretch>
                  <a:fillRect t="-7653" b="-14796"/>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6F513C57-51E1-4592-9C53-B6636844975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9A7E9788-19B2-44FE-B0EA-218B90CB671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C63A74F-A0B4-47E6-88F8-48822FA7B192}"/>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41358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7.4.1 Definitions (from Lecture #6)</a:t>
            </a:r>
            <a:endParaRPr lang="en-SG" sz="2000" dirty="0">
              <a:solidFill>
                <a:schemeClr val="bg1"/>
              </a:solidFill>
            </a:endParaRPr>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6" name="Group 45">
            <a:extLst>
              <a:ext uri="{FF2B5EF4-FFF2-40B4-BE49-F238E27FC236}">
                <a16:creationId xmlns:a16="http://schemas.microsoft.com/office/drawing/2014/main" id="{BD35E95C-3F36-42AF-93D1-6D9A535E8CB2}"/>
              </a:ext>
            </a:extLst>
          </p:cNvPr>
          <p:cNvGrpSpPr/>
          <p:nvPr/>
        </p:nvGrpSpPr>
        <p:grpSpPr>
          <a:xfrm>
            <a:off x="295781" y="1435007"/>
            <a:ext cx="4468565" cy="1680049"/>
            <a:chOff x="993228" y="4598517"/>
            <a:chExt cx="4468565" cy="1680049"/>
          </a:xfrm>
        </p:grpSpPr>
        <p:sp>
          <p:nvSpPr>
            <p:cNvPr id="47" name="Rectangle 46">
              <a:extLst>
                <a:ext uri="{FF2B5EF4-FFF2-40B4-BE49-F238E27FC236}">
                  <a16:creationId xmlns:a16="http://schemas.microsoft.com/office/drawing/2014/main" id="{02B2AEB4-2E17-4A63-87CB-F05D4DCEAA1F}"/>
                </a:ext>
              </a:extLst>
            </p:cNvPr>
            <p:cNvSpPr/>
            <p:nvPr/>
          </p:nvSpPr>
          <p:spPr>
            <a:xfrm>
              <a:off x="993228" y="4598522"/>
              <a:ext cx="4468565" cy="166810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a:extLst>
                <a:ext uri="{FF2B5EF4-FFF2-40B4-BE49-F238E27FC236}">
                  <a16:creationId xmlns:a16="http://schemas.microsoft.com/office/drawing/2014/main" id="{553FE1C6-D974-471D-BBBE-358EBFFBBB4B}"/>
                </a:ext>
              </a:extLst>
            </p:cNvPr>
            <p:cNvSpPr/>
            <p:nvPr/>
          </p:nvSpPr>
          <p:spPr>
            <a:xfrm>
              <a:off x="993228" y="4598517"/>
              <a:ext cx="4468565" cy="40011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a:extLst>
                <a:ext uri="{FF2B5EF4-FFF2-40B4-BE49-F238E27FC236}">
                  <a16:creationId xmlns:a16="http://schemas.microsoft.com/office/drawing/2014/main" id="{78063450-507E-4AE9-8ADC-2191DEDB7E81}"/>
                </a:ext>
              </a:extLst>
            </p:cNvPr>
            <p:cNvSpPr txBox="1"/>
            <p:nvPr/>
          </p:nvSpPr>
          <p:spPr>
            <a:xfrm>
              <a:off x="1109374" y="4598517"/>
              <a:ext cx="2746589" cy="369332"/>
            </a:xfrm>
            <a:prstGeom prst="rect">
              <a:avLst/>
            </a:prstGeom>
            <a:noFill/>
          </p:spPr>
          <p:txBody>
            <a:bodyPr wrap="square" rtlCol="0">
              <a:spAutoFit/>
            </a:bodyPr>
            <a:lstStyle/>
            <a:p>
              <a:r>
                <a:rPr lang="en-SG" dirty="0">
                  <a:solidFill>
                    <a:schemeClr val="bg1"/>
                  </a:solidFill>
                </a:rPr>
                <a:t>Definition: Congruence</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1EB362C-3FB8-4974-A5F9-428EC5461919}"/>
                    </a:ext>
                  </a:extLst>
                </p:cNvPr>
                <p:cNvSpPr txBox="1"/>
                <p:nvPr/>
              </p:nvSpPr>
              <p:spPr>
                <a:xfrm>
                  <a:off x="1074557" y="5008988"/>
                  <a:ext cx="4271090" cy="1269578"/>
                </a:xfrm>
                <a:prstGeom prst="rect">
                  <a:avLst/>
                </a:prstGeom>
                <a:noFill/>
              </p:spPr>
              <p:txBody>
                <a:bodyPr wrap="square" rtlCol="0">
                  <a:spAutoFit/>
                </a:bodyPr>
                <a:lstStyle/>
                <a:p>
                  <a:pPr>
                    <a:spcAft>
                      <a:spcPts val="300"/>
                    </a:spcAft>
                  </a:pPr>
                  <a:r>
                    <a:rPr lang="en-US" dirty="0"/>
                    <a:t>Let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ℤ</m:t>
                      </m:r>
                    </m:oMath>
                  </a14:m>
                  <a:r>
                    <a:rPr lang="en-SG" dirty="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rPr>
                            <m:t>+</m:t>
                          </m:r>
                        </m:sup>
                      </m:sSup>
                    </m:oMath>
                  </a14:m>
                  <a:r>
                    <a:rPr lang="en-SG" dirty="0"/>
                    <a:t>. Then </a:t>
                  </a:r>
                  <a14:m>
                    <m:oMath xmlns:m="http://schemas.openxmlformats.org/officeDocument/2006/math">
                      <m:r>
                        <a:rPr lang="en-SG" i="1" dirty="0" smtClean="0">
                          <a:solidFill>
                            <a:srgbClr val="C00000"/>
                          </a:solidFill>
                          <a:latin typeface="Cambria Math" panose="02040503050406030204" pitchFamily="18" charset="0"/>
                        </a:rPr>
                        <m:t>𝑎</m:t>
                      </m:r>
                    </m:oMath>
                  </a14:m>
                  <a:r>
                    <a:rPr lang="en-SG" dirty="0">
                      <a:solidFill>
                        <a:srgbClr val="C00000"/>
                      </a:solidFill>
                    </a:rPr>
                    <a:t> is congruent to </a:t>
                  </a:r>
                  <a14:m>
                    <m:oMath xmlns:m="http://schemas.openxmlformats.org/officeDocument/2006/math">
                      <m:r>
                        <a:rPr lang="en-SG" i="1" dirty="0" smtClean="0">
                          <a:solidFill>
                            <a:srgbClr val="C00000"/>
                          </a:solidFill>
                          <a:latin typeface="Cambria Math" panose="02040503050406030204" pitchFamily="18" charset="0"/>
                        </a:rPr>
                        <m:t>𝑏</m:t>
                      </m:r>
                    </m:oMath>
                  </a14:m>
                  <a:r>
                    <a:rPr lang="en-SG" dirty="0">
                      <a:solidFill>
                        <a:srgbClr val="C00000"/>
                      </a:solidFill>
                    </a:rPr>
                    <a:t> modulo </a:t>
                  </a:r>
                  <a14:m>
                    <m:oMath xmlns:m="http://schemas.openxmlformats.org/officeDocument/2006/math">
                      <m:r>
                        <a:rPr lang="en-SG" i="1" dirty="0" smtClean="0">
                          <a:solidFill>
                            <a:srgbClr val="C00000"/>
                          </a:solidFill>
                          <a:latin typeface="Cambria Math" panose="02040503050406030204" pitchFamily="18" charset="0"/>
                        </a:rPr>
                        <m:t>𝑛</m:t>
                      </m:r>
                    </m:oMath>
                  </a14:m>
                  <a:r>
                    <a:rPr lang="en-SG" dirty="0">
                      <a:solidFill>
                        <a:srgbClr val="C00000"/>
                      </a:solidFill>
                    </a:rPr>
                    <a:t> </a:t>
                  </a:r>
                  <a:r>
                    <a:rPr lang="en-SG" dirty="0" err="1"/>
                    <a:t>iff</a:t>
                  </a:r>
                  <a:r>
                    <a:rPr lang="en-SG" dirty="0"/>
                    <a:t> </a:t>
                  </a:r>
                  <a14:m>
                    <m:oMath xmlns:m="http://schemas.openxmlformats.org/officeDocument/2006/math">
                      <m:r>
                        <a:rPr lang="en-SG" i="1" dirty="0">
                          <a:latin typeface="Cambria Math" panose="02040503050406030204" pitchFamily="18" charset="0"/>
                        </a:rPr>
                        <m:t>𝑎</m:t>
                      </m:r>
                      <m:r>
                        <a:rPr lang="en-SG" i="1" dirty="0">
                          <a:latin typeface="Cambria Math" panose="02040503050406030204" pitchFamily="18" charset="0"/>
                        </a:rPr>
                        <m:t>−</m:t>
                      </m:r>
                      <m:r>
                        <a:rPr lang="en-SG" i="1" dirty="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𝑛𝑘</m:t>
                      </m:r>
                    </m:oMath>
                  </a14:m>
                  <a:r>
                    <a:rPr lang="en-SG" dirty="0"/>
                    <a:t> for some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ea typeface="Cambria Math" panose="02040503050406030204" pitchFamily="18" charset="0"/>
                        </a:rPr>
                        <m:t>.</m:t>
                      </m:r>
                    </m:oMath>
                  </a14:m>
                  <a:r>
                    <a:rPr lang="en-SG" dirty="0"/>
                    <a:t> In other words,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oMath>
                  </a14:m>
                  <a:endParaRPr lang="en-US" b="0" dirty="0"/>
                </a:p>
                <a:p>
                  <a:pPr>
                    <a:spcAft>
                      <a:spcPts val="600"/>
                    </a:spcAft>
                  </a:pPr>
                  <a:r>
                    <a:rPr lang="en-SG" dirty="0"/>
                    <a:t>In this case, we write </a:t>
                  </a:r>
                  <a14:m>
                    <m:oMath xmlns:m="http://schemas.openxmlformats.org/officeDocument/2006/math">
                      <m:r>
                        <a:rPr lang="en-US" b="0" i="1" smtClean="0">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𝑏</m:t>
                      </m:r>
                      <m:r>
                        <a:rPr lang="en-US" b="0" i="1" smtClean="0">
                          <a:solidFill>
                            <a:srgbClr val="C00000"/>
                          </a:solidFill>
                          <a:latin typeface="Cambria Math" panose="02040503050406030204" pitchFamily="18" charset="0"/>
                          <a:ea typeface="Cambria Math" panose="02040503050406030204" pitchFamily="18" charset="0"/>
                        </a:rPr>
                        <m:t> (</m:t>
                      </m:r>
                      <m:r>
                        <m:rPr>
                          <m:sty m:val="p"/>
                        </m:rPr>
                        <a:rPr lang="en-US" b="0" i="0" smtClean="0">
                          <a:solidFill>
                            <a:srgbClr val="C00000"/>
                          </a:solidFill>
                          <a:latin typeface="Cambria Math" panose="02040503050406030204" pitchFamily="18" charset="0"/>
                          <a:ea typeface="Cambria Math" panose="02040503050406030204" pitchFamily="18" charset="0"/>
                        </a:rPr>
                        <m:t>mod</m:t>
                      </m:r>
                      <m:r>
                        <a:rPr lang="en-US" b="0" i="1" smtClean="0">
                          <a:solidFill>
                            <a:srgbClr val="C00000"/>
                          </a:solidFill>
                          <a:latin typeface="Cambria Math" panose="02040503050406030204" pitchFamily="18" charset="0"/>
                          <a:ea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𝑛</m:t>
                      </m:r>
                      <m:r>
                        <a:rPr lang="en-US" b="0" i="1" smtClean="0">
                          <a:solidFill>
                            <a:srgbClr val="C00000"/>
                          </a:solidFill>
                          <a:latin typeface="Cambria Math" panose="02040503050406030204" pitchFamily="18" charset="0"/>
                          <a:ea typeface="Cambria Math" panose="02040503050406030204" pitchFamily="18" charset="0"/>
                        </a:rPr>
                        <m:t>)</m:t>
                      </m:r>
                    </m:oMath>
                  </a14:m>
                  <a:r>
                    <a:rPr lang="en-SG" sz="2000" dirty="0"/>
                    <a:t>.</a:t>
                  </a:r>
                </a:p>
              </p:txBody>
            </p:sp>
          </mc:Choice>
          <mc:Fallback xmlns="">
            <p:sp>
              <p:nvSpPr>
                <p:cNvPr id="54" name="TextBox 53">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074557" y="5008988"/>
                  <a:ext cx="4271090" cy="1269578"/>
                </a:xfrm>
                <a:prstGeom prst="rect">
                  <a:avLst/>
                </a:prstGeom>
                <a:blipFill>
                  <a:blip r:embed="rId4"/>
                  <a:stretch>
                    <a:fillRect l="-1284" t="-2885" r="-1284" b="-7692"/>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19A10E40-4868-40C0-841D-ACDA570F034F}"/>
              </a:ext>
            </a:extLst>
          </p:cNvPr>
          <p:cNvGrpSpPr/>
          <p:nvPr/>
        </p:nvGrpSpPr>
        <p:grpSpPr>
          <a:xfrm>
            <a:off x="4970242" y="1452759"/>
            <a:ext cx="3811809" cy="1082421"/>
            <a:chOff x="993228" y="4598517"/>
            <a:chExt cx="3811809" cy="1082421"/>
          </a:xfrm>
        </p:grpSpPr>
        <p:sp>
          <p:nvSpPr>
            <p:cNvPr id="63" name="Rectangle 62">
              <a:extLst>
                <a:ext uri="{FF2B5EF4-FFF2-40B4-BE49-F238E27FC236}">
                  <a16:creationId xmlns:a16="http://schemas.microsoft.com/office/drawing/2014/main" id="{B551E13F-AE1E-46AF-AD8F-78FF4D89D73F}"/>
                </a:ext>
              </a:extLst>
            </p:cNvPr>
            <p:cNvSpPr/>
            <p:nvPr/>
          </p:nvSpPr>
          <p:spPr>
            <a:xfrm>
              <a:off x="993228" y="4598518"/>
              <a:ext cx="3811809" cy="108242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AD9E0AEE-D3FA-4C0A-AD2B-A16490A5F629}"/>
                </a:ext>
              </a:extLst>
            </p:cNvPr>
            <p:cNvSpPr/>
            <p:nvPr/>
          </p:nvSpPr>
          <p:spPr>
            <a:xfrm>
              <a:off x="993228" y="4598517"/>
              <a:ext cx="3811809" cy="3831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a:extLst>
                <a:ext uri="{FF2B5EF4-FFF2-40B4-BE49-F238E27FC236}">
                  <a16:creationId xmlns:a16="http://schemas.microsoft.com/office/drawing/2014/main" id="{E11A93AC-8BCF-4E03-AB29-2C1932CF3990}"/>
                </a:ext>
              </a:extLst>
            </p:cNvPr>
            <p:cNvSpPr txBox="1"/>
            <p:nvPr/>
          </p:nvSpPr>
          <p:spPr>
            <a:xfrm>
              <a:off x="1109374" y="4598517"/>
              <a:ext cx="1777280" cy="369332"/>
            </a:xfrm>
            <a:prstGeom prst="rect">
              <a:avLst/>
            </a:prstGeom>
            <a:noFill/>
          </p:spPr>
          <p:txBody>
            <a:bodyPr wrap="square" rtlCol="0">
              <a:spAutoFit/>
            </a:bodyPr>
            <a:lstStyle/>
            <a:p>
              <a:r>
                <a:rPr lang="en-SG" dirty="0">
                  <a:solidFill>
                    <a:schemeClr val="bg1"/>
                  </a:solidFill>
                </a:rPr>
                <a:t>Proposition</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46A67DE-4B7E-4246-9F73-91FB7B2F9BC2}"/>
                    </a:ext>
                  </a:extLst>
                </p:cNvPr>
                <p:cNvSpPr txBox="1"/>
                <p:nvPr/>
              </p:nvSpPr>
              <p:spPr>
                <a:xfrm>
                  <a:off x="1109375" y="4984834"/>
                  <a:ext cx="3695662" cy="646331"/>
                </a:xfrm>
                <a:prstGeom prst="rect">
                  <a:avLst/>
                </a:prstGeom>
                <a:noFill/>
              </p:spPr>
              <p:txBody>
                <a:bodyPr wrap="square" rtlCol="0">
                  <a:spAutoFit/>
                </a:bodyPr>
                <a:lstStyle/>
                <a:p>
                  <a:pPr>
                    <a:spcAft>
                      <a:spcPts val="600"/>
                    </a:spcAft>
                  </a:pPr>
                  <a:r>
                    <a:rPr lang="en-SG" dirty="0"/>
                    <a:t>Congruence-mod </a:t>
                  </a:r>
                  <a14:m>
                    <m:oMath xmlns:m="http://schemas.openxmlformats.org/officeDocument/2006/math">
                      <m:r>
                        <a:rPr lang="en-SG" i="1" dirty="0" smtClean="0">
                          <a:latin typeface="Cambria Math" panose="02040503050406030204" pitchFamily="18" charset="0"/>
                        </a:rPr>
                        <m:t>𝑛</m:t>
                      </m:r>
                    </m:oMath>
                  </a14:m>
                  <a:r>
                    <a:rPr lang="en-SG" dirty="0"/>
                    <a:t> is an equivalence relation on </a:t>
                  </a:r>
                  <a14:m>
                    <m:oMath xmlns:m="http://schemas.openxmlformats.org/officeDocument/2006/math">
                      <m:r>
                        <a:rPr lang="en-SG" i="1" smtClean="0">
                          <a:latin typeface="Cambria Math" panose="02040503050406030204" pitchFamily="18" charset="0"/>
                          <a:ea typeface="Cambria Math" panose="02040503050406030204" pitchFamily="18" charset="0"/>
                        </a:rPr>
                        <m:t>ℤ</m:t>
                      </m:r>
                    </m:oMath>
                  </a14:m>
                  <a:r>
                    <a:rPr lang="en-SG" dirty="0"/>
                    <a:t> for every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ea typeface="Cambria Math" panose="02040503050406030204" pitchFamily="18" charset="0"/>
                            </a:rPr>
                            <m:t>+</m:t>
                          </m:r>
                        </m:sup>
                      </m:sSup>
                    </m:oMath>
                  </a14:m>
                  <a:r>
                    <a:rPr lang="en-SG" dirty="0"/>
                    <a:t>.</a:t>
                  </a:r>
                </a:p>
              </p:txBody>
            </p:sp>
          </mc:Choice>
          <mc:Fallback xmlns="">
            <p:sp>
              <p:nvSpPr>
                <p:cNvPr id="66" name="TextBox 65">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109375" y="4984834"/>
                  <a:ext cx="3695662" cy="646331"/>
                </a:xfrm>
                <a:prstGeom prst="rect">
                  <a:avLst/>
                </a:prstGeom>
                <a:blipFill>
                  <a:blip r:embed="rId5"/>
                  <a:stretch>
                    <a:fillRect l="-1318" t="-5660" r="-824" b="-14151"/>
                  </a:stretch>
                </a:blipFill>
              </p:spPr>
              <p:txBody>
                <a:bodyPr/>
                <a:lstStyle/>
                <a:p>
                  <a:r>
                    <a:rPr lang="en-US">
                      <a:noFill/>
                    </a:rPr>
                    <a:t> </a:t>
                  </a:r>
                </a:p>
              </p:txBody>
            </p:sp>
          </mc:Fallback>
        </mc:AlternateContent>
      </p:grpSp>
      <p:grpSp>
        <p:nvGrpSpPr>
          <p:cNvPr id="67" name="Group 66">
            <a:extLst>
              <a:ext uri="{FF2B5EF4-FFF2-40B4-BE49-F238E27FC236}">
                <a16:creationId xmlns:a16="http://schemas.microsoft.com/office/drawing/2014/main" id="{BD35E95C-3F36-42AF-93D1-6D9A535E8CB2}"/>
              </a:ext>
            </a:extLst>
          </p:cNvPr>
          <p:cNvGrpSpPr/>
          <p:nvPr/>
        </p:nvGrpSpPr>
        <p:grpSpPr>
          <a:xfrm>
            <a:off x="295781" y="3259277"/>
            <a:ext cx="3333245" cy="1596349"/>
            <a:chOff x="993228" y="4598517"/>
            <a:chExt cx="3333245" cy="1596349"/>
          </a:xfrm>
        </p:grpSpPr>
        <p:sp>
          <p:nvSpPr>
            <p:cNvPr id="68" name="Rectangle 67">
              <a:extLst>
                <a:ext uri="{FF2B5EF4-FFF2-40B4-BE49-F238E27FC236}">
                  <a16:creationId xmlns:a16="http://schemas.microsoft.com/office/drawing/2014/main" id="{02B2AEB4-2E17-4A63-87CB-F05D4DCEAA1F}"/>
                </a:ext>
              </a:extLst>
            </p:cNvPr>
            <p:cNvSpPr/>
            <p:nvPr/>
          </p:nvSpPr>
          <p:spPr>
            <a:xfrm>
              <a:off x="993229" y="4598522"/>
              <a:ext cx="3333244" cy="159634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9" name="Rectangle 68">
              <a:extLst>
                <a:ext uri="{FF2B5EF4-FFF2-40B4-BE49-F238E27FC236}">
                  <a16:creationId xmlns:a16="http://schemas.microsoft.com/office/drawing/2014/main" id="{553FE1C6-D974-471D-BBBE-358EBFFBBB4B}"/>
                </a:ext>
              </a:extLst>
            </p:cNvPr>
            <p:cNvSpPr/>
            <p:nvPr/>
          </p:nvSpPr>
          <p:spPr>
            <a:xfrm>
              <a:off x="993228" y="4598517"/>
              <a:ext cx="3333245" cy="36933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0" name="TextBox 69">
              <a:extLst>
                <a:ext uri="{FF2B5EF4-FFF2-40B4-BE49-F238E27FC236}">
                  <a16:creationId xmlns:a16="http://schemas.microsoft.com/office/drawing/2014/main" id="{78063450-507E-4AE9-8ADC-2191DEDB7E81}"/>
                </a:ext>
              </a:extLst>
            </p:cNvPr>
            <p:cNvSpPr txBox="1"/>
            <p:nvPr/>
          </p:nvSpPr>
          <p:spPr>
            <a:xfrm>
              <a:off x="1109375" y="4598517"/>
              <a:ext cx="3007548" cy="369332"/>
            </a:xfrm>
            <a:prstGeom prst="rect">
              <a:avLst/>
            </a:prstGeom>
            <a:noFill/>
          </p:spPr>
          <p:txBody>
            <a:bodyPr wrap="square" rtlCol="0">
              <a:spAutoFit/>
            </a:bodyPr>
            <a:lstStyle/>
            <a:p>
              <a:r>
                <a:rPr lang="en-SG" dirty="0">
                  <a:solidFill>
                    <a:schemeClr val="bg1"/>
                  </a:solidFill>
                </a:rPr>
                <a:t>Definition: Equivalence Class</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1EB362C-3FB8-4974-A5F9-428EC5461919}"/>
                    </a:ext>
                  </a:extLst>
                </p:cNvPr>
                <p:cNvSpPr txBox="1"/>
                <p:nvPr/>
              </p:nvSpPr>
              <p:spPr>
                <a:xfrm>
                  <a:off x="1120749" y="4956898"/>
                  <a:ext cx="3112320" cy="1200329"/>
                </a:xfrm>
                <a:prstGeom prst="rect">
                  <a:avLst/>
                </a:prstGeom>
                <a:noFill/>
              </p:spPr>
              <p:txBody>
                <a:bodyPr wrap="square" rtlCol="0">
                  <a:spAutoFit/>
                </a:bodyPr>
                <a:lstStyle/>
                <a:p>
                  <a:r>
                    <a:rPr lang="en-US" dirty="0"/>
                    <a:t>Suppose </a:t>
                  </a:r>
                  <a14:m>
                    <m:oMath xmlns:m="http://schemas.openxmlformats.org/officeDocument/2006/math">
                      <m:r>
                        <a:rPr lang="en-US" i="1" dirty="0" smtClean="0">
                          <a:latin typeface="Cambria Math" panose="02040503050406030204" pitchFamily="18" charset="0"/>
                        </a:rPr>
                        <m:t>𝐴</m:t>
                      </m:r>
                    </m:oMath>
                  </a14:m>
                  <a:r>
                    <a:rPr lang="en-US" dirty="0"/>
                    <a:t> is a set and</a:t>
                  </a:r>
                  <a:r>
                    <a:rPr lang="en-SG" dirty="0"/>
                    <a:t> </a:t>
                  </a:r>
                  <a14:m>
                    <m:oMath xmlns:m="http://schemas.openxmlformats.org/officeDocument/2006/math">
                      <m:r>
                        <a:rPr lang="en-US" b="0" i="1" dirty="0" smtClean="0">
                          <a:latin typeface="Cambria Math" panose="02040503050406030204" pitchFamily="18" charset="0"/>
                        </a:rPr>
                        <m:t>~</m:t>
                      </m:r>
                    </m:oMath>
                  </a14:m>
                  <a:r>
                    <a:rPr lang="en-SG" dirty="0"/>
                    <a:t> is an equivalence relation on </a:t>
                  </a:r>
                  <a14:m>
                    <m:oMath xmlns:m="http://schemas.openxmlformats.org/officeDocument/2006/math">
                      <m:r>
                        <a:rPr lang="en-SG" i="1" dirty="0" smtClean="0">
                          <a:latin typeface="Cambria Math" panose="02040503050406030204" pitchFamily="18" charset="0"/>
                        </a:rPr>
                        <m:t>𝐴</m:t>
                      </m:r>
                    </m:oMath>
                  </a14:m>
                  <a:r>
                    <a:rPr lang="en-SG" dirty="0"/>
                    <a:t>. The </a:t>
                  </a:r>
                  <a:r>
                    <a:rPr lang="en-SG" b="1" dirty="0"/>
                    <a:t>equivalence class</a:t>
                  </a:r>
                  <a:r>
                    <a:rPr lang="en-SG" dirty="0"/>
                    <a:t> of </a:t>
                  </a:r>
                  <a14:m>
                    <m:oMath xmlns:m="http://schemas.openxmlformats.org/officeDocument/2006/math">
                      <m:r>
                        <a:rPr lang="en-SG" i="1" dirty="0" smtClean="0">
                          <a:latin typeface="Cambria Math" panose="02040503050406030204" pitchFamily="18" charset="0"/>
                        </a:rPr>
                        <m:t>𝑎</m:t>
                      </m:r>
                      <m:r>
                        <a:rPr lang="en-SG" i="1" dirty="0">
                          <a:latin typeface="Cambria Math" panose="02040503050406030204" pitchFamily="18" charset="0"/>
                          <a:ea typeface="Cambria Math" panose="02040503050406030204" pitchFamily="18" charset="0"/>
                        </a:rPr>
                        <m:t>∈</m:t>
                      </m:r>
                      <m:r>
                        <a:rPr lang="en-SG" i="1" dirty="0">
                          <a:latin typeface="Cambria Math" panose="02040503050406030204" pitchFamily="18" charset="0"/>
                          <a:ea typeface="Cambria Math" panose="02040503050406030204" pitchFamily="18" charset="0"/>
                        </a:rPr>
                        <m:t>𝐴</m:t>
                      </m:r>
                    </m:oMath>
                  </a14:m>
                  <a:r>
                    <a:rPr lang="en-SG" dirty="0"/>
                    <a:t>, </a:t>
                  </a:r>
                  <a:r>
                    <a:rPr lang="en-US" dirty="0"/>
                    <a:t>is</a:t>
                  </a:r>
                </a:p>
                <a:p>
                  <a:pPr>
                    <a:spcAft>
                      <a:spcPts val="600"/>
                    </a:spcAft>
                    <a:tabLst>
                      <a:tab pos="342900" algn="l"/>
                    </a:tabLst>
                  </a:pPr>
                  <a:r>
                    <a:rPr lang="en-SG" dirty="0"/>
                    <a:t> 	</a:t>
                  </a:r>
                  <a14:m>
                    <m:oMath xmlns:m="http://schemas.openxmlformats.org/officeDocument/2006/math">
                      <m:sSub>
                        <m:sSubPr>
                          <m:ctrlPr>
                            <a:rPr lang="en-SG"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sub>
                          <m:r>
                            <a:rPr lang="en-US" b="0" i="1" smtClean="0">
                              <a:latin typeface="Cambria Math" panose="02040503050406030204" pitchFamily="18" charset="0"/>
                            </a:rPr>
                            <m:t>~</m:t>
                          </m:r>
                        </m:sub>
                      </m:sSub>
                      <m:r>
                        <a:rPr lang="en-SG"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SG" b="0" i="1" smtClean="0">
                          <a:latin typeface="Cambria Math" panose="02040503050406030204" pitchFamily="18" charset="0"/>
                          <a:ea typeface="Cambria Math" panose="02040503050406030204" pitchFamily="18" charset="0"/>
                        </a:rPr>
                        <m:t> }</m:t>
                      </m:r>
                    </m:oMath>
                  </a14:m>
                  <a:r>
                    <a:rPr lang="en-SG" dirty="0"/>
                    <a:t>.</a:t>
                  </a:r>
                </a:p>
              </p:txBody>
            </p:sp>
          </mc:Choice>
          <mc:Fallback xmlns="">
            <p:sp>
              <p:nvSpPr>
                <p:cNvPr id="71" name="TextBox 70">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120749" y="4956898"/>
                  <a:ext cx="3112320" cy="1200329"/>
                </a:xfrm>
                <a:prstGeom prst="rect">
                  <a:avLst/>
                </a:prstGeom>
                <a:blipFill>
                  <a:blip r:embed="rId6"/>
                  <a:stretch>
                    <a:fillRect l="-1566" t="-2538" r="-391" b="-7107"/>
                  </a:stretch>
                </a:blipFill>
              </p:spPr>
              <p:txBody>
                <a:bodyPr/>
                <a:lstStyle/>
                <a:p>
                  <a:r>
                    <a:rPr lang="en-US">
                      <a:noFill/>
                    </a:rPr>
                    <a:t> </a:t>
                  </a:r>
                </a:p>
              </p:txBody>
            </p:sp>
          </mc:Fallback>
        </mc:AlternateContent>
      </p:grpSp>
      <p:grpSp>
        <p:nvGrpSpPr>
          <p:cNvPr id="41" name="Group 40">
            <a:extLst>
              <a:ext uri="{FF2B5EF4-FFF2-40B4-BE49-F238E27FC236}">
                <a16:creationId xmlns:a16="http://schemas.microsoft.com/office/drawing/2014/main" id="{BD35E95C-3F36-42AF-93D1-6D9A535E8CB2}"/>
              </a:ext>
            </a:extLst>
          </p:cNvPr>
          <p:cNvGrpSpPr/>
          <p:nvPr/>
        </p:nvGrpSpPr>
        <p:grpSpPr>
          <a:xfrm>
            <a:off x="3928280" y="3243578"/>
            <a:ext cx="4853771" cy="1932735"/>
            <a:chOff x="993228" y="4598517"/>
            <a:chExt cx="4853771" cy="1932735"/>
          </a:xfrm>
        </p:grpSpPr>
        <p:sp>
          <p:nvSpPr>
            <p:cNvPr id="42" name="Rectangle 41">
              <a:extLst>
                <a:ext uri="{FF2B5EF4-FFF2-40B4-BE49-F238E27FC236}">
                  <a16:creationId xmlns:a16="http://schemas.microsoft.com/office/drawing/2014/main" id="{02B2AEB4-2E17-4A63-87CB-F05D4DCEAA1F}"/>
                </a:ext>
              </a:extLst>
            </p:cNvPr>
            <p:cNvSpPr/>
            <p:nvPr/>
          </p:nvSpPr>
          <p:spPr>
            <a:xfrm>
              <a:off x="993228" y="4598521"/>
              <a:ext cx="4853771" cy="19327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553FE1C6-D974-471D-BBBE-358EBFFBBB4B}"/>
                </a:ext>
              </a:extLst>
            </p:cNvPr>
            <p:cNvSpPr/>
            <p:nvPr/>
          </p:nvSpPr>
          <p:spPr>
            <a:xfrm>
              <a:off x="993228" y="4598517"/>
              <a:ext cx="4853771" cy="409245"/>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78063450-507E-4AE9-8ADC-2191DEDB7E81}"/>
                </a:ext>
              </a:extLst>
            </p:cNvPr>
            <p:cNvSpPr txBox="1"/>
            <p:nvPr/>
          </p:nvSpPr>
          <p:spPr>
            <a:xfrm>
              <a:off x="1109375" y="4598517"/>
              <a:ext cx="3716642" cy="369332"/>
            </a:xfrm>
            <a:prstGeom prst="rect">
              <a:avLst/>
            </a:prstGeom>
            <a:noFill/>
          </p:spPr>
          <p:txBody>
            <a:bodyPr wrap="square" rtlCol="0">
              <a:spAutoFit/>
            </a:bodyPr>
            <a:lstStyle/>
            <a:p>
              <a:r>
                <a:rPr lang="en-SG" dirty="0">
                  <a:solidFill>
                    <a:schemeClr val="bg1"/>
                  </a:solidFill>
                </a:rPr>
                <a:t>Definition: Set of equivalence classes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1EB362C-3FB8-4974-A5F9-428EC5461919}"/>
                    </a:ext>
                  </a:extLst>
                </p:cNvPr>
                <p:cNvSpPr txBox="1"/>
                <p:nvPr/>
              </p:nvSpPr>
              <p:spPr>
                <a:xfrm>
                  <a:off x="1109374" y="5038536"/>
                  <a:ext cx="4737623" cy="1492716"/>
                </a:xfrm>
                <a:prstGeom prst="rect">
                  <a:avLst/>
                </a:prstGeom>
                <a:noFill/>
              </p:spPr>
              <p:txBody>
                <a:bodyPr wrap="square" rtlCol="0">
                  <a:spAutoFit/>
                </a:bodyPr>
                <a:lstStyle/>
                <a:p>
                  <a:r>
                    <a:rPr lang="en-US" dirty="0"/>
                    <a:t>Let </a:t>
                  </a:r>
                  <a14:m>
                    <m:oMath xmlns:m="http://schemas.openxmlformats.org/officeDocument/2006/math">
                      <m:r>
                        <a:rPr lang="en-US" b="0" i="1" dirty="0" smtClean="0">
                          <a:latin typeface="Cambria Math" panose="02040503050406030204" pitchFamily="18" charset="0"/>
                          <a:ea typeface="Cambria Math" panose="02040503050406030204" pitchFamily="18" charset="0"/>
                        </a:rPr>
                        <m:t>𝐴</m:t>
                      </m:r>
                    </m:oMath>
                  </a14:m>
                  <a:r>
                    <a:rPr lang="en-SG" dirty="0"/>
                    <a:t> be a set and </a:t>
                  </a:r>
                  <a14:m>
                    <m:oMath xmlns:m="http://schemas.openxmlformats.org/officeDocument/2006/math">
                      <m:r>
                        <a:rPr lang="en-SG" i="1" dirty="0" smtClean="0">
                          <a:latin typeface="Cambria Math" panose="02040503050406030204" pitchFamily="18" charset="0"/>
                        </a:rPr>
                        <m:t>~</m:t>
                      </m:r>
                    </m:oMath>
                  </a14:m>
                  <a:r>
                    <a:rPr lang="en-SG" dirty="0"/>
                    <a:t> be an equivalence relation on </a:t>
                  </a:r>
                  <a14:m>
                    <m:oMath xmlns:m="http://schemas.openxmlformats.org/officeDocument/2006/math">
                      <m:r>
                        <a:rPr lang="en-SG" i="1" dirty="0" smtClean="0">
                          <a:latin typeface="Cambria Math" panose="02040503050406030204" pitchFamily="18" charset="0"/>
                        </a:rPr>
                        <m:t>𝐴</m:t>
                      </m:r>
                    </m:oMath>
                  </a14:m>
                  <a:r>
                    <a:rPr lang="en-SG" dirty="0"/>
                    <a:t>. Denote by </a:t>
                  </a:r>
                  <a14:m>
                    <m:oMath xmlns:m="http://schemas.openxmlformats.org/officeDocument/2006/math">
                      <m:r>
                        <a:rPr lang="en-US" b="0" i="1" dirty="0" smtClean="0">
                          <a:solidFill>
                            <a:srgbClr val="C00000"/>
                          </a:solidFill>
                          <a:latin typeface="Cambria Math" panose="02040503050406030204" pitchFamily="18" charset="0"/>
                        </a:rPr>
                        <m:t>𝐴</m:t>
                      </m:r>
                      <m:r>
                        <a:rPr lang="en-US"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m:t>
                      </m:r>
                    </m:oMath>
                  </a14:m>
                  <a:r>
                    <a:rPr lang="en-SG" dirty="0">
                      <a:solidFill>
                        <a:srgbClr val="C00000"/>
                      </a:solidFill>
                    </a:rPr>
                    <a:t> </a:t>
                  </a:r>
                  <a:r>
                    <a:rPr lang="en-US" dirty="0"/>
                    <a:t>the set of all equivalence classes with respect to </a:t>
                  </a:r>
                  <a14:m>
                    <m:oMath xmlns:m="http://schemas.openxmlformats.org/officeDocument/2006/math">
                      <m:r>
                        <a:rPr lang="en-US" i="1" dirty="0" smtClean="0">
                          <a:latin typeface="Cambria Math" panose="02040503050406030204" pitchFamily="18" charset="0"/>
                        </a:rPr>
                        <m:t>~</m:t>
                      </m:r>
                    </m:oMath>
                  </a14:m>
                  <a:r>
                    <a:rPr lang="en-US" dirty="0"/>
                    <a:t>, i.e.,</a:t>
                  </a:r>
                </a:p>
                <a:p>
                  <a:pPr>
                    <a:tabLst>
                      <a:tab pos="800100" algn="l"/>
                    </a:tabLst>
                  </a:pPr>
                  <a:r>
                    <a:rPr lang="en-SG" dirty="0"/>
                    <a:t>	</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𝐴</m:t>
                      </m:r>
                      <m:r>
                        <a:rPr lang="en-US" i="1" dirty="0">
                          <a:solidFill>
                            <a:srgbClr val="C00000"/>
                          </a:solidFill>
                          <a:latin typeface="Cambria Math" panose="02040503050406030204" pitchFamily="18" charset="0"/>
                        </a:rPr>
                        <m:t>/~</m:t>
                      </m:r>
                    </m:oMath>
                  </a14:m>
                  <a:r>
                    <a:rPr lang="en-SG" dirty="0">
                      <a:solidFill>
                        <a:srgbClr val="C00000"/>
                      </a:solidFill>
                    </a:rPr>
                    <a:t> </a:t>
                  </a:r>
                  <a14:m>
                    <m:oMath xmlns:m="http://schemas.openxmlformats.org/officeDocument/2006/math">
                      <m:r>
                        <a:rPr lang="en-US" b="0" i="1" dirty="0" smtClean="0">
                          <a:solidFill>
                            <a:schemeClr val="tx1"/>
                          </a:solidFill>
                          <a:latin typeface="Cambria Math" panose="02040503050406030204" pitchFamily="18" charset="0"/>
                        </a:rPr>
                        <m:t>=</m:t>
                      </m:r>
                      <m:d>
                        <m:dPr>
                          <m:begChr m:val="{"/>
                          <m:endChr m:val="}"/>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d>
                                <m:dPr>
                                  <m:begChr m:val="["/>
                                  <m:endChr m:val="]"/>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e>
                              </m:d>
                            </m:e>
                            <m:sub>
                              <m:r>
                                <a:rPr lang="en-US" b="0" i="1" dirty="0" smtClean="0">
                                  <a:solidFill>
                                    <a:schemeClr val="tx1"/>
                                  </a:solidFill>
                                  <a:latin typeface="Cambria Math" panose="02040503050406030204" pitchFamily="18" charset="0"/>
                                </a:rPr>
                                <m:t>~</m:t>
                              </m:r>
                            </m:sub>
                          </m:sSub>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ea typeface="Cambria Math" panose="02040503050406030204" pitchFamily="18" charset="0"/>
                            </a:rPr>
                            <m:t>∈</m:t>
                          </m:r>
                          <m:r>
                            <a:rPr lang="en-US" b="0" i="1" dirty="0" smtClean="0">
                              <a:solidFill>
                                <a:schemeClr val="tx1"/>
                              </a:solidFill>
                              <a:latin typeface="Cambria Math" panose="02040503050406030204" pitchFamily="18" charset="0"/>
                              <a:ea typeface="Cambria Math" panose="02040503050406030204" pitchFamily="18" charset="0"/>
                            </a:rPr>
                            <m:t>𝐴</m:t>
                          </m:r>
                        </m:e>
                      </m:d>
                      <m:r>
                        <a:rPr lang="en-US" b="0" i="1" dirty="0" smtClean="0">
                          <a:solidFill>
                            <a:schemeClr val="tx1"/>
                          </a:solidFill>
                          <a:latin typeface="Cambria Math" panose="02040503050406030204" pitchFamily="18" charset="0"/>
                          <a:ea typeface="Cambria Math" panose="02040503050406030204" pitchFamily="18" charset="0"/>
                        </a:rPr>
                        <m:t>.</m:t>
                      </m:r>
                    </m:oMath>
                  </a14:m>
                  <a:endParaRPr lang="en-SG" dirty="0"/>
                </a:p>
                <a:p>
                  <a:pPr>
                    <a:spcBef>
                      <a:spcPts val="600"/>
                    </a:spcBef>
                    <a:tabLst>
                      <a:tab pos="2286000" algn="l"/>
                    </a:tabLst>
                  </a:pPr>
                  <a:r>
                    <a:rPr lang="en-SG" sz="1400" dirty="0"/>
                    <a:t>We may read </a:t>
                  </a:r>
                  <a14:m>
                    <m:oMath xmlns:m="http://schemas.openxmlformats.org/officeDocument/2006/math">
                      <m:r>
                        <a:rPr lang="en-US" sz="1400" i="1" dirty="0" smtClean="0">
                          <a:solidFill>
                            <a:schemeClr val="tx1"/>
                          </a:solidFill>
                          <a:latin typeface="Cambria Math" panose="02040503050406030204" pitchFamily="18" charset="0"/>
                        </a:rPr>
                        <m:t>𝐴</m:t>
                      </m:r>
                      <m:r>
                        <a:rPr lang="en-US" sz="1400" i="1" dirty="0" smtClean="0">
                          <a:solidFill>
                            <a:schemeClr val="tx1"/>
                          </a:solidFill>
                          <a:latin typeface="Cambria Math" panose="02040503050406030204" pitchFamily="18" charset="0"/>
                        </a:rPr>
                        <m:t>/~</m:t>
                      </m:r>
                    </m:oMath>
                  </a14:m>
                  <a:r>
                    <a:rPr lang="en-SG" sz="1400" dirty="0">
                      <a:solidFill>
                        <a:schemeClr val="tx1"/>
                      </a:solidFill>
                    </a:rPr>
                    <a:t> as “the quotient of </a:t>
                  </a:r>
                  <a14:m>
                    <m:oMath xmlns:m="http://schemas.openxmlformats.org/officeDocument/2006/math">
                      <m:r>
                        <a:rPr lang="en-SG" sz="1400" i="1" dirty="0" smtClean="0">
                          <a:solidFill>
                            <a:schemeClr val="tx1"/>
                          </a:solidFill>
                          <a:latin typeface="Cambria Math" panose="02040503050406030204" pitchFamily="18" charset="0"/>
                        </a:rPr>
                        <m:t>𝐴</m:t>
                      </m:r>
                    </m:oMath>
                  </a14:m>
                  <a:r>
                    <a:rPr lang="en-SG" sz="1400" dirty="0">
                      <a:solidFill>
                        <a:schemeClr val="tx1"/>
                      </a:solidFill>
                    </a:rPr>
                    <a:t> by </a:t>
                  </a:r>
                  <a14:m>
                    <m:oMath xmlns:m="http://schemas.openxmlformats.org/officeDocument/2006/math">
                      <m:r>
                        <a:rPr lang="en-SG" sz="1400" i="1" dirty="0" smtClean="0">
                          <a:solidFill>
                            <a:schemeClr val="tx1"/>
                          </a:solidFill>
                          <a:latin typeface="Cambria Math" panose="02040503050406030204" pitchFamily="18" charset="0"/>
                        </a:rPr>
                        <m:t>~</m:t>
                      </m:r>
                    </m:oMath>
                  </a14:m>
                  <a:r>
                    <a:rPr lang="en-SG" sz="1400" dirty="0">
                      <a:solidFill>
                        <a:schemeClr val="tx1"/>
                      </a:solidFill>
                    </a:rPr>
                    <a:t>”.</a:t>
                  </a:r>
                </a:p>
              </p:txBody>
            </p:sp>
          </mc:Choice>
          <mc:Fallback xmlns="">
            <p:sp>
              <p:nvSpPr>
                <p:cNvPr id="45" name="TextBox 44">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109374" y="5038536"/>
                  <a:ext cx="4737623" cy="1492716"/>
                </a:xfrm>
                <a:prstGeom prst="rect">
                  <a:avLst/>
                </a:prstGeom>
                <a:blipFill>
                  <a:blip r:embed="rId7"/>
                  <a:stretch>
                    <a:fillRect l="-1028" t="-2041" b="-367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p:cNvSpPr txBox="1"/>
              <p:nvPr/>
            </p:nvSpPr>
            <p:spPr>
              <a:xfrm>
                <a:off x="583073" y="5176313"/>
                <a:ext cx="3461351" cy="369332"/>
              </a:xfrm>
              <a:prstGeom prst="rect">
                <a:avLst/>
              </a:prstGeom>
              <a:noFill/>
            </p:spPr>
            <p:txBody>
              <a:bodyPr wrap="square" rtlCol="0">
                <a:spAutoFit/>
              </a:bodyPr>
              <a:lstStyle/>
              <a:p>
                <a:r>
                  <a:rPr lang="en-US" dirty="0"/>
                  <a:t>Now, we introduce a notation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ℤ</m:t>
                        </m:r>
                      </m:e>
                      <m:sub>
                        <m:r>
                          <a:rPr lang="en-US" i="1">
                            <a:solidFill>
                              <a:srgbClr val="C00000"/>
                            </a:solidFill>
                            <a:latin typeface="Cambria Math" panose="02040503050406030204" pitchFamily="18" charset="0"/>
                          </a:rPr>
                          <m:t>𝑛</m:t>
                        </m:r>
                      </m:sub>
                    </m:sSub>
                  </m:oMath>
                </a14:m>
                <a:r>
                  <a:rPr lang="en-US"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583073" y="5176313"/>
                <a:ext cx="3461351" cy="369332"/>
              </a:xfrm>
              <a:prstGeom prst="rect">
                <a:avLst/>
              </a:prstGeom>
              <a:blipFill>
                <a:blip r:embed="rId8"/>
                <a:stretch>
                  <a:fillRect l="-158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62047" y="5620165"/>
                <a:ext cx="7172305" cy="830997"/>
              </a:xfrm>
              <a:prstGeom prst="rect">
                <a:avLst/>
              </a:prstGeom>
              <a:solidFill>
                <a:schemeClr val="accent2">
                  <a:lumMod val="20000"/>
                  <a:lumOff val="80000"/>
                </a:schemeClr>
              </a:solidFill>
            </p:spPr>
            <p:txBody>
              <a:bodyPr wrap="square" rtlCol="0">
                <a:spAutoFit/>
              </a:bodyPr>
              <a:lstStyle/>
              <a:p>
                <a:r>
                  <a:rPr lang="en-US" sz="2400" dirty="0"/>
                  <a:t>The quotient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ℤ</m:t>
                    </m:r>
                    <m:r>
                      <a:rPr lang="en-US" sz="2400" i="1" dirty="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m:t>
                        </m:r>
                      </m:e>
                      <m:sub>
                        <m:r>
                          <a:rPr lang="en-US" sz="2400" b="0" i="1" dirty="0" smtClean="0">
                            <a:solidFill>
                              <a:schemeClr val="tx1"/>
                            </a:solidFill>
                            <a:latin typeface="Cambria Math" panose="02040503050406030204" pitchFamily="18" charset="0"/>
                          </a:rPr>
                          <m:t>𝑛</m:t>
                        </m:r>
                      </m:sub>
                    </m:sSub>
                  </m:oMath>
                </a14:m>
                <a:r>
                  <a:rPr lang="en-US" sz="2400" dirty="0"/>
                  <a:t> 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𝑛</m:t>
                        </m:r>
                      </m:sub>
                    </m:sSub>
                  </m:oMath>
                </a14:m>
                <a:r>
                  <a:rPr lang="en-US" sz="2400" dirty="0"/>
                  <a:t> is the congruence-mod-</a:t>
                </a:r>
                <a14:m>
                  <m:oMath xmlns:m="http://schemas.openxmlformats.org/officeDocument/2006/math">
                    <m:r>
                      <a:rPr lang="en-US" sz="2400" i="1" dirty="0" smtClean="0">
                        <a:latin typeface="Cambria Math" panose="02040503050406030204" pitchFamily="18" charset="0"/>
                      </a:rPr>
                      <m:t>𝑛</m:t>
                    </m:r>
                  </m:oMath>
                </a14:m>
                <a:r>
                  <a:rPr lang="en-US" sz="2400" dirty="0"/>
                  <a:t> relation 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ℤ</m:t>
                    </m:r>
                  </m:oMath>
                </a14:m>
                <a:r>
                  <a:rPr lang="en-US" sz="2400" dirty="0"/>
                  <a:t>,  is denoted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ℤ</m:t>
                        </m:r>
                      </m:e>
                      <m:sub>
                        <m:r>
                          <a:rPr lang="en-US" sz="2400" b="0" i="1" smtClean="0">
                            <a:solidFill>
                              <a:srgbClr val="C00000"/>
                            </a:solidFill>
                            <a:latin typeface="Cambria Math" panose="02040503050406030204" pitchFamily="18" charset="0"/>
                          </a:rPr>
                          <m:t>𝑛</m:t>
                        </m:r>
                      </m:sub>
                    </m:sSub>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062047" y="5620165"/>
                <a:ext cx="7172305" cy="830997"/>
              </a:xfrm>
              <a:prstGeom prst="rect">
                <a:avLst/>
              </a:prstGeom>
              <a:blipFill>
                <a:blip r:embed="rId9"/>
                <a:stretch>
                  <a:fillRect l="-1274"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7612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6" name="TextBox 5"/>
              <p:cNvSpPr txBox="1"/>
              <p:nvPr/>
            </p:nvSpPr>
            <p:spPr>
              <a:xfrm>
                <a:off x="682430" y="840547"/>
                <a:ext cx="7172305" cy="830997"/>
              </a:xfrm>
              <a:prstGeom prst="rect">
                <a:avLst/>
              </a:prstGeom>
              <a:solidFill>
                <a:schemeClr val="accent2">
                  <a:lumMod val="20000"/>
                  <a:lumOff val="80000"/>
                </a:schemeClr>
              </a:solidFill>
            </p:spPr>
            <p:txBody>
              <a:bodyPr wrap="square" rtlCol="0">
                <a:spAutoFit/>
              </a:bodyPr>
              <a:lstStyle/>
              <a:p>
                <a:r>
                  <a:rPr lang="en-US" sz="2400" dirty="0"/>
                  <a:t>The quotient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ℤ</m:t>
                    </m:r>
                    <m:r>
                      <a:rPr lang="en-US" sz="2400" i="1" dirty="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m:t>
                        </m:r>
                      </m:e>
                      <m:sub>
                        <m:r>
                          <a:rPr lang="en-US" sz="2400" b="0" i="1" dirty="0" smtClean="0">
                            <a:solidFill>
                              <a:schemeClr val="tx1"/>
                            </a:solidFill>
                            <a:latin typeface="Cambria Math" panose="02040503050406030204" pitchFamily="18" charset="0"/>
                          </a:rPr>
                          <m:t>𝑛</m:t>
                        </m:r>
                      </m:sub>
                    </m:sSub>
                  </m:oMath>
                </a14:m>
                <a:r>
                  <a:rPr lang="en-US" sz="2400" dirty="0"/>
                  <a:t> 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𝑛</m:t>
                        </m:r>
                      </m:sub>
                    </m:sSub>
                  </m:oMath>
                </a14:m>
                <a:r>
                  <a:rPr lang="en-US" sz="2400" dirty="0"/>
                  <a:t> is the congruence-mod-</a:t>
                </a:r>
                <a14:m>
                  <m:oMath xmlns:m="http://schemas.openxmlformats.org/officeDocument/2006/math">
                    <m:r>
                      <a:rPr lang="en-US" sz="2400" i="1" dirty="0" smtClean="0">
                        <a:latin typeface="Cambria Math" panose="02040503050406030204" pitchFamily="18" charset="0"/>
                      </a:rPr>
                      <m:t>𝑛</m:t>
                    </m:r>
                  </m:oMath>
                </a14:m>
                <a:r>
                  <a:rPr lang="en-US" sz="2400" dirty="0"/>
                  <a:t> relation 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ℤ</m:t>
                    </m:r>
                  </m:oMath>
                </a14:m>
                <a:r>
                  <a:rPr lang="en-US" sz="2400" dirty="0"/>
                  <a:t>,  is denoted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ℤ</m:t>
                        </m:r>
                      </m:e>
                      <m:sub>
                        <m:r>
                          <a:rPr lang="en-US" sz="2400" b="0" i="1" smtClean="0">
                            <a:solidFill>
                              <a:srgbClr val="C00000"/>
                            </a:solidFill>
                            <a:latin typeface="Cambria Math" panose="02040503050406030204" pitchFamily="18" charset="0"/>
                          </a:rPr>
                          <m:t>𝑛</m:t>
                        </m:r>
                      </m:sub>
                    </m:sSub>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682430" y="840547"/>
                <a:ext cx="7172305" cy="830997"/>
              </a:xfrm>
              <a:prstGeom prst="rect">
                <a:avLst/>
              </a:prstGeom>
              <a:blipFill>
                <a:blip r:embed="rId5"/>
                <a:stretch>
                  <a:fillRect l="-1359" t="-5882" b="-16176"/>
                </a:stretch>
              </a:blipFill>
            </p:spPr>
            <p:txBody>
              <a:bodyPr/>
              <a:lstStyle/>
              <a:p>
                <a:r>
                  <a:rPr lang="en-US">
                    <a:noFill/>
                  </a:rPr>
                  <a:t> </a:t>
                </a:r>
              </a:p>
            </p:txBody>
          </p:sp>
        </mc:Fallback>
      </mc:AlternateContent>
      <p:grpSp>
        <p:nvGrpSpPr>
          <p:cNvPr id="7" name="Group 6"/>
          <p:cNvGrpSpPr/>
          <p:nvPr/>
        </p:nvGrpSpPr>
        <p:grpSpPr>
          <a:xfrm>
            <a:off x="1645015" y="1817513"/>
            <a:ext cx="7070543" cy="2932949"/>
            <a:chOff x="369739" y="1926563"/>
            <a:chExt cx="8145611" cy="3944540"/>
          </a:xfrm>
        </p:grpSpPr>
        <p:sp>
          <p:nvSpPr>
            <p:cNvPr id="57" name="TextBox 56"/>
            <p:cNvSpPr txBox="1"/>
            <p:nvPr/>
          </p:nvSpPr>
          <p:spPr>
            <a:xfrm>
              <a:off x="369739" y="1926563"/>
              <a:ext cx="2293192" cy="413931"/>
            </a:xfrm>
            <a:prstGeom prst="rect">
              <a:avLst/>
            </a:prstGeom>
            <a:noFill/>
          </p:spPr>
          <p:txBody>
            <a:bodyPr wrap="square" rtlCol="0">
              <a:spAutoFit/>
            </a:bodyPr>
            <a:lstStyle/>
            <a:p>
              <a:r>
                <a:rPr lang="en-US" sz="1400" dirty="0"/>
                <a:t>Congruence modulo 2</a:t>
              </a:r>
            </a:p>
          </p:txBody>
        </p:sp>
        <p:sp>
          <p:nvSpPr>
            <p:cNvPr id="58" name="TextBox 57"/>
            <p:cNvSpPr txBox="1"/>
            <p:nvPr/>
          </p:nvSpPr>
          <p:spPr>
            <a:xfrm>
              <a:off x="3135693" y="1926563"/>
              <a:ext cx="2293192" cy="413931"/>
            </a:xfrm>
            <a:prstGeom prst="rect">
              <a:avLst/>
            </a:prstGeom>
            <a:noFill/>
          </p:spPr>
          <p:txBody>
            <a:bodyPr wrap="square" rtlCol="0">
              <a:spAutoFit/>
            </a:bodyPr>
            <a:lstStyle/>
            <a:p>
              <a:r>
                <a:rPr lang="en-US" sz="1400" dirty="0"/>
                <a:t>Congruence modulo 3</a:t>
              </a:r>
            </a:p>
          </p:txBody>
        </p:sp>
        <p:sp>
          <p:nvSpPr>
            <p:cNvPr id="59" name="TextBox 58"/>
            <p:cNvSpPr txBox="1"/>
            <p:nvPr/>
          </p:nvSpPr>
          <p:spPr>
            <a:xfrm>
              <a:off x="6118464" y="1926563"/>
              <a:ext cx="2293192" cy="413931"/>
            </a:xfrm>
            <a:prstGeom prst="rect">
              <a:avLst/>
            </a:prstGeom>
            <a:noFill/>
          </p:spPr>
          <p:txBody>
            <a:bodyPr wrap="square" rtlCol="0">
              <a:spAutoFit/>
            </a:bodyPr>
            <a:lstStyle/>
            <a:p>
              <a:r>
                <a:rPr lang="en-US" sz="1400" dirty="0"/>
                <a:t>Congruence modulo 4</a:t>
              </a:r>
            </a:p>
          </p:txBody>
        </p:sp>
        <p:grpSp>
          <p:nvGrpSpPr>
            <p:cNvPr id="60" name="Group 59"/>
            <p:cNvGrpSpPr/>
            <p:nvPr/>
          </p:nvGrpSpPr>
          <p:grpSpPr>
            <a:xfrm>
              <a:off x="968168" y="2419946"/>
              <a:ext cx="1413736" cy="2161654"/>
              <a:chOff x="968168" y="2696096"/>
              <a:chExt cx="1413736" cy="2161654"/>
            </a:xfrm>
          </p:grpSpPr>
          <p:sp>
            <p:nvSpPr>
              <p:cNvPr id="61" name="Rounded Rectangle 60"/>
              <p:cNvSpPr/>
              <p:nvPr/>
            </p:nvSpPr>
            <p:spPr>
              <a:xfrm>
                <a:off x="968168" y="2696096"/>
                <a:ext cx="1012270" cy="21616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968168" y="2696096"/>
                <a:ext cx="491490" cy="2152438"/>
              </a:xfrm>
              <a:prstGeom prst="rect">
                <a:avLst/>
              </a:prstGeom>
              <a:noFill/>
            </p:spPr>
            <p:txBody>
              <a:bodyPr wrap="square" rtlCol="0">
                <a:spAutoFit/>
              </a:bodyPr>
              <a:lstStyle/>
              <a:p>
                <a:pPr algn="ctr"/>
                <a:r>
                  <a:rPr lang="en-US" sz="1400" dirty="0"/>
                  <a:t>:</a:t>
                </a:r>
              </a:p>
              <a:p>
                <a:pPr algn="ctr"/>
                <a:r>
                  <a:rPr lang="en-US" sz="1400" dirty="0"/>
                  <a:t>-4</a:t>
                </a:r>
              </a:p>
              <a:p>
                <a:pPr algn="ctr"/>
                <a:r>
                  <a:rPr lang="en-US" sz="1400" dirty="0"/>
                  <a:t>-2</a:t>
                </a:r>
              </a:p>
              <a:p>
                <a:pPr algn="ctr"/>
                <a:r>
                  <a:rPr lang="en-US" sz="1400" dirty="0"/>
                  <a:t>0</a:t>
                </a:r>
              </a:p>
              <a:p>
                <a:pPr algn="ctr"/>
                <a:r>
                  <a:rPr lang="en-US" sz="1400" dirty="0"/>
                  <a:t>2</a:t>
                </a:r>
              </a:p>
              <a:p>
                <a:pPr algn="ctr"/>
                <a:r>
                  <a:rPr lang="en-US" sz="1400" dirty="0"/>
                  <a:t>4</a:t>
                </a:r>
              </a:p>
              <a:p>
                <a:pPr algn="ctr"/>
                <a:r>
                  <a:rPr lang="en-US" sz="1400" dirty="0"/>
                  <a:t>:</a:t>
                </a:r>
              </a:p>
            </p:txBody>
          </p:sp>
          <p:sp>
            <p:nvSpPr>
              <p:cNvPr id="73" name="TextBox 72"/>
              <p:cNvSpPr txBox="1"/>
              <p:nvPr/>
            </p:nvSpPr>
            <p:spPr>
              <a:xfrm>
                <a:off x="1488948" y="2696096"/>
                <a:ext cx="491490" cy="2152438"/>
              </a:xfrm>
              <a:prstGeom prst="rect">
                <a:avLst/>
              </a:prstGeom>
              <a:noFill/>
            </p:spPr>
            <p:txBody>
              <a:bodyPr wrap="square" rtlCol="0">
                <a:spAutoFit/>
              </a:bodyPr>
              <a:lstStyle/>
              <a:p>
                <a:pPr algn="ctr"/>
                <a:r>
                  <a:rPr lang="en-US" sz="1400" dirty="0"/>
                  <a:t>:</a:t>
                </a:r>
              </a:p>
              <a:p>
                <a:pPr algn="ctr"/>
                <a:r>
                  <a:rPr lang="en-US" sz="1400" dirty="0"/>
                  <a:t>-3</a:t>
                </a:r>
              </a:p>
              <a:p>
                <a:pPr algn="ctr"/>
                <a:r>
                  <a:rPr lang="en-US" sz="1400" dirty="0"/>
                  <a:t>-1</a:t>
                </a:r>
              </a:p>
              <a:p>
                <a:pPr algn="ctr"/>
                <a:r>
                  <a:rPr lang="en-US" sz="1400" dirty="0"/>
                  <a:t>1</a:t>
                </a:r>
              </a:p>
              <a:p>
                <a:pPr algn="ctr"/>
                <a:r>
                  <a:rPr lang="en-US" sz="1400" dirty="0"/>
                  <a:t>3</a:t>
                </a:r>
              </a:p>
              <a:p>
                <a:pPr algn="ctr"/>
                <a:r>
                  <a:rPr lang="en-US" sz="1400" dirty="0"/>
                  <a:t>5</a:t>
                </a:r>
              </a:p>
              <a:p>
                <a:pPr algn="ctr"/>
                <a:r>
                  <a:rPr lang="en-US" sz="1400" dirty="0"/>
                  <a:t>:</a:t>
                </a:r>
              </a:p>
            </p:txBody>
          </p:sp>
          <p:cxnSp>
            <p:nvCxnSpPr>
              <p:cNvPr id="74" name="Straight Connector 73"/>
              <p:cNvCxnSpPr/>
              <p:nvPr/>
            </p:nvCxnSpPr>
            <p:spPr>
              <a:xfrm>
                <a:off x="1459658" y="2777490"/>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2009726" y="2696096"/>
                    <a:ext cx="372178"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009726" y="2696096"/>
                    <a:ext cx="372178" cy="455323"/>
                  </a:xfrm>
                  <a:prstGeom prst="rect">
                    <a:avLst/>
                  </a:prstGeom>
                  <a:blipFill>
                    <a:blip r:embed="rId6"/>
                    <a:stretch>
                      <a:fillRect/>
                    </a:stretch>
                  </a:blipFill>
                </p:spPr>
                <p:txBody>
                  <a:bodyPr/>
                  <a:lstStyle/>
                  <a:p>
                    <a:r>
                      <a:rPr lang="en-US">
                        <a:noFill/>
                      </a:rPr>
                      <a:t> </a:t>
                    </a:r>
                  </a:p>
                </p:txBody>
              </p:sp>
            </mc:Fallback>
          </mc:AlternateContent>
        </p:grpSp>
        <p:grpSp>
          <p:nvGrpSpPr>
            <p:cNvPr id="76" name="Group 75"/>
            <p:cNvGrpSpPr/>
            <p:nvPr/>
          </p:nvGrpSpPr>
          <p:grpSpPr>
            <a:xfrm>
              <a:off x="3547303" y="2419946"/>
              <a:ext cx="1843980" cy="2163266"/>
              <a:chOff x="3584905" y="2696096"/>
              <a:chExt cx="1843980" cy="2163266"/>
            </a:xfrm>
          </p:grpSpPr>
          <p:sp>
            <p:nvSpPr>
              <p:cNvPr id="77" name="TextBox 76"/>
              <p:cNvSpPr txBox="1"/>
              <p:nvPr/>
            </p:nvSpPr>
            <p:spPr>
              <a:xfrm>
                <a:off x="4114800" y="2962405"/>
                <a:ext cx="65" cy="276999"/>
              </a:xfrm>
              <a:prstGeom prst="rect">
                <a:avLst/>
              </a:prstGeom>
              <a:noFill/>
            </p:spPr>
            <p:txBody>
              <a:bodyPr wrap="none" lIns="0" tIns="0" rIns="0" bIns="0" rtlCol="0">
                <a:spAutoFit/>
              </a:bodyPr>
              <a:lstStyle/>
              <a:p>
                <a:endParaRPr lang="en-US" dirty="0"/>
              </a:p>
            </p:txBody>
          </p:sp>
          <p:sp>
            <p:nvSpPr>
              <p:cNvPr id="78" name="Rounded Rectangle 77"/>
              <p:cNvSpPr/>
              <p:nvPr/>
            </p:nvSpPr>
            <p:spPr>
              <a:xfrm>
                <a:off x="3584905" y="2696096"/>
                <a:ext cx="1510208" cy="216165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3623310" y="2696096"/>
                <a:ext cx="491489" cy="2152438"/>
              </a:xfrm>
              <a:prstGeom prst="rect">
                <a:avLst/>
              </a:prstGeom>
              <a:noFill/>
            </p:spPr>
            <p:txBody>
              <a:bodyPr wrap="square" rtlCol="0">
                <a:spAutoFit/>
              </a:bodyPr>
              <a:lstStyle/>
              <a:p>
                <a:pPr algn="ctr"/>
                <a:r>
                  <a:rPr lang="en-US" sz="1400" dirty="0"/>
                  <a:t>:</a:t>
                </a:r>
              </a:p>
              <a:p>
                <a:pPr algn="ctr"/>
                <a:r>
                  <a:rPr lang="en-US" sz="1400" dirty="0"/>
                  <a:t>-6</a:t>
                </a:r>
              </a:p>
              <a:p>
                <a:pPr algn="ctr"/>
                <a:r>
                  <a:rPr lang="en-US" sz="1400" dirty="0"/>
                  <a:t>-3</a:t>
                </a:r>
              </a:p>
              <a:p>
                <a:pPr algn="ctr"/>
                <a:r>
                  <a:rPr lang="en-US" sz="1400" dirty="0"/>
                  <a:t>0</a:t>
                </a:r>
              </a:p>
              <a:p>
                <a:pPr algn="ctr"/>
                <a:r>
                  <a:rPr lang="en-US" sz="1400" dirty="0"/>
                  <a:t>3</a:t>
                </a:r>
              </a:p>
              <a:p>
                <a:pPr algn="ctr"/>
                <a:r>
                  <a:rPr lang="en-US" sz="1400" dirty="0"/>
                  <a:t>6</a:t>
                </a:r>
              </a:p>
              <a:p>
                <a:pPr algn="ctr"/>
                <a:r>
                  <a:rPr lang="en-US" sz="1400" dirty="0"/>
                  <a:t>:</a:t>
                </a:r>
              </a:p>
            </p:txBody>
          </p:sp>
          <p:sp>
            <p:nvSpPr>
              <p:cNvPr id="80" name="TextBox 79"/>
              <p:cNvSpPr txBox="1"/>
              <p:nvPr/>
            </p:nvSpPr>
            <p:spPr>
              <a:xfrm>
                <a:off x="4094264" y="2696096"/>
                <a:ext cx="491489" cy="2152438"/>
              </a:xfrm>
              <a:prstGeom prst="rect">
                <a:avLst/>
              </a:prstGeom>
              <a:noFill/>
            </p:spPr>
            <p:txBody>
              <a:bodyPr wrap="square" rtlCol="0">
                <a:spAutoFit/>
              </a:bodyPr>
              <a:lstStyle/>
              <a:p>
                <a:pPr algn="ctr"/>
                <a:r>
                  <a:rPr lang="en-US" sz="1400" dirty="0"/>
                  <a:t>:</a:t>
                </a:r>
              </a:p>
              <a:p>
                <a:pPr algn="ctr"/>
                <a:r>
                  <a:rPr lang="en-US" sz="1400" dirty="0"/>
                  <a:t>-5</a:t>
                </a:r>
              </a:p>
              <a:p>
                <a:pPr algn="ctr"/>
                <a:r>
                  <a:rPr lang="en-US" sz="1400" dirty="0"/>
                  <a:t>-2</a:t>
                </a:r>
              </a:p>
              <a:p>
                <a:pPr algn="ctr"/>
                <a:r>
                  <a:rPr lang="en-US" sz="1400" dirty="0"/>
                  <a:t>1</a:t>
                </a:r>
              </a:p>
              <a:p>
                <a:pPr algn="ctr"/>
                <a:r>
                  <a:rPr lang="en-US" sz="1400" dirty="0"/>
                  <a:t>4</a:t>
                </a:r>
              </a:p>
              <a:p>
                <a:pPr algn="ctr"/>
                <a:r>
                  <a:rPr lang="en-US" sz="1400" dirty="0"/>
                  <a:t>7</a:t>
                </a:r>
              </a:p>
              <a:p>
                <a:pPr algn="ctr"/>
                <a:r>
                  <a:rPr lang="en-US" sz="1400" dirty="0"/>
                  <a:t>:</a:t>
                </a:r>
              </a:p>
            </p:txBody>
          </p:sp>
          <p:cxnSp>
            <p:nvCxnSpPr>
              <p:cNvPr id="81" name="Straight Connector 80"/>
              <p:cNvCxnSpPr/>
              <p:nvPr/>
            </p:nvCxnSpPr>
            <p:spPr>
              <a:xfrm>
                <a:off x="4094264" y="2788318"/>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p:nvPr/>
                </p:nvSpPr>
                <p:spPr>
                  <a:xfrm>
                    <a:off x="5056708" y="2696096"/>
                    <a:ext cx="372177"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056708" y="2696096"/>
                    <a:ext cx="372177" cy="455323"/>
                  </a:xfrm>
                  <a:prstGeom prst="rect">
                    <a:avLst/>
                  </a:prstGeom>
                  <a:blipFill>
                    <a:blip r:embed="rId7"/>
                    <a:stretch>
                      <a:fillRect/>
                    </a:stretch>
                  </a:blipFill>
                </p:spPr>
                <p:txBody>
                  <a:bodyPr/>
                  <a:lstStyle/>
                  <a:p>
                    <a:r>
                      <a:rPr lang="en-US">
                        <a:noFill/>
                      </a:rPr>
                      <a:t> </a:t>
                    </a:r>
                  </a:p>
                </p:txBody>
              </p:sp>
            </mc:Fallback>
          </mc:AlternateContent>
          <p:sp>
            <p:nvSpPr>
              <p:cNvPr id="83" name="TextBox 82"/>
              <p:cNvSpPr txBox="1"/>
              <p:nvPr/>
            </p:nvSpPr>
            <p:spPr>
              <a:xfrm>
                <a:off x="4565219" y="2706924"/>
                <a:ext cx="491489" cy="2152438"/>
              </a:xfrm>
              <a:prstGeom prst="rect">
                <a:avLst/>
              </a:prstGeom>
              <a:noFill/>
            </p:spPr>
            <p:txBody>
              <a:bodyPr wrap="square" rtlCol="0">
                <a:spAutoFit/>
              </a:bodyPr>
              <a:lstStyle/>
              <a:p>
                <a:pPr algn="ctr"/>
                <a:r>
                  <a:rPr lang="en-US" sz="1400" dirty="0"/>
                  <a:t>:</a:t>
                </a:r>
              </a:p>
              <a:p>
                <a:pPr algn="ctr"/>
                <a:r>
                  <a:rPr lang="en-US" sz="1400" dirty="0"/>
                  <a:t>-4</a:t>
                </a:r>
              </a:p>
              <a:p>
                <a:pPr algn="ctr"/>
                <a:r>
                  <a:rPr lang="en-US" sz="1400" dirty="0"/>
                  <a:t>-1</a:t>
                </a:r>
              </a:p>
              <a:p>
                <a:pPr algn="ctr"/>
                <a:r>
                  <a:rPr lang="en-US" sz="1400" dirty="0"/>
                  <a:t>2</a:t>
                </a:r>
              </a:p>
              <a:p>
                <a:pPr algn="ctr"/>
                <a:r>
                  <a:rPr lang="en-US" sz="1400" dirty="0"/>
                  <a:t>5</a:t>
                </a:r>
              </a:p>
              <a:p>
                <a:pPr algn="ctr"/>
                <a:r>
                  <a:rPr lang="en-US" sz="1400" dirty="0"/>
                  <a:t>8</a:t>
                </a:r>
              </a:p>
              <a:p>
                <a:pPr algn="ctr"/>
                <a:r>
                  <a:rPr lang="en-US" sz="1400" dirty="0"/>
                  <a:t>:</a:t>
                </a:r>
              </a:p>
            </p:txBody>
          </p:sp>
          <p:cxnSp>
            <p:nvCxnSpPr>
              <p:cNvPr id="84" name="Straight Connector 83"/>
              <p:cNvCxnSpPr/>
              <p:nvPr/>
            </p:nvCxnSpPr>
            <p:spPr>
              <a:xfrm>
                <a:off x="4569028" y="2788318"/>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236360" y="2365609"/>
              <a:ext cx="2278990" cy="2174094"/>
              <a:chOff x="6457950" y="2641759"/>
              <a:chExt cx="2278990" cy="2174094"/>
            </a:xfrm>
          </p:grpSpPr>
          <p:sp>
            <p:nvSpPr>
              <p:cNvPr id="86" name="TextBox 85"/>
              <p:cNvSpPr txBox="1"/>
              <p:nvPr/>
            </p:nvSpPr>
            <p:spPr>
              <a:xfrm>
                <a:off x="6987845" y="2908068"/>
                <a:ext cx="65" cy="276999"/>
              </a:xfrm>
              <a:prstGeom prst="rect">
                <a:avLst/>
              </a:prstGeom>
              <a:noFill/>
            </p:spPr>
            <p:txBody>
              <a:bodyPr wrap="none" lIns="0" tIns="0" rIns="0" bIns="0" rtlCol="0">
                <a:spAutoFit/>
              </a:bodyPr>
              <a:lstStyle/>
              <a:p>
                <a:endParaRPr lang="en-US" dirty="0"/>
              </a:p>
            </p:txBody>
          </p:sp>
          <p:sp>
            <p:nvSpPr>
              <p:cNvPr id="87" name="Rounded Rectangle 86"/>
              <p:cNvSpPr/>
              <p:nvPr/>
            </p:nvSpPr>
            <p:spPr>
              <a:xfrm>
                <a:off x="6457950" y="2641759"/>
                <a:ext cx="1961390" cy="21616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496355" y="2641759"/>
                <a:ext cx="491491" cy="2152438"/>
              </a:xfrm>
              <a:prstGeom prst="rect">
                <a:avLst/>
              </a:prstGeom>
              <a:noFill/>
            </p:spPr>
            <p:txBody>
              <a:bodyPr wrap="square" rtlCol="0">
                <a:spAutoFit/>
              </a:bodyPr>
              <a:lstStyle/>
              <a:p>
                <a:pPr algn="ctr"/>
                <a:r>
                  <a:rPr lang="en-US" sz="1400" dirty="0"/>
                  <a:t>:</a:t>
                </a:r>
              </a:p>
              <a:p>
                <a:pPr algn="ctr"/>
                <a:r>
                  <a:rPr lang="en-US" sz="1400" dirty="0"/>
                  <a:t>-8</a:t>
                </a:r>
              </a:p>
              <a:p>
                <a:pPr algn="ctr"/>
                <a:r>
                  <a:rPr lang="en-US" sz="1400" dirty="0"/>
                  <a:t>-4</a:t>
                </a:r>
              </a:p>
              <a:p>
                <a:pPr algn="ctr"/>
                <a:r>
                  <a:rPr lang="en-US" sz="1400" dirty="0"/>
                  <a:t>0</a:t>
                </a:r>
              </a:p>
              <a:p>
                <a:pPr algn="ctr"/>
                <a:r>
                  <a:rPr lang="en-US" sz="1400" dirty="0"/>
                  <a:t>4</a:t>
                </a:r>
              </a:p>
              <a:p>
                <a:pPr algn="ctr"/>
                <a:r>
                  <a:rPr lang="en-US" sz="1400" dirty="0"/>
                  <a:t>8</a:t>
                </a:r>
              </a:p>
              <a:p>
                <a:pPr algn="ctr"/>
                <a:r>
                  <a:rPr lang="en-US" sz="1400" dirty="0"/>
                  <a:t>:</a:t>
                </a:r>
              </a:p>
            </p:txBody>
          </p:sp>
          <p:sp>
            <p:nvSpPr>
              <p:cNvPr id="89" name="TextBox 88"/>
              <p:cNvSpPr txBox="1"/>
              <p:nvPr/>
            </p:nvSpPr>
            <p:spPr>
              <a:xfrm>
                <a:off x="6967309" y="2641759"/>
                <a:ext cx="491491" cy="2152438"/>
              </a:xfrm>
              <a:prstGeom prst="rect">
                <a:avLst/>
              </a:prstGeom>
              <a:noFill/>
            </p:spPr>
            <p:txBody>
              <a:bodyPr wrap="square" rtlCol="0">
                <a:spAutoFit/>
              </a:bodyPr>
              <a:lstStyle/>
              <a:p>
                <a:pPr algn="ctr"/>
                <a:r>
                  <a:rPr lang="en-US" sz="1400" dirty="0"/>
                  <a:t>:</a:t>
                </a:r>
              </a:p>
              <a:p>
                <a:pPr algn="ctr"/>
                <a:r>
                  <a:rPr lang="en-US" sz="1400" dirty="0"/>
                  <a:t>-7</a:t>
                </a:r>
              </a:p>
              <a:p>
                <a:pPr algn="ctr"/>
                <a:r>
                  <a:rPr lang="en-US" sz="1400" dirty="0"/>
                  <a:t>-3</a:t>
                </a:r>
              </a:p>
              <a:p>
                <a:pPr algn="ctr"/>
                <a:r>
                  <a:rPr lang="en-US" sz="1400" dirty="0"/>
                  <a:t>1</a:t>
                </a:r>
              </a:p>
              <a:p>
                <a:pPr algn="ctr"/>
                <a:r>
                  <a:rPr lang="en-US" sz="1400" dirty="0"/>
                  <a:t>5</a:t>
                </a:r>
              </a:p>
              <a:p>
                <a:pPr algn="ctr"/>
                <a:r>
                  <a:rPr lang="en-US" sz="1400" dirty="0"/>
                  <a:t>9</a:t>
                </a:r>
              </a:p>
              <a:p>
                <a:pPr algn="ctr"/>
                <a:r>
                  <a:rPr lang="en-US" sz="1400" dirty="0"/>
                  <a:t>:</a:t>
                </a:r>
              </a:p>
            </p:txBody>
          </p:sp>
          <p:cxnSp>
            <p:nvCxnSpPr>
              <p:cNvPr id="90" name="Straight Connector 89"/>
              <p:cNvCxnSpPr/>
              <p:nvPr/>
            </p:nvCxnSpPr>
            <p:spPr>
              <a:xfrm>
                <a:off x="6967309"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8364763" y="2641759"/>
                    <a:ext cx="372177"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91" name="TextBox 90"/>
                  <p:cNvSpPr txBox="1">
                    <a:spLocks noRot="1" noChangeAspect="1" noMove="1" noResize="1" noEditPoints="1" noAdjustHandles="1" noChangeArrowheads="1" noChangeShapeType="1" noTextEdit="1"/>
                  </p:cNvSpPr>
                  <p:nvPr/>
                </p:nvSpPr>
                <p:spPr>
                  <a:xfrm>
                    <a:off x="8364763" y="2641759"/>
                    <a:ext cx="372177" cy="455323"/>
                  </a:xfrm>
                  <a:prstGeom prst="rect">
                    <a:avLst/>
                  </a:prstGeom>
                  <a:blipFill>
                    <a:blip r:embed="rId8"/>
                    <a:stretch>
                      <a:fillRect/>
                    </a:stretch>
                  </a:blipFill>
                </p:spPr>
                <p:txBody>
                  <a:bodyPr/>
                  <a:lstStyle/>
                  <a:p>
                    <a:r>
                      <a:rPr lang="en-US">
                        <a:noFill/>
                      </a:rPr>
                      <a:t> </a:t>
                    </a:r>
                  </a:p>
                </p:txBody>
              </p:sp>
            </mc:Fallback>
          </mc:AlternateContent>
          <p:sp>
            <p:nvSpPr>
              <p:cNvPr id="92" name="TextBox 91"/>
              <p:cNvSpPr txBox="1"/>
              <p:nvPr/>
            </p:nvSpPr>
            <p:spPr>
              <a:xfrm>
                <a:off x="7438264" y="2652587"/>
                <a:ext cx="491491" cy="2152438"/>
              </a:xfrm>
              <a:prstGeom prst="rect">
                <a:avLst/>
              </a:prstGeom>
              <a:noFill/>
            </p:spPr>
            <p:txBody>
              <a:bodyPr wrap="square" rtlCol="0">
                <a:spAutoFit/>
              </a:bodyPr>
              <a:lstStyle/>
              <a:p>
                <a:pPr algn="ctr"/>
                <a:r>
                  <a:rPr lang="en-US" sz="1400" dirty="0"/>
                  <a:t>:</a:t>
                </a:r>
              </a:p>
              <a:p>
                <a:pPr algn="ctr"/>
                <a:r>
                  <a:rPr lang="en-US" sz="1400" dirty="0"/>
                  <a:t>-6</a:t>
                </a:r>
              </a:p>
              <a:p>
                <a:pPr algn="ctr"/>
                <a:r>
                  <a:rPr lang="en-US" sz="1400" dirty="0"/>
                  <a:t>-2</a:t>
                </a:r>
              </a:p>
              <a:p>
                <a:pPr algn="ctr"/>
                <a:r>
                  <a:rPr lang="en-US" sz="1400" dirty="0"/>
                  <a:t>2</a:t>
                </a:r>
              </a:p>
              <a:p>
                <a:pPr algn="ctr"/>
                <a:r>
                  <a:rPr lang="en-US" sz="1400" dirty="0"/>
                  <a:t>6</a:t>
                </a:r>
              </a:p>
              <a:p>
                <a:pPr algn="ctr"/>
                <a:r>
                  <a:rPr lang="en-US" sz="1400" dirty="0"/>
                  <a:t>10</a:t>
                </a:r>
              </a:p>
              <a:p>
                <a:pPr algn="ctr"/>
                <a:r>
                  <a:rPr lang="en-US" sz="1400" dirty="0"/>
                  <a:t>:</a:t>
                </a:r>
              </a:p>
            </p:txBody>
          </p:sp>
          <p:cxnSp>
            <p:nvCxnSpPr>
              <p:cNvPr id="93" name="Straight Connector 92"/>
              <p:cNvCxnSpPr/>
              <p:nvPr/>
            </p:nvCxnSpPr>
            <p:spPr>
              <a:xfrm>
                <a:off x="7442073"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927849" y="2663415"/>
                <a:ext cx="491491" cy="2152438"/>
              </a:xfrm>
              <a:prstGeom prst="rect">
                <a:avLst/>
              </a:prstGeom>
              <a:noFill/>
            </p:spPr>
            <p:txBody>
              <a:bodyPr wrap="square" rtlCol="0">
                <a:spAutoFit/>
              </a:bodyPr>
              <a:lstStyle/>
              <a:p>
                <a:pPr algn="ctr"/>
                <a:r>
                  <a:rPr lang="en-US" sz="1400" dirty="0"/>
                  <a:t>:</a:t>
                </a:r>
              </a:p>
              <a:p>
                <a:pPr algn="ctr"/>
                <a:r>
                  <a:rPr lang="en-US" sz="1400" dirty="0"/>
                  <a:t>-5</a:t>
                </a:r>
              </a:p>
              <a:p>
                <a:pPr algn="ctr"/>
                <a:r>
                  <a:rPr lang="en-US" sz="1400" dirty="0"/>
                  <a:t>-1</a:t>
                </a:r>
              </a:p>
              <a:p>
                <a:pPr algn="ctr"/>
                <a:r>
                  <a:rPr lang="en-US" sz="1400" dirty="0"/>
                  <a:t>3</a:t>
                </a:r>
              </a:p>
              <a:p>
                <a:pPr algn="ctr"/>
                <a:r>
                  <a:rPr lang="en-US" sz="1400" dirty="0"/>
                  <a:t>7</a:t>
                </a:r>
              </a:p>
              <a:p>
                <a:pPr algn="ctr"/>
                <a:r>
                  <a:rPr lang="en-US" sz="1400" dirty="0"/>
                  <a:t>11</a:t>
                </a:r>
              </a:p>
              <a:p>
                <a:pPr algn="ctr"/>
                <a:r>
                  <a:rPr lang="en-US" sz="1400" dirty="0"/>
                  <a:t>:</a:t>
                </a:r>
              </a:p>
            </p:txBody>
          </p:sp>
          <p:cxnSp>
            <p:nvCxnSpPr>
              <p:cNvPr id="95" name="Straight Connector 94"/>
              <p:cNvCxnSpPr/>
              <p:nvPr/>
            </p:nvCxnSpPr>
            <p:spPr>
              <a:xfrm>
                <a:off x="7934707"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6" name="TextBox 95"/>
                <p:cNvSpPr txBox="1"/>
                <p:nvPr/>
              </p:nvSpPr>
              <p:spPr>
                <a:xfrm>
                  <a:off x="462625" y="4539703"/>
                  <a:ext cx="2023355" cy="854421"/>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2</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d>
                      </m:oMath>
                    </m:oMathPara>
                  </a14:m>
                  <a:endParaRPr lang="en-US" sz="12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62625" y="4539703"/>
                  <a:ext cx="2023355" cy="854421"/>
                </a:xfrm>
                <a:prstGeom prst="rect">
                  <a:avLst/>
                </a:prstGeom>
                <a:blipFill>
                  <a:blip r:embed="rId9"/>
                  <a:stretch>
                    <a:fillRect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3181838" y="4539703"/>
                  <a:ext cx="2023355" cy="1165474"/>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3</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3</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3</m:t>
                                    </m:r>
                                    <m:r>
                                      <a:rPr lang="en-US" sz="1200" i="1">
                                        <a:latin typeface="Cambria Math" panose="02040503050406030204" pitchFamily="18" charset="0"/>
                                      </a:rPr>
                                      <m:t>𝑘</m:t>
                                    </m:r>
                                    <m:r>
                                      <a:rPr lang="en-US" sz="1200" i="1">
                                        <a:latin typeface="Cambria Math" panose="02040503050406030204" pitchFamily="18" charset="0"/>
                                      </a:rPr>
                                      <m:t>+2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d>
                      </m:oMath>
                    </m:oMathPara>
                  </a14:m>
                  <a:endParaRPr lang="en-US" sz="1200" dirty="0"/>
                </a:p>
              </p:txBody>
            </p:sp>
          </mc:Choice>
          <mc:Fallback xmlns="">
            <p:sp>
              <p:nvSpPr>
                <p:cNvPr id="97" name="TextBox 96"/>
                <p:cNvSpPr txBox="1">
                  <a:spLocks noRot="1" noChangeAspect="1" noMove="1" noResize="1" noEditPoints="1" noAdjustHandles="1" noChangeArrowheads="1" noChangeShapeType="1" noTextEdit="1"/>
                </p:cNvSpPr>
                <p:nvPr/>
              </p:nvSpPr>
              <p:spPr>
                <a:xfrm>
                  <a:off x="3181838" y="4539703"/>
                  <a:ext cx="2023355" cy="1165474"/>
                </a:xfrm>
                <a:prstGeom prst="rect">
                  <a:avLst/>
                </a:prstGeom>
                <a:blipFill>
                  <a:blip r:embed="rId10"/>
                  <a:stretch>
                    <a:fillRect t="-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6204997" y="4499096"/>
                  <a:ext cx="2023355" cy="1372007"/>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4</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eqArr>
                                  <m:eqArrPr>
                                    <m:ctrlPr>
                                      <a:rPr lang="en-US" sz="1200" i="1">
                                        <a:latin typeface="Cambria Math" panose="02040503050406030204" pitchFamily="18" charset="0"/>
                                      </a:rPr>
                                    </m:ctrlPr>
                                  </m:eqArrPr>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+2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+3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eqArr>
                          </m:e>
                        </m:d>
                      </m:oMath>
                    </m:oMathPara>
                  </a14:m>
                  <a:endParaRPr 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6204997" y="4499096"/>
                  <a:ext cx="2023355" cy="1372007"/>
                </a:xfrm>
                <a:prstGeom prst="rect">
                  <a:avLst/>
                </a:prstGeom>
                <a:blipFill>
                  <a:blip r:embed="rId11"/>
                  <a:stretch>
                    <a:fillRect l="-347" t="-599"/>
                  </a:stretch>
                </a:blipFill>
              </p:spPr>
              <p:txBody>
                <a:bodyPr/>
                <a:lstStyle/>
                <a:p>
                  <a:r>
                    <a:rPr lang="en-US">
                      <a:noFill/>
                    </a:rPr>
                    <a:t> </a:t>
                  </a:r>
                </a:p>
              </p:txBody>
            </p:sp>
          </mc:Fallback>
        </mc:AlternateContent>
      </p:grpSp>
      <p:sp>
        <p:nvSpPr>
          <p:cNvPr id="8" name="TextBox 7"/>
          <p:cNvSpPr txBox="1"/>
          <p:nvPr/>
        </p:nvSpPr>
        <p:spPr>
          <a:xfrm>
            <a:off x="262154" y="1779537"/>
            <a:ext cx="1382861" cy="646331"/>
          </a:xfrm>
          <a:prstGeom prst="rect">
            <a:avLst/>
          </a:prstGeom>
          <a:noFill/>
        </p:spPr>
        <p:txBody>
          <a:bodyPr wrap="square" rtlCol="0">
            <a:spAutoFit/>
          </a:bodyPr>
          <a:lstStyle/>
          <a:p>
            <a:r>
              <a:rPr lang="en-US" dirty="0">
                <a:solidFill>
                  <a:srgbClr val="0000FF"/>
                </a:solidFill>
              </a:rPr>
              <a:t>From Lecture #6:</a:t>
            </a:r>
          </a:p>
        </p:txBody>
      </p:sp>
      <mc:AlternateContent xmlns:mc="http://schemas.openxmlformats.org/markup-compatibility/2006" xmlns:a14="http://schemas.microsoft.com/office/drawing/2010/main">
        <mc:Choice Requires="a14">
          <p:sp>
            <p:nvSpPr>
              <p:cNvPr id="9" name="TextBox 8"/>
              <p:cNvSpPr txBox="1"/>
              <p:nvPr/>
            </p:nvSpPr>
            <p:spPr>
              <a:xfrm>
                <a:off x="2134056" y="5017335"/>
                <a:ext cx="4579908"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134056" y="5017335"/>
                <a:ext cx="4579908" cy="438262"/>
              </a:xfrm>
              <a:prstGeom prst="rect">
                <a:avLst/>
              </a:prstGeom>
              <a:blipFill>
                <a:blip r:embed="rId12"/>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269122" y="5426870"/>
                <a:ext cx="6309777"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3</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m:rPr>
                              <m:nor/>
                            </m:rP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99" name="TextBox 98"/>
              <p:cNvSpPr txBox="1">
                <a:spLocks noRot="1" noChangeAspect="1" noMove="1" noResize="1" noEditPoints="1" noAdjustHandles="1" noChangeArrowheads="1" noChangeShapeType="1" noTextEdit="1"/>
              </p:cNvSpPr>
              <p:nvPr/>
            </p:nvSpPr>
            <p:spPr>
              <a:xfrm>
                <a:off x="1269122" y="5426870"/>
                <a:ext cx="6309777" cy="438262"/>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51744" y="5912874"/>
                <a:ext cx="7744532"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4</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m:rPr>
                              <m:nor/>
                            </m:rP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+3:</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551744" y="5912874"/>
                <a:ext cx="7744532" cy="438262"/>
              </a:xfrm>
              <a:prstGeom prst="rect">
                <a:avLst/>
              </a:prstGeom>
              <a:blipFill>
                <a:blip r:embed="rId14"/>
                <a:stretch>
                  <a:fillRect b="-9722"/>
                </a:stretch>
              </a:blipFill>
            </p:spPr>
            <p:txBody>
              <a:bodyPr/>
              <a:lstStyle/>
              <a:p>
                <a:r>
                  <a:rPr lang="en-US">
                    <a:noFill/>
                  </a:rPr>
                  <a:t> </a:t>
                </a:r>
              </a:p>
            </p:txBody>
          </p:sp>
        </mc:Fallback>
      </mc:AlternateContent>
    </p:spTree>
    <p:extLst>
      <p:ext uri="{BB962C8B-B14F-4D97-AF65-F5344CB8AC3E}">
        <p14:creationId xmlns:p14="http://schemas.microsoft.com/office/powerpoint/2010/main" val="23867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dissolve">
                                      <p:cBhvr>
                                        <p:cTn id="21" dur="500"/>
                                        <p:tgtEl>
                                          <p:spTgt spid="99"/>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dissolve">
                                      <p:cBhvr>
                                        <p:cTn id="2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9" grpId="0"/>
      <p:bldP spid="10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mc:AlternateContent xmlns:mc="http://schemas.openxmlformats.org/markup-compatibility/2006" xmlns:a14="http://schemas.microsoft.com/office/drawing/2010/main">
        <mc:Choice Requires="a14">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7.4.2 Addition and Multiplication on </a:t>
                </a:r>
                <a14:m>
                  <m:oMath xmlns:m="http://schemas.openxmlformats.org/officeDocument/2006/math">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ℤ</m:t>
                        </m:r>
                      </m:e>
                      <m:sub>
                        <m:r>
                          <a:rPr lang="en-US" sz="2800" i="1">
                            <a:solidFill>
                              <a:schemeClr val="bg1"/>
                            </a:solidFill>
                            <a:latin typeface="Cambria Math" panose="02040503050406030204" pitchFamily="18" charset="0"/>
                          </a:rPr>
                          <m:t>𝑛</m:t>
                        </m:r>
                      </m:sub>
                    </m:sSub>
                  </m:oMath>
                </a14:m>
                <a:r>
                  <a:rPr lang="en-SG" sz="2800" dirty="0">
                    <a:solidFill>
                      <a:schemeClr val="bg1"/>
                    </a:solidFill>
                  </a:rPr>
                  <a:t> </a:t>
                </a:r>
                <a:endParaRPr lang="en-SG" sz="20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5"/>
                <a:stretch>
                  <a:fillRect t="-10000" b="-14000"/>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51CB3AB-3109-4E0F-BDAB-94FB3EFA9018}"/>
              </a:ext>
            </a:extLst>
          </p:cNvPr>
          <p:cNvGrpSpPr/>
          <p:nvPr/>
        </p:nvGrpSpPr>
        <p:grpSpPr>
          <a:xfrm>
            <a:off x="415123" y="1519482"/>
            <a:ext cx="8238334" cy="1882659"/>
            <a:chOff x="993228" y="4598517"/>
            <a:chExt cx="8238334" cy="1882659"/>
          </a:xfrm>
        </p:grpSpPr>
        <p:sp>
          <p:nvSpPr>
            <p:cNvPr id="33" name="Rectangle 32">
              <a:extLst>
                <a:ext uri="{FF2B5EF4-FFF2-40B4-BE49-F238E27FC236}">
                  <a16:creationId xmlns:a16="http://schemas.microsoft.com/office/drawing/2014/main" id="{92441D02-0469-4918-BC84-4BEE728F6376}"/>
                </a:ext>
              </a:extLst>
            </p:cNvPr>
            <p:cNvSpPr/>
            <p:nvPr/>
          </p:nvSpPr>
          <p:spPr>
            <a:xfrm>
              <a:off x="993228" y="4598519"/>
              <a:ext cx="8238334" cy="188265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a:extLst>
                <a:ext uri="{FF2B5EF4-FFF2-40B4-BE49-F238E27FC236}">
                  <a16:creationId xmlns:a16="http://schemas.microsoft.com/office/drawing/2014/main" id="{DEABC03F-9080-4313-892A-868CBF8D0E5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54DD5C8-225A-409E-976C-A4E5187DDF73}"/>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Addition and 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endParaRPr lang="en-SG" sz="2400" dirty="0">
                    <a:solidFill>
                      <a:schemeClr val="bg1"/>
                    </a:solidFill>
                  </a:endParaRPr>
                </a:p>
              </p:txBody>
            </p:sp>
          </mc:Choice>
          <mc:Fallback xmlns="">
            <p:sp>
              <p:nvSpPr>
                <p:cNvPr id="36" name="TextBox 35">
                  <a:extLst>
                    <a:ext uri="{FF2B5EF4-FFF2-40B4-BE49-F238E27FC236}">
                      <a16:creationId xmlns:a16="http://schemas.microsoft.com/office/drawing/2014/main" id="{254DD5C8-225A-409E-976C-A4E5187DDF73}"/>
                    </a:ext>
                  </a:extLst>
                </p:cNvPr>
                <p:cNvSpPr txBox="1">
                  <a:spLocks noRot="1" noChangeAspect="1" noMove="1" noResize="1" noEditPoints="1" noAdjustHandles="1" noChangeArrowheads="1" noChangeShapeType="1" noTextEdit="1"/>
                </p:cNvSpPr>
                <p:nvPr/>
              </p:nvSpPr>
              <p:spPr>
                <a:xfrm>
                  <a:off x="1109374" y="4598517"/>
                  <a:ext cx="6328091" cy="461665"/>
                </a:xfrm>
                <a:prstGeom prst="rect">
                  <a:avLst/>
                </a:prstGeom>
                <a:blipFill>
                  <a:blip r:embed="rId6"/>
                  <a:stretch>
                    <a:fillRect l="-14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1588AD2-B47D-4313-A711-ED0F2A6DAB81}"/>
                    </a:ext>
                  </a:extLst>
                </p:cNvPr>
                <p:cNvSpPr txBox="1"/>
                <p:nvPr/>
              </p:nvSpPr>
              <p:spPr>
                <a:xfrm>
                  <a:off x="1134781" y="5125057"/>
                  <a:ext cx="7885917" cy="1261884"/>
                </a:xfrm>
                <a:prstGeom prst="rect">
                  <a:avLst/>
                </a:prstGeom>
                <a:noFill/>
              </p:spPr>
              <p:txBody>
                <a:bodyPr wrap="square" rtlCol="0">
                  <a:spAutoFit/>
                </a:bodyPr>
                <a:lstStyle/>
                <a:p>
                  <a:pPr>
                    <a:spcAft>
                      <a:spcPts val="600"/>
                    </a:spcAft>
                  </a:pPr>
                  <a:r>
                    <a:rPr lang="en-US" sz="2200" dirty="0"/>
                    <a:t>Define </a:t>
                  </a:r>
                  <a:r>
                    <a:rPr lang="en-SG" sz="2200" dirty="0"/>
                    <a:t>a</a:t>
                  </a:r>
                  <a:r>
                    <a:rPr lang="en-SG" sz="2200" dirty="0">
                      <a:solidFill>
                        <a:schemeClr val="tx1"/>
                      </a:solidFill>
                    </a:rPr>
                    <a:t>ddition </a:t>
                  </a:r>
                  <a14:m>
                    <m:oMath xmlns:m="http://schemas.openxmlformats.org/officeDocument/2006/math">
                      <m:r>
                        <a:rPr lang="en-SG" sz="2200" i="1" dirty="0" smtClean="0">
                          <a:solidFill>
                            <a:srgbClr val="C00000"/>
                          </a:solidFill>
                          <a:latin typeface="Cambria Math" panose="02040503050406030204" pitchFamily="18" charset="0"/>
                        </a:rPr>
                        <m:t>+</m:t>
                      </m:r>
                    </m:oMath>
                  </a14:m>
                  <a:r>
                    <a:rPr lang="en-SG" sz="2200" dirty="0">
                      <a:solidFill>
                        <a:schemeClr val="tx1"/>
                      </a:solidFill>
                    </a:rPr>
                    <a:t> and multiplication </a:t>
                  </a:r>
                  <a14:m>
                    <m:oMath xmlns:m="http://schemas.openxmlformats.org/officeDocument/2006/math">
                      <m:r>
                        <a:rPr lang="en-SG" sz="2200" i="1" smtClean="0">
                          <a:solidFill>
                            <a:srgbClr val="C00000"/>
                          </a:solidFill>
                          <a:latin typeface="Cambria Math" panose="02040503050406030204" pitchFamily="18" charset="0"/>
                          <a:ea typeface="Cambria Math" panose="02040503050406030204" pitchFamily="18" charset="0"/>
                        </a:rPr>
                        <m:t>∙</m:t>
                      </m:r>
                    </m:oMath>
                  </a14:m>
                  <a:r>
                    <a:rPr lang="en-SG" sz="2200" dirty="0">
                      <a:solidFill>
                        <a:schemeClr val="tx1"/>
                      </a:solidFill>
                    </a:rPr>
                    <a:t> on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ℤ</m:t>
                          </m:r>
                        </m:e>
                        <m:sub>
                          <m:r>
                            <a:rPr lang="en-US" sz="2200" i="1">
                              <a:solidFill>
                                <a:schemeClr val="tx1"/>
                              </a:solidFill>
                              <a:latin typeface="Cambria Math" panose="02040503050406030204" pitchFamily="18" charset="0"/>
                            </a:rPr>
                            <m:t>𝑛</m:t>
                          </m:r>
                        </m:sub>
                      </m:sSub>
                    </m:oMath>
                  </a14:m>
                  <a:r>
                    <a:rPr lang="en-US" sz="2200" dirty="0">
                      <a:solidFill>
                        <a:schemeClr val="tx1"/>
                      </a:solidFill>
                    </a:rPr>
                    <a:t> as follows: </a:t>
                  </a:r>
                </a:p>
                <a:p>
                  <a:pPr>
                    <a:spcAft>
                      <a:spcPts val="600"/>
                    </a:spcAft>
                  </a:pPr>
                  <a:r>
                    <a:rPr lang="en-US" sz="2200" dirty="0">
                      <a:solidFill>
                        <a:schemeClr val="tx1"/>
                      </a:solidFill>
                    </a:rPr>
                    <a:t>whenever </a:t>
                  </a:r>
                  <a14:m>
                    <m:oMath xmlns:m="http://schemas.openxmlformats.org/officeDocument/2006/math">
                      <m:d>
                        <m:dPr>
                          <m:begChr m:val="["/>
                          <m:endChr m:val="]"/>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m:t>
                          </m:r>
                        </m:e>
                      </m:d>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𝑦</m:t>
                      </m:r>
                      <m:r>
                        <a:rPr lang="en-US" sz="2200" b="0" i="1" smtClean="0">
                          <a:solidFill>
                            <a:schemeClr val="tx1"/>
                          </a:solidFill>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rPr>
                            <m:t>𝑛</m:t>
                          </m:r>
                        </m:sub>
                      </m:sSub>
                    </m:oMath>
                  </a14:m>
                  <a:r>
                    <a:rPr lang="en-US" sz="2200" dirty="0">
                      <a:solidFill>
                        <a:schemeClr val="tx1"/>
                      </a:solidFill>
                    </a:rPr>
                    <a:t>,</a:t>
                  </a:r>
                </a:p>
                <a:p>
                  <a:pPr>
                    <a:spcAft>
                      <a:spcPts val="600"/>
                    </a:spcAft>
                    <a:tabLst>
                      <a:tab pos="914400" algn="l"/>
                    </a:tabLst>
                  </a:pPr>
                  <a:r>
                    <a:rPr lang="en-US" sz="2200" dirty="0"/>
                    <a:t>	</a:t>
                  </a:r>
                  <a14:m>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solidFill>
                            <a:srgbClr val="C00000"/>
                          </a:solidFill>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a14:m>
                  <a:r>
                    <a:rPr lang="en-US" sz="2200" dirty="0">
                      <a:solidFill>
                        <a:schemeClr val="tx1"/>
                      </a:solidFill>
                    </a:rPr>
                    <a:t>    and    </a:t>
                  </a:r>
                  <a14:m>
                    <m:oMath xmlns:m="http://schemas.openxmlformats.org/officeDocument/2006/math">
                      <m:d>
                        <m:dPr>
                          <m:begChr m:val="["/>
                          <m:endChr m:val="]"/>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m:t>
                          </m:r>
                        </m:e>
                      </m:d>
                      <m:r>
                        <a:rPr lang="en-US" sz="2200" b="0" i="1" smtClean="0">
                          <a:solidFill>
                            <a:srgbClr val="C00000"/>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𝑦</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𝑥</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𝑦</m:t>
                      </m:r>
                      <m:r>
                        <a:rPr lang="en-US" sz="2200" b="0" i="1" smtClean="0">
                          <a:solidFill>
                            <a:schemeClr val="tx1"/>
                          </a:solidFill>
                          <a:latin typeface="Cambria Math" panose="02040503050406030204" pitchFamily="18" charset="0"/>
                          <a:ea typeface="Cambria Math" panose="02040503050406030204" pitchFamily="18" charset="0"/>
                        </a:rPr>
                        <m:t>]</m:t>
                      </m:r>
                    </m:oMath>
                  </a14:m>
                  <a:endParaRPr lang="en-US" sz="2200" dirty="0">
                    <a:solidFill>
                      <a:schemeClr val="tx1"/>
                    </a:solidFill>
                  </a:endParaRPr>
                </a:p>
              </p:txBody>
            </p:sp>
          </mc:Choice>
          <mc:Fallback xmlns="">
            <p:sp>
              <p:nvSpPr>
                <p:cNvPr id="38" name="TextBox 37">
                  <a:extLst>
                    <a:ext uri="{FF2B5EF4-FFF2-40B4-BE49-F238E27FC236}">
                      <a16:creationId xmlns:a16="http://schemas.microsoft.com/office/drawing/2014/main" id="{D1588AD2-B47D-4313-A711-ED0F2A6DAB81}"/>
                    </a:ext>
                  </a:extLst>
                </p:cNvPr>
                <p:cNvSpPr txBox="1">
                  <a:spLocks noRot="1" noChangeAspect="1" noMove="1" noResize="1" noEditPoints="1" noAdjustHandles="1" noChangeArrowheads="1" noChangeShapeType="1" noTextEdit="1"/>
                </p:cNvSpPr>
                <p:nvPr/>
              </p:nvSpPr>
              <p:spPr>
                <a:xfrm>
                  <a:off x="1134781" y="5125057"/>
                  <a:ext cx="7885917" cy="1261884"/>
                </a:xfrm>
                <a:prstGeom prst="rect">
                  <a:avLst/>
                </a:prstGeom>
                <a:blipFill>
                  <a:blip r:embed="rId7"/>
                  <a:stretch>
                    <a:fillRect l="-1005" t="-3382" b="-869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07020B3-9667-4AF4-A96A-9657C4B5C9DE}"/>
                  </a:ext>
                </a:extLst>
              </p:cNvPr>
              <p:cNvSpPr txBox="1"/>
              <p:nvPr/>
            </p:nvSpPr>
            <p:spPr>
              <a:xfrm>
                <a:off x="663368" y="3717246"/>
                <a:ext cx="7537657" cy="1800493"/>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#26:</a:t>
                </a:r>
                <a:r>
                  <a:rPr lang="en-US" altLang="en-US" sz="2400" dirty="0"/>
                  <a:t> </a:t>
                </a:r>
              </a:p>
              <a:p>
                <a:pPr>
                  <a:spcAft>
                    <a:spcPts val="600"/>
                  </a:spcAft>
                </a:pPr>
                <a:r>
                  <a:rPr lang="en-US" altLang="en-US" sz="2400" dirty="0"/>
                  <a:t>Take </a:t>
                </a:r>
                <a14:m>
                  <m:oMath xmlns:m="http://schemas.openxmlformats.org/officeDocument/2006/math">
                    <m:r>
                      <a:rPr lang="en-US" altLang="en-US" sz="2400" i="1" dirty="0" smtClean="0">
                        <a:latin typeface="Cambria Math" panose="02040503050406030204" pitchFamily="18" charset="0"/>
                      </a:rPr>
                      <m:t>[0],[1]</m:t>
                    </m:r>
                    <m:r>
                      <a:rPr lang="en-US" altLang="en-US" sz="2400" i="1" dirty="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b="0" i="1" smtClean="0">
                            <a:latin typeface="Cambria Math" panose="02040503050406030204" pitchFamily="18" charset="0"/>
                            <a:ea typeface="Cambria Math" panose="02040503050406030204" pitchFamily="18" charset="0"/>
                          </a:rPr>
                          <m:t>3</m:t>
                        </m:r>
                      </m:sub>
                    </m:sSub>
                  </m:oMath>
                </a14:m>
                <a:r>
                  <a:rPr lang="en-US" altLang="en-US" sz="2400" dirty="0"/>
                  <a:t>,</a:t>
                </a:r>
              </a:p>
              <a:p>
                <a:pPr>
                  <a:spcAft>
                    <a:spcPts val="600"/>
                  </a:spcAft>
                </a:pPr>
                <a:r>
                  <a:rPr lang="en-US" altLang="en-US" sz="2400" dirty="0"/>
                  <a:t>Then </a:t>
                </a:r>
                <a14:m>
                  <m:oMath xmlns:m="http://schemas.openxmlformats.org/officeDocument/2006/math">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0</m:t>
                        </m:r>
                      </m:e>
                    </m:d>
                    <m:r>
                      <a:rPr lang="en-US" altLang="en-US" sz="2400" b="0" i="1" dirty="0" smtClean="0">
                        <a:solidFill>
                          <a:srgbClr val="C00000"/>
                        </a:solidFill>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0+1</m:t>
                        </m:r>
                      </m:e>
                    </m:d>
                    <m:r>
                      <a:rPr lang="en-US" altLang="en-US" sz="2400" b="0" i="1" dirty="0" smtClean="0">
                        <a:latin typeface="Cambria Math" panose="02040503050406030204" pitchFamily="18" charset="0"/>
                      </a:rPr>
                      <m:t>=[1]</m:t>
                    </m:r>
                  </m:oMath>
                </a14:m>
                <a:r>
                  <a:rPr lang="en-US" altLang="en-US" sz="2400" dirty="0"/>
                  <a:t> </a:t>
                </a:r>
                <a:r>
                  <a:rPr lang="en-US" altLang="en-US" sz="2000" dirty="0"/>
                  <a:t>(which is </a:t>
                </a:r>
                <a14:m>
                  <m:oMath xmlns:m="http://schemas.openxmlformats.org/officeDocument/2006/math">
                    <m:r>
                      <a:rPr lang="en-US" altLang="en-US" sz="2000" i="1" dirty="0" smtClean="0">
                        <a:latin typeface="Cambria Math" panose="02040503050406030204" pitchFamily="18" charset="0"/>
                      </a:rPr>
                      <m:t>{…,−5,−2</m:t>
                    </m:r>
                    <m:r>
                      <a:rPr lang="en-US" altLang="en-US" sz="2000" b="0" i="1" dirty="0" smtClean="0">
                        <a:latin typeface="Cambria Math" panose="02040503050406030204" pitchFamily="18" charset="0"/>
                      </a:rPr>
                      <m:t>,</m:t>
                    </m:r>
                    <m:r>
                      <a:rPr lang="en-US" altLang="en-US" sz="2000" i="1" dirty="0" smtClean="0">
                        <a:latin typeface="Cambria Math" panose="02040503050406030204" pitchFamily="18" charset="0"/>
                      </a:rPr>
                      <m:t>1,4,7,…}</m:t>
                    </m:r>
                  </m:oMath>
                </a14:m>
                <a:r>
                  <a:rPr lang="en-US" altLang="en-US" sz="2000" dirty="0"/>
                  <a:t>)</a:t>
                </a:r>
              </a:p>
              <a:p>
                <a:pPr>
                  <a:spcAft>
                    <a:spcPts val="600"/>
                  </a:spcAft>
                </a:pPr>
                <a:r>
                  <a:rPr lang="en-US" altLang="en-US" sz="2400" dirty="0"/>
                  <a:t>and </a:t>
                </a:r>
                <a14:m>
                  <m:oMath xmlns:m="http://schemas.openxmlformats.org/officeDocument/2006/math">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0</m:t>
                        </m:r>
                      </m:e>
                    </m:d>
                    <m:r>
                      <a:rPr lang="en-US" altLang="en-US" sz="2400" i="1" dirty="0" smtClean="0">
                        <a:solidFill>
                          <a:srgbClr val="C00000"/>
                        </a:solidFill>
                        <a:latin typeface="Cambria Math" panose="02040503050406030204" pitchFamily="18" charset="0"/>
                        <a:ea typeface="Cambria Math" panose="02040503050406030204" pitchFamily="18" charset="0"/>
                      </a:rPr>
                      <m:t>∙</m:t>
                    </m:r>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m:t>
                        </m:r>
                        <m:r>
                          <a:rPr lang="en-US" altLang="en-US" sz="2400" b="0" i="1" dirty="0" smtClean="0">
                            <a:latin typeface="Cambria Math" panose="02040503050406030204" pitchFamily="18" charset="0"/>
                            <a:ea typeface="Cambria Math" panose="02040503050406030204" pitchFamily="18" charset="0"/>
                          </a:rPr>
                          <m:t>∙1</m:t>
                        </m:r>
                      </m:e>
                    </m:d>
                    <m:r>
                      <a:rPr lang="en-US" altLang="en-US" sz="2400" b="0" i="1" dirty="0" smtClean="0">
                        <a:latin typeface="Cambria Math" panose="02040503050406030204" pitchFamily="18" charset="0"/>
                        <a:ea typeface="Cambria Math" panose="02040503050406030204" pitchFamily="18" charset="0"/>
                      </a:rPr>
                      <m:t>=</m:t>
                    </m:r>
                    <m:d>
                      <m:dPr>
                        <m:begChr m:val="["/>
                        <m:endChr m:val="]"/>
                        <m:ctrlPr>
                          <a:rPr lang="en-US" altLang="en-US" sz="2400" b="0" i="1" dirty="0" smtClean="0">
                            <a:latin typeface="Cambria Math" panose="02040503050406030204" pitchFamily="18" charset="0"/>
                            <a:ea typeface="Cambria Math" panose="02040503050406030204" pitchFamily="18" charset="0"/>
                          </a:rPr>
                        </m:ctrlPr>
                      </m:dPr>
                      <m:e>
                        <m:r>
                          <a:rPr lang="en-US" altLang="en-US" sz="2400" b="0" i="1" dirty="0" smtClean="0">
                            <a:latin typeface="Cambria Math" panose="02040503050406030204" pitchFamily="18" charset="0"/>
                            <a:ea typeface="Cambria Math" panose="02040503050406030204" pitchFamily="18" charset="0"/>
                          </a:rPr>
                          <m:t>0</m:t>
                        </m:r>
                      </m:e>
                    </m:d>
                  </m:oMath>
                </a14:m>
                <a:r>
                  <a:rPr lang="en-US" altLang="en-US" sz="2400" dirty="0"/>
                  <a:t> </a:t>
                </a:r>
                <a:r>
                  <a:rPr lang="en-US" altLang="en-US" sz="2000" dirty="0"/>
                  <a:t>(which is </a:t>
                </a:r>
                <a14:m>
                  <m:oMath xmlns:m="http://schemas.openxmlformats.org/officeDocument/2006/math">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0</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m:t>
                    </m:r>
                  </m:oMath>
                </a14:m>
                <a:r>
                  <a:rPr lang="en-US" altLang="en-US" sz="2000" dirty="0"/>
                  <a:t>).</a:t>
                </a:r>
              </a:p>
            </p:txBody>
          </p:sp>
        </mc:Choice>
        <mc:Fallback xmlns="">
          <p:sp>
            <p:nvSpPr>
              <p:cNvPr id="39" name="TextBox 38">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663368" y="3717246"/>
                <a:ext cx="7537657" cy="1800493"/>
              </a:xfrm>
              <a:prstGeom prst="rect">
                <a:avLst/>
              </a:prstGeom>
              <a:blipFill>
                <a:blip r:embed="rId8"/>
                <a:stretch>
                  <a:fillRect l="-1294" t="-2712" b="-67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1868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7" name="Group 16">
            <a:extLst>
              <a:ext uri="{FF2B5EF4-FFF2-40B4-BE49-F238E27FC236}">
                <a16:creationId xmlns:a16="http://schemas.microsoft.com/office/drawing/2014/main" id="{4E73CAE5-8F2F-4921-901A-261FCC211D20}"/>
              </a:ext>
            </a:extLst>
          </p:cNvPr>
          <p:cNvGrpSpPr/>
          <p:nvPr/>
        </p:nvGrpSpPr>
        <p:grpSpPr>
          <a:xfrm>
            <a:off x="492307" y="861953"/>
            <a:ext cx="8008955" cy="1478311"/>
            <a:chOff x="993227" y="4598517"/>
            <a:chExt cx="8008955" cy="1478311"/>
          </a:xfrm>
        </p:grpSpPr>
        <p:sp>
          <p:nvSpPr>
            <p:cNvPr id="18" name="Rectangle 17">
              <a:extLst>
                <a:ext uri="{FF2B5EF4-FFF2-40B4-BE49-F238E27FC236}">
                  <a16:creationId xmlns:a16="http://schemas.microsoft.com/office/drawing/2014/main" id="{AD2F9B9C-536C-46CE-81A0-7E8A57AAE1A8}"/>
                </a:ext>
              </a:extLst>
            </p:cNvPr>
            <p:cNvSpPr/>
            <p:nvPr/>
          </p:nvSpPr>
          <p:spPr>
            <a:xfrm>
              <a:off x="993228" y="4598518"/>
              <a:ext cx="8008954" cy="14783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Proposition: </a:t>
                  </a:r>
                  <a:r>
                    <a:rPr lang="en-US" sz="2400" dirty="0">
                      <a:solidFill>
                        <a:schemeClr val="bg1"/>
                      </a:solidFill>
                    </a:rPr>
                    <a:t>Addition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r>
                    <a:rPr lang="en-US" sz="2400" dirty="0">
                      <a:solidFill>
                        <a:schemeClr val="bg1"/>
                      </a:solidFill>
                    </a:rPr>
                    <a:t> is well defined</a:t>
                  </a:r>
                  <a:endParaRPr lang="en-SG" sz="2400" dirty="0">
                    <a:solidFill>
                      <a:schemeClr val="bg1"/>
                    </a:solidFill>
                  </a:endParaRPr>
                </a:p>
              </p:txBody>
            </p:sp>
          </mc:Choice>
          <mc:Fallback xmlns="">
            <p:sp>
              <p:nvSpPr>
                <p:cNvPr id="21" name="TextBox 20">
                  <a:extLst>
                    <a:ext uri="{FF2B5EF4-FFF2-40B4-BE49-F238E27FC236}">
                      <a16:creationId xmlns:a16="http://schemas.microsoft.com/office/drawing/2014/main" id="{B2F2B0E0-F189-4564-9855-8C89009144EF}"/>
                    </a:ext>
                  </a:extLst>
                </p:cNvPr>
                <p:cNvSpPr txBox="1">
                  <a:spLocks noRot="1" noChangeAspect="1" noMove="1" noResize="1" noEditPoints="1" noAdjustHandles="1" noChangeArrowheads="1" noChangeShapeType="1" noTextEdit="1"/>
                </p:cNvSpPr>
                <p:nvPr/>
              </p:nvSpPr>
              <p:spPr>
                <a:xfrm>
                  <a:off x="1095137" y="4622845"/>
                  <a:ext cx="7499960" cy="461665"/>
                </a:xfrm>
                <a:prstGeom prst="rect">
                  <a:avLst/>
                </a:prstGeom>
                <a:blipFill>
                  <a:blip r:embed="rId5"/>
                  <a:stretch>
                    <a:fillRect l="-121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04D210E-98BC-402B-9E53-DED9EC184F59}"/>
                    </a:ext>
                  </a:extLst>
                </p:cNvPr>
                <p:cNvSpPr txBox="1"/>
                <p:nvPr/>
              </p:nvSpPr>
              <p:spPr>
                <a:xfrm>
                  <a:off x="1095137" y="5117383"/>
                  <a:ext cx="7727335" cy="846386"/>
                </a:xfrm>
                <a:prstGeom prst="rect">
                  <a:avLst/>
                </a:prstGeom>
                <a:noFill/>
              </p:spPr>
              <p:txBody>
                <a:bodyPr wrap="square" rtlCol="0">
                  <a:spAutoFit/>
                </a:bodyPr>
                <a:lstStyle/>
                <a:p>
                  <a:pPr>
                    <a:spcAft>
                      <a:spcPts val="600"/>
                    </a:spcAft>
                  </a:pPr>
                  <a:r>
                    <a:rPr lang="en-US" sz="2200" dirty="0"/>
                    <a:t>For all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ℤ</m:t>
                          </m:r>
                        </m:e>
                        <m:sup>
                          <m:r>
                            <a:rPr lang="en-US" sz="2200" b="0" i="1" smtClean="0">
                              <a:latin typeface="Cambria Math" panose="02040503050406030204" pitchFamily="18" charset="0"/>
                              <a:ea typeface="Cambria Math" panose="02040503050406030204" pitchFamily="18" charset="0"/>
                            </a:rPr>
                            <m:t>+</m:t>
                          </m:r>
                        </m:sup>
                      </m:sSup>
                    </m:oMath>
                  </a14:m>
                  <a:r>
                    <a:rPr lang="en-SG" sz="2200" dirty="0"/>
                    <a:t> and all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ℤ</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oMath>
                  </a14:m>
                  <a:endParaRPr lang="en-US" sz="2200" b="0" dirty="0">
                    <a:ea typeface="Cambria Math" panose="02040503050406030204" pitchFamily="18" charset="0"/>
                  </a:endParaRPr>
                </a:p>
                <a:p>
                  <a:pPr algn="ct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oMath>
                  </a14:m>
                  <a:r>
                    <a:rPr lang="en-SG" sz="2200" dirty="0"/>
                    <a:t> and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1</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2</m:t>
                              </m:r>
                            </m:sub>
                          </m:sSub>
                        </m:e>
                      </m:d>
                      <m:r>
                        <a:rPr lang="en-US" sz="2200" i="1" smtClean="0">
                          <a:latin typeface="Cambria Math" panose="02040503050406030204" pitchFamily="18" charset="0"/>
                          <a:ea typeface="Cambria Math" panose="02040503050406030204" pitchFamily="18" charset="0"/>
                        </a:rPr>
                        <m:t>⇒</m:t>
                      </m:r>
                    </m:oMath>
                  </a14:m>
                  <a:r>
                    <a:rPr lang="en-SG" sz="2200" dirty="0"/>
                    <a:t>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r>
                        <a:rPr lang="en-US" sz="2200" b="0" i="1" smtClean="0">
                          <a:solidFill>
                            <a:srgbClr val="C00000"/>
                          </a:solidFill>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0" smtClean="0">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i="1" smtClean="0">
                          <a:solidFill>
                            <a:srgbClr val="C00000"/>
                          </a:solidFill>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oMath>
                  </a14:m>
                  <a:r>
                    <a:rPr lang="en-SG" sz="2200" dirty="0"/>
                    <a:t>  </a:t>
                  </a:r>
                </a:p>
              </p:txBody>
            </p:sp>
          </mc:Choice>
          <mc:Fallback xmlns="">
            <p:sp>
              <p:nvSpPr>
                <p:cNvPr id="22" name="TextBox 21">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846386"/>
                </a:xfrm>
                <a:prstGeom prst="rect">
                  <a:avLst/>
                </a:prstGeom>
                <a:blipFill>
                  <a:blip r:embed="rId6"/>
                  <a:stretch>
                    <a:fillRect l="-1025" t="-5072" b="-1449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678ADC-3DCB-4784-850F-3679467C51B8}"/>
                  </a:ext>
                </a:extLst>
              </p:cNvPr>
              <p:cNvSpPr txBox="1"/>
              <p:nvPr/>
            </p:nvSpPr>
            <p:spPr>
              <a:xfrm>
                <a:off x="369739" y="2413856"/>
                <a:ext cx="8517086" cy="2862322"/>
              </a:xfrm>
              <a:prstGeom prst="rect">
                <a:avLst/>
              </a:prstGeom>
              <a:solidFill>
                <a:schemeClr val="accent2">
                  <a:lumMod val="20000"/>
                  <a:lumOff val="80000"/>
                </a:schemeClr>
              </a:solidFill>
            </p:spPr>
            <p:txBody>
              <a:bodyPr wrap="square" rtlCol="0">
                <a:spAutoFit/>
              </a:bodyPr>
              <a:lstStyle/>
              <a:p>
                <a:r>
                  <a:rPr lang="en-US" sz="2000" dirty="0"/>
                  <a:t>Proof:</a:t>
                </a:r>
              </a:p>
              <a:p>
                <a:pPr marL="446088" indent="-446088">
                  <a:spcAft>
                    <a:spcPts val="600"/>
                  </a:spcAft>
                </a:pPr>
                <a:r>
                  <a:rPr lang="en-US" dirty="0"/>
                  <a:t>1.	</a:t>
                </a:r>
                <a:r>
                  <a:rPr lang="en-SG" dirty="0"/>
                  <a:t>Let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𝑛</m:t>
                        </m:r>
                      </m:sub>
                    </m:sSub>
                  </m:oMath>
                </a14:m>
                <a:r>
                  <a:rPr lang="en-US" dirty="0"/>
                  <a:t> such that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oMath>
                </a14:m>
                <a:r>
                  <a:rPr lang="en-SG"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r>
                  <a:rPr lang="en-US" dirty="0"/>
                  <a:t>.</a:t>
                </a:r>
              </a:p>
              <a:p>
                <a:pPr marL="446088" indent="-446088">
                  <a:spcAft>
                    <a:spcPts val="600"/>
                  </a:spcAft>
                </a:pPr>
                <a:r>
                  <a:rPr lang="en-US" dirty="0"/>
                  <a:t>2.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mod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46088" indent="-446088">
                  <a:spcAft>
                    <a:spcPts val="600"/>
                  </a:spcAft>
                </a:pPr>
                <a:r>
                  <a:rPr lang="en-US" dirty="0"/>
                  <a:t>3.	Use the definition of congruence to find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such that </a:t>
                </a:r>
              </a:p>
              <a:p>
                <a:pPr>
                  <a:spcAft>
                    <a:spcPts val="600"/>
                  </a:spcAft>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𝑛𝑘</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𝑛𝑙</m:t>
                    </m:r>
                  </m:oMath>
                </a14:m>
                <a:r>
                  <a:rPr lang="en-US" dirty="0"/>
                  <a:t>. </a:t>
                </a:r>
              </a:p>
              <a:p>
                <a:pPr marL="457200" indent="-457200">
                  <a:spcAft>
                    <a:spcPts val="600"/>
                  </a:spcAft>
                </a:pPr>
                <a:r>
                  <a:rPr lang="en-US" dirty="0"/>
                  <a:t>4.	Note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m:t>
                    </m:r>
                  </m:oMath>
                </a14:m>
                <a:endParaRPr lang="en-US" dirty="0"/>
              </a:p>
              <a:p>
                <a:pPr marL="457200" indent="-457200">
                  <a:spcAft>
                    <a:spcPts val="600"/>
                  </a:spcAft>
                </a:pPr>
                <a:r>
                  <a:rPr lang="en-US" dirty="0"/>
                  <a:t>5.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57200" indent="-457200">
                  <a:spcAft>
                    <a:spcPts val="600"/>
                  </a:spcAft>
                </a:pPr>
                <a:r>
                  <a:rPr lang="en-US" dirty="0"/>
                  <a:t>6.	Therefore,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solidFill>
                          <a:srgbClr val="C00000"/>
                        </a:solidFill>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solidFill>
                          <a:srgbClr val="C00000"/>
                        </a:solidFill>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oMath>
                </a14:m>
                <a:r>
                  <a:rPr lang="en-US" dirty="0"/>
                  <a:t> </a:t>
                </a:r>
                <a:r>
                  <a:rPr lang="en-US" sz="1600" dirty="0">
                    <a:solidFill>
                      <a:srgbClr val="006600"/>
                    </a:solidFill>
                  </a:rPr>
                  <a:t>by the lemma below</a:t>
                </a:r>
                <a:r>
                  <a:rPr lang="en-US" dirty="0"/>
                  <a:t>.</a:t>
                </a:r>
              </a:p>
            </p:txBody>
          </p:sp>
        </mc:Choice>
        <mc:Fallback xmlns="">
          <p:sp>
            <p:nvSpPr>
              <p:cNvPr id="23" name="TextBox 22">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517086" cy="2862322"/>
              </a:xfrm>
              <a:prstGeom prst="rect">
                <a:avLst/>
              </a:prstGeom>
              <a:blipFill>
                <a:blip r:embed="rId7"/>
                <a:stretch>
                  <a:fillRect l="-787" t="-1277" b="-213"/>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19A10E40-4868-40C0-841D-ACDA570F034F}"/>
              </a:ext>
            </a:extLst>
          </p:cNvPr>
          <p:cNvGrpSpPr/>
          <p:nvPr/>
        </p:nvGrpSpPr>
        <p:grpSpPr>
          <a:xfrm>
            <a:off x="1516526" y="5754671"/>
            <a:ext cx="6708981" cy="957569"/>
            <a:chOff x="993227" y="4700005"/>
            <a:chExt cx="6708981" cy="957569"/>
          </a:xfrm>
        </p:grpSpPr>
        <p:sp>
          <p:nvSpPr>
            <p:cNvPr id="25" name="Rectangle 24">
              <a:extLst>
                <a:ext uri="{FF2B5EF4-FFF2-40B4-BE49-F238E27FC236}">
                  <a16:creationId xmlns:a16="http://schemas.microsoft.com/office/drawing/2014/main" id="{B551E13F-AE1E-46AF-AD8F-78FF4D89D73F}"/>
                </a:ext>
              </a:extLst>
            </p:cNvPr>
            <p:cNvSpPr/>
            <p:nvPr/>
          </p:nvSpPr>
          <p:spPr>
            <a:xfrm>
              <a:off x="993228" y="4700005"/>
              <a:ext cx="6628972" cy="95756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Rectangle 25">
              <a:extLst>
                <a:ext uri="{FF2B5EF4-FFF2-40B4-BE49-F238E27FC236}">
                  <a16:creationId xmlns:a16="http://schemas.microsoft.com/office/drawing/2014/main" id="{AD9E0AEE-D3FA-4C0A-AD2B-A16490A5F629}"/>
                </a:ext>
              </a:extLst>
            </p:cNvPr>
            <p:cNvSpPr/>
            <p:nvPr/>
          </p:nvSpPr>
          <p:spPr>
            <a:xfrm>
              <a:off x="993227" y="4700005"/>
              <a:ext cx="6628972" cy="34271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a:extLst>
                <a:ext uri="{FF2B5EF4-FFF2-40B4-BE49-F238E27FC236}">
                  <a16:creationId xmlns:a16="http://schemas.microsoft.com/office/drawing/2014/main" id="{E11A93AC-8BCF-4E03-AB29-2C1932CF3990}"/>
                </a:ext>
              </a:extLst>
            </p:cNvPr>
            <p:cNvSpPr txBox="1"/>
            <p:nvPr/>
          </p:nvSpPr>
          <p:spPr>
            <a:xfrm>
              <a:off x="1093169" y="4701143"/>
              <a:ext cx="4124026" cy="369332"/>
            </a:xfrm>
            <a:prstGeom prst="rect">
              <a:avLst/>
            </a:prstGeom>
            <a:noFill/>
          </p:spPr>
          <p:txBody>
            <a:bodyPr wrap="square" rtlCol="0">
              <a:spAutoFit/>
            </a:bodyPr>
            <a:lstStyle/>
            <a:p>
              <a:r>
                <a:rPr lang="en-SG" dirty="0">
                  <a:solidFill>
                    <a:schemeClr val="bg1"/>
                  </a:solidFill>
                </a:rPr>
                <a:t>Lemma </a:t>
              </a:r>
              <a:r>
                <a:rPr lang="en-SG" dirty="0" err="1">
                  <a:solidFill>
                    <a:schemeClr val="bg1"/>
                  </a:solidFill>
                </a:rPr>
                <a:t>Rel.1</a:t>
              </a:r>
              <a:r>
                <a:rPr lang="en-SG" dirty="0">
                  <a:solidFill>
                    <a:schemeClr val="bg1"/>
                  </a:solidFill>
                </a:rPr>
                <a:t> Equivalence Classes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46A67DE-4B7E-4246-9F73-91FB7B2F9BC2}"/>
                    </a:ext>
                  </a:extLst>
                </p:cNvPr>
                <p:cNvSpPr txBox="1"/>
                <p:nvPr/>
              </p:nvSpPr>
              <p:spPr>
                <a:xfrm>
                  <a:off x="1093169" y="5011243"/>
                  <a:ext cx="6609039" cy="646331"/>
                </a:xfrm>
                <a:prstGeom prst="rect">
                  <a:avLst/>
                </a:prstGeom>
                <a:noFill/>
              </p:spPr>
              <p:txBody>
                <a:bodyPr wrap="square" rtlCol="0">
                  <a:spAutoFit/>
                </a:bodyPr>
                <a:lstStyle/>
                <a:p>
                  <a:pPr>
                    <a:spcAft>
                      <a:spcPts val="600"/>
                    </a:spcAft>
                  </a:pPr>
                  <a:r>
                    <a:rPr lang="en-SG" dirty="0"/>
                    <a:t>Let </a:t>
                  </a:r>
                  <a14:m>
                    <m:oMath xmlns:m="http://schemas.openxmlformats.org/officeDocument/2006/math">
                      <m:r>
                        <a:rPr lang="en-US" b="0" i="1" dirty="0" smtClean="0">
                          <a:latin typeface="Cambria Math" panose="02040503050406030204" pitchFamily="18" charset="0"/>
                        </a:rPr>
                        <m:t>~</m:t>
                      </m:r>
                    </m:oMath>
                  </a14:m>
                  <a:r>
                    <a:rPr lang="en-SG" dirty="0"/>
                    <a:t> be an equivalence relation on a set </a:t>
                  </a:r>
                  <a14:m>
                    <m:oMath xmlns:m="http://schemas.openxmlformats.org/officeDocument/2006/math">
                      <m:r>
                        <a:rPr lang="en-SG" i="1" dirty="0" smtClean="0">
                          <a:latin typeface="Cambria Math" panose="02040503050406030204" pitchFamily="18" charset="0"/>
                        </a:rPr>
                        <m:t>𝐴</m:t>
                      </m:r>
                    </m:oMath>
                  </a14:m>
                  <a:r>
                    <a:rPr lang="en-SG" dirty="0"/>
                    <a:t>. The following are equivalent for all </a:t>
                  </a:r>
                  <a14:m>
                    <m:oMath xmlns:m="http://schemas.openxmlformats.org/officeDocument/2006/math">
                      <m:r>
                        <a:rPr lang="en-US" b="0" i="1" dirty="0" smtClean="0">
                          <a:latin typeface="Cambria Math" panose="02040503050406030204" pitchFamily="18" charset="0"/>
                        </a:rPr>
                        <m:t>𝑥</m:t>
                      </m:r>
                      <m:r>
                        <a:rPr lang="en-SG" i="1" dirty="0" smtClean="0">
                          <a:latin typeface="Cambria Math" panose="02040503050406030204" pitchFamily="18" charset="0"/>
                        </a:rPr>
                        <m:t>,</m:t>
                      </m:r>
                      <m:r>
                        <a:rPr lang="en-US" b="0" i="1" dirty="0" smtClean="0">
                          <a:latin typeface="Cambria Math" panose="02040503050406030204" pitchFamily="18" charset="0"/>
                        </a:rPr>
                        <m:t>𝑦</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oMath>
                  </a14:m>
                  <a:r>
                    <a:rPr lang="en-SG" dirty="0"/>
                    <a:t>. (</a:t>
                  </a:r>
                  <a:r>
                    <a:rPr lang="en-SG" dirty="0" err="1"/>
                    <a:t>i</a:t>
                  </a:r>
                  <a:r>
                    <a:rPr lang="en-SG"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 </m:t>
                      </m:r>
                    </m:oMath>
                  </a14:m>
                  <a:r>
                    <a:rPr lang="en-SG" dirty="0"/>
                    <a:t>(ii)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a14:m>
                  <a:r>
                    <a:rPr lang="en-SG" dirty="0"/>
                    <a:t>	(iii)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52" name="TextBox 51">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093169" y="5011243"/>
                  <a:ext cx="6609039" cy="646331"/>
                </a:xfrm>
                <a:prstGeom prst="rect">
                  <a:avLst/>
                </a:prstGeom>
                <a:blipFill>
                  <a:blip r:embed="rId11"/>
                  <a:stretch>
                    <a:fillRect l="-738" t="-4717"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20364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7" name="Group 16">
            <a:extLst>
              <a:ext uri="{FF2B5EF4-FFF2-40B4-BE49-F238E27FC236}">
                <a16:creationId xmlns:a16="http://schemas.microsoft.com/office/drawing/2014/main" id="{4E73CAE5-8F2F-4921-901A-261FCC211D20}"/>
              </a:ext>
            </a:extLst>
          </p:cNvPr>
          <p:cNvGrpSpPr/>
          <p:nvPr/>
        </p:nvGrpSpPr>
        <p:grpSpPr>
          <a:xfrm>
            <a:off x="492307" y="861953"/>
            <a:ext cx="8008955" cy="1478311"/>
            <a:chOff x="993227" y="4598517"/>
            <a:chExt cx="8008955" cy="1478311"/>
          </a:xfrm>
        </p:grpSpPr>
        <p:sp>
          <p:nvSpPr>
            <p:cNvPr id="18" name="Rectangle 17">
              <a:extLst>
                <a:ext uri="{FF2B5EF4-FFF2-40B4-BE49-F238E27FC236}">
                  <a16:creationId xmlns:a16="http://schemas.microsoft.com/office/drawing/2014/main" id="{AD2F9B9C-536C-46CE-81A0-7E8A57AAE1A8}"/>
                </a:ext>
              </a:extLst>
            </p:cNvPr>
            <p:cNvSpPr/>
            <p:nvPr/>
          </p:nvSpPr>
          <p:spPr>
            <a:xfrm>
              <a:off x="993228" y="4598518"/>
              <a:ext cx="8008954" cy="14783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Proposition: </a:t>
                  </a:r>
                  <a:r>
                    <a:rPr lang="en-US" sz="2400" dirty="0">
                      <a:solidFill>
                        <a:schemeClr val="bg1"/>
                      </a:solidFill>
                    </a:rPr>
                    <a:t>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r>
                    <a:rPr lang="en-US" sz="2400" dirty="0">
                      <a:solidFill>
                        <a:schemeClr val="bg1"/>
                      </a:solidFill>
                    </a:rPr>
                    <a:t> is well defined</a:t>
                  </a:r>
                  <a:endParaRPr lang="en-SG" sz="2400" dirty="0">
                    <a:solidFill>
                      <a:schemeClr val="bg1"/>
                    </a:solidFill>
                  </a:endParaRPr>
                </a:p>
              </p:txBody>
            </p:sp>
          </mc:Choice>
          <mc:Fallback xmlns="">
            <p:sp>
              <p:nvSpPr>
                <p:cNvPr id="21" name="TextBox 20">
                  <a:extLst>
                    <a:ext uri="{FF2B5EF4-FFF2-40B4-BE49-F238E27FC236}">
                      <a16:creationId xmlns:a16="http://schemas.microsoft.com/office/drawing/2014/main" id="{B2F2B0E0-F189-4564-9855-8C89009144EF}"/>
                    </a:ext>
                  </a:extLst>
                </p:cNvPr>
                <p:cNvSpPr txBox="1">
                  <a:spLocks noRot="1" noChangeAspect="1" noMove="1" noResize="1" noEditPoints="1" noAdjustHandles="1" noChangeArrowheads="1" noChangeShapeType="1" noTextEdit="1"/>
                </p:cNvSpPr>
                <p:nvPr/>
              </p:nvSpPr>
              <p:spPr>
                <a:xfrm>
                  <a:off x="1095137" y="4622845"/>
                  <a:ext cx="7499960" cy="461665"/>
                </a:xfrm>
                <a:prstGeom prst="rect">
                  <a:avLst/>
                </a:prstGeom>
                <a:blipFill>
                  <a:blip r:embed="rId5"/>
                  <a:stretch>
                    <a:fillRect l="-121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04D210E-98BC-402B-9E53-DED9EC184F59}"/>
                    </a:ext>
                  </a:extLst>
                </p:cNvPr>
                <p:cNvSpPr txBox="1"/>
                <p:nvPr/>
              </p:nvSpPr>
              <p:spPr>
                <a:xfrm>
                  <a:off x="1095137" y="5117383"/>
                  <a:ext cx="7727335" cy="846386"/>
                </a:xfrm>
                <a:prstGeom prst="rect">
                  <a:avLst/>
                </a:prstGeom>
                <a:noFill/>
              </p:spPr>
              <p:txBody>
                <a:bodyPr wrap="square" rtlCol="0">
                  <a:spAutoFit/>
                </a:bodyPr>
                <a:lstStyle/>
                <a:p>
                  <a:pPr>
                    <a:spcAft>
                      <a:spcPts val="600"/>
                    </a:spcAft>
                  </a:pPr>
                  <a:r>
                    <a:rPr lang="en-US" sz="2200" dirty="0"/>
                    <a:t>For all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ℤ</m:t>
                          </m:r>
                        </m:e>
                        <m:sup>
                          <m:r>
                            <a:rPr lang="en-US" sz="2200" b="0" i="1" smtClean="0">
                              <a:latin typeface="Cambria Math" panose="02040503050406030204" pitchFamily="18" charset="0"/>
                              <a:ea typeface="Cambria Math" panose="02040503050406030204" pitchFamily="18" charset="0"/>
                            </a:rPr>
                            <m:t>+</m:t>
                          </m:r>
                        </m:sup>
                      </m:sSup>
                    </m:oMath>
                  </a14:m>
                  <a:r>
                    <a:rPr lang="en-SG" sz="2200" dirty="0"/>
                    <a:t> and all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ℤ</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oMath>
                  </a14:m>
                  <a:endParaRPr lang="en-US" sz="2200" b="0" dirty="0">
                    <a:ea typeface="Cambria Math" panose="02040503050406030204" pitchFamily="18" charset="0"/>
                  </a:endParaRPr>
                </a:p>
                <a:p>
                  <a:pPr algn="ct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oMath>
                  </a14:m>
                  <a:r>
                    <a:rPr lang="en-SG" sz="2200" dirty="0"/>
                    <a:t> and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1</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2</m:t>
                              </m:r>
                            </m:sub>
                          </m:sSub>
                        </m:e>
                      </m:d>
                      <m:r>
                        <a:rPr lang="en-US" sz="2200" i="1" smtClean="0">
                          <a:latin typeface="Cambria Math" panose="02040503050406030204" pitchFamily="18" charset="0"/>
                          <a:ea typeface="Cambria Math" panose="02040503050406030204" pitchFamily="18" charset="0"/>
                        </a:rPr>
                        <m:t>⇒</m:t>
                      </m:r>
                    </m:oMath>
                  </a14:m>
                  <a:r>
                    <a:rPr lang="en-SG" sz="2200" dirty="0"/>
                    <a:t>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r>
                        <a:rPr lang="en-US" sz="2200" b="0" i="1" smtClean="0">
                          <a:solidFill>
                            <a:srgbClr val="C00000"/>
                          </a:solidFill>
                          <a:latin typeface="Cambria Math" panose="02040503050406030204" pitchFamily="18" charset="0"/>
                          <a:ea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0" smtClean="0">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i="1">
                          <a:solidFill>
                            <a:srgbClr val="C00000"/>
                          </a:solidFill>
                          <a:latin typeface="Cambria Math" panose="02040503050406030204" pitchFamily="18" charset="0"/>
                          <a:ea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oMath>
                  </a14:m>
                  <a:r>
                    <a:rPr lang="en-SG" sz="2200" dirty="0"/>
                    <a:t>  </a:t>
                  </a:r>
                </a:p>
              </p:txBody>
            </p:sp>
          </mc:Choice>
          <mc:Fallback xmlns="">
            <p:sp>
              <p:nvSpPr>
                <p:cNvPr id="22" name="TextBox 21">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846386"/>
                </a:xfrm>
                <a:prstGeom prst="rect">
                  <a:avLst/>
                </a:prstGeom>
                <a:blipFill>
                  <a:blip r:embed="rId6"/>
                  <a:stretch>
                    <a:fillRect l="-1025" t="-5072" b="-1449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678ADC-3DCB-4784-850F-3679467C51B8}"/>
                  </a:ext>
                </a:extLst>
              </p:cNvPr>
              <p:cNvSpPr txBox="1"/>
              <p:nvPr/>
            </p:nvSpPr>
            <p:spPr>
              <a:xfrm>
                <a:off x="369739" y="2413856"/>
                <a:ext cx="8517086" cy="3154710"/>
              </a:xfrm>
              <a:prstGeom prst="rect">
                <a:avLst/>
              </a:prstGeom>
              <a:solidFill>
                <a:schemeClr val="accent2">
                  <a:lumMod val="20000"/>
                  <a:lumOff val="80000"/>
                </a:schemeClr>
              </a:solidFill>
            </p:spPr>
            <p:txBody>
              <a:bodyPr wrap="square" rtlCol="0">
                <a:spAutoFit/>
              </a:bodyPr>
              <a:lstStyle/>
              <a:p>
                <a:r>
                  <a:rPr lang="en-US" sz="2000" dirty="0"/>
                  <a:t>Proof:</a:t>
                </a:r>
              </a:p>
              <a:p>
                <a:pPr marL="446088" indent="-446088">
                  <a:spcAft>
                    <a:spcPts val="600"/>
                  </a:spcAft>
                </a:pPr>
                <a:r>
                  <a:rPr lang="en-US" dirty="0"/>
                  <a:t>1.	</a:t>
                </a:r>
                <a:r>
                  <a:rPr lang="en-SG" dirty="0"/>
                  <a:t>Let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𝑛</m:t>
                        </m:r>
                      </m:sub>
                    </m:sSub>
                  </m:oMath>
                </a14:m>
                <a:r>
                  <a:rPr lang="en-US" dirty="0"/>
                  <a:t> such that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oMath>
                </a14:m>
                <a:r>
                  <a:rPr lang="en-SG"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r>
                  <a:rPr lang="en-US" dirty="0"/>
                  <a:t>.</a:t>
                </a:r>
              </a:p>
              <a:p>
                <a:pPr marL="446088" indent="-446088">
                  <a:spcAft>
                    <a:spcPts val="600"/>
                  </a:spcAft>
                </a:pPr>
                <a:r>
                  <a:rPr lang="en-US" dirty="0"/>
                  <a:t>2.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mod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46088" indent="-446088">
                  <a:spcAft>
                    <a:spcPts val="600"/>
                  </a:spcAft>
                </a:pPr>
                <a:r>
                  <a:rPr lang="en-US" dirty="0"/>
                  <a:t>3.	Use the definition of congruence to find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such that </a:t>
                </a:r>
              </a:p>
              <a:p>
                <a:pPr>
                  <a:spcAft>
                    <a:spcPts val="600"/>
                  </a:spcAft>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𝑛𝑘</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𝑛𝑙</m:t>
                    </m:r>
                  </m:oMath>
                </a14:m>
                <a:r>
                  <a:rPr lang="en-US" dirty="0"/>
                  <a:t>. </a:t>
                </a:r>
              </a:p>
              <a:p>
                <a:pPr marL="457200" indent="-457200">
                  <a:spcAft>
                    <a:spcPts val="600"/>
                  </a:spcAft>
                  <a:buAutoNum type="arabicPeriod" startAt="4"/>
                </a:pPr>
                <a:r>
                  <a:rPr lang="en-US" dirty="0"/>
                  <a:t>Note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𝑛𝑘</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endParaRPr lang="en-US" i="1" dirty="0">
                  <a:latin typeface="Cambria Math" panose="02040503050406030204" pitchFamily="18" charset="0"/>
                </a:endParaRPr>
              </a:p>
              <a:p>
                <a:pPr marL="457200" indent="-457200">
                  <a:spcAft>
                    <a:spcPts val="600"/>
                  </a:spcAft>
                  <a:tabLst>
                    <a:tab pos="628650" algn="l"/>
                  </a:tabLst>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𝑛𝑘𝑙</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where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𝑛𝑘𝑙</m:t>
                    </m:r>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𝑙</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a:t>
                </a:r>
                <a:r>
                  <a:rPr lang="en-US" sz="1600" dirty="0">
                    <a:solidFill>
                      <a:srgbClr val="006600"/>
                    </a:solidFill>
                  </a:rPr>
                  <a:t>(by closure of integer addition)</a:t>
                </a:r>
                <a:endParaRPr lang="en-US" dirty="0">
                  <a:solidFill>
                    <a:srgbClr val="006600"/>
                  </a:solidFill>
                </a:endParaRPr>
              </a:p>
              <a:p>
                <a:pPr marL="457200" indent="-457200">
                  <a:spcAft>
                    <a:spcPts val="600"/>
                  </a:spcAft>
                </a:pPr>
                <a:r>
                  <a:rPr lang="en-US" dirty="0"/>
                  <a:t>5.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57200" indent="-457200">
                  <a:spcAft>
                    <a:spcPts val="600"/>
                  </a:spcAft>
                </a:pPr>
                <a:r>
                  <a:rPr lang="en-US" dirty="0"/>
                  <a:t>6.	Therefore,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smtClean="0">
                        <a:solidFill>
                          <a:srgbClr val="C00000"/>
                        </a:solidFill>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solidFill>
                          <a:srgbClr val="C00000"/>
                        </a:solidFill>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oMath>
                </a14:m>
                <a:r>
                  <a:rPr lang="en-US" dirty="0"/>
                  <a:t> </a:t>
                </a:r>
                <a:r>
                  <a:rPr lang="en-US" sz="1600" dirty="0">
                    <a:solidFill>
                      <a:srgbClr val="006600"/>
                    </a:solidFill>
                  </a:rPr>
                  <a:t>by the lemma below</a:t>
                </a:r>
                <a:r>
                  <a:rPr lang="en-US" dirty="0"/>
                  <a:t>.</a:t>
                </a:r>
              </a:p>
            </p:txBody>
          </p:sp>
        </mc:Choice>
        <mc:Fallback xmlns="">
          <p:sp>
            <p:nvSpPr>
              <p:cNvPr id="23" name="TextBox 22">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517086" cy="3154710"/>
              </a:xfrm>
              <a:prstGeom prst="rect">
                <a:avLst/>
              </a:prstGeom>
              <a:blipFill>
                <a:blip r:embed="rId7"/>
                <a:stretch>
                  <a:fillRect l="-787" t="-1161" b="-2321"/>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19A10E40-4868-40C0-841D-ACDA570F034F}"/>
              </a:ext>
            </a:extLst>
          </p:cNvPr>
          <p:cNvGrpSpPr/>
          <p:nvPr/>
        </p:nvGrpSpPr>
        <p:grpSpPr>
          <a:xfrm>
            <a:off x="1516526" y="5754671"/>
            <a:ext cx="6708981" cy="957569"/>
            <a:chOff x="993227" y="4700005"/>
            <a:chExt cx="6708981" cy="957569"/>
          </a:xfrm>
        </p:grpSpPr>
        <p:sp>
          <p:nvSpPr>
            <p:cNvPr id="25" name="Rectangle 24">
              <a:extLst>
                <a:ext uri="{FF2B5EF4-FFF2-40B4-BE49-F238E27FC236}">
                  <a16:creationId xmlns:a16="http://schemas.microsoft.com/office/drawing/2014/main" id="{B551E13F-AE1E-46AF-AD8F-78FF4D89D73F}"/>
                </a:ext>
              </a:extLst>
            </p:cNvPr>
            <p:cNvSpPr/>
            <p:nvPr/>
          </p:nvSpPr>
          <p:spPr>
            <a:xfrm>
              <a:off x="993228" y="4700005"/>
              <a:ext cx="6628972" cy="95756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Rectangle 25">
              <a:extLst>
                <a:ext uri="{FF2B5EF4-FFF2-40B4-BE49-F238E27FC236}">
                  <a16:creationId xmlns:a16="http://schemas.microsoft.com/office/drawing/2014/main" id="{AD9E0AEE-D3FA-4C0A-AD2B-A16490A5F629}"/>
                </a:ext>
              </a:extLst>
            </p:cNvPr>
            <p:cNvSpPr/>
            <p:nvPr/>
          </p:nvSpPr>
          <p:spPr>
            <a:xfrm>
              <a:off x="993227" y="4700005"/>
              <a:ext cx="6628972" cy="34271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a:extLst>
                <a:ext uri="{FF2B5EF4-FFF2-40B4-BE49-F238E27FC236}">
                  <a16:creationId xmlns:a16="http://schemas.microsoft.com/office/drawing/2014/main" id="{E11A93AC-8BCF-4E03-AB29-2C1932CF3990}"/>
                </a:ext>
              </a:extLst>
            </p:cNvPr>
            <p:cNvSpPr txBox="1"/>
            <p:nvPr/>
          </p:nvSpPr>
          <p:spPr>
            <a:xfrm>
              <a:off x="1093169" y="4701143"/>
              <a:ext cx="4124026" cy="369332"/>
            </a:xfrm>
            <a:prstGeom prst="rect">
              <a:avLst/>
            </a:prstGeom>
            <a:noFill/>
          </p:spPr>
          <p:txBody>
            <a:bodyPr wrap="square" rtlCol="0">
              <a:spAutoFit/>
            </a:bodyPr>
            <a:lstStyle/>
            <a:p>
              <a:r>
                <a:rPr lang="en-SG" dirty="0">
                  <a:solidFill>
                    <a:schemeClr val="bg1"/>
                  </a:solidFill>
                </a:rPr>
                <a:t>Lemma </a:t>
              </a:r>
              <a:r>
                <a:rPr lang="en-SG" dirty="0" err="1">
                  <a:solidFill>
                    <a:schemeClr val="bg1"/>
                  </a:solidFill>
                </a:rPr>
                <a:t>Rel.1</a:t>
              </a:r>
              <a:r>
                <a:rPr lang="en-SG" dirty="0">
                  <a:solidFill>
                    <a:schemeClr val="bg1"/>
                  </a:solidFill>
                </a:rPr>
                <a:t> Equivalence Classes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46A67DE-4B7E-4246-9F73-91FB7B2F9BC2}"/>
                    </a:ext>
                  </a:extLst>
                </p:cNvPr>
                <p:cNvSpPr txBox="1"/>
                <p:nvPr/>
              </p:nvSpPr>
              <p:spPr>
                <a:xfrm>
                  <a:off x="1093169" y="5011243"/>
                  <a:ext cx="6609039" cy="646331"/>
                </a:xfrm>
                <a:prstGeom prst="rect">
                  <a:avLst/>
                </a:prstGeom>
                <a:noFill/>
              </p:spPr>
              <p:txBody>
                <a:bodyPr wrap="square" rtlCol="0">
                  <a:spAutoFit/>
                </a:bodyPr>
                <a:lstStyle/>
                <a:p>
                  <a:pPr>
                    <a:spcAft>
                      <a:spcPts val="600"/>
                    </a:spcAft>
                  </a:pPr>
                  <a:r>
                    <a:rPr lang="en-SG" dirty="0"/>
                    <a:t>Let </a:t>
                  </a:r>
                  <a14:m>
                    <m:oMath xmlns:m="http://schemas.openxmlformats.org/officeDocument/2006/math">
                      <m:r>
                        <a:rPr lang="en-US" b="0" i="1" dirty="0" smtClean="0">
                          <a:latin typeface="Cambria Math" panose="02040503050406030204" pitchFamily="18" charset="0"/>
                        </a:rPr>
                        <m:t>~</m:t>
                      </m:r>
                    </m:oMath>
                  </a14:m>
                  <a:r>
                    <a:rPr lang="en-SG" dirty="0"/>
                    <a:t> be an equivalence relation on a set </a:t>
                  </a:r>
                  <a14:m>
                    <m:oMath xmlns:m="http://schemas.openxmlformats.org/officeDocument/2006/math">
                      <m:r>
                        <a:rPr lang="en-SG" i="1" dirty="0" smtClean="0">
                          <a:latin typeface="Cambria Math" panose="02040503050406030204" pitchFamily="18" charset="0"/>
                        </a:rPr>
                        <m:t>𝐴</m:t>
                      </m:r>
                    </m:oMath>
                  </a14:m>
                  <a:r>
                    <a:rPr lang="en-SG" dirty="0"/>
                    <a:t>. The following are equivalent for all </a:t>
                  </a:r>
                  <a14:m>
                    <m:oMath xmlns:m="http://schemas.openxmlformats.org/officeDocument/2006/math">
                      <m:r>
                        <a:rPr lang="en-US" b="0" i="1" dirty="0" smtClean="0">
                          <a:latin typeface="Cambria Math" panose="02040503050406030204" pitchFamily="18" charset="0"/>
                        </a:rPr>
                        <m:t>𝑥</m:t>
                      </m:r>
                      <m:r>
                        <a:rPr lang="en-SG" i="1" dirty="0" smtClean="0">
                          <a:latin typeface="Cambria Math" panose="02040503050406030204" pitchFamily="18" charset="0"/>
                        </a:rPr>
                        <m:t>,</m:t>
                      </m:r>
                      <m:r>
                        <a:rPr lang="en-US" b="0" i="1" dirty="0" smtClean="0">
                          <a:latin typeface="Cambria Math" panose="02040503050406030204" pitchFamily="18" charset="0"/>
                        </a:rPr>
                        <m:t>𝑦</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oMath>
                  </a14:m>
                  <a:r>
                    <a:rPr lang="en-SG" dirty="0"/>
                    <a:t>. (</a:t>
                  </a:r>
                  <a:r>
                    <a:rPr lang="en-SG" dirty="0" err="1"/>
                    <a:t>i</a:t>
                  </a:r>
                  <a:r>
                    <a:rPr lang="en-SG"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 </m:t>
                      </m:r>
                    </m:oMath>
                  </a14:m>
                  <a:r>
                    <a:rPr lang="en-SG" dirty="0"/>
                    <a:t>(ii)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a14:m>
                  <a:r>
                    <a:rPr lang="en-SG" dirty="0"/>
                    <a:t>	(iii)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52" name="TextBox 51">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093169" y="5011243"/>
                  <a:ext cx="6609039" cy="646331"/>
                </a:xfrm>
                <a:prstGeom prst="rect">
                  <a:avLst/>
                </a:prstGeom>
                <a:blipFill>
                  <a:blip r:embed="rId11"/>
                  <a:stretch>
                    <a:fillRect l="-738" t="-4717"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25992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 name="TextBox 1"/>
          <p:cNvSpPr txBox="1"/>
          <p:nvPr/>
        </p:nvSpPr>
        <p:spPr>
          <a:xfrm>
            <a:off x="1558977" y="2887146"/>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55357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7.1	Definitions</a:t>
            </a:r>
          </a:p>
        </p:txBody>
      </p:sp>
      <p:sp>
        <p:nvSpPr>
          <p:cNvPr id="22" name="Oval 2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605095D0-ABD6-480A-BFF1-0FB8D9283EA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10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7.1.1 Definitions</a:t>
            </a:r>
            <a:endParaRPr lang="en-SG" sz="2000" dirty="0">
              <a:solidFill>
                <a:schemeClr val="bg1"/>
              </a:solidFill>
            </a:endParaRPr>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69739" y="1395098"/>
            <a:ext cx="8238334" cy="2478705"/>
            <a:chOff x="993228" y="4598517"/>
            <a:chExt cx="8238334" cy="2478705"/>
          </a:xfrm>
        </p:grpSpPr>
        <p:sp>
          <p:nvSpPr>
            <p:cNvPr id="23" name="Rectangle 22"/>
            <p:cNvSpPr/>
            <p:nvPr/>
          </p:nvSpPr>
          <p:spPr>
            <a:xfrm>
              <a:off x="993228" y="4598519"/>
              <a:ext cx="8238334" cy="239630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Function</a:t>
              </a:r>
            </a:p>
          </p:txBody>
        </p:sp>
        <mc:AlternateContent xmlns:mc="http://schemas.openxmlformats.org/markup-compatibility/2006" xmlns:a14="http://schemas.microsoft.com/office/drawing/2010/main">
          <mc:Choice Requires="a14">
            <p:sp>
              <p:nvSpPr>
                <p:cNvPr id="26" name="TextBox 25"/>
                <p:cNvSpPr txBox="1"/>
                <p:nvPr/>
              </p:nvSpPr>
              <p:spPr>
                <a:xfrm>
                  <a:off x="1109374" y="5047051"/>
                  <a:ext cx="8109150" cy="2030171"/>
                </a:xfrm>
                <a:prstGeom prst="rect">
                  <a:avLst/>
                </a:prstGeom>
                <a:noFill/>
              </p:spPr>
              <p:txBody>
                <a:bodyPr wrap="square" rtlCol="0">
                  <a:spAutoFit/>
                </a:bodyPr>
                <a:lstStyle/>
                <a:p>
                  <a:pPr>
                    <a:spcAft>
                      <a:spcPts val="300"/>
                    </a:spcAft>
                  </a:pPr>
                  <a:r>
                    <a:rPr lang="en-US" sz="2200" dirty="0"/>
                    <a:t>A function </a:t>
                  </a:r>
                  <a14:m>
                    <m:oMath xmlns:m="http://schemas.openxmlformats.org/officeDocument/2006/math">
                      <m:r>
                        <a:rPr lang="en-US" sz="2200" i="1" dirty="0" smtClean="0">
                          <a:latin typeface="Cambria Math" panose="02040503050406030204" pitchFamily="18" charset="0"/>
                        </a:rPr>
                        <m:t>𝑓</m:t>
                      </m:r>
                    </m:oMath>
                  </a14:m>
                  <a:r>
                    <a:rPr lang="en-US" sz="2200" dirty="0"/>
                    <a:t> from a set </a:t>
                  </a:r>
                  <a14:m>
                    <m:oMath xmlns:m="http://schemas.openxmlformats.org/officeDocument/2006/math">
                      <m:r>
                        <a:rPr lang="en-US" sz="2200" b="0" i="1" dirty="0" smtClean="0">
                          <a:latin typeface="Cambria Math" panose="02040503050406030204" pitchFamily="18" charset="0"/>
                        </a:rPr>
                        <m:t>𝑋</m:t>
                      </m:r>
                    </m:oMath>
                  </a14:m>
                  <a:r>
                    <a:rPr lang="en-US" sz="2200" dirty="0"/>
                    <a:t> to a set </a:t>
                  </a:r>
                  <a14:m>
                    <m:oMath xmlns:m="http://schemas.openxmlformats.org/officeDocument/2006/math">
                      <m:r>
                        <a:rPr lang="en-US" sz="2200" b="0" i="1" smtClean="0">
                          <a:latin typeface="Cambria Math" panose="02040503050406030204" pitchFamily="18" charset="0"/>
                        </a:rPr>
                        <m:t>𝑌</m:t>
                      </m:r>
                    </m:oMath>
                  </a14:m>
                  <a:r>
                    <a:rPr lang="en-US" sz="2200" dirty="0"/>
                    <a:t>, denoted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is a relation satisfying the following properties:</a:t>
                  </a:r>
                </a:p>
                <a:p>
                  <a:pPr>
                    <a:spcAft>
                      <a:spcPts val="300"/>
                    </a:spcAft>
                    <a:tabLst>
                      <a:tab pos="344488" algn="l"/>
                      <a:tab pos="625475" algn="l"/>
                    </a:tabLst>
                  </a:pPr>
                  <a:r>
                    <a:rPr lang="en-US" sz="2200" dirty="0"/>
                    <a:t> (F1)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m:rPr>
                          <m:nor/>
                        </m:rPr>
                        <a:rPr lang="en-US" sz="2200" b="0" i="0" dirty="0" smtClean="0"/>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oMath>
                  </a14:m>
                  <a:endParaRPr lang="en-US" sz="2200" dirty="0"/>
                </a:p>
                <a:p>
                  <a:pPr>
                    <a:tabLst>
                      <a:tab pos="344488" algn="l"/>
                      <a:tab pos="625475" algn="l"/>
                    </a:tabLst>
                  </a:pPr>
                  <a:r>
                    <a:rPr lang="en-US" sz="2200" dirty="0"/>
                    <a:t> (F2)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m:t>
                              </m:r>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m:t>
                              </m:r>
                            </m:e>
                          </m:d>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e>
                      </m:d>
                    </m:oMath>
                  </a14:m>
                  <a:r>
                    <a:rPr lang="en-US" sz="2200" dirty="0"/>
                    <a:t>. 		(That is, the </a:t>
                  </a:r>
                  <a14:m>
                    <m:oMath xmlns:m="http://schemas.openxmlformats.org/officeDocument/2006/math">
                      <m:r>
                        <a:rPr lang="en-US" sz="2200" i="1" dirty="0" smtClean="0">
                          <a:latin typeface="Cambria Math" panose="02040503050406030204" pitchFamily="18" charset="0"/>
                        </a:rPr>
                        <m:t>𝑦</m:t>
                      </m:r>
                    </m:oMath>
                  </a14:m>
                  <a:r>
                    <a:rPr lang="en-US" sz="2200" dirty="0"/>
                    <a:t> in (F1) is unique.)</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47051"/>
                  <a:ext cx="8109150" cy="2030171"/>
                </a:xfrm>
                <a:prstGeom prst="rect">
                  <a:avLst/>
                </a:prstGeom>
                <a:blipFill>
                  <a:blip r:embed="rId3"/>
                  <a:stretch>
                    <a:fillRect l="-977" t="-1802" b="-5405"/>
                  </a:stretch>
                </a:blipFill>
              </p:spPr>
              <p:txBody>
                <a:bodyPr/>
                <a:lstStyle/>
                <a:p>
                  <a:r>
                    <a:rPr lang="en-US">
                      <a:noFill/>
                    </a:rPr>
                    <a:t> </a:t>
                  </a:r>
                </a:p>
              </p:txBody>
            </p:sp>
          </mc:Fallback>
        </mc:AlternateContent>
      </p:grpSp>
      <p:sp>
        <p:nvSpPr>
          <p:cNvPr id="2" name="TextBox 1"/>
          <p:cNvSpPr txBox="1"/>
          <p:nvPr/>
        </p:nvSpPr>
        <p:spPr>
          <a:xfrm>
            <a:off x="324356" y="3891180"/>
            <a:ext cx="2039974" cy="400110"/>
          </a:xfrm>
          <a:prstGeom prst="rect">
            <a:avLst/>
          </a:prstGeom>
          <a:noFill/>
        </p:spPr>
        <p:txBody>
          <a:bodyPr wrap="square" rtlCol="0">
            <a:spAutoFit/>
          </a:bodyPr>
          <a:lstStyle/>
          <a:p>
            <a:r>
              <a:rPr lang="en-US" sz="2000" dirty="0"/>
              <a:t>Or alternatively,</a:t>
            </a:r>
          </a:p>
        </p:txBody>
      </p:sp>
      <p:grpSp>
        <p:nvGrpSpPr>
          <p:cNvPr id="27" name="Group 26"/>
          <p:cNvGrpSpPr/>
          <p:nvPr/>
        </p:nvGrpSpPr>
        <p:grpSpPr>
          <a:xfrm>
            <a:off x="380303" y="4267332"/>
            <a:ext cx="8238334" cy="1293300"/>
            <a:chOff x="993228" y="4598520"/>
            <a:chExt cx="8238334" cy="1293300"/>
          </a:xfrm>
        </p:grpSpPr>
        <p:sp>
          <p:nvSpPr>
            <p:cNvPr id="28" name="Rectangle 27"/>
            <p:cNvSpPr/>
            <p:nvPr/>
          </p:nvSpPr>
          <p:spPr>
            <a:xfrm>
              <a:off x="993228" y="4598520"/>
              <a:ext cx="8238334" cy="129330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1" name="TextBox 30"/>
                <p:cNvSpPr txBox="1"/>
                <p:nvPr/>
              </p:nvSpPr>
              <p:spPr>
                <a:xfrm>
                  <a:off x="1047256" y="4633273"/>
                  <a:ext cx="8109150" cy="1184940"/>
                </a:xfrm>
                <a:prstGeom prst="rect">
                  <a:avLst/>
                </a:prstGeom>
                <a:noFill/>
              </p:spPr>
              <p:txBody>
                <a:bodyPr wrap="square" rtlCol="0">
                  <a:spAutoFit/>
                </a:bodyPr>
                <a:lstStyle/>
                <a:p>
                  <a:pPr>
                    <a:spcAft>
                      <a:spcPts val="600"/>
                    </a:spcAft>
                  </a:pPr>
                  <a:r>
                    <a:rPr lang="en-US" sz="2200" dirty="0"/>
                    <a:t>Let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 </m:t>
                      </m:r>
                    </m:oMath>
                  </a14:m>
                  <a:r>
                    <a:rPr lang="en-US" sz="2200" dirty="0"/>
                    <a:t>be a relation on sets </a:t>
                  </a:r>
                  <a14:m>
                    <m:oMath xmlns:m="http://schemas.openxmlformats.org/officeDocument/2006/math">
                      <m:r>
                        <a:rPr lang="en-US" sz="2200" i="1" dirty="0" smtClean="0">
                          <a:latin typeface="Cambria Math" panose="02040503050406030204" pitchFamily="18" charset="0"/>
                        </a:rPr>
                        <m:t>𝑋</m:t>
                      </m:r>
                    </m:oMath>
                  </a14:m>
                  <a:r>
                    <a:rPr lang="en-US" sz="2200" dirty="0"/>
                    <a:t> and </a:t>
                  </a:r>
                  <a14:m>
                    <m:oMath xmlns:m="http://schemas.openxmlformats.org/officeDocument/2006/math">
                      <m:r>
                        <a:rPr lang="en-US" sz="2200" i="1" dirty="0" smtClean="0">
                          <a:latin typeface="Cambria Math" panose="02040503050406030204" pitchFamily="18" charset="0"/>
                        </a:rPr>
                        <m:t>𝑌</m:t>
                      </m:r>
                    </m:oMath>
                  </a14:m>
                  <a:r>
                    <a:rPr lang="en-US" sz="2200" dirty="0"/>
                    <a:t>, i.e.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i="1" dirty="0" smtClean="0">
                          <a:latin typeface="Cambria Math" panose="02040503050406030204" pitchFamily="18" charset="0"/>
                        </a:rPr>
                        <m:t>𝑓</m:t>
                      </m:r>
                    </m:oMath>
                  </a14:m>
                  <a:r>
                    <a:rPr lang="en-US" sz="2200" dirty="0"/>
                    <a:t> is a function from </a:t>
                  </a:r>
                  <a14:m>
                    <m:oMath xmlns:m="http://schemas.openxmlformats.org/officeDocument/2006/math">
                      <m:r>
                        <a:rPr lang="en-US" sz="2200" i="1" dirty="0" smtClean="0">
                          <a:latin typeface="Cambria Math" panose="02040503050406030204" pitchFamily="18" charset="0"/>
                        </a:rPr>
                        <m:t>𝑋</m:t>
                      </m:r>
                    </m:oMath>
                  </a14:m>
                  <a:r>
                    <a:rPr lang="en-US" sz="2200" dirty="0"/>
                    <a:t> to </a:t>
                  </a:r>
                  <a14:m>
                    <m:oMath xmlns:m="http://schemas.openxmlformats.org/officeDocument/2006/math">
                      <m:r>
                        <a:rPr lang="en-US" sz="2200" i="1" dirty="0" smtClean="0">
                          <a:latin typeface="Cambria Math" panose="02040503050406030204" pitchFamily="18" charset="0"/>
                        </a:rPr>
                        <m:t>𝑌</m:t>
                      </m:r>
                    </m:oMath>
                  </a14:m>
                  <a:r>
                    <a:rPr lang="en-US" sz="2200" dirty="0"/>
                    <a:t>, denoted </a:t>
                  </a:r>
                  <a14:m>
                    <m:oMath xmlns:m="http://schemas.openxmlformats.org/officeDocument/2006/math">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𝑋</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𝑌</m:t>
                      </m:r>
                    </m:oMath>
                  </a14:m>
                  <a:r>
                    <a:rPr lang="en-US" sz="2200" dirty="0"/>
                    <a:t>, iff</a:t>
                  </a:r>
                </a:p>
                <a:p>
                  <a:pPr>
                    <a:spcAft>
                      <a:spcPts val="600"/>
                    </a:spcAft>
                    <a:tabLst>
                      <a:tab pos="344488" algn="l"/>
                      <a:tab pos="1774825" algn="l"/>
                    </a:tabLst>
                  </a:pPr>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m:rPr>
                          <m:nor/>
                        </m:rPr>
                        <a:rPr lang="en-US" sz="2200" b="0" i="0" dirty="0" smtClean="0"/>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47256" y="4633273"/>
                  <a:ext cx="8109150" cy="1184940"/>
                </a:xfrm>
                <a:prstGeom prst="rect">
                  <a:avLst/>
                </a:prstGeom>
                <a:blipFill>
                  <a:blip r:embed="rId4"/>
                  <a:stretch>
                    <a:fillRect l="-977" t="-3608" b="-5670"/>
                  </a:stretch>
                </a:blipFill>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C249F67A-9241-4969-BBD7-9FD59854A276}"/>
              </a:ext>
            </a:extLst>
          </p:cNvPr>
          <p:cNvSpPr txBox="1"/>
          <p:nvPr/>
        </p:nvSpPr>
        <p:spPr>
          <a:xfrm>
            <a:off x="324356" y="5687061"/>
            <a:ext cx="1440649" cy="400110"/>
          </a:xfrm>
          <a:prstGeom prst="rect">
            <a:avLst/>
          </a:prstGeom>
          <a:noFill/>
        </p:spPr>
        <p:txBody>
          <a:bodyPr wrap="square" rtlCol="0">
            <a:spAutoFit/>
          </a:bodyPr>
          <a:lstStyle/>
          <a:p>
            <a:r>
              <a:rPr lang="en-US" sz="2000" dirty="0"/>
              <a:t>Informally,</a:t>
            </a:r>
          </a:p>
        </p:txBody>
      </p:sp>
      <p:grpSp>
        <p:nvGrpSpPr>
          <p:cNvPr id="33" name="Group 32">
            <a:extLst>
              <a:ext uri="{FF2B5EF4-FFF2-40B4-BE49-F238E27FC236}">
                <a16:creationId xmlns:a16="http://schemas.microsoft.com/office/drawing/2014/main" id="{A846C047-15BC-475A-8E77-572222E4A05E}"/>
              </a:ext>
            </a:extLst>
          </p:cNvPr>
          <p:cNvGrpSpPr/>
          <p:nvPr/>
        </p:nvGrpSpPr>
        <p:grpSpPr>
          <a:xfrm>
            <a:off x="1744270" y="5805586"/>
            <a:ext cx="5655460" cy="778428"/>
            <a:chOff x="3201152" y="4587701"/>
            <a:chExt cx="5655460" cy="778428"/>
          </a:xfrm>
        </p:grpSpPr>
        <p:sp>
          <p:nvSpPr>
            <p:cNvPr id="34" name="Rectangle 33">
              <a:extLst>
                <a:ext uri="{FF2B5EF4-FFF2-40B4-BE49-F238E27FC236}">
                  <a16:creationId xmlns:a16="http://schemas.microsoft.com/office/drawing/2014/main" id="{096471CE-49B2-4411-A9CE-7B05CAC8ACA5}"/>
                </a:ext>
              </a:extLst>
            </p:cNvPr>
            <p:cNvSpPr/>
            <p:nvPr/>
          </p:nvSpPr>
          <p:spPr>
            <a:xfrm>
              <a:off x="3201152" y="4587701"/>
              <a:ext cx="5541093" cy="77302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26D1E19-6408-469A-8D43-6B05194BEFAF}"/>
                    </a:ext>
                  </a:extLst>
                </p:cNvPr>
                <p:cNvSpPr txBox="1"/>
                <p:nvPr/>
              </p:nvSpPr>
              <p:spPr>
                <a:xfrm>
                  <a:off x="3315519" y="4596688"/>
                  <a:ext cx="5541093" cy="769441"/>
                </a:xfrm>
                <a:prstGeom prst="rect">
                  <a:avLst/>
                </a:prstGeom>
                <a:noFill/>
              </p:spPr>
              <p:txBody>
                <a:bodyPr wrap="square" rtlCol="0">
                  <a:spAutoFit/>
                </a:bodyPr>
                <a:lstStyle/>
                <a:p>
                  <a:pPr>
                    <a:spcAft>
                      <a:spcPts val="600"/>
                    </a:spcAft>
                  </a:pPr>
                  <a:r>
                    <a:rPr lang="en-US" sz="2200" dirty="0"/>
                    <a:t>A function from </a:t>
                  </a:r>
                  <a14:m>
                    <m:oMath xmlns:m="http://schemas.openxmlformats.org/officeDocument/2006/math">
                      <m:r>
                        <a:rPr lang="en-US" sz="2200" i="1" dirty="0" smtClean="0">
                          <a:latin typeface="Cambria Math" panose="02040503050406030204" pitchFamily="18" charset="0"/>
                        </a:rPr>
                        <m:t>𝑋</m:t>
                      </m:r>
                    </m:oMath>
                  </a14:m>
                  <a:r>
                    <a:rPr lang="en-US" sz="2200" dirty="0"/>
                    <a:t> to </a:t>
                  </a:r>
                  <a14:m>
                    <m:oMath xmlns:m="http://schemas.openxmlformats.org/officeDocument/2006/math">
                      <m:r>
                        <a:rPr lang="en-US" sz="2200" i="1" dirty="0" smtClean="0">
                          <a:latin typeface="Cambria Math" panose="02040503050406030204" pitchFamily="18" charset="0"/>
                        </a:rPr>
                        <m:t>𝑌</m:t>
                      </m:r>
                    </m:oMath>
                  </a14:m>
                  <a:r>
                    <a:rPr lang="en-US" sz="2200" dirty="0"/>
                    <a:t> is an assignment to each element of </a:t>
                  </a:r>
                  <a14:m>
                    <m:oMath xmlns:m="http://schemas.openxmlformats.org/officeDocument/2006/math">
                      <m:r>
                        <a:rPr lang="en-US" sz="2200" i="1" dirty="0" smtClean="0">
                          <a:latin typeface="Cambria Math" panose="02040503050406030204" pitchFamily="18" charset="0"/>
                        </a:rPr>
                        <m:t>𝑋</m:t>
                      </m:r>
                    </m:oMath>
                  </a14:m>
                  <a:r>
                    <a:rPr lang="en-US" sz="2200" dirty="0"/>
                    <a:t> </a:t>
                  </a:r>
                  <a:r>
                    <a:rPr lang="en-US" sz="2200" dirty="0">
                      <a:solidFill>
                        <a:srgbClr val="0000FF"/>
                      </a:solidFill>
                    </a:rPr>
                    <a:t>exactly one element</a:t>
                  </a:r>
                  <a:r>
                    <a:rPr lang="en-US" sz="2200" dirty="0"/>
                    <a:t> of </a:t>
                  </a:r>
                  <a14:m>
                    <m:oMath xmlns:m="http://schemas.openxmlformats.org/officeDocument/2006/math">
                      <m:r>
                        <a:rPr lang="en-US" sz="2200" i="1" dirty="0" smtClean="0">
                          <a:latin typeface="Cambria Math" panose="02040503050406030204" pitchFamily="18" charset="0"/>
                        </a:rPr>
                        <m:t>𝑌</m:t>
                      </m:r>
                    </m:oMath>
                  </a14:m>
                  <a:r>
                    <a:rPr lang="en-US" sz="2200" dirty="0"/>
                    <a:t>.</a:t>
                  </a:r>
                </a:p>
              </p:txBody>
            </p:sp>
          </mc:Choice>
          <mc:Fallback xmlns="">
            <p:sp>
              <p:nvSpPr>
                <p:cNvPr id="36" name="TextBox 35">
                  <a:extLst>
                    <a:ext uri="{FF2B5EF4-FFF2-40B4-BE49-F238E27FC236}">
                      <a16:creationId xmlns:a16="http://schemas.microsoft.com/office/drawing/2014/main" id="{126D1E19-6408-469A-8D43-6B05194BEFAF}"/>
                    </a:ext>
                  </a:extLst>
                </p:cNvPr>
                <p:cNvSpPr txBox="1">
                  <a:spLocks noRot="1" noChangeAspect="1" noMove="1" noResize="1" noEditPoints="1" noAdjustHandles="1" noChangeArrowheads="1" noChangeShapeType="1" noTextEdit="1"/>
                </p:cNvSpPr>
                <p:nvPr/>
              </p:nvSpPr>
              <p:spPr>
                <a:xfrm>
                  <a:off x="3315519" y="4596688"/>
                  <a:ext cx="5541093" cy="769441"/>
                </a:xfrm>
                <a:prstGeom prst="rect">
                  <a:avLst/>
                </a:prstGeom>
                <a:blipFill>
                  <a:blip r:embed="rId5"/>
                  <a:stretch>
                    <a:fillRect l="-1430" t="-5556" b="-15079"/>
                  </a:stretch>
                </a:blipFill>
              </p:spPr>
              <p:txBody>
                <a:bodyPr/>
                <a:lstStyle/>
                <a:p>
                  <a:r>
                    <a:rPr lang="en-SG">
                      <a:noFill/>
                    </a:rPr>
                    <a:t> </a:t>
                  </a:r>
                </a:p>
              </p:txBody>
            </p:sp>
          </mc:Fallback>
        </mc:AlternateContent>
      </p:grpSp>
      <p:sp>
        <p:nvSpPr>
          <p:cNvPr id="38" name="Oval 37">
            <a:extLst>
              <a:ext uri="{FF2B5EF4-FFF2-40B4-BE49-F238E27FC236}">
                <a16:creationId xmlns:a16="http://schemas.microsoft.com/office/drawing/2014/main" id="{63D8F015-D031-49FB-A11F-B3595944BEB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829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F4A397-FA0B-48D6-89F5-1673ACDCB64F}"/>
                  </a:ext>
                </a:extLst>
              </p:cNvPr>
              <p:cNvSpPr txBox="1"/>
              <p:nvPr/>
            </p:nvSpPr>
            <p:spPr>
              <a:xfrm>
                <a:off x="435347" y="1040877"/>
                <a:ext cx="8290746" cy="1000274"/>
              </a:xfrm>
              <a:prstGeom prst="rect">
                <a:avLst/>
              </a:prstGeom>
              <a:noFill/>
              <a:ln>
                <a:noFill/>
              </a:ln>
            </p:spPr>
            <p:txBody>
              <a:bodyPr wrap="square" rtlCol="0">
                <a:spAutoFit/>
              </a:bodyPr>
              <a:lstStyle/>
              <a:p>
                <a:pPr>
                  <a:spcAft>
                    <a:spcPts val="600"/>
                  </a:spcAft>
                </a:pPr>
                <a:r>
                  <a:rPr lang="en-US" altLang="en-US" sz="2800" dirty="0">
                    <a:solidFill>
                      <a:schemeClr val="accent2">
                        <a:lumMod val="50000"/>
                      </a:schemeClr>
                    </a:solidFill>
                  </a:rPr>
                  <a:t>Example #1: </a:t>
                </a:r>
                <a:r>
                  <a:rPr lang="en-US" altLang="en-US" sz="2800" dirty="0"/>
                  <a:t>A function </a:t>
                </a:r>
                <a14:m>
                  <m:oMath xmlns:m="http://schemas.openxmlformats.org/officeDocument/2006/math">
                    <m:r>
                      <a:rPr lang="en-SG" altLang="en-US" sz="2800" b="0" i="1" smtClean="0">
                        <a:latin typeface="Cambria Math" panose="02040503050406030204" pitchFamily="18" charset="0"/>
                      </a:rPr>
                      <m:t>𝑓</m:t>
                    </m:r>
                    <m:r>
                      <a:rPr lang="en-SG" altLang="en-US" sz="2800" b="0" i="1" smtClean="0">
                        <a:latin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ℝ</m:t>
                    </m:r>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ℝ</m:t>
                    </m:r>
                  </m:oMath>
                </a14:m>
                <a:r>
                  <a:rPr lang="en-US" altLang="en-US" sz="2800" dirty="0"/>
                  <a:t> is defined as follows:</a:t>
                </a:r>
              </a:p>
              <a:p>
                <a:pPr>
                  <a:spcAft>
                    <a:spcPts val="600"/>
                  </a:spcAft>
                </a:pPr>
                <a14:m>
                  <m:oMath xmlns:m="http://schemas.openxmlformats.org/officeDocument/2006/math">
                    <m:r>
                      <a:rPr lang="en-US" altLang="en-US" sz="2600" i="1" dirty="0" smtClean="0">
                        <a:latin typeface="Cambria Math" panose="02040503050406030204" pitchFamily="18" charset="0"/>
                        <a:ea typeface="Cambria Math" panose="02040503050406030204" pitchFamily="18" charset="0"/>
                      </a:rPr>
                      <m:t>∀</m:t>
                    </m:r>
                    <m:r>
                      <a:rPr lang="en-US" altLang="en-US" sz="2600" i="1" dirty="0" smtClean="0">
                        <a:latin typeface="Cambria Math" panose="02040503050406030204" pitchFamily="18" charset="0"/>
                      </a:rPr>
                      <m:t>𝑥</m:t>
                    </m:r>
                    <m:r>
                      <a:rPr lang="en-US" altLang="en-US" sz="2600" i="1" dirty="0" smtClean="0">
                        <a:latin typeface="Cambria Math" panose="02040503050406030204" pitchFamily="18" charset="0"/>
                        <a:ea typeface="Cambria Math" panose="02040503050406030204" pitchFamily="18" charset="0"/>
                      </a:rPr>
                      <m:t>∈</m:t>
                    </m:r>
                    <m:r>
                      <a:rPr lang="en-US" altLang="en-US" sz="2600" i="1" dirty="0" smtClean="0">
                        <a:latin typeface="Cambria Math" panose="02040503050406030204" pitchFamily="18" charset="0"/>
                        <a:ea typeface="Cambria Math" panose="02040503050406030204" pitchFamily="18" charset="0"/>
                      </a:rPr>
                      <m:t>ℝ</m:t>
                    </m:r>
                  </m:oMath>
                </a14:m>
                <a:r>
                  <a:rPr lang="en-US" altLang="en-US" sz="2600" dirty="0"/>
                  <a:t>, </a:t>
                </a:r>
                <a14:m>
                  <m:oMath xmlns:m="http://schemas.openxmlformats.org/officeDocument/2006/math">
                    <m:r>
                      <a:rPr lang="en-SG" altLang="en-US" sz="2600" b="0" i="1" smtClean="0">
                        <a:latin typeface="Cambria Math" panose="02040503050406030204" pitchFamily="18" charset="0"/>
                      </a:rPr>
                      <m:t>𝑓</m:t>
                    </m:r>
                    <m:r>
                      <a:rPr lang="en-SG" altLang="en-US" sz="2600" b="0" i="1" smtClean="0">
                        <a:latin typeface="Cambria Math" panose="02040503050406030204" pitchFamily="18" charset="0"/>
                      </a:rPr>
                      <m:t>(</m:t>
                    </m:r>
                    <m:r>
                      <a:rPr lang="en-SG" altLang="en-US" sz="2600" b="0" i="1" smtClean="0">
                        <a:latin typeface="Cambria Math" panose="02040503050406030204" pitchFamily="18" charset="0"/>
                      </a:rPr>
                      <m:t>𝑥</m:t>
                    </m:r>
                    <m:r>
                      <a:rPr lang="en-SG" altLang="en-US" sz="2600" b="0" i="1" smtClean="0">
                        <a:latin typeface="Cambria Math" panose="02040503050406030204" pitchFamily="18" charset="0"/>
                      </a:rPr>
                      <m:t>)</m:t>
                    </m:r>
                  </m:oMath>
                </a14:m>
                <a:r>
                  <a:rPr lang="en-US" altLang="en-US" sz="2600" dirty="0"/>
                  <a:t> is the real number </a:t>
                </a:r>
                <a14:m>
                  <m:oMath xmlns:m="http://schemas.openxmlformats.org/officeDocument/2006/math">
                    <m:r>
                      <a:rPr lang="en-US" altLang="en-US" sz="2600" i="1" dirty="0" smtClean="0">
                        <a:latin typeface="Cambria Math" panose="02040503050406030204" pitchFamily="18" charset="0"/>
                      </a:rPr>
                      <m:t>𝑦</m:t>
                    </m:r>
                  </m:oMath>
                </a14:m>
                <a:r>
                  <a:rPr lang="en-US" altLang="en-US" sz="2600" dirty="0"/>
                  <a:t> such that </a:t>
                </a:r>
                <a14:m>
                  <m:oMath xmlns:m="http://schemas.openxmlformats.org/officeDocument/2006/math">
                    <m:sSup>
                      <m:sSupPr>
                        <m:ctrlPr>
                          <a:rPr lang="en-US" altLang="en-US" sz="2600" i="1" smtClean="0">
                            <a:latin typeface="Cambria Math" panose="02040503050406030204" pitchFamily="18" charset="0"/>
                          </a:rPr>
                        </m:ctrlPr>
                      </m:sSupPr>
                      <m:e>
                        <m:r>
                          <a:rPr lang="en-SG" altLang="en-US" sz="2600" b="0" i="1" smtClean="0">
                            <a:latin typeface="Cambria Math" panose="02040503050406030204" pitchFamily="18" charset="0"/>
                          </a:rPr>
                          <m:t>𝑥</m:t>
                        </m:r>
                      </m:e>
                      <m:sup>
                        <m:r>
                          <a:rPr lang="en-SG" altLang="en-US" sz="2600" b="0" i="1" smtClean="0">
                            <a:latin typeface="Cambria Math" panose="02040503050406030204" pitchFamily="18" charset="0"/>
                          </a:rPr>
                          <m:t>2</m:t>
                        </m:r>
                      </m:sup>
                    </m:sSup>
                    <m:r>
                      <a:rPr lang="en-SG" altLang="en-US" sz="2600" b="0" i="1" smtClean="0">
                        <a:latin typeface="Cambria Math" panose="02040503050406030204" pitchFamily="18" charset="0"/>
                      </a:rPr>
                      <m:t>+</m:t>
                    </m:r>
                    <m:sSup>
                      <m:sSupPr>
                        <m:ctrlPr>
                          <a:rPr lang="en-SG" altLang="en-US" sz="2600" b="0" i="1" smtClean="0">
                            <a:latin typeface="Cambria Math" panose="02040503050406030204" pitchFamily="18" charset="0"/>
                          </a:rPr>
                        </m:ctrlPr>
                      </m:sSupPr>
                      <m:e>
                        <m:r>
                          <a:rPr lang="en-SG" altLang="en-US" sz="2600" b="0" i="1" smtClean="0">
                            <a:latin typeface="Cambria Math" panose="02040503050406030204" pitchFamily="18" charset="0"/>
                          </a:rPr>
                          <m:t>𝑦</m:t>
                        </m:r>
                      </m:e>
                      <m:sup>
                        <m:r>
                          <a:rPr lang="en-SG" altLang="en-US" sz="2600" b="0" i="1" smtClean="0">
                            <a:latin typeface="Cambria Math" panose="02040503050406030204" pitchFamily="18" charset="0"/>
                          </a:rPr>
                          <m:t>2</m:t>
                        </m:r>
                      </m:sup>
                    </m:sSup>
                    <m:r>
                      <a:rPr lang="en-SG" altLang="en-US" sz="2600" b="0" i="1" smtClean="0">
                        <a:latin typeface="Cambria Math" panose="02040503050406030204" pitchFamily="18" charset="0"/>
                      </a:rPr>
                      <m:t>=1.</m:t>
                    </m:r>
                  </m:oMath>
                </a14:m>
                <a:endParaRPr lang="en-US" altLang="en-US" sz="2600" dirty="0"/>
              </a:p>
            </p:txBody>
          </p:sp>
        </mc:Choice>
        <mc:Fallback xmlns="">
          <p:sp>
            <p:nvSpPr>
              <p:cNvPr id="25" name="TextBox 24">
                <a:extLst>
                  <a:ext uri="{FF2B5EF4-FFF2-40B4-BE49-F238E27FC236}">
                    <a16:creationId xmlns:a16="http://schemas.microsoft.com/office/drawing/2014/main" id="{55F4A397-FA0B-48D6-89F5-1673ACDCB64F}"/>
                  </a:ext>
                </a:extLst>
              </p:cNvPr>
              <p:cNvSpPr txBox="1">
                <a:spLocks noRot="1" noChangeAspect="1" noMove="1" noResize="1" noEditPoints="1" noAdjustHandles="1" noChangeArrowheads="1" noChangeShapeType="1" noTextEdit="1"/>
              </p:cNvSpPr>
              <p:nvPr/>
            </p:nvSpPr>
            <p:spPr>
              <a:xfrm>
                <a:off x="435347" y="1040877"/>
                <a:ext cx="8290746" cy="1000274"/>
              </a:xfrm>
              <a:prstGeom prst="rect">
                <a:avLst/>
              </a:prstGeom>
              <a:blipFill>
                <a:blip r:embed="rId3"/>
                <a:stretch>
                  <a:fillRect l="-1471" t="-6098" b="-15244"/>
                </a:stretch>
              </a:blipFill>
              <a:ln>
                <a:noFill/>
              </a:ln>
            </p:spPr>
            <p:txBody>
              <a:bodyPr/>
              <a:lstStyle/>
              <a:p>
                <a:r>
                  <a:rPr lang="en-SG">
                    <a:noFill/>
                  </a:rPr>
                  <a:t> </a:t>
                </a:r>
              </a:p>
            </p:txBody>
          </p:sp>
        </mc:Fallback>
      </mc:AlternateContent>
      <p:sp>
        <p:nvSpPr>
          <p:cNvPr id="26" name="TextBox 25">
            <a:extLst>
              <a:ext uri="{FF2B5EF4-FFF2-40B4-BE49-F238E27FC236}">
                <a16:creationId xmlns:a16="http://schemas.microsoft.com/office/drawing/2014/main" id="{1F8DA2C6-8308-49A6-A259-AAC8696B03BA}"/>
              </a:ext>
            </a:extLst>
          </p:cNvPr>
          <p:cNvSpPr txBox="1"/>
          <p:nvPr/>
        </p:nvSpPr>
        <p:spPr>
          <a:xfrm>
            <a:off x="435347" y="2192230"/>
            <a:ext cx="8290746" cy="523220"/>
          </a:xfrm>
          <a:prstGeom prst="rect">
            <a:avLst/>
          </a:prstGeom>
          <a:noFill/>
          <a:ln>
            <a:noFill/>
          </a:ln>
        </p:spPr>
        <p:txBody>
          <a:bodyPr wrap="square" rtlCol="0">
            <a:spAutoFit/>
          </a:bodyPr>
          <a:lstStyle/>
          <a:p>
            <a:pPr>
              <a:spcAft>
                <a:spcPts val="600"/>
              </a:spcAft>
            </a:pPr>
            <a:r>
              <a:rPr lang="en-SG" altLang="en-US" sz="2800" dirty="0"/>
              <a:t>Is the above a function?</a:t>
            </a:r>
          </a:p>
        </p:txBody>
      </p:sp>
      <p:sp>
        <p:nvSpPr>
          <p:cNvPr id="28" name="Oval 27">
            <a:extLst>
              <a:ext uri="{FF2B5EF4-FFF2-40B4-BE49-F238E27FC236}">
                <a16:creationId xmlns:a16="http://schemas.microsoft.com/office/drawing/2014/main" id="{D9DF5B20-2799-4094-9AD2-59AE72D78A39}"/>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437E775-FAA0-4AFB-99E0-71144F31F0B7}"/>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44DBC97-B34E-4F68-92E8-3B0D7B37141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55A5714-1BD3-4222-91D5-209BBC143697}"/>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B6A9C491-91C9-4253-9063-E5882440BBD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78AC7A0-C5DF-430C-AD99-A978592D0B9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853C5BF-1336-403D-9DF7-0B9816D18D25}"/>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EF4B887-BABD-430A-B542-73C4B3C6A65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1755F1-364F-474E-A1FB-62BCD1C58B93}"/>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16283A-1EBE-4C49-8868-C2437B1CA741}"/>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2FC23559-CFB8-43FC-A524-B7F440823C0F}"/>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AAB4C591-EC69-4239-B2C1-ADA27DD6EEA4}"/>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E3D1C2-AE83-442F-BFC0-A869BA0DDA37}"/>
                  </a:ext>
                </a:extLst>
              </p:cNvPr>
              <p:cNvSpPr txBox="1"/>
              <p:nvPr/>
            </p:nvSpPr>
            <p:spPr>
              <a:xfrm>
                <a:off x="537690" y="3209767"/>
                <a:ext cx="8290746" cy="1569660"/>
              </a:xfrm>
              <a:prstGeom prst="rect">
                <a:avLst/>
              </a:prstGeom>
              <a:solidFill>
                <a:schemeClr val="accent2">
                  <a:lumMod val="20000"/>
                  <a:lumOff val="80000"/>
                </a:schemeClr>
              </a:solidFill>
              <a:ln>
                <a:noFill/>
              </a:ln>
            </p:spPr>
            <p:txBody>
              <a:bodyPr wrap="square" rtlCol="0">
                <a:spAutoFit/>
              </a:bodyPr>
              <a:lstStyle/>
              <a:p>
                <a:pPr>
                  <a:spcAft>
                    <a:spcPts val="600"/>
                  </a:spcAft>
                </a:pPr>
                <a:r>
                  <a:rPr lang="en-SG" altLang="en-US" sz="2400" dirty="0"/>
                  <a:t>Two reasons. For almost all values of </a:t>
                </a:r>
                <a14:m>
                  <m:oMath xmlns:m="http://schemas.openxmlformats.org/officeDocument/2006/math">
                    <m:r>
                      <a:rPr lang="en-SG" altLang="en-US" sz="2400" i="1" dirty="0" smtClean="0">
                        <a:latin typeface="Cambria Math" panose="02040503050406030204" pitchFamily="18" charset="0"/>
                      </a:rPr>
                      <m:t>𝑥</m:t>
                    </m:r>
                  </m:oMath>
                </a14:m>
                <a:r>
                  <a:rPr lang="en-SG" altLang="en-US" sz="2400" dirty="0"/>
                  <a:t>, either (1) there is no </a:t>
                </a:r>
                <a14:m>
                  <m:oMath xmlns:m="http://schemas.openxmlformats.org/officeDocument/2006/math">
                    <m:r>
                      <a:rPr lang="en-SG" altLang="en-US" sz="2400" i="1" dirty="0" smtClean="0">
                        <a:latin typeface="Cambria Math" panose="02040503050406030204" pitchFamily="18" charset="0"/>
                      </a:rPr>
                      <m:t>𝑦</m:t>
                    </m:r>
                  </m:oMath>
                </a14:m>
                <a:r>
                  <a:rPr lang="en-SG" altLang="en-US" sz="2400" dirty="0"/>
                  <a:t> that satisfies the given equation (</a:t>
                </a:r>
                <a:r>
                  <a:rPr lang="en-SG" altLang="en-US" sz="2400" dirty="0" err="1"/>
                  <a:t>eg</a:t>
                </a:r>
                <a:r>
                  <a:rPr lang="en-SG" altLang="en-US" sz="2400" dirty="0"/>
                  <a:t>: when </a:t>
                </a:r>
                <a14:m>
                  <m:oMath xmlns:m="http://schemas.openxmlformats.org/officeDocument/2006/math">
                    <m:r>
                      <a:rPr lang="en-SG" altLang="en-US" sz="2400" i="1" dirty="0" smtClean="0">
                        <a:latin typeface="Cambria Math" panose="02040503050406030204" pitchFamily="18" charset="0"/>
                      </a:rPr>
                      <m:t>𝑥</m:t>
                    </m:r>
                    <m:r>
                      <a:rPr lang="en-SG" altLang="en-US" sz="2400" i="1" dirty="0" smtClean="0">
                        <a:latin typeface="Cambria Math" panose="02040503050406030204" pitchFamily="18" charset="0"/>
                      </a:rPr>
                      <m:t>=2</m:t>
                    </m:r>
                  </m:oMath>
                </a14:m>
                <a:r>
                  <a:rPr lang="en-SG" altLang="en-US" sz="2400" dirty="0"/>
                  <a:t>), or (2) there are two different values of </a:t>
                </a:r>
                <a14:m>
                  <m:oMath xmlns:m="http://schemas.openxmlformats.org/officeDocument/2006/math">
                    <m:r>
                      <a:rPr lang="en-SG" altLang="en-US" sz="2400" i="1" dirty="0" smtClean="0">
                        <a:latin typeface="Cambria Math" panose="02040503050406030204" pitchFamily="18" charset="0"/>
                      </a:rPr>
                      <m:t>𝑦</m:t>
                    </m:r>
                  </m:oMath>
                </a14:m>
                <a:r>
                  <a:rPr lang="en-SG" altLang="en-US" sz="2400" dirty="0"/>
                  <a:t> that satisfy the equation (</a:t>
                </a:r>
                <a:r>
                  <a:rPr lang="en-SG" altLang="en-US" sz="2400" dirty="0" err="1"/>
                  <a:t>eg</a:t>
                </a:r>
                <a:r>
                  <a:rPr lang="en-SG" altLang="en-US" sz="2400" dirty="0"/>
                  <a:t>: when </a:t>
                </a:r>
                <a14:m>
                  <m:oMath xmlns:m="http://schemas.openxmlformats.org/officeDocument/2006/math">
                    <m:r>
                      <a:rPr lang="en-SG" altLang="en-US" sz="2400" i="1" dirty="0" smtClean="0">
                        <a:latin typeface="Cambria Math" panose="02040503050406030204" pitchFamily="18" charset="0"/>
                      </a:rPr>
                      <m:t>𝑥</m:t>
                    </m:r>
                    <m:r>
                      <a:rPr lang="en-SG" altLang="en-US" sz="2400" i="1" dirty="0" smtClean="0">
                        <a:latin typeface="Cambria Math" panose="02040503050406030204" pitchFamily="18" charset="0"/>
                      </a:rPr>
                      <m:t>=0</m:t>
                    </m:r>
                  </m:oMath>
                </a14:m>
                <a:r>
                  <a:rPr lang="en-US" altLang="en-US" sz="2400" dirty="0"/>
                  <a:t>).</a:t>
                </a:r>
              </a:p>
            </p:txBody>
          </p:sp>
        </mc:Choice>
        <mc:Fallback xmlns="">
          <p:sp>
            <p:nvSpPr>
              <p:cNvPr id="24" name="TextBox 23">
                <a:extLst>
                  <a:ext uri="{FF2B5EF4-FFF2-40B4-BE49-F238E27FC236}">
                    <a16:creationId xmlns:a16="http://schemas.microsoft.com/office/drawing/2014/main" id="{08E3D1C2-AE83-442F-BFC0-A869BA0DDA37}"/>
                  </a:ext>
                </a:extLst>
              </p:cNvPr>
              <p:cNvSpPr txBox="1">
                <a:spLocks noRot="1" noChangeAspect="1" noMove="1" noResize="1" noEditPoints="1" noAdjustHandles="1" noChangeArrowheads="1" noChangeShapeType="1" noTextEdit="1"/>
              </p:cNvSpPr>
              <p:nvPr/>
            </p:nvSpPr>
            <p:spPr>
              <a:xfrm>
                <a:off x="537690" y="3209767"/>
                <a:ext cx="8290746" cy="1569660"/>
              </a:xfrm>
              <a:prstGeom prst="rect">
                <a:avLst/>
              </a:prstGeom>
              <a:blipFill>
                <a:blip r:embed="rId4"/>
                <a:stretch>
                  <a:fillRect l="-1103" t="-3113" b="-8171"/>
                </a:stretch>
              </a:blipFill>
              <a:ln>
                <a:noFill/>
              </a:ln>
            </p:spPr>
            <p:txBody>
              <a:bodyPr/>
              <a:lstStyle/>
              <a:p>
                <a:r>
                  <a:rPr lang="en-SG">
                    <a:noFill/>
                  </a:rPr>
                  <a:t> </a:t>
                </a:r>
              </a:p>
            </p:txBody>
          </p:sp>
        </mc:Fallback>
      </mc:AlternateContent>
      <p:sp>
        <p:nvSpPr>
          <p:cNvPr id="32" name="TextBox 31">
            <a:extLst>
              <a:ext uri="{FF2B5EF4-FFF2-40B4-BE49-F238E27FC236}">
                <a16:creationId xmlns:a16="http://schemas.microsoft.com/office/drawing/2014/main" id="{D8BF3AA2-2B81-4FAD-A3FE-A06F0624AAF2}"/>
              </a:ext>
            </a:extLst>
          </p:cNvPr>
          <p:cNvSpPr txBox="1"/>
          <p:nvPr/>
        </p:nvSpPr>
        <p:spPr>
          <a:xfrm>
            <a:off x="4120505" y="2181048"/>
            <a:ext cx="1125116" cy="523220"/>
          </a:xfrm>
          <a:prstGeom prst="rect">
            <a:avLst/>
          </a:prstGeom>
          <a:solidFill>
            <a:schemeClr val="accent4">
              <a:lumMod val="20000"/>
              <a:lumOff val="80000"/>
            </a:schemeClr>
          </a:solidFill>
          <a:ln>
            <a:noFill/>
          </a:ln>
        </p:spPr>
        <p:txBody>
          <a:bodyPr wrap="square" rtlCol="0">
            <a:spAutoFit/>
          </a:bodyPr>
          <a:lstStyle/>
          <a:p>
            <a:pPr algn="ctr">
              <a:spcAft>
                <a:spcPts val="600"/>
              </a:spcAft>
            </a:pPr>
            <a:r>
              <a:rPr lang="en-SG" altLang="en-US" sz="2800" dirty="0"/>
              <a:t>No!</a:t>
            </a:r>
          </a:p>
        </p:txBody>
      </p:sp>
      <p:sp>
        <p:nvSpPr>
          <p:cNvPr id="23" name="Oval 22">
            <a:extLst>
              <a:ext uri="{FF2B5EF4-FFF2-40B4-BE49-F238E27FC236}">
                <a16:creationId xmlns:a16="http://schemas.microsoft.com/office/drawing/2014/main" id="{15CFE15A-608A-4F9F-959F-534F6F96AF7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7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Arrow Diagrams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mc:AlternateContent xmlns:mc="http://schemas.openxmlformats.org/markup-compatibility/2006" xmlns:a14="http://schemas.microsoft.com/office/drawing/2010/main">
        <mc:Choice Requires="a14">
          <p:sp>
            <p:nvSpPr>
              <p:cNvPr id="24" name="TextBox 23"/>
              <p:cNvSpPr txBox="1"/>
              <p:nvPr/>
            </p:nvSpPr>
            <p:spPr>
              <a:xfrm>
                <a:off x="426627" y="1070610"/>
                <a:ext cx="8290746" cy="954107"/>
              </a:xfrm>
              <a:prstGeom prst="rect">
                <a:avLst/>
              </a:prstGeom>
              <a:noFill/>
              <a:ln>
                <a:noFill/>
              </a:ln>
            </p:spPr>
            <p:txBody>
              <a:bodyPr wrap="square" rtlCol="0">
                <a:spAutoFit/>
              </a:bodyPr>
              <a:lstStyle/>
              <a:p>
                <a:r>
                  <a:rPr lang="en-US" altLang="en-US" sz="2800" dirty="0"/>
                  <a:t>If </a:t>
                </a:r>
                <a14:m>
                  <m:oMath xmlns:m="http://schemas.openxmlformats.org/officeDocument/2006/math">
                    <m:r>
                      <a:rPr lang="en-US" altLang="en-US" sz="2800" i="1" dirty="0" smtClean="0">
                        <a:latin typeface="Cambria Math" panose="02040503050406030204" pitchFamily="18" charset="0"/>
                      </a:rPr>
                      <m:t>𝑋</m:t>
                    </m:r>
                  </m:oMath>
                </a14:m>
                <a:r>
                  <a:rPr lang="en-US" altLang="en-US" sz="2800" i="1" dirty="0"/>
                  <a:t> </a:t>
                </a:r>
                <a:r>
                  <a:rPr lang="en-US" altLang="en-US" sz="2800" dirty="0"/>
                  <a:t>and</a:t>
                </a:r>
                <a:r>
                  <a:rPr lang="en-US" altLang="en-US" sz="2800" i="1" dirty="0"/>
                  <a:t> </a:t>
                </a:r>
                <a14:m>
                  <m:oMath xmlns:m="http://schemas.openxmlformats.org/officeDocument/2006/math">
                    <m:r>
                      <a:rPr lang="en-US" altLang="en-US" sz="2800" i="1" dirty="0" smtClean="0">
                        <a:latin typeface="Cambria Math" panose="02040503050406030204" pitchFamily="18" charset="0"/>
                      </a:rPr>
                      <m:t>𝑌</m:t>
                    </m:r>
                  </m:oMath>
                </a14:m>
                <a:r>
                  <a:rPr lang="en-US" altLang="en-US" sz="2800" i="1" dirty="0"/>
                  <a:t> </a:t>
                </a:r>
                <a:r>
                  <a:rPr lang="en-US" altLang="en-US" sz="2800" dirty="0"/>
                  <a:t>are finite sets, you can define a function</a:t>
                </a:r>
                <a:r>
                  <a:rPr lang="en-US" altLang="en-US" sz="2800" i="1" dirty="0"/>
                  <a:t> </a:t>
                </a:r>
                <a14:m>
                  <m:oMath xmlns:m="http://schemas.openxmlformats.org/officeDocument/2006/math">
                    <m:r>
                      <a:rPr lang="en-US" altLang="en-US" sz="2800" i="1" dirty="0" smtClean="0">
                        <a:latin typeface="Cambria Math" panose="02040503050406030204" pitchFamily="18" charset="0"/>
                      </a:rPr>
                      <m:t>𝑓</m:t>
                    </m:r>
                  </m:oMath>
                </a14:m>
                <a:r>
                  <a:rPr lang="en-US" altLang="en-US" sz="2800" i="1" dirty="0"/>
                  <a:t>  </a:t>
                </a:r>
                <a:r>
                  <a:rPr lang="en-US" altLang="en-US" sz="2800" dirty="0"/>
                  <a:t>from</a:t>
                </a:r>
                <a:r>
                  <a:rPr lang="en-US" altLang="en-US" sz="2800" i="1" dirty="0"/>
                  <a:t> </a:t>
                </a:r>
                <a14:m>
                  <m:oMath xmlns:m="http://schemas.openxmlformats.org/officeDocument/2006/math">
                    <m:r>
                      <a:rPr lang="en-US" altLang="en-US" sz="2800" i="1" dirty="0" smtClean="0">
                        <a:latin typeface="Cambria Math" panose="02040503050406030204" pitchFamily="18" charset="0"/>
                      </a:rPr>
                      <m:t>𝑋</m:t>
                    </m:r>
                  </m:oMath>
                </a14:m>
                <a:r>
                  <a:rPr lang="en-US" altLang="en-US" sz="2800" i="1" dirty="0"/>
                  <a:t> </a:t>
                </a:r>
                <a:r>
                  <a:rPr lang="en-US" altLang="en-US" sz="2800" dirty="0"/>
                  <a:t>to </a:t>
                </a:r>
                <a14:m>
                  <m:oMath xmlns:m="http://schemas.openxmlformats.org/officeDocument/2006/math">
                    <m:r>
                      <a:rPr lang="en-US" altLang="en-US" sz="2800" i="1" dirty="0" smtClean="0">
                        <a:latin typeface="Cambria Math" panose="02040503050406030204" pitchFamily="18" charset="0"/>
                      </a:rPr>
                      <m:t>𝑌</m:t>
                    </m:r>
                  </m:oMath>
                </a14:m>
                <a:r>
                  <a:rPr lang="en-US" altLang="en-US" sz="2800" i="1" dirty="0"/>
                  <a:t> </a:t>
                </a:r>
                <a:r>
                  <a:rPr lang="en-US" altLang="en-US" sz="2800" dirty="0"/>
                  <a:t>by drawing an </a:t>
                </a:r>
                <a:r>
                  <a:rPr lang="en-US" altLang="en-US" sz="2800" dirty="0">
                    <a:solidFill>
                      <a:srgbClr val="C00000"/>
                    </a:solidFill>
                  </a:rPr>
                  <a:t>arrow diagram</a:t>
                </a:r>
                <a:r>
                  <a:rPr lang="en-US" altLang="en-US" sz="2800" dirty="0"/>
                  <a:t>.</a:t>
                </a:r>
                <a:endParaRPr lang="en-SG"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26627" y="1070610"/>
                <a:ext cx="8290746" cy="954107"/>
              </a:xfrm>
              <a:prstGeom prst="rect">
                <a:avLst/>
              </a:prstGeom>
              <a:blipFill>
                <a:blip r:embed="rId3"/>
                <a:stretch>
                  <a:fillRect l="-1544" t="-6410" b="-17949"/>
                </a:stretch>
              </a:blipFill>
              <a:ln>
                <a:noFill/>
              </a:ln>
            </p:spPr>
            <p:txBody>
              <a:bodyPr/>
              <a:lstStyle/>
              <a:p>
                <a:r>
                  <a:rPr lang="en-SG">
                    <a:noFill/>
                  </a:rPr>
                  <a:t> </a:t>
                </a:r>
              </a:p>
            </p:txBody>
          </p:sp>
        </mc:Fallback>
      </mc:AlternateContent>
      <p:grpSp>
        <p:nvGrpSpPr>
          <p:cNvPr id="3" name="Group 2"/>
          <p:cNvGrpSpPr/>
          <p:nvPr/>
        </p:nvGrpSpPr>
        <p:grpSpPr>
          <a:xfrm>
            <a:off x="708751" y="2271430"/>
            <a:ext cx="2879725" cy="2409825"/>
            <a:chOff x="3132138" y="4191000"/>
            <a:chExt cx="2879725" cy="2409825"/>
          </a:xfrm>
        </p:grpSpPr>
        <p:pic>
          <p:nvPicPr>
            <p:cNvPr id="2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3571"/>
            <a:stretch>
              <a:fillRect/>
            </a:stretch>
          </p:blipFill>
          <p:spPr bwMode="auto">
            <a:xfrm>
              <a:off x="3132138" y="4191000"/>
              <a:ext cx="28797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4"/>
            <p:cNvSpPr txBox="1">
              <a:spLocks noChangeArrowheads="1"/>
            </p:cNvSpPr>
            <p:nvPr/>
          </p:nvSpPr>
          <p:spPr bwMode="auto">
            <a:xfrm>
              <a:off x="4038600" y="63246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Figure 7.1.1</a:t>
              </a:r>
            </a:p>
          </p:txBody>
        </p:sp>
      </p:grpSp>
      <mc:AlternateContent xmlns:mc="http://schemas.openxmlformats.org/markup-compatibility/2006" xmlns:a14="http://schemas.microsoft.com/office/drawing/2010/main">
        <mc:Choice Requires="a14">
          <p:sp>
            <p:nvSpPr>
              <p:cNvPr id="28" name="TextBox 27"/>
              <p:cNvSpPr txBox="1"/>
              <p:nvPr/>
            </p:nvSpPr>
            <p:spPr>
              <a:xfrm>
                <a:off x="3785923" y="2115000"/>
                <a:ext cx="4746358" cy="2831544"/>
              </a:xfrm>
              <a:prstGeom prst="rect">
                <a:avLst/>
              </a:prstGeom>
              <a:noFill/>
              <a:ln>
                <a:noFill/>
              </a:ln>
            </p:spPr>
            <p:txBody>
              <a:bodyPr wrap="square" rtlCol="0">
                <a:spAutoFit/>
              </a:bodyPr>
              <a:lstStyle/>
              <a:p>
                <a:pPr>
                  <a:spcAft>
                    <a:spcPts val="600"/>
                  </a:spcAft>
                </a:pPr>
                <a:r>
                  <a:rPr lang="en-SG" sz="2400" dirty="0"/>
                  <a:t>This arrow diagram defines a function because</a:t>
                </a:r>
              </a:p>
              <a:p>
                <a:pPr marL="457200" indent="-457200">
                  <a:spcAft>
                    <a:spcPts val="600"/>
                  </a:spcAft>
                  <a:buFont typeface="+mj-lt"/>
                  <a:buAutoNum type="arabicPeriod"/>
                </a:pPr>
                <a:r>
                  <a:rPr lang="en-SG" sz="2400" dirty="0">
                    <a:solidFill>
                      <a:srgbClr val="0000FF"/>
                    </a:solidFill>
                  </a:rPr>
                  <a:t>Every element of </a:t>
                </a:r>
                <a14:m>
                  <m:oMath xmlns:m="http://schemas.openxmlformats.org/officeDocument/2006/math">
                    <m:r>
                      <a:rPr lang="en-SG" sz="2400" i="1" dirty="0" smtClean="0">
                        <a:solidFill>
                          <a:srgbClr val="0000FF"/>
                        </a:solidFill>
                        <a:latin typeface="Cambria Math" panose="02040503050406030204" pitchFamily="18" charset="0"/>
                      </a:rPr>
                      <m:t>𝑋</m:t>
                    </m:r>
                  </m:oMath>
                </a14:m>
                <a:r>
                  <a:rPr lang="en-SG" sz="2400" dirty="0">
                    <a:solidFill>
                      <a:srgbClr val="0000FF"/>
                    </a:solidFill>
                  </a:rPr>
                  <a:t> has an arrow coming out of it.</a:t>
                </a:r>
              </a:p>
              <a:p>
                <a:pPr marL="457200" indent="-457200">
                  <a:spcAft>
                    <a:spcPts val="600"/>
                  </a:spcAft>
                  <a:buFont typeface="+mj-lt"/>
                  <a:buAutoNum type="arabicPeriod"/>
                </a:pPr>
                <a:r>
                  <a:rPr lang="en-SG" sz="2400" dirty="0">
                    <a:solidFill>
                      <a:srgbClr val="006600"/>
                    </a:solidFill>
                  </a:rPr>
                  <a:t>No element of </a:t>
                </a:r>
                <a14:m>
                  <m:oMath xmlns:m="http://schemas.openxmlformats.org/officeDocument/2006/math">
                    <m:r>
                      <a:rPr lang="en-SG" sz="2400" i="1" dirty="0" smtClean="0">
                        <a:solidFill>
                          <a:srgbClr val="006600"/>
                        </a:solidFill>
                        <a:latin typeface="Cambria Math" panose="02040503050406030204" pitchFamily="18" charset="0"/>
                      </a:rPr>
                      <m:t>𝑋</m:t>
                    </m:r>
                  </m:oMath>
                </a14:m>
                <a:r>
                  <a:rPr lang="en-SG" sz="2400" i="1" dirty="0">
                    <a:solidFill>
                      <a:srgbClr val="006600"/>
                    </a:solidFill>
                  </a:rPr>
                  <a:t> </a:t>
                </a:r>
                <a:r>
                  <a:rPr lang="en-SG" sz="2400" dirty="0">
                    <a:solidFill>
                      <a:srgbClr val="006600"/>
                    </a:solidFill>
                  </a:rPr>
                  <a:t>has two arrows coming out of it that point to two different elements of </a:t>
                </a:r>
                <a14:m>
                  <m:oMath xmlns:m="http://schemas.openxmlformats.org/officeDocument/2006/math">
                    <m:r>
                      <a:rPr lang="en-SG" sz="2400" i="1" dirty="0" smtClean="0">
                        <a:solidFill>
                          <a:srgbClr val="006600"/>
                        </a:solidFill>
                        <a:latin typeface="Cambria Math" panose="02040503050406030204" pitchFamily="18" charset="0"/>
                      </a:rPr>
                      <m:t>𝑌</m:t>
                    </m:r>
                  </m:oMath>
                </a14:m>
                <a:r>
                  <a:rPr lang="en-SG" sz="2400" dirty="0">
                    <a:solidFill>
                      <a:srgbClr val="006600"/>
                    </a:solidFill>
                  </a:rPr>
                  <a:t>.</a:t>
                </a:r>
              </a:p>
            </p:txBody>
          </p:sp>
        </mc:Choice>
        <mc:Fallback xmlns="">
          <p:sp>
            <p:nvSpPr>
              <p:cNvPr id="28" name="TextBox 27"/>
              <p:cNvSpPr txBox="1">
                <a:spLocks noRot="1" noChangeAspect="1" noMove="1" noResize="1" noEditPoints="1" noAdjustHandles="1" noChangeArrowheads="1" noChangeShapeType="1" noTextEdit="1"/>
              </p:cNvSpPr>
              <p:nvPr/>
            </p:nvSpPr>
            <p:spPr>
              <a:xfrm>
                <a:off x="3785923" y="2115000"/>
                <a:ext cx="4746358" cy="2831544"/>
              </a:xfrm>
              <a:prstGeom prst="rect">
                <a:avLst/>
              </a:prstGeom>
              <a:blipFill>
                <a:blip r:embed="rId5"/>
                <a:stretch>
                  <a:fillRect l="-2054" t="-1724" r="-2054" b="-4095"/>
                </a:stretch>
              </a:blipFill>
              <a:ln>
                <a:noFill/>
              </a:ln>
            </p:spPr>
            <p:txBody>
              <a:bodyPr/>
              <a:lstStyle/>
              <a:p>
                <a:r>
                  <a:rPr lang="en-SG">
                    <a:noFill/>
                  </a:rPr>
                  <a:t> </a:t>
                </a:r>
              </a:p>
            </p:txBody>
          </p:sp>
        </mc:Fallback>
      </mc:AlternateContent>
      <p:sp>
        <p:nvSpPr>
          <p:cNvPr id="27" name="Oval 26">
            <a:extLst>
              <a:ext uri="{FF2B5EF4-FFF2-40B4-BE49-F238E27FC236}">
                <a16:creationId xmlns:a16="http://schemas.microsoft.com/office/drawing/2014/main" id="{417D4877-B46A-462F-B06E-8D2AD2BD7AB7}"/>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1CBDCE0C-2366-4F0D-8541-60133016F4F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A89BF70-81C8-492E-9B8D-628CAE85572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9EFC8D9-D5AC-468D-A10A-B18304C0FF4A}"/>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A108E11-05DA-4947-B6EA-7CE326915CB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54826BA-54C0-4398-A066-6C79C9401CD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33F268B8-ECE6-460D-9C32-9D01D2BB6463}"/>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6C1B5B24-AAEA-41F8-AE67-B140F61FF73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3902F52-4CC3-4FF3-96D9-2CB5504F6BC9}"/>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3EC9AE2F-34E5-4705-BBE2-A5588A58A9AE}"/>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6017C29-8234-4EC3-96EF-0AF051BD54B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1CD7D11D-633F-4DBA-9BFA-9B5D96ECA8C7}"/>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0225C69-5997-4AAE-9A37-32866EC6BCB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7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24056</TotalTime>
  <Words>8178</Words>
  <Application>Microsoft Office PowerPoint</Application>
  <PresentationFormat>On-screen Show (4:3)</PresentationFormat>
  <Paragraphs>961</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 Math</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Jonathen Cheng Yuzhe</cp:lastModifiedBy>
  <cp:revision>1083</cp:revision>
  <dcterms:created xsi:type="dcterms:W3CDTF">2015-07-25T11:08:36Z</dcterms:created>
  <dcterms:modified xsi:type="dcterms:W3CDTF">2024-03-31T12:59:44Z</dcterms:modified>
</cp:coreProperties>
</file>