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x="18288000" cy="10287000"/>
  <p:notesSz cx="6858000" cy="9144000"/>
  <p:embeddedFontLst>
    <p:embeddedFont>
      <p:font typeface="Montserrat Ultra-Bold" charset="1" panose="00000900000000000000"/>
      <p:regular r:id="rId37"/>
    </p:embeddedFont>
    <p:embeddedFont>
      <p:font typeface="Montserrat Semi-Bold" charset="1" panose="00000700000000000000"/>
      <p:regular r:id="rId38"/>
    </p:embeddedFont>
    <p:embeddedFont>
      <p:font typeface="Montserrat Classic Bold" charset="1" panose="00000800000000000000"/>
      <p:regular r:id="rId39"/>
    </p:embeddedFont>
    <p:embeddedFont>
      <p:font typeface="Montserrat Classic" charset="1" panose="00000500000000000000"/>
      <p:regular r:id="rId40"/>
    </p:embeddedFont>
    <p:embeddedFont>
      <p:font typeface="Montserrat Heavy" charset="1" panose="00000A00000000000000"/>
      <p:regular r:id="rId4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fonts/font37.fntdata" Type="http://schemas.openxmlformats.org/officeDocument/2006/relationships/font"/><Relationship Id="rId38" Target="fonts/font38.fntdata" Type="http://schemas.openxmlformats.org/officeDocument/2006/relationships/font"/><Relationship Id="rId39" Target="fonts/font39.fntdata" Type="http://schemas.openxmlformats.org/officeDocument/2006/relationships/font"/><Relationship Id="rId4" Target="theme/theme1.xml" Type="http://schemas.openxmlformats.org/officeDocument/2006/relationships/theme"/><Relationship Id="rId40" Target="fonts/font40.fntdata" Type="http://schemas.openxmlformats.org/officeDocument/2006/relationships/font"/><Relationship Id="rId41" Target="fonts/font41.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952500"/>
            <a:ext cx="18288000" cy="12192000"/>
          </a:xfrm>
          <a:custGeom>
            <a:avLst/>
            <a:gdLst/>
            <a:ahLst/>
            <a:cxnLst/>
            <a:rect r="r" b="b" t="t" l="l"/>
            <a:pathLst>
              <a:path h="12192000" w="18288000">
                <a:moveTo>
                  <a:pt x="0" y="0"/>
                </a:moveTo>
                <a:lnTo>
                  <a:pt x="18288000" y="0"/>
                </a:lnTo>
                <a:lnTo>
                  <a:pt x="18288000" y="12192000"/>
                </a:lnTo>
                <a:lnTo>
                  <a:pt x="0" y="12192000"/>
                </a:lnTo>
                <a:lnTo>
                  <a:pt x="0" y="0"/>
                </a:lnTo>
                <a:close/>
              </a:path>
            </a:pathLst>
          </a:custGeom>
          <a:blipFill>
            <a:blip r:embed="rId2">
              <a:alphaModFix amt="5000"/>
            </a:blip>
            <a:stretch>
              <a:fillRect l="0" t="0" r="0" b="0"/>
            </a:stretch>
          </a:blipFill>
        </p:spPr>
      </p:sp>
      <p:grpSp>
        <p:nvGrpSpPr>
          <p:cNvPr name="Group 3" id="3"/>
          <p:cNvGrpSpPr/>
          <p:nvPr/>
        </p:nvGrpSpPr>
        <p:grpSpPr>
          <a:xfrm rot="0">
            <a:off x="1240790" y="0"/>
            <a:ext cx="212090" cy="5143500"/>
            <a:chOff x="0" y="0"/>
            <a:chExt cx="55859" cy="1354667"/>
          </a:xfrm>
        </p:grpSpPr>
        <p:sp>
          <p:nvSpPr>
            <p:cNvPr name="Freeform 4" id="4"/>
            <p:cNvSpPr/>
            <p:nvPr/>
          </p:nvSpPr>
          <p:spPr>
            <a:xfrm flipH="false" flipV="false" rot="0">
              <a:off x="0" y="0"/>
              <a:ext cx="55859" cy="1354667"/>
            </a:xfrm>
            <a:custGeom>
              <a:avLst/>
              <a:gdLst/>
              <a:ahLst/>
              <a:cxnLst/>
              <a:rect r="r" b="b" t="t" l="l"/>
              <a:pathLst>
                <a:path h="1354667" w="55859">
                  <a:moveTo>
                    <a:pt x="0" y="0"/>
                  </a:moveTo>
                  <a:lnTo>
                    <a:pt x="55859" y="0"/>
                  </a:lnTo>
                  <a:lnTo>
                    <a:pt x="55859" y="1354667"/>
                  </a:lnTo>
                  <a:lnTo>
                    <a:pt x="0" y="1354667"/>
                  </a:lnTo>
                  <a:close/>
                </a:path>
              </a:pathLst>
            </a:custGeom>
            <a:solidFill>
              <a:srgbClr val="F9B314"/>
            </a:solidFill>
          </p:spPr>
        </p:sp>
        <p:sp>
          <p:nvSpPr>
            <p:cNvPr name="TextBox 5" id="5"/>
            <p:cNvSpPr txBox="true"/>
            <p:nvPr/>
          </p:nvSpPr>
          <p:spPr>
            <a:xfrm>
              <a:off x="0" y="-38100"/>
              <a:ext cx="55859" cy="1392767"/>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2761160" y="1529589"/>
            <a:ext cx="4484217" cy="109618"/>
            <a:chOff x="0" y="0"/>
            <a:chExt cx="1181028" cy="28871"/>
          </a:xfrm>
        </p:grpSpPr>
        <p:sp>
          <p:nvSpPr>
            <p:cNvPr name="Freeform 7" id="7"/>
            <p:cNvSpPr/>
            <p:nvPr/>
          </p:nvSpPr>
          <p:spPr>
            <a:xfrm flipH="false" flipV="false" rot="0">
              <a:off x="0" y="0"/>
              <a:ext cx="1181028" cy="28871"/>
            </a:xfrm>
            <a:custGeom>
              <a:avLst/>
              <a:gdLst/>
              <a:ahLst/>
              <a:cxnLst/>
              <a:rect r="r" b="b" t="t" l="l"/>
              <a:pathLst>
                <a:path h="28871" w="1181028">
                  <a:moveTo>
                    <a:pt x="0" y="0"/>
                  </a:moveTo>
                  <a:lnTo>
                    <a:pt x="1181028" y="0"/>
                  </a:lnTo>
                  <a:lnTo>
                    <a:pt x="1181028" y="28871"/>
                  </a:lnTo>
                  <a:lnTo>
                    <a:pt x="0" y="28871"/>
                  </a:lnTo>
                  <a:close/>
                </a:path>
              </a:pathLst>
            </a:custGeom>
            <a:solidFill>
              <a:srgbClr val="F9B314"/>
            </a:solidFill>
          </p:spPr>
        </p:sp>
        <p:sp>
          <p:nvSpPr>
            <p:cNvPr name="TextBox 8" id="8"/>
            <p:cNvSpPr txBox="true"/>
            <p:nvPr/>
          </p:nvSpPr>
          <p:spPr>
            <a:xfrm>
              <a:off x="0" y="-38100"/>
              <a:ext cx="1181028" cy="66971"/>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1240790" y="5742089"/>
            <a:ext cx="212090" cy="4214705"/>
            <a:chOff x="0" y="0"/>
            <a:chExt cx="282786" cy="5619607"/>
          </a:xfrm>
        </p:grpSpPr>
        <p:grpSp>
          <p:nvGrpSpPr>
            <p:cNvPr name="Group 10" id="10"/>
            <p:cNvGrpSpPr/>
            <p:nvPr/>
          </p:nvGrpSpPr>
          <p:grpSpPr>
            <a:xfrm rot="0">
              <a:off x="0" y="0"/>
              <a:ext cx="282786" cy="802801"/>
              <a:chOff x="0" y="0"/>
              <a:chExt cx="55859" cy="158578"/>
            </a:xfrm>
          </p:grpSpPr>
          <p:sp>
            <p:nvSpPr>
              <p:cNvPr name="Freeform 11" id="11"/>
              <p:cNvSpPr/>
              <p:nvPr/>
            </p:nvSpPr>
            <p:spPr>
              <a:xfrm flipH="false" flipV="false" rot="0">
                <a:off x="0" y="0"/>
                <a:ext cx="55859" cy="158578"/>
              </a:xfrm>
              <a:custGeom>
                <a:avLst/>
                <a:gdLst/>
                <a:ahLst/>
                <a:cxnLst/>
                <a:rect r="r" b="b" t="t" l="l"/>
                <a:pathLst>
                  <a:path h="158578" w="55859">
                    <a:moveTo>
                      <a:pt x="0" y="0"/>
                    </a:moveTo>
                    <a:lnTo>
                      <a:pt x="55859" y="0"/>
                    </a:lnTo>
                    <a:lnTo>
                      <a:pt x="55859" y="158578"/>
                    </a:lnTo>
                    <a:lnTo>
                      <a:pt x="0" y="158578"/>
                    </a:lnTo>
                    <a:close/>
                  </a:path>
                </a:pathLst>
              </a:custGeom>
              <a:solidFill>
                <a:srgbClr val="1211CA"/>
              </a:solidFill>
            </p:spPr>
          </p:sp>
          <p:sp>
            <p:nvSpPr>
              <p:cNvPr name="TextBox 12" id="12"/>
              <p:cNvSpPr txBox="true"/>
              <p:nvPr/>
            </p:nvSpPr>
            <p:spPr>
              <a:xfrm>
                <a:off x="0" y="-38100"/>
                <a:ext cx="55859" cy="196678"/>
              </a:xfrm>
              <a:prstGeom prst="rect">
                <a:avLst/>
              </a:prstGeom>
            </p:spPr>
            <p:txBody>
              <a:bodyPr anchor="ctr" rtlCol="false" tIns="50800" lIns="50800" bIns="50800" rIns="50800"/>
              <a:lstStyle/>
              <a:p>
                <a:pPr algn="ctr">
                  <a:lnSpc>
                    <a:spcPts val="2659"/>
                  </a:lnSpc>
                  <a:spcBef>
                    <a:spcPct val="0"/>
                  </a:spcBef>
                </a:pPr>
              </a:p>
            </p:txBody>
          </p:sp>
        </p:grpSp>
        <p:grpSp>
          <p:nvGrpSpPr>
            <p:cNvPr name="Group 13" id="13"/>
            <p:cNvGrpSpPr/>
            <p:nvPr/>
          </p:nvGrpSpPr>
          <p:grpSpPr>
            <a:xfrm rot="0">
              <a:off x="0" y="1605602"/>
              <a:ext cx="282786" cy="802801"/>
              <a:chOff x="0" y="0"/>
              <a:chExt cx="55859" cy="158578"/>
            </a:xfrm>
          </p:grpSpPr>
          <p:sp>
            <p:nvSpPr>
              <p:cNvPr name="Freeform 14" id="14"/>
              <p:cNvSpPr/>
              <p:nvPr/>
            </p:nvSpPr>
            <p:spPr>
              <a:xfrm flipH="false" flipV="false" rot="0">
                <a:off x="0" y="0"/>
                <a:ext cx="55859" cy="158578"/>
              </a:xfrm>
              <a:custGeom>
                <a:avLst/>
                <a:gdLst/>
                <a:ahLst/>
                <a:cxnLst/>
                <a:rect r="r" b="b" t="t" l="l"/>
                <a:pathLst>
                  <a:path h="158578" w="55859">
                    <a:moveTo>
                      <a:pt x="0" y="0"/>
                    </a:moveTo>
                    <a:lnTo>
                      <a:pt x="55859" y="0"/>
                    </a:lnTo>
                    <a:lnTo>
                      <a:pt x="55859" y="158578"/>
                    </a:lnTo>
                    <a:lnTo>
                      <a:pt x="0" y="158578"/>
                    </a:lnTo>
                    <a:close/>
                  </a:path>
                </a:pathLst>
              </a:custGeom>
              <a:solidFill>
                <a:srgbClr val="1211CA"/>
              </a:solidFill>
            </p:spPr>
          </p:sp>
          <p:sp>
            <p:nvSpPr>
              <p:cNvPr name="TextBox 15" id="15"/>
              <p:cNvSpPr txBox="true"/>
              <p:nvPr/>
            </p:nvSpPr>
            <p:spPr>
              <a:xfrm>
                <a:off x="0" y="-38100"/>
                <a:ext cx="55859" cy="196678"/>
              </a:xfrm>
              <a:prstGeom prst="rect">
                <a:avLst/>
              </a:prstGeom>
            </p:spPr>
            <p:txBody>
              <a:bodyPr anchor="ctr" rtlCol="false" tIns="50800" lIns="50800" bIns="50800" rIns="50800"/>
              <a:lstStyle/>
              <a:p>
                <a:pPr algn="ctr">
                  <a:lnSpc>
                    <a:spcPts val="2659"/>
                  </a:lnSpc>
                  <a:spcBef>
                    <a:spcPct val="0"/>
                  </a:spcBef>
                </a:pPr>
              </a:p>
            </p:txBody>
          </p:sp>
        </p:grpSp>
        <p:grpSp>
          <p:nvGrpSpPr>
            <p:cNvPr name="Group 16" id="16"/>
            <p:cNvGrpSpPr/>
            <p:nvPr/>
          </p:nvGrpSpPr>
          <p:grpSpPr>
            <a:xfrm rot="0">
              <a:off x="0" y="3211204"/>
              <a:ext cx="282786" cy="802801"/>
              <a:chOff x="0" y="0"/>
              <a:chExt cx="55859" cy="158578"/>
            </a:xfrm>
          </p:grpSpPr>
          <p:sp>
            <p:nvSpPr>
              <p:cNvPr name="Freeform 17" id="17"/>
              <p:cNvSpPr/>
              <p:nvPr/>
            </p:nvSpPr>
            <p:spPr>
              <a:xfrm flipH="false" flipV="false" rot="0">
                <a:off x="0" y="0"/>
                <a:ext cx="55859" cy="158578"/>
              </a:xfrm>
              <a:custGeom>
                <a:avLst/>
                <a:gdLst/>
                <a:ahLst/>
                <a:cxnLst/>
                <a:rect r="r" b="b" t="t" l="l"/>
                <a:pathLst>
                  <a:path h="158578" w="55859">
                    <a:moveTo>
                      <a:pt x="0" y="0"/>
                    </a:moveTo>
                    <a:lnTo>
                      <a:pt x="55859" y="0"/>
                    </a:lnTo>
                    <a:lnTo>
                      <a:pt x="55859" y="158578"/>
                    </a:lnTo>
                    <a:lnTo>
                      <a:pt x="0" y="158578"/>
                    </a:lnTo>
                    <a:close/>
                  </a:path>
                </a:pathLst>
              </a:custGeom>
              <a:solidFill>
                <a:srgbClr val="1211CA"/>
              </a:solidFill>
            </p:spPr>
          </p:sp>
          <p:sp>
            <p:nvSpPr>
              <p:cNvPr name="TextBox 18" id="18"/>
              <p:cNvSpPr txBox="true"/>
              <p:nvPr/>
            </p:nvSpPr>
            <p:spPr>
              <a:xfrm>
                <a:off x="0" y="-38100"/>
                <a:ext cx="55859" cy="196678"/>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0">
              <a:off x="0" y="4816806"/>
              <a:ext cx="282786" cy="802801"/>
              <a:chOff x="0" y="0"/>
              <a:chExt cx="55859" cy="158578"/>
            </a:xfrm>
          </p:grpSpPr>
          <p:sp>
            <p:nvSpPr>
              <p:cNvPr name="Freeform 20" id="20"/>
              <p:cNvSpPr/>
              <p:nvPr/>
            </p:nvSpPr>
            <p:spPr>
              <a:xfrm flipH="false" flipV="false" rot="0">
                <a:off x="0" y="0"/>
                <a:ext cx="55859" cy="158578"/>
              </a:xfrm>
              <a:custGeom>
                <a:avLst/>
                <a:gdLst/>
                <a:ahLst/>
                <a:cxnLst/>
                <a:rect r="r" b="b" t="t" l="l"/>
                <a:pathLst>
                  <a:path h="158578" w="55859">
                    <a:moveTo>
                      <a:pt x="0" y="0"/>
                    </a:moveTo>
                    <a:lnTo>
                      <a:pt x="55859" y="0"/>
                    </a:lnTo>
                    <a:lnTo>
                      <a:pt x="55859" y="158578"/>
                    </a:lnTo>
                    <a:lnTo>
                      <a:pt x="0" y="158578"/>
                    </a:lnTo>
                    <a:close/>
                  </a:path>
                </a:pathLst>
              </a:custGeom>
              <a:solidFill>
                <a:srgbClr val="1211CA"/>
              </a:solidFill>
            </p:spPr>
          </p:sp>
          <p:sp>
            <p:nvSpPr>
              <p:cNvPr name="TextBox 21" id="21"/>
              <p:cNvSpPr txBox="true"/>
              <p:nvPr/>
            </p:nvSpPr>
            <p:spPr>
              <a:xfrm>
                <a:off x="0" y="-38100"/>
                <a:ext cx="55859" cy="196678"/>
              </a:xfrm>
              <a:prstGeom prst="rect">
                <a:avLst/>
              </a:prstGeom>
            </p:spPr>
            <p:txBody>
              <a:bodyPr anchor="ctr" rtlCol="false" tIns="50800" lIns="50800" bIns="50800" rIns="50800"/>
              <a:lstStyle/>
              <a:p>
                <a:pPr algn="ctr">
                  <a:lnSpc>
                    <a:spcPts val="2659"/>
                  </a:lnSpc>
                  <a:spcBef>
                    <a:spcPct val="0"/>
                  </a:spcBef>
                </a:pPr>
              </a:p>
            </p:txBody>
          </p:sp>
        </p:grpSp>
      </p:grpSp>
      <p:sp>
        <p:nvSpPr>
          <p:cNvPr name="TextBox 22" id="22"/>
          <p:cNvSpPr txBox="true"/>
          <p:nvPr/>
        </p:nvSpPr>
        <p:spPr>
          <a:xfrm rot="0">
            <a:off x="1033098" y="2886075"/>
            <a:ext cx="16221804" cy="857250"/>
          </a:xfrm>
          <a:prstGeom prst="rect">
            <a:avLst/>
          </a:prstGeom>
        </p:spPr>
        <p:txBody>
          <a:bodyPr anchor="t" rtlCol="false" tIns="0" lIns="0" bIns="0" rIns="0">
            <a:spAutoFit/>
          </a:bodyPr>
          <a:lstStyle/>
          <a:p>
            <a:pPr algn="ctr">
              <a:lnSpc>
                <a:spcPts val="6600"/>
              </a:lnSpc>
            </a:pPr>
            <a:r>
              <a:rPr lang="en-US" b="true" sz="6000">
                <a:solidFill>
                  <a:srgbClr val="1211CA"/>
                </a:solidFill>
                <a:latin typeface="Montserrat Ultra-Bold"/>
                <a:ea typeface="Montserrat Ultra-Bold"/>
                <a:cs typeface="Montserrat Ultra-Bold"/>
                <a:sym typeface="Montserrat Ultra-Bold"/>
              </a:rPr>
              <a:t>FINAL PROJECT</a:t>
            </a:r>
          </a:p>
        </p:txBody>
      </p:sp>
      <p:sp>
        <p:nvSpPr>
          <p:cNvPr name="TextBox 23" id="23"/>
          <p:cNvSpPr txBox="true"/>
          <p:nvPr/>
        </p:nvSpPr>
        <p:spPr>
          <a:xfrm rot="0">
            <a:off x="1960900" y="4205389"/>
            <a:ext cx="14366200" cy="3492500"/>
          </a:xfrm>
          <a:prstGeom prst="rect">
            <a:avLst/>
          </a:prstGeom>
        </p:spPr>
        <p:txBody>
          <a:bodyPr anchor="t" rtlCol="false" tIns="0" lIns="0" bIns="0" rIns="0">
            <a:spAutoFit/>
          </a:bodyPr>
          <a:lstStyle/>
          <a:p>
            <a:pPr algn="ctr">
              <a:lnSpc>
                <a:spcPts val="5500"/>
              </a:lnSpc>
            </a:pPr>
            <a:r>
              <a:rPr lang="en-US" b="true" sz="5000">
                <a:solidFill>
                  <a:srgbClr val="F9B314"/>
                </a:solidFill>
                <a:latin typeface="Montserrat Ultra-Bold"/>
                <a:ea typeface="Montserrat Ultra-Bold"/>
                <a:cs typeface="Montserrat Ultra-Bold"/>
                <a:sym typeface="Montserrat Ultra-Bold"/>
              </a:rPr>
              <a:t>PENGGUNAAN LONG SHORT TERM MEMORY (LSTM) DALAM NAMED ENTITY RECOGNITION (NER): STUDI KASUS PADA DATA TEKS BERBAHASA INDONESIA</a:t>
            </a:r>
          </a:p>
          <a:p>
            <a:pPr algn="ctr">
              <a:lnSpc>
                <a:spcPts val="5500"/>
              </a:lnSpc>
            </a:pPr>
          </a:p>
        </p:txBody>
      </p:sp>
      <p:sp>
        <p:nvSpPr>
          <p:cNvPr name="TextBox 24" id="24"/>
          <p:cNvSpPr txBox="true"/>
          <p:nvPr/>
        </p:nvSpPr>
        <p:spPr>
          <a:xfrm rot="0">
            <a:off x="12619628" y="1038225"/>
            <a:ext cx="4639672" cy="352044"/>
          </a:xfrm>
          <a:prstGeom prst="rect">
            <a:avLst/>
          </a:prstGeom>
        </p:spPr>
        <p:txBody>
          <a:bodyPr anchor="t" rtlCol="false" tIns="0" lIns="0" bIns="0" rIns="0">
            <a:spAutoFit/>
          </a:bodyPr>
          <a:lstStyle/>
          <a:p>
            <a:pPr algn="r">
              <a:lnSpc>
                <a:spcPts val="2808"/>
              </a:lnSpc>
            </a:pPr>
            <a:r>
              <a:rPr lang="en-US" b="true" sz="2400">
                <a:solidFill>
                  <a:srgbClr val="101010"/>
                </a:solidFill>
                <a:latin typeface="Montserrat Semi-Bold"/>
                <a:ea typeface="Montserrat Semi-Bold"/>
                <a:cs typeface="Montserrat Semi-Bold"/>
                <a:sym typeface="Montserrat Semi-Bold"/>
              </a:rPr>
              <a:t>Pemrograman Bahasa Alami</a:t>
            </a:r>
          </a:p>
        </p:txBody>
      </p:sp>
      <p:grpSp>
        <p:nvGrpSpPr>
          <p:cNvPr name="Group 25" id="25"/>
          <p:cNvGrpSpPr/>
          <p:nvPr/>
        </p:nvGrpSpPr>
        <p:grpSpPr>
          <a:xfrm rot="0">
            <a:off x="16255884" y="9393429"/>
            <a:ext cx="1147593" cy="128804"/>
            <a:chOff x="0" y="0"/>
            <a:chExt cx="302247" cy="33924"/>
          </a:xfrm>
        </p:grpSpPr>
        <p:sp>
          <p:nvSpPr>
            <p:cNvPr name="Freeform 26" id="26"/>
            <p:cNvSpPr/>
            <p:nvPr/>
          </p:nvSpPr>
          <p:spPr>
            <a:xfrm flipH="false" flipV="false" rot="0">
              <a:off x="0" y="0"/>
              <a:ext cx="302247" cy="33924"/>
            </a:xfrm>
            <a:custGeom>
              <a:avLst/>
              <a:gdLst/>
              <a:ahLst/>
              <a:cxnLst/>
              <a:rect r="r" b="b" t="t" l="l"/>
              <a:pathLst>
                <a:path h="33924" w="302247">
                  <a:moveTo>
                    <a:pt x="0" y="0"/>
                  </a:moveTo>
                  <a:lnTo>
                    <a:pt x="302247" y="0"/>
                  </a:lnTo>
                  <a:lnTo>
                    <a:pt x="302247" y="33924"/>
                  </a:lnTo>
                  <a:lnTo>
                    <a:pt x="0" y="33924"/>
                  </a:lnTo>
                  <a:close/>
                </a:path>
              </a:pathLst>
            </a:custGeom>
            <a:solidFill>
              <a:srgbClr val="F9B314"/>
            </a:solidFill>
          </p:spPr>
        </p:sp>
        <p:sp>
          <p:nvSpPr>
            <p:cNvPr name="TextBox 27" id="27"/>
            <p:cNvSpPr txBox="true"/>
            <p:nvPr/>
          </p:nvSpPr>
          <p:spPr>
            <a:xfrm>
              <a:off x="0" y="-38100"/>
              <a:ext cx="302247" cy="72024"/>
            </a:xfrm>
            <a:prstGeom prst="rect">
              <a:avLst/>
            </a:prstGeom>
          </p:spPr>
          <p:txBody>
            <a:bodyPr anchor="ctr" rtlCol="false" tIns="50800" lIns="50800" bIns="50800" rIns="50800"/>
            <a:lstStyle/>
            <a:p>
              <a:pPr algn="ctr">
                <a:lnSpc>
                  <a:spcPts val="2659"/>
                </a:lnSpc>
                <a:spcBef>
                  <a:spcPct val="0"/>
                </a:spcBef>
              </a:pPr>
            </a:p>
          </p:txBody>
        </p:sp>
      </p:grpSp>
      <p:sp>
        <p:nvSpPr>
          <p:cNvPr name="TextBox 28" id="28"/>
          <p:cNvSpPr txBox="true"/>
          <p:nvPr/>
        </p:nvSpPr>
        <p:spPr>
          <a:xfrm rot="0">
            <a:off x="17115124" y="8961630"/>
            <a:ext cx="288353" cy="431799"/>
          </a:xfrm>
          <a:prstGeom prst="rect">
            <a:avLst/>
          </a:prstGeom>
        </p:spPr>
        <p:txBody>
          <a:bodyPr anchor="t" rtlCol="false" tIns="0" lIns="0" bIns="0" rIns="0">
            <a:spAutoFit/>
          </a:bodyPr>
          <a:lstStyle/>
          <a:p>
            <a:pPr algn="r">
              <a:lnSpc>
                <a:spcPts val="3500"/>
              </a:lnSpc>
            </a:pPr>
            <a:r>
              <a:rPr lang="en-US" b="true" sz="2500">
                <a:solidFill>
                  <a:srgbClr val="101010"/>
                </a:solidFill>
                <a:latin typeface="Montserrat Classic Bold"/>
                <a:ea typeface="Montserrat Classic Bold"/>
                <a:cs typeface="Montserrat Classic Bold"/>
                <a:sym typeface="Montserrat Classic Bold"/>
              </a:rPr>
              <a:t>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952500"/>
            <a:ext cx="18288000" cy="12192000"/>
          </a:xfrm>
          <a:custGeom>
            <a:avLst/>
            <a:gdLst/>
            <a:ahLst/>
            <a:cxnLst/>
            <a:rect r="r" b="b" t="t" l="l"/>
            <a:pathLst>
              <a:path h="12192000" w="18288000">
                <a:moveTo>
                  <a:pt x="0" y="0"/>
                </a:moveTo>
                <a:lnTo>
                  <a:pt x="18288000" y="0"/>
                </a:lnTo>
                <a:lnTo>
                  <a:pt x="18288000" y="12192000"/>
                </a:lnTo>
                <a:lnTo>
                  <a:pt x="0" y="12192000"/>
                </a:lnTo>
                <a:lnTo>
                  <a:pt x="0" y="0"/>
                </a:lnTo>
                <a:close/>
              </a:path>
            </a:pathLst>
          </a:custGeom>
          <a:blipFill>
            <a:blip r:embed="rId2">
              <a:alphaModFix amt="5000"/>
            </a:blip>
            <a:stretch>
              <a:fillRect l="0" t="0" r="0" b="0"/>
            </a:stretch>
          </a:blipFill>
        </p:spPr>
      </p:sp>
      <p:grpSp>
        <p:nvGrpSpPr>
          <p:cNvPr name="Group 3" id="3"/>
          <p:cNvGrpSpPr/>
          <p:nvPr/>
        </p:nvGrpSpPr>
        <p:grpSpPr>
          <a:xfrm rot="0">
            <a:off x="16111707" y="9012429"/>
            <a:ext cx="1147593" cy="245871"/>
            <a:chOff x="0" y="0"/>
            <a:chExt cx="302247" cy="64756"/>
          </a:xfrm>
        </p:grpSpPr>
        <p:sp>
          <p:nvSpPr>
            <p:cNvPr name="Freeform 4" id="4"/>
            <p:cNvSpPr/>
            <p:nvPr/>
          </p:nvSpPr>
          <p:spPr>
            <a:xfrm flipH="false" flipV="false" rot="0">
              <a:off x="0" y="0"/>
              <a:ext cx="302247" cy="64756"/>
            </a:xfrm>
            <a:custGeom>
              <a:avLst/>
              <a:gdLst/>
              <a:ahLst/>
              <a:cxnLst/>
              <a:rect r="r" b="b" t="t" l="l"/>
              <a:pathLst>
                <a:path h="64756" w="302247">
                  <a:moveTo>
                    <a:pt x="0" y="0"/>
                  </a:moveTo>
                  <a:lnTo>
                    <a:pt x="302247" y="0"/>
                  </a:lnTo>
                  <a:lnTo>
                    <a:pt x="302247" y="64756"/>
                  </a:lnTo>
                  <a:lnTo>
                    <a:pt x="0" y="64756"/>
                  </a:lnTo>
                  <a:close/>
                </a:path>
              </a:pathLst>
            </a:custGeom>
            <a:solidFill>
              <a:srgbClr val="F9B314"/>
            </a:solidFill>
          </p:spPr>
        </p:sp>
        <p:sp>
          <p:nvSpPr>
            <p:cNvPr name="TextBox 5" id="5"/>
            <p:cNvSpPr txBox="true"/>
            <p:nvPr/>
          </p:nvSpPr>
          <p:spPr>
            <a:xfrm>
              <a:off x="0" y="-38100"/>
              <a:ext cx="302247" cy="102856"/>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16685504" y="8389494"/>
            <a:ext cx="573796" cy="622935"/>
          </a:xfrm>
          <a:prstGeom prst="rect">
            <a:avLst/>
          </a:prstGeom>
        </p:spPr>
        <p:txBody>
          <a:bodyPr anchor="t" rtlCol="false" tIns="0" lIns="0" bIns="0" rIns="0">
            <a:spAutoFit/>
          </a:bodyPr>
          <a:lstStyle/>
          <a:p>
            <a:pPr algn="r">
              <a:lnSpc>
                <a:spcPts val="5040"/>
              </a:lnSpc>
            </a:pPr>
            <a:r>
              <a:rPr lang="en-US" b="true" sz="3600">
                <a:solidFill>
                  <a:srgbClr val="101010"/>
                </a:solidFill>
                <a:latin typeface="Montserrat Classic Bold"/>
                <a:ea typeface="Montserrat Classic Bold"/>
                <a:cs typeface="Montserrat Classic Bold"/>
                <a:sym typeface="Montserrat Classic Bold"/>
              </a:rPr>
              <a:t>10</a:t>
            </a:r>
          </a:p>
        </p:txBody>
      </p:sp>
      <p:sp>
        <p:nvSpPr>
          <p:cNvPr name="TextBox 7" id="7"/>
          <p:cNvSpPr txBox="true"/>
          <p:nvPr/>
        </p:nvSpPr>
        <p:spPr>
          <a:xfrm rot="0">
            <a:off x="3565910" y="4735195"/>
            <a:ext cx="11156179" cy="1969136"/>
          </a:xfrm>
          <a:prstGeom prst="rect">
            <a:avLst/>
          </a:prstGeom>
        </p:spPr>
        <p:txBody>
          <a:bodyPr anchor="t" rtlCol="false" tIns="0" lIns="0" bIns="0" rIns="0">
            <a:spAutoFit/>
          </a:bodyPr>
          <a:lstStyle/>
          <a:p>
            <a:pPr algn="ctr">
              <a:lnSpc>
                <a:spcPts val="7520"/>
              </a:lnSpc>
            </a:pPr>
            <a:r>
              <a:rPr lang="en-US" b="true" sz="8000">
                <a:solidFill>
                  <a:srgbClr val="1211CA"/>
                </a:solidFill>
                <a:latin typeface="Montserrat Heavy"/>
                <a:ea typeface="Montserrat Heavy"/>
                <a:cs typeface="Montserrat Heavy"/>
                <a:sym typeface="Montserrat Heavy"/>
              </a:rPr>
              <a:t>Metodologi </a:t>
            </a:r>
            <a:r>
              <a:rPr lang="en-US" b="true" sz="8000">
                <a:solidFill>
                  <a:srgbClr val="F9B314"/>
                </a:solidFill>
                <a:latin typeface="Montserrat Heavy"/>
                <a:ea typeface="Montserrat Heavy"/>
                <a:cs typeface="Montserrat Heavy"/>
                <a:sym typeface="Montserrat Heavy"/>
              </a:rPr>
              <a:t>Penelitian</a:t>
            </a:r>
          </a:p>
        </p:txBody>
      </p:sp>
      <p:grpSp>
        <p:nvGrpSpPr>
          <p:cNvPr name="Group 8" id="8"/>
          <p:cNvGrpSpPr/>
          <p:nvPr/>
        </p:nvGrpSpPr>
        <p:grpSpPr>
          <a:xfrm rot="0">
            <a:off x="1155862" y="1514198"/>
            <a:ext cx="4484217" cy="109618"/>
            <a:chOff x="0" y="0"/>
            <a:chExt cx="1181028" cy="28871"/>
          </a:xfrm>
        </p:grpSpPr>
        <p:sp>
          <p:nvSpPr>
            <p:cNvPr name="Freeform 9" id="9"/>
            <p:cNvSpPr/>
            <p:nvPr/>
          </p:nvSpPr>
          <p:spPr>
            <a:xfrm flipH="false" flipV="false" rot="0">
              <a:off x="0" y="0"/>
              <a:ext cx="1181028" cy="28871"/>
            </a:xfrm>
            <a:custGeom>
              <a:avLst/>
              <a:gdLst/>
              <a:ahLst/>
              <a:cxnLst/>
              <a:rect r="r" b="b" t="t" l="l"/>
              <a:pathLst>
                <a:path h="28871" w="1181028">
                  <a:moveTo>
                    <a:pt x="0" y="0"/>
                  </a:moveTo>
                  <a:lnTo>
                    <a:pt x="1181028" y="0"/>
                  </a:lnTo>
                  <a:lnTo>
                    <a:pt x="1181028" y="28871"/>
                  </a:lnTo>
                  <a:lnTo>
                    <a:pt x="0" y="28871"/>
                  </a:lnTo>
                  <a:close/>
                </a:path>
              </a:pathLst>
            </a:custGeom>
            <a:solidFill>
              <a:srgbClr val="F9B314"/>
            </a:solidFill>
          </p:spPr>
        </p:sp>
        <p:sp>
          <p:nvSpPr>
            <p:cNvPr name="TextBox 10" id="10"/>
            <p:cNvSpPr txBox="true"/>
            <p:nvPr/>
          </p:nvSpPr>
          <p:spPr>
            <a:xfrm>
              <a:off x="0" y="-38100"/>
              <a:ext cx="1181028" cy="66971"/>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1028700" y="1038225"/>
            <a:ext cx="4639672" cy="352044"/>
          </a:xfrm>
          <a:prstGeom prst="rect">
            <a:avLst/>
          </a:prstGeom>
        </p:spPr>
        <p:txBody>
          <a:bodyPr anchor="t" rtlCol="false" tIns="0" lIns="0" bIns="0" rIns="0">
            <a:spAutoFit/>
          </a:bodyPr>
          <a:lstStyle/>
          <a:p>
            <a:pPr algn="r">
              <a:lnSpc>
                <a:spcPts val="2808"/>
              </a:lnSpc>
            </a:pPr>
            <a:r>
              <a:rPr lang="en-US" b="true" sz="2400">
                <a:solidFill>
                  <a:srgbClr val="101010"/>
                </a:solidFill>
                <a:latin typeface="Montserrat Semi-Bold"/>
                <a:ea typeface="Montserrat Semi-Bold"/>
                <a:cs typeface="Montserrat Semi-Bold"/>
                <a:sym typeface="Montserrat Semi-Bold"/>
              </a:rPr>
              <a:t>Pemrograman Bahasa Alami</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543050" y="3287327"/>
            <a:ext cx="6806865" cy="5219700"/>
          </a:xfrm>
          <a:prstGeom prst="rect">
            <a:avLst/>
          </a:prstGeom>
        </p:spPr>
        <p:txBody>
          <a:bodyPr anchor="t" rtlCol="false" tIns="0" lIns="0" bIns="0" rIns="0">
            <a:spAutoFit/>
          </a:bodyPr>
          <a:lstStyle/>
          <a:p>
            <a:pPr algn="just">
              <a:lnSpc>
                <a:spcPts val="4199"/>
              </a:lnSpc>
            </a:pPr>
            <a:r>
              <a:rPr lang="en-US" sz="2999">
                <a:solidFill>
                  <a:srgbClr val="2D262A"/>
                </a:solidFill>
                <a:latin typeface="Montserrat Classic"/>
                <a:ea typeface="Montserrat Classic"/>
                <a:cs typeface="Montserrat Classic"/>
                <a:sym typeface="Montserrat Classic"/>
              </a:rPr>
              <a:t>Penelitian ini bertujuan mengembangkan sistem Named Entity Recognition (NER) berbasis LSTM untuk teks olahraga, dengan fokus pada entitas seperti nama pemain, tim, stadion, liga, dan lokasi pertandingan. Sistem ini menggunakan data teks berlabel manual untuk mendeteksi entitas secara otomatis.</a:t>
            </a:r>
          </a:p>
        </p:txBody>
      </p:sp>
      <p:grpSp>
        <p:nvGrpSpPr>
          <p:cNvPr name="Group 3" id="3"/>
          <p:cNvGrpSpPr/>
          <p:nvPr/>
        </p:nvGrpSpPr>
        <p:grpSpPr>
          <a:xfrm rot="0">
            <a:off x="16255884" y="9393429"/>
            <a:ext cx="1147593" cy="128804"/>
            <a:chOff x="0" y="0"/>
            <a:chExt cx="302247" cy="33924"/>
          </a:xfrm>
        </p:grpSpPr>
        <p:sp>
          <p:nvSpPr>
            <p:cNvPr name="Freeform 4" id="4"/>
            <p:cNvSpPr/>
            <p:nvPr/>
          </p:nvSpPr>
          <p:spPr>
            <a:xfrm flipH="false" flipV="false" rot="0">
              <a:off x="0" y="0"/>
              <a:ext cx="302247" cy="33924"/>
            </a:xfrm>
            <a:custGeom>
              <a:avLst/>
              <a:gdLst/>
              <a:ahLst/>
              <a:cxnLst/>
              <a:rect r="r" b="b" t="t" l="l"/>
              <a:pathLst>
                <a:path h="33924" w="302247">
                  <a:moveTo>
                    <a:pt x="0" y="0"/>
                  </a:moveTo>
                  <a:lnTo>
                    <a:pt x="302247" y="0"/>
                  </a:lnTo>
                  <a:lnTo>
                    <a:pt x="302247" y="33924"/>
                  </a:lnTo>
                  <a:lnTo>
                    <a:pt x="0" y="33924"/>
                  </a:lnTo>
                  <a:close/>
                </a:path>
              </a:pathLst>
            </a:custGeom>
            <a:solidFill>
              <a:srgbClr val="F9B314"/>
            </a:solidFill>
          </p:spPr>
        </p:sp>
        <p:sp>
          <p:nvSpPr>
            <p:cNvPr name="TextBox 5" id="5"/>
            <p:cNvSpPr txBox="true"/>
            <p:nvPr/>
          </p:nvSpPr>
          <p:spPr>
            <a:xfrm>
              <a:off x="0" y="-38100"/>
              <a:ext cx="302247" cy="72024"/>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17115124" y="8961630"/>
            <a:ext cx="288353" cy="431799"/>
          </a:xfrm>
          <a:prstGeom prst="rect">
            <a:avLst/>
          </a:prstGeom>
        </p:spPr>
        <p:txBody>
          <a:bodyPr anchor="t" rtlCol="false" tIns="0" lIns="0" bIns="0" rIns="0">
            <a:spAutoFit/>
          </a:bodyPr>
          <a:lstStyle/>
          <a:p>
            <a:pPr algn="r">
              <a:lnSpc>
                <a:spcPts val="3500"/>
              </a:lnSpc>
            </a:pPr>
            <a:r>
              <a:rPr lang="en-US" b="true" sz="2500">
                <a:solidFill>
                  <a:srgbClr val="101010"/>
                </a:solidFill>
                <a:latin typeface="Montserrat Classic Bold"/>
                <a:ea typeface="Montserrat Classic Bold"/>
                <a:cs typeface="Montserrat Classic Bold"/>
                <a:sym typeface="Montserrat Classic Bold"/>
              </a:rPr>
              <a:t>11</a:t>
            </a:r>
          </a:p>
        </p:txBody>
      </p:sp>
      <p:sp>
        <p:nvSpPr>
          <p:cNvPr name="TextBox 7" id="7"/>
          <p:cNvSpPr txBox="true"/>
          <p:nvPr/>
        </p:nvSpPr>
        <p:spPr>
          <a:xfrm rot="0">
            <a:off x="1543050" y="1712901"/>
            <a:ext cx="987457" cy="969647"/>
          </a:xfrm>
          <a:prstGeom prst="rect">
            <a:avLst/>
          </a:prstGeom>
        </p:spPr>
        <p:txBody>
          <a:bodyPr anchor="t" rtlCol="false" tIns="0" lIns="0" bIns="0" rIns="0">
            <a:spAutoFit/>
          </a:bodyPr>
          <a:lstStyle/>
          <a:p>
            <a:pPr algn="l">
              <a:lnSpc>
                <a:spcPts val="7979"/>
              </a:lnSpc>
            </a:pPr>
            <a:r>
              <a:rPr lang="en-US" sz="5699" b="true">
                <a:solidFill>
                  <a:srgbClr val="1211CA"/>
                </a:solidFill>
                <a:latin typeface="Montserrat Classic Bold"/>
                <a:ea typeface="Montserrat Classic Bold"/>
                <a:cs typeface="Montserrat Classic Bold"/>
                <a:sym typeface="Montserrat Classic Bold"/>
              </a:rPr>
              <a:t>01</a:t>
            </a:r>
          </a:p>
        </p:txBody>
      </p:sp>
      <p:sp>
        <p:nvSpPr>
          <p:cNvPr name="TextBox 8" id="8"/>
          <p:cNvSpPr txBox="true"/>
          <p:nvPr/>
        </p:nvSpPr>
        <p:spPr>
          <a:xfrm rot="0">
            <a:off x="9212684" y="3095131"/>
            <a:ext cx="7997690" cy="6267450"/>
          </a:xfrm>
          <a:prstGeom prst="rect">
            <a:avLst/>
          </a:prstGeom>
        </p:spPr>
        <p:txBody>
          <a:bodyPr anchor="t" rtlCol="false" tIns="0" lIns="0" bIns="0" rIns="0">
            <a:spAutoFit/>
          </a:bodyPr>
          <a:lstStyle/>
          <a:p>
            <a:pPr algn="l" marL="647697" indent="-323848" lvl="1">
              <a:lnSpc>
                <a:spcPts val="4199"/>
              </a:lnSpc>
              <a:buFont typeface="Arial"/>
              <a:buChar char="•"/>
            </a:pPr>
            <a:r>
              <a:rPr lang="en-US" sz="2999">
                <a:solidFill>
                  <a:srgbClr val="2D262A"/>
                </a:solidFill>
                <a:latin typeface="Montserrat Classic"/>
                <a:ea typeface="Montserrat Classic"/>
                <a:cs typeface="Montserrat Classic"/>
                <a:sym typeface="Montserrat Classic"/>
              </a:rPr>
              <a:t>Pengumpulan Data: Data berasal dari file teks yang sudah dilabeli dengan entitas olahraga.</a:t>
            </a:r>
          </a:p>
          <a:p>
            <a:pPr algn="l" marL="647697" indent="-323848" lvl="1">
              <a:lnSpc>
                <a:spcPts val="4199"/>
              </a:lnSpc>
              <a:buFont typeface="Arial"/>
              <a:buChar char="•"/>
            </a:pPr>
            <a:r>
              <a:rPr lang="en-US" sz="2999">
                <a:solidFill>
                  <a:srgbClr val="2D262A"/>
                </a:solidFill>
                <a:latin typeface="Montserrat Classic"/>
                <a:ea typeface="Montserrat Classic"/>
                <a:cs typeface="Montserrat Classic"/>
                <a:sym typeface="Montserrat Classic"/>
              </a:rPr>
              <a:t>Preprocessing:</a:t>
            </a:r>
          </a:p>
          <a:p>
            <a:pPr algn="l" marL="1295394" indent="-431798" lvl="2">
              <a:lnSpc>
                <a:spcPts val="4199"/>
              </a:lnSpc>
              <a:buFont typeface="Arial"/>
              <a:buChar char="⚬"/>
            </a:pPr>
            <a:r>
              <a:rPr lang="en-US" sz="2999">
                <a:solidFill>
                  <a:srgbClr val="2D262A"/>
                </a:solidFill>
                <a:latin typeface="Montserrat Classic"/>
                <a:ea typeface="Montserrat Classic"/>
                <a:cs typeface="Montserrat Classic"/>
                <a:sym typeface="Montserrat Classic"/>
              </a:rPr>
              <a:t>Tokenisasi dan Part-of-Speech (POS) tagging menggunakan Stanza.</a:t>
            </a:r>
          </a:p>
          <a:p>
            <a:pPr algn="l" marL="1295394" indent="-431798" lvl="2">
              <a:lnSpc>
                <a:spcPts val="4199"/>
              </a:lnSpc>
              <a:buFont typeface="Arial"/>
              <a:buChar char="⚬"/>
            </a:pPr>
            <a:r>
              <a:rPr lang="en-US" sz="2999">
                <a:solidFill>
                  <a:srgbClr val="2D262A"/>
                </a:solidFill>
                <a:latin typeface="Montserrat Classic"/>
                <a:ea typeface="Montserrat Classic"/>
                <a:cs typeface="Montserrat Classic"/>
                <a:sym typeface="Montserrat Classic"/>
              </a:rPr>
              <a:t>Penyelarasan label entitas dengan token yang terdeteksi.</a:t>
            </a:r>
          </a:p>
          <a:p>
            <a:pPr algn="l" marL="1295394" indent="-431798" lvl="2">
              <a:lnSpc>
                <a:spcPts val="4199"/>
              </a:lnSpc>
              <a:buFont typeface="Arial"/>
              <a:buChar char="⚬"/>
            </a:pPr>
            <a:r>
              <a:rPr lang="en-US" sz="2999">
                <a:solidFill>
                  <a:srgbClr val="2D262A"/>
                </a:solidFill>
                <a:latin typeface="Montserrat Classic"/>
                <a:ea typeface="Montserrat Classic"/>
                <a:cs typeface="Montserrat Classic"/>
                <a:sym typeface="Montserrat Classic"/>
              </a:rPr>
              <a:t>Pembuatan kosakata POS dan label untuk pelatihan.</a:t>
            </a:r>
          </a:p>
          <a:p>
            <a:pPr algn="l">
              <a:lnSpc>
                <a:spcPts val="4199"/>
              </a:lnSpc>
            </a:pPr>
          </a:p>
        </p:txBody>
      </p:sp>
      <p:sp>
        <p:nvSpPr>
          <p:cNvPr name="TextBox 9" id="9"/>
          <p:cNvSpPr txBox="true"/>
          <p:nvPr/>
        </p:nvSpPr>
        <p:spPr>
          <a:xfrm rot="0">
            <a:off x="9212684" y="2552205"/>
            <a:ext cx="7221375" cy="481330"/>
          </a:xfrm>
          <a:prstGeom prst="rect">
            <a:avLst/>
          </a:prstGeom>
        </p:spPr>
        <p:txBody>
          <a:bodyPr anchor="t" rtlCol="false" tIns="0" lIns="0" bIns="0" rIns="0">
            <a:spAutoFit/>
          </a:bodyPr>
          <a:lstStyle/>
          <a:p>
            <a:pPr algn="l">
              <a:lnSpc>
                <a:spcPts val="3919"/>
              </a:lnSpc>
            </a:pPr>
            <a:r>
              <a:rPr lang="en-US" sz="2799" b="true">
                <a:solidFill>
                  <a:srgbClr val="F9B314"/>
                </a:solidFill>
                <a:latin typeface="Montserrat Classic Bold"/>
                <a:ea typeface="Montserrat Classic Bold"/>
                <a:cs typeface="Montserrat Classic Bold"/>
                <a:sym typeface="Montserrat Classic Bold"/>
              </a:rPr>
              <a:t>Pengumpulan </a:t>
            </a:r>
            <a:r>
              <a:rPr lang="en-US" sz="2799" b="true">
                <a:solidFill>
                  <a:srgbClr val="1211CA"/>
                </a:solidFill>
                <a:latin typeface="Montserrat Classic Bold"/>
                <a:ea typeface="Montserrat Classic Bold"/>
                <a:cs typeface="Montserrat Classic Bold"/>
                <a:sym typeface="Montserrat Classic Bold"/>
              </a:rPr>
              <a:t>&amp;</a:t>
            </a:r>
            <a:r>
              <a:rPr lang="en-US" sz="2799" b="true">
                <a:solidFill>
                  <a:srgbClr val="F9B314"/>
                </a:solidFill>
                <a:latin typeface="Montserrat Classic Bold"/>
                <a:ea typeface="Montserrat Classic Bold"/>
                <a:cs typeface="Montserrat Classic Bold"/>
                <a:sym typeface="Montserrat Classic Bold"/>
              </a:rPr>
              <a:t> Preprocessing Data</a:t>
            </a:r>
          </a:p>
        </p:txBody>
      </p:sp>
      <p:sp>
        <p:nvSpPr>
          <p:cNvPr name="AutoShape 10" id="10"/>
          <p:cNvSpPr/>
          <p:nvPr/>
        </p:nvSpPr>
        <p:spPr>
          <a:xfrm>
            <a:off x="8805712" y="3373052"/>
            <a:ext cx="0" cy="4848226"/>
          </a:xfrm>
          <a:prstGeom prst="line">
            <a:avLst/>
          </a:prstGeom>
          <a:ln cap="flat" w="38100">
            <a:solidFill>
              <a:srgbClr val="000000"/>
            </a:solidFill>
            <a:prstDash val="solid"/>
            <a:headEnd type="none" len="sm" w="sm"/>
            <a:tailEnd type="none" len="sm" w="sm"/>
          </a:ln>
        </p:spPr>
      </p:sp>
      <p:sp>
        <p:nvSpPr>
          <p:cNvPr name="TextBox 11" id="11"/>
          <p:cNvSpPr txBox="true"/>
          <p:nvPr/>
        </p:nvSpPr>
        <p:spPr>
          <a:xfrm rot="0">
            <a:off x="1543050" y="2678484"/>
            <a:ext cx="6806865" cy="481330"/>
          </a:xfrm>
          <a:prstGeom prst="rect">
            <a:avLst/>
          </a:prstGeom>
        </p:spPr>
        <p:txBody>
          <a:bodyPr anchor="t" rtlCol="false" tIns="0" lIns="0" bIns="0" rIns="0">
            <a:spAutoFit/>
          </a:bodyPr>
          <a:lstStyle/>
          <a:p>
            <a:pPr algn="l">
              <a:lnSpc>
                <a:spcPts val="3919"/>
              </a:lnSpc>
            </a:pPr>
            <a:r>
              <a:rPr lang="en-US" sz="2799" b="true">
                <a:solidFill>
                  <a:srgbClr val="F9B314"/>
                </a:solidFill>
                <a:latin typeface="Montserrat Classic Bold"/>
                <a:ea typeface="Montserrat Classic Bold"/>
                <a:cs typeface="Montserrat Classic Bold"/>
                <a:sym typeface="Montserrat Classic Bold"/>
              </a:rPr>
              <a:t>Desain Penelitian</a:t>
            </a:r>
          </a:p>
        </p:txBody>
      </p:sp>
      <p:sp>
        <p:nvSpPr>
          <p:cNvPr name="TextBox 12" id="12"/>
          <p:cNvSpPr txBox="true"/>
          <p:nvPr/>
        </p:nvSpPr>
        <p:spPr>
          <a:xfrm rot="0">
            <a:off x="9212684" y="1639708"/>
            <a:ext cx="987457" cy="969647"/>
          </a:xfrm>
          <a:prstGeom prst="rect">
            <a:avLst/>
          </a:prstGeom>
        </p:spPr>
        <p:txBody>
          <a:bodyPr anchor="t" rtlCol="false" tIns="0" lIns="0" bIns="0" rIns="0">
            <a:spAutoFit/>
          </a:bodyPr>
          <a:lstStyle/>
          <a:p>
            <a:pPr algn="l">
              <a:lnSpc>
                <a:spcPts val="7979"/>
              </a:lnSpc>
            </a:pPr>
            <a:r>
              <a:rPr lang="en-US" sz="5699" b="true">
                <a:solidFill>
                  <a:srgbClr val="1211CA"/>
                </a:solidFill>
                <a:latin typeface="Montserrat Classic Bold"/>
                <a:ea typeface="Montserrat Classic Bold"/>
                <a:cs typeface="Montserrat Classic Bold"/>
                <a:sym typeface="Montserrat Classic Bold"/>
              </a:rPr>
              <a:t>02</a:t>
            </a:r>
          </a:p>
        </p:txBody>
      </p:sp>
      <p:grpSp>
        <p:nvGrpSpPr>
          <p:cNvPr name="Group 13" id="13"/>
          <p:cNvGrpSpPr/>
          <p:nvPr/>
        </p:nvGrpSpPr>
        <p:grpSpPr>
          <a:xfrm rot="0">
            <a:off x="1155862" y="1514198"/>
            <a:ext cx="4484217" cy="109618"/>
            <a:chOff x="0" y="0"/>
            <a:chExt cx="1181028" cy="28871"/>
          </a:xfrm>
        </p:grpSpPr>
        <p:sp>
          <p:nvSpPr>
            <p:cNvPr name="Freeform 14" id="14"/>
            <p:cNvSpPr/>
            <p:nvPr/>
          </p:nvSpPr>
          <p:spPr>
            <a:xfrm flipH="false" flipV="false" rot="0">
              <a:off x="0" y="0"/>
              <a:ext cx="1181028" cy="28871"/>
            </a:xfrm>
            <a:custGeom>
              <a:avLst/>
              <a:gdLst/>
              <a:ahLst/>
              <a:cxnLst/>
              <a:rect r="r" b="b" t="t" l="l"/>
              <a:pathLst>
                <a:path h="28871" w="1181028">
                  <a:moveTo>
                    <a:pt x="0" y="0"/>
                  </a:moveTo>
                  <a:lnTo>
                    <a:pt x="1181028" y="0"/>
                  </a:lnTo>
                  <a:lnTo>
                    <a:pt x="1181028" y="28871"/>
                  </a:lnTo>
                  <a:lnTo>
                    <a:pt x="0" y="28871"/>
                  </a:lnTo>
                  <a:close/>
                </a:path>
              </a:pathLst>
            </a:custGeom>
            <a:solidFill>
              <a:srgbClr val="F9B314"/>
            </a:solidFill>
          </p:spPr>
        </p:sp>
        <p:sp>
          <p:nvSpPr>
            <p:cNvPr name="TextBox 15" id="15"/>
            <p:cNvSpPr txBox="true"/>
            <p:nvPr/>
          </p:nvSpPr>
          <p:spPr>
            <a:xfrm>
              <a:off x="0" y="-38100"/>
              <a:ext cx="1181028" cy="66971"/>
            </a:xfrm>
            <a:prstGeom prst="rect">
              <a:avLst/>
            </a:prstGeom>
          </p:spPr>
          <p:txBody>
            <a:bodyPr anchor="ctr" rtlCol="false" tIns="50800" lIns="50800" bIns="50800" rIns="50800"/>
            <a:lstStyle/>
            <a:p>
              <a:pPr algn="ctr">
                <a:lnSpc>
                  <a:spcPts val="2659"/>
                </a:lnSpc>
                <a:spcBef>
                  <a:spcPct val="0"/>
                </a:spcBef>
              </a:pPr>
            </a:p>
          </p:txBody>
        </p:sp>
      </p:grpSp>
      <p:sp>
        <p:nvSpPr>
          <p:cNvPr name="TextBox 16" id="16"/>
          <p:cNvSpPr txBox="true"/>
          <p:nvPr/>
        </p:nvSpPr>
        <p:spPr>
          <a:xfrm rot="0">
            <a:off x="1028700" y="1038225"/>
            <a:ext cx="4639672" cy="352044"/>
          </a:xfrm>
          <a:prstGeom prst="rect">
            <a:avLst/>
          </a:prstGeom>
        </p:spPr>
        <p:txBody>
          <a:bodyPr anchor="t" rtlCol="false" tIns="0" lIns="0" bIns="0" rIns="0">
            <a:spAutoFit/>
          </a:bodyPr>
          <a:lstStyle/>
          <a:p>
            <a:pPr algn="r">
              <a:lnSpc>
                <a:spcPts val="2808"/>
              </a:lnSpc>
            </a:pPr>
            <a:r>
              <a:rPr lang="en-US" b="true" sz="2400">
                <a:solidFill>
                  <a:srgbClr val="101010"/>
                </a:solidFill>
                <a:latin typeface="Montserrat Semi-Bold"/>
                <a:ea typeface="Montserrat Semi-Bold"/>
                <a:cs typeface="Montserrat Semi-Bold"/>
                <a:sym typeface="Montserrat Semi-Bold"/>
              </a:rPr>
              <a:t>Pemrograman Bahasa Alami</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155862" y="4088941"/>
            <a:ext cx="15539696" cy="3648075"/>
          </a:xfrm>
          <a:prstGeom prst="rect">
            <a:avLst/>
          </a:prstGeom>
        </p:spPr>
        <p:txBody>
          <a:bodyPr anchor="t" rtlCol="false" tIns="0" lIns="0" bIns="0" rIns="0">
            <a:spAutoFit/>
          </a:bodyPr>
          <a:lstStyle/>
          <a:p>
            <a:pPr algn="just">
              <a:lnSpc>
                <a:spcPts val="4199"/>
              </a:lnSpc>
            </a:pPr>
            <a:r>
              <a:rPr lang="en-US" sz="2999">
                <a:solidFill>
                  <a:srgbClr val="2D262A"/>
                </a:solidFill>
                <a:latin typeface="Montserrat Classic"/>
                <a:ea typeface="Montserrat Classic"/>
                <a:cs typeface="Montserrat Classic"/>
                <a:sym typeface="Montserrat Classic"/>
              </a:rPr>
              <a:t>Model NER berbasis LSTM menggunakan:</a:t>
            </a:r>
          </a:p>
          <a:p>
            <a:pPr algn="just" marL="647697" indent="-323848" lvl="1">
              <a:lnSpc>
                <a:spcPts val="4199"/>
              </a:lnSpc>
              <a:buAutoNum type="arabicPeriod" startAt="1"/>
            </a:pPr>
            <a:r>
              <a:rPr lang="en-US" sz="2999">
                <a:solidFill>
                  <a:srgbClr val="2D262A"/>
                </a:solidFill>
                <a:latin typeface="Montserrat Classic"/>
                <a:ea typeface="Montserrat Classic"/>
                <a:cs typeface="Montserrat Classic"/>
                <a:sym typeface="Montserrat Classic"/>
              </a:rPr>
              <a:t>Embedding Layer: Konversi POS tag menjadi vektor numerik.</a:t>
            </a:r>
          </a:p>
          <a:p>
            <a:pPr algn="just" marL="647697" indent="-323848" lvl="1">
              <a:lnSpc>
                <a:spcPts val="4199"/>
              </a:lnSpc>
              <a:buAutoNum type="arabicPeriod" startAt="1"/>
            </a:pPr>
            <a:r>
              <a:rPr lang="en-US" sz="2999">
                <a:solidFill>
                  <a:srgbClr val="2D262A"/>
                </a:solidFill>
                <a:latin typeface="Montserrat Classic"/>
                <a:ea typeface="Montserrat Classic"/>
                <a:cs typeface="Montserrat Classic"/>
                <a:sym typeface="Montserrat Classic"/>
              </a:rPr>
              <a:t>Bidirectional LSTM Layer: Menangkap konteks dari kedua arah dalam kalimat.</a:t>
            </a:r>
          </a:p>
          <a:p>
            <a:pPr algn="just" marL="647697" indent="-323848" lvl="1">
              <a:lnSpc>
                <a:spcPts val="4199"/>
              </a:lnSpc>
              <a:buAutoNum type="arabicPeriod" startAt="1"/>
            </a:pPr>
            <a:r>
              <a:rPr lang="en-US" sz="2999">
                <a:solidFill>
                  <a:srgbClr val="2D262A"/>
                </a:solidFill>
                <a:latin typeface="Montserrat Classic"/>
                <a:ea typeface="Montserrat Classic"/>
                <a:cs typeface="Montserrat Classic"/>
                <a:sym typeface="Montserrat Classic"/>
              </a:rPr>
              <a:t>Fully Connected Layer: Menghasilkan prediksi label entitas.</a:t>
            </a:r>
          </a:p>
          <a:p>
            <a:pPr algn="just">
              <a:lnSpc>
                <a:spcPts val="4199"/>
              </a:lnSpc>
            </a:pPr>
            <a:r>
              <a:rPr lang="en-US" sz="2999">
                <a:solidFill>
                  <a:srgbClr val="2D262A"/>
                </a:solidFill>
                <a:latin typeface="Montserrat Classic"/>
                <a:ea typeface="Montserrat Classic"/>
                <a:cs typeface="Montserrat Classic"/>
                <a:sym typeface="Montserrat Classic"/>
              </a:rPr>
              <a:t>Pelatihan menggunakan Cross-Entropy Loss dan optimasi Adam, dengan bobot kelas untuk mengurangi ketidakseimbangan data.</a:t>
            </a:r>
          </a:p>
          <a:p>
            <a:pPr algn="just">
              <a:lnSpc>
                <a:spcPts val="4199"/>
              </a:lnSpc>
            </a:pPr>
          </a:p>
        </p:txBody>
      </p:sp>
      <p:grpSp>
        <p:nvGrpSpPr>
          <p:cNvPr name="Group 3" id="3"/>
          <p:cNvGrpSpPr/>
          <p:nvPr/>
        </p:nvGrpSpPr>
        <p:grpSpPr>
          <a:xfrm rot="0">
            <a:off x="16255884" y="9393429"/>
            <a:ext cx="1147593" cy="128804"/>
            <a:chOff x="0" y="0"/>
            <a:chExt cx="302247" cy="33924"/>
          </a:xfrm>
        </p:grpSpPr>
        <p:sp>
          <p:nvSpPr>
            <p:cNvPr name="Freeform 4" id="4"/>
            <p:cNvSpPr/>
            <p:nvPr/>
          </p:nvSpPr>
          <p:spPr>
            <a:xfrm flipH="false" flipV="false" rot="0">
              <a:off x="0" y="0"/>
              <a:ext cx="302247" cy="33924"/>
            </a:xfrm>
            <a:custGeom>
              <a:avLst/>
              <a:gdLst/>
              <a:ahLst/>
              <a:cxnLst/>
              <a:rect r="r" b="b" t="t" l="l"/>
              <a:pathLst>
                <a:path h="33924" w="302247">
                  <a:moveTo>
                    <a:pt x="0" y="0"/>
                  </a:moveTo>
                  <a:lnTo>
                    <a:pt x="302247" y="0"/>
                  </a:lnTo>
                  <a:lnTo>
                    <a:pt x="302247" y="33924"/>
                  </a:lnTo>
                  <a:lnTo>
                    <a:pt x="0" y="33924"/>
                  </a:lnTo>
                  <a:close/>
                </a:path>
              </a:pathLst>
            </a:custGeom>
            <a:solidFill>
              <a:srgbClr val="F9B314"/>
            </a:solidFill>
          </p:spPr>
        </p:sp>
        <p:sp>
          <p:nvSpPr>
            <p:cNvPr name="TextBox 5" id="5"/>
            <p:cNvSpPr txBox="true"/>
            <p:nvPr/>
          </p:nvSpPr>
          <p:spPr>
            <a:xfrm>
              <a:off x="0" y="-38100"/>
              <a:ext cx="302247" cy="72024"/>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16829680" y="8961630"/>
            <a:ext cx="573796" cy="431799"/>
          </a:xfrm>
          <a:prstGeom prst="rect">
            <a:avLst/>
          </a:prstGeom>
        </p:spPr>
        <p:txBody>
          <a:bodyPr anchor="t" rtlCol="false" tIns="0" lIns="0" bIns="0" rIns="0">
            <a:spAutoFit/>
          </a:bodyPr>
          <a:lstStyle/>
          <a:p>
            <a:pPr algn="r">
              <a:lnSpc>
                <a:spcPts val="3500"/>
              </a:lnSpc>
            </a:pPr>
            <a:r>
              <a:rPr lang="en-US" b="true" sz="2500">
                <a:solidFill>
                  <a:srgbClr val="101010"/>
                </a:solidFill>
                <a:latin typeface="Montserrat Classic Bold"/>
                <a:ea typeface="Montserrat Classic Bold"/>
                <a:cs typeface="Montserrat Classic Bold"/>
                <a:sym typeface="Montserrat Classic Bold"/>
              </a:rPr>
              <a:t>12</a:t>
            </a:r>
          </a:p>
        </p:txBody>
      </p:sp>
      <p:sp>
        <p:nvSpPr>
          <p:cNvPr name="TextBox 7" id="7"/>
          <p:cNvSpPr txBox="true"/>
          <p:nvPr/>
        </p:nvSpPr>
        <p:spPr>
          <a:xfrm rot="0">
            <a:off x="1155862" y="2455491"/>
            <a:ext cx="987457" cy="969647"/>
          </a:xfrm>
          <a:prstGeom prst="rect">
            <a:avLst/>
          </a:prstGeom>
        </p:spPr>
        <p:txBody>
          <a:bodyPr anchor="t" rtlCol="false" tIns="0" lIns="0" bIns="0" rIns="0">
            <a:spAutoFit/>
          </a:bodyPr>
          <a:lstStyle/>
          <a:p>
            <a:pPr algn="l">
              <a:lnSpc>
                <a:spcPts val="7979"/>
              </a:lnSpc>
            </a:pPr>
            <a:r>
              <a:rPr lang="en-US" sz="5699" b="true">
                <a:solidFill>
                  <a:srgbClr val="1211CA"/>
                </a:solidFill>
                <a:latin typeface="Montserrat Classic Bold"/>
                <a:ea typeface="Montserrat Classic Bold"/>
                <a:cs typeface="Montserrat Classic Bold"/>
                <a:sym typeface="Montserrat Classic Bold"/>
              </a:rPr>
              <a:t>03</a:t>
            </a:r>
          </a:p>
        </p:txBody>
      </p:sp>
      <p:sp>
        <p:nvSpPr>
          <p:cNvPr name="TextBox 8" id="8"/>
          <p:cNvSpPr txBox="true"/>
          <p:nvPr/>
        </p:nvSpPr>
        <p:spPr>
          <a:xfrm rot="0">
            <a:off x="1155862" y="3491813"/>
            <a:ext cx="6806865" cy="481330"/>
          </a:xfrm>
          <a:prstGeom prst="rect">
            <a:avLst/>
          </a:prstGeom>
        </p:spPr>
        <p:txBody>
          <a:bodyPr anchor="t" rtlCol="false" tIns="0" lIns="0" bIns="0" rIns="0">
            <a:spAutoFit/>
          </a:bodyPr>
          <a:lstStyle/>
          <a:p>
            <a:pPr algn="l">
              <a:lnSpc>
                <a:spcPts val="3919"/>
              </a:lnSpc>
            </a:pPr>
            <a:r>
              <a:rPr lang="en-US" sz="2799" b="true">
                <a:solidFill>
                  <a:srgbClr val="F9B314"/>
                </a:solidFill>
                <a:latin typeface="Montserrat Classic Bold"/>
                <a:ea typeface="Montserrat Classic Bold"/>
                <a:cs typeface="Montserrat Classic Bold"/>
                <a:sym typeface="Montserrat Classic Bold"/>
              </a:rPr>
              <a:t>Pengembangan Model NER</a:t>
            </a:r>
          </a:p>
        </p:txBody>
      </p:sp>
      <p:grpSp>
        <p:nvGrpSpPr>
          <p:cNvPr name="Group 9" id="9"/>
          <p:cNvGrpSpPr/>
          <p:nvPr/>
        </p:nvGrpSpPr>
        <p:grpSpPr>
          <a:xfrm rot="0">
            <a:off x="1155862" y="1514198"/>
            <a:ext cx="4484217" cy="109618"/>
            <a:chOff x="0" y="0"/>
            <a:chExt cx="1181028" cy="28871"/>
          </a:xfrm>
        </p:grpSpPr>
        <p:sp>
          <p:nvSpPr>
            <p:cNvPr name="Freeform 10" id="10"/>
            <p:cNvSpPr/>
            <p:nvPr/>
          </p:nvSpPr>
          <p:spPr>
            <a:xfrm flipH="false" flipV="false" rot="0">
              <a:off x="0" y="0"/>
              <a:ext cx="1181028" cy="28871"/>
            </a:xfrm>
            <a:custGeom>
              <a:avLst/>
              <a:gdLst/>
              <a:ahLst/>
              <a:cxnLst/>
              <a:rect r="r" b="b" t="t" l="l"/>
              <a:pathLst>
                <a:path h="28871" w="1181028">
                  <a:moveTo>
                    <a:pt x="0" y="0"/>
                  </a:moveTo>
                  <a:lnTo>
                    <a:pt x="1181028" y="0"/>
                  </a:lnTo>
                  <a:lnTo>
                    <a:pt x="1181028" y="28871"/>
                  </a:lnTo>
                  <a:lnTo>
                    <a:pt x="0" y="28871"/>
                  </a:lnTo>
                  <a:close/>
                </a:path>
              </a:pathLst>
            </a:custGeom>
            <a:solidFill>
              <a:srgbClr val="F9B314"/>
            </a:solidFill>
          </p:spPr>
        </p:sp>
        <p:sp>
          <p:nvSpPr>
            <p:cNvPr name="TextBox 11" id="11"/>
            <p:cNvSpPr txBox="true"/>
            <p:nvPr/>
          </p:nvSpPr>
          <p:spPr>
            <a:xfrm>
              <a:off x="0" y="-38100"/>
              <a:ext cx="1181028" cy="66971"/>
            </a:xfrm>
            <a:prstGeom prst="rect">
              <a:avLst/>
            </a:prstGeom>
          </p:spPr>
          <p:txBody>
            <a:bodyPr anchor="ctr" rtlCol="false" tIns="50800" lIns="50800" bIns="50800" rIns="50800"/>
            <a:lstStyle/>
            <a:p>
              <a:pPr algn="ctr">
                <a:lnSpc>
                  <a:spcPts val="2659"/>
                </a:lnSpc>
                <a:spcBef>
                  <a:spcPct val="0"/>
                </a:spcBef>
              </a:pPr>
            </a:p>
          </p:txBody>
        </p:sp>
      </p:grpSp>
      <p:sp>
        <p:nvSpPr>
          <p:cNvPr name="TextBox 12" id="12"/>
          <p:cNvSpPr txBox="true"/>
          <p:nvPr/>
        </p:nvSpPr>
        <p:spPr>
          <a:xfrm rot="0">
            <a:off x="1028700" y="1038225"/>
            <a:ext cx="4639672" cy="352044"/>
          </a:xfrm>
          <a:prstGeom prst="rect">
            <a:avLst/>
          </a:prstGeom>
        </p:spPr>
        <p:txBody>
          <a:bodyPr anchor="t" rtlCol="false" tIns="0" lIns="0" bIns="0" rIns="0">
            <a:spAutoFit/>
          </a:bodyPr>
          <a:lstStyle/>
          <a:p>
            <a:pPr algn="r">
              <a:lnSpc>
                <a:spcPts val="2808"/>
              </a:lnSpc>
            </a:pPr>
            <a:r>
              <a:rPr lang="en-US" b="true" sz="2400">
                <a:solidFill>
                  <a:srgbClr val="101010"/>
                </a:solidFill>
                <a:latin typeface="Montserrat Semi-Bold"/>
                <a:ea typeface="Montserrat Semi-Bold"/>
                <a:cs typeface="Montserrat Semi-Bold"/>
                <a:sym typeface="Montserrat Semi-Bold"/>
              </a:rPr>
              <a:t>Pemrograman Bahasa Alami</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257300" y="3573077"/>
            <a:ext cx="6806865" cy="5219700"/>
          </a:xfrm>
          <a:prstGeom prst="rect">
            <a:avLst/>
          </a:prstGeom>
        </p:spPr>
        <p:txBody>
          <a:bodyPr anchor="t" rtlCol="false" tIns="0" lIns="0" bIns="0" rIns="0">
            <a:spAutoFit/>
          </a:bodyPr>
          <a:lstStyle/>
          <a:p>
            <a:pPr algn="just" marL="647697" indent="-323848" lvl="1">
              <a:lnSpc>
                <a:spcPts val="4199"/>
              </a:lnSpc>
              <a:buFont typeface="Arial"/>
              <a:buChar char="•"/>
            </a:pPr>
            <a:r>
              <a:rPr lang="en-US" sz="2999">
                <a:solidFill>
                  <a:srgbClr val="2D262A"/>
                </a:solidFill>
                <a:latin typeface="Montserrat Classic"/>
                <a:ea typeface="Montserrat Classic"/>
                <a:cs typeface="Montserrat Classic"/>
                <a:sym typeface="Montserrat Classic"/>
              </a:rPr>
              <a:t>Data diubah menjadi indeks numerik menggunakan mapping.</a:t>
            </a:r>
          </a:p>
          <a:p>
            <a:pPr algn="just" marL="647697" indent="-323848" lvl="1">
              <a:lnSpc>
                <a:spcPts val="4199"/>
              </a:lnSpc>
              <a:buFont typeface="Arial"/>
              <a:buChar char="•"/>
            </a:pPr>
            <a:r>
              <a:rPr lang="en-US" sz="2999">
                <a:solidFill>
                  <a:srgbClr val="2D262A"/>
                </a:solidFill>
                <a:latin typeface="Montserrat Classic"/>
                <a:ea typeface="Montserrat Classic"/>
                <a:cs typeface="Montserrat Classic"/>
                <a:sym typeface="Montserrat Classic"/>
              </a:rPr>
              <a:t>Padding hingga 100 token per kalimat memastikan dimensi seragam.</a:t>
            </a:r>
          </a:p>
          <a:p>
            <a:pPr algn="just" marL="647697" indent="-323848" lvl="1">
              <a:lnSpc>
                <a:spcPts val="4199"/>
              </a:lnSpc>
              <a:buFont typeface="Arial"/>
              <a:buChar char="•"/>
            </a:pPr>
            <a:r>
              <a:rPr lang="en-US" sz="2999">
                <a:solidFill>
                  <a:srgbClr val="2D262A"/>
                </a:solidFill>
                <a:latin typeface="Montserrat Classic"/>
                <a:ea typeface="Montserrat Classic"/>
                <a:cs typeface="Montserrat Classic"/>
                <a:sym typeface="Montserrat Classic"/>
              </a:rPr>
              <a:t>Bobot kelas 'O' dibuat lebih rendah untuk mengurangi dominasi label non-entitas.</a:t>
            </a:r>
          </a:p>
          <a:p>
            <a:pPr algn="just">
              <a:lnSpc>
                <a:spcPts val="4199"/>
              </a:lnSpc>
            </a:pPr>
          </a:p>
        </p:txBody>
      </p:sp>
      <p:grpSp>
        <p:nvGrpSpPr>
          <p:cNvPr name="Group 3" id="3"/>
          <p:cNvGrpSpPr/>
          <p:nvPr/>
        </p:nvGrpSpPr>
        <p:grpSpPr>
          <a:xfrm rot="0">
            <a:off x="16255884" y="9393429"/>
            <a:ext cx="1147593" cy="128804"/>
            <a:chOff x="0" y="0"/>
            <a:chExt cx="302247" cy="33924"/>
          </a:xfrm>
        </p:grpSpPr>
        <p:sp>
          <p:nvSpPr>
            <p:cNvPr name="Freeform 4" id="4"/>
            <p:cNvSpPr/>
            <p:nvPr/>
          </p:nvSpPr>
          <p:spPr>
            <a:xfrm flipH="false" flipV="false" rot="0">
              <a:off x="0" y="0"/>
              <a:ext cx="302247" cy="33924"/>
            </a:xfrm>
            <a:custGeom>
              <a:avLst/>
              <a:gdLst/>
              <a:ahLst/>
              <a:cxnLst/>
              <a:rect r="r" b="b" t="t" l="l"/>
              <a:pathLst>
                <a:path h="33924" w="302247">
                  <a:moveTo>
                    <a:pt x="0" y="0"/>
                  </a:moveTo>
                  <a:lnTo>
                    <a:pt x="302247" y="0"/>
                  </a:lnTo>
                  <a:lnTo>
                    <a:pt x="302247" y="33924"/>
                  </a:lnTo>
                  <a:lnTo>
                    <a:pt x="0" y="33924"/>
                  </a:lnTo>
                  <a:close/>
                </a:path>
              </a:pathLst>
            </a:custGeom>
            <a:solidFill>
              <a:srgbClr val="F9B314"/>
            </a:solidFill>
          </p:spPr>
        </p:sp>
        <p:sp>
          <p:nvSpPr>
            <p:cNvPr name="TextBox 5" id="5"/>
            <p:cNvSpPr txBox="true"/>
            <p:nvPr/>
          </p:nvSpPr>
          <p:spPr>
            <a:xfrm>
              <a:off x="0" y="-38100"/>
              <a:ext cx="302247" cy="72024"/>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16829680" y="8961630"/>
            <a:ext cx="573796" cy="431799"/>
          </a:xfrm>
          <a:prstGeom prst="rect">
            <a:avLst/>
          </a:prstGeom>
        </p:spPr>
        <p:txBody>
          <a:bodyPr anchor="t" rtlCol="false" tIns="0" lIns="0" bIns="0" rIns="0">
            <a:spAutoFit/>
          </a:bodyPr>
          <a:lstStyle/>
          <a:p>
            <a:pPr algn="r">
              <a:lnSpc>
                <a:spcPts val="3500"/>
              </a:lnSpc>
            </a:pPr>
            <a:r>
              <a:rPr lang="en-US" b="true" sz="2500">
                <a:solidFill>
                  <a:srgbClr val="101010"/>
                </a:solidFill>
                <a:latin typeface="Montserrat Classic Bold"/>
                <a:ea typeface="Montserrat Classic Bold"/>
                <a:cs typeface="Montserrat Classic Bold"/>
                <a:sym typeface="Montserrat Classic Bold"/>
              </a:rPr>
              <a:t>13</a:t>
            </a:r>
          </a:p>
        </p:txBody>
      </p:sp>
      <p:sp>
        <p:nvSpPr>
          <p:cNvPr name="TextBox 7" id="7"/>
          <p:cNvSpPr txBox="true"/>
          <p:nvPr/>
        </p:nvSpPr>
        <p:spPr>
          <a:xfrm rot="0">
            <a:off x="1543050" y="1866805"/>
            <a:ext cx="987457" cy="969647"/>
          </a:xfrm>
          <a:prstGeom prst="rect">
            <a:avLst/>
          </a:prstGeom>
        </p:spPr>
        <p:txBody>
          <a:bodyPr anchor="t" rtlCol="false" tIns="0" lIns="0" bIns="0" rIns="0">
            <a:spAutoFit/>
          </a:bodyPr>
          <a:lstStyle/>
          <a:p>
            <a:pPr algn="l">
              <a:lnSpc>
                <a:spcPts val="7979"/>
              </a:lnSpc>
            </a:pPr>
            <a:r>
              <a:rPr lang="en-US" sz="5699" b="true">
                <a:solidFill>
                  <a:srgbClr val="1211CA"/>
                </a:solidFill>
                <a:latin typeface="Montserrat Classic Bold"/>
                <a:ea typeface="Montserrat Classic Bold"/>
                <a:cs typeface="Montserrat Classic Bold"/>
                <a:sym typeface="Montserrat Classic Bold"/>
              </a:rPr>
              <a:t>04</a:t>
            </a:r>
          </a:p>
        </p:txBody>
      </p:sp>
      <p:sp>
        <p:nvSpPr>
          <p:cNvPr name="TextBox 8" id="8"/>
          <p:cNvSpPr txBox="true"/>
          <p:nvPr/>
        </p:nvSpPr>
        <p:spPr>
          <a:xfrm rot="0">
            <a:off x="8926934" y="3573077"/>
            <a:ext cx="7997690" cy="3124200"/>
          </a:xfrm>
          <a:prstGeom prst="rect">
            <a:avLst/>
          </a:prstGeom>
        </p:spPr>
        <p:txBody>
          <a:bodyPr anchor="t" rtlCol="false" tIns="0" lIns="0" bIns="0" rIns="0">
            <a:spAutoFit/>
          </a:bodyPr>
          <a:lstStyle/>
          <a:p>
            <a:pPr algn="l" marL="647697" indent="-323848" lvl="1">
              <a:lnSpc>
                <a:spcPts val="4199"/>
              </a:lnSpc>
              <a:buFont typeface="Arial"/>
              <a:buChar char="•"/>
            </a:pPr>
            <a:r>
              <a:rPr lang="en-US" sz="2999">
                <a:solidFill>
                  <a:srgbClr val="2D262A"/>
                </a:solidFill>
                <a:latin typeface="Montserrat Classic"/>
                <a:ea typeface="Montserrat Classic"/>
                <a:cs typeface="Montserrat Classic"/>
                <a:sym typeface="Montserrat Classic"/>
              </a:rPr>
              <a:t>Dilakukan 2000 epoch.</a:t>
            </a:r>
          </a:p>
          <a:p>
            <a:pPr algn="l" marL="647697" indent="-323848" lvl="1">
              <a:lnSpc>
                <a:spcPts val="4199"/>
              </a:lnSpc>
              <a:buFont typeface="Arial"/>
              <a:buChar char="•"/>
            </a:pPr>
            <a:r>
              <a:rPr lang="en-US" sz="2999">
                <a:solidFill>
                  <a:srgbClr val="2D262A"/>
                </a:solidFill>
                <a:latin typeface="Montserrat Classic"/>
                <a:ea typeface="Montserrat Classic"/>
                <a:cs typeface="Montserrat Classic"/>
                <a:sym typeface="Montserrat Classic"/>
              </a:rPr>
              <a:t>Forward dan backward pass dilakukan untuk mengoptimalkan bobot model.</a:t>
            </a:r>
          </a:p>
          <a:p>
            <a:pPr algn="l" marL="647697" indent="-323848" lvl="1">
              <a:lnSpc>
                <a:spcPts val="4199"/>
              </a:lnSpc>
              <a:buFont typeface="Arial"/>
              <a:buChar char="•"/>
            </a:pPr>
            <a:r>
              <a:rPr lang="en-US" sz="2999">
                <a:solidFill>
                  <a:srgbClr val="2D262A"/>
                </a:solidFill>
                <a:latin typeface="Montserrat Classic"/>
                <a:ea typeface="Montserrat Classic"/>
                <a:cs typeface="Montserrat Classic"/>
                <a:sym typeface="Montserrat Classic"/>
              </a:rPr>
              <a:t>Pelatihan dihentikan saat loss model konvergen.</a:t>
            </a:r>
          </a:p>
          <a:p>
            <a:pPr algn="l">
              <a:lnSpc>
                <a:spcPts val="4199"/>
              </a:lnSpc>
            </a:pPr>
          </a:p>
        </p:txBody>
      </p:sp>
      <p:sp>
        <p:nvSpPr>
          <p:cNvPr name="TextBox 9" id="9"/>
          <p:cNvSpPr txBox="true"/>
          <p:nvPr/>
        </p:nvSpPr>
        <p:spPr>
          <a:xfrm rot="0">
            <a:off x="9212684" y="2805845"/>
            <a:ext cx="7221375" cy="481330"/>
          </a:xfrm>
          <a:prstGeom prst="rect">
            <a:avLst/>
          </a:prstGeom>
        </p:spPr>
        <p:txBody>
          <a:bodyPr anchor="t" rtlCol="false" tIns="0" lIns="0" bIns="0" rIns="0">
            <a:spAutoFit/>
          </a:bodyPr>
          <a:lstStyle/>
          <a:p>
            <a:pPr algn="l">
              <a:lnSpc>
                <a:spcPts val="3919"/>
              </a:lnSpc>
            </a:pPr>
            <a:r>
              <a:rPr lang="en-US" sz="2799" b="true">
                <a:solidFill>
                  <a:srgbClr val="F9B314"/>
                </a:solidFill>
                <a:latin typeface="Montserrat Classic Bold"/>
                <a:ea typeface="Montserrat Classic Bold"/>
                <a:cs typeface="Montserrat Classic Bold"/>
                <a:sym typeface="Montserrat Classic Bold"/>
              </a:rPr>
              <a:t>Proses Pelatihan Model</a:t>
            </a:r>
          </a:p>
        </p:txBody>
      </p:sp>
      <p:sp>
        <p:nvSpPr>
          <p:cNvPr name="AutoShape 10" id="10"/>
          <p:cNvSpPr/>
          <p:nvPr/>
        </p:nvSpPr>
        <p:spPr>
          <a:xfrm>
            <a:off x="8805712" y="3373052"/>
            <a:ext cx="0" cy="4848226"/>
          </a:xfrm>
          <a:prstGeom prst="line">
            <a:avLst/>
          </a:prstGeom>
          <a:ln cap="flat" w="38100">
            <a:solidFill>
              <a:srgbClr val="000000"/>
            </a:solidFill>
            <a:prstDash val="solid"/>
            <a:headEnd type="none" len="sm" w="sm"/>
            <a:tailEnd type="none" len="sm" w="sm"/>
          </a:ln>
        </p:spPr>
      </p:sp>
      <p:sp>
        <p:nvSpPr>
          <p:cNvPr name="TextBox 11" id="11"/>
          <p:cNvSpPr txBox="true"/>
          <p:nvPr/>
        </p:nvSpPr>
        <p:spPr>
          <a:xfrm rot="0">
            <a:off x="1543050" y="2805845"/>
            <a:ext cx="6806865" cy="481330"/>
          </a:xfrm>
          <a:prstGeom prst="rect">
            <a:avLst/>
          </a:prstGeom>
        </p:spPr>
        <p:txBody>
          <a:bodyPr anchor="t" rtlCol="false" tIns="0" lIns="0" bIns="0" rIns="0">
            <a:spAutoFit/>
          </a:bodyPr>
          <a:lstStyle/>
          <a:p>
            <a:pPr algn="l">
              <a:lnSpc>
                <a:spcPts val="3919"/>
              </a:lnSpc>
            </a:pPr>
            <a:r>
              <a:rPr lang="en-US" sz="2799" b="true">
                <a:solidFill>
                  <a:srgbClr val="F9B314"/>
                </a:solidFill>
                <a:latin typeface="Montserrat Classic Bold"/>
                <a:ea typeface="Montserrat Classic Bold"/>
                <a:cs typeface="Montserrat Classic Bold"/>
                <a:sym typeface="Montserrat Classic Bold"/>
              </a:rPr>
              <a:t>Teknik Pengolahan Data</a:t>
            </a:r>
          </a:p>
        </p:txBody>
      </p:sp>
      <p:sp>
        <p:nvSpPr>
          <p:cNvPr name="TextBox 12" id="12"/>
          <p:cNvSpPr txBox="true"/>
          <p:nvPr/>
        </p:nvSpPr>
        <p:spPr>
          <a:xfrm rot="0">
            <a:off x="9212684" y="1866805"/>
            <a:ext cx="987457" cy="969647"/>
          </a:xfrm>
          <a:prstGeom prst="rect">
            <a:avLst/>
          </a:prstGeom>
        </p:spPr>
        <p:txBody>
          <a:bodyPr anchor="t" rtlCol="false" tIns="0" lIns="0" bIns="0" rIns="0">
            <a:spAutoFit/>
          </a:bodyPr>
          <a:lstStyle/>
          <a:p>
            <a:pPr algn="l">
              <a:lnSpc>
                <a:spcPts val="7979"/>
              </a:lnSpc>
            </a:pPr>
            <a:r>
              <a:rPr lang="en-US" sz="5699" b="true">
                <a:solidFill>
                  <a:srgbClr val="1211CA"/>
                </a:solidFill>
                <a:latin typeface="Montserrat Classic Bold"/>
                <a:ea typeface="Montserrat Classic Bold"/>
                <a:cs typeface="Montserrat Classic Bold"/>
                <a:sym typeface="Montserrat Classic Bold"/>
              </a:rPr>
              <a:t>05</a:t>
            </a:r>
          </a:p>
        </p:txBody>
      </p:sp>
      <p:grpSp>
        <p:nvGrpSpPr>
          <p:cNvPr name="Group 13" id="13"/>
          <p:cNvGrpSpPr/>
          <p:nvPr/>
        </p:nvGrpSpPr>
        <p:grpSpPr>
          <a:xfrm rot="0">
            <a:off x="1155862" y="1514198"/>
            <a:ext cx="4484217" cy="109618"/>
            <a:chOff x="0" y="0"/>
            <a:chExt cx="1181028" cy="28871"/>
          </a:xfrm>
        </p:grpSpPr>
        <p:sp>
          <p:nvSpPr>
            <p:cNvPr name="Freeform 14" id="14"/>
            <p:cNvSpPr/>
            <p:nvPr/>
          </p:nvSpPr>
          <p:spPr>
            <a:xfrm flipH="false" flipV="false" rot="0">
              <a:off x="0" y="0"/>
              <a:ext cx="1181028" cy="28871"/>
            </a:xfrm>
            <a:custGeom>
              <a:avLst/>
              <a:gdLst/>
              <a:ahLst/>
              <a:cxnLst/>
              <a:rect r="r" b="b" t="t" l="l"/>
              <a:pathLst>
                <a:path h="28871" w="1181028">
                  <a:moveTo>
                    <a:pt x="0" y="0"/>
                  </a:moveTo>
                  <a:lnTo>
                    <a:pt x="1181028" y="0"/>
                  </a:lnTo>
                  <a:lnTo>
                    <a:pt x="1181028" y="28871"/>
                  </a:lnTo>
                  <a:lnTo>
                    <a:pt x="0" y="28871"/>
                  </a:lnTo>
                  <a:close/>
                </a:path>
              </a:pathLst>
            </a:custGeom>
            <a:solidFill>
              <a:srgbClr val="F9B314"/>
            </a:solidFill>
          </p:spPr>
        </p:sp>
        <p:sp>
          <p:nvSpPr>
            <p:cNvPr name="TextBox 15" id="15"/>
            <p:cNvSpPr txBox="true"/>
            <p:nvPr/>
          </p:nvSpPr>
          <p:spPr>
            <a:xfrm>
              <a:off x="0" y="-38100"/>
              <a:ext cx="1181028" cy="66971"/>
            </a:xfrm>
            <a:prstGeom prst="rect">
              <a:avLst/>
            </a:prstGeom>
          </p:spPr>
          <p:txBody>
            <a:bodyPr anchor="ctr" rtlCol="false" tIns="50800" lIns="50800" bIns="50800" rIns="50800"/>
            <a:lstStyle/>
            <a:p>
              <a:pPr algn="ctr">
                <a:lnSpc>
                  <a:spcPts val="2659"/>
                </a:lnSpc>
                <a:spcBef>
                  <a:spcPct val="0"/>
                </a:spcBef>
              </a:pPr>
            </a:p>
          </p:txBody>
        </p:sp>
      </p:grpSp>
      <p:sp>
        <p:nvSpPr>
          <p:cNvPr name="TextBox 16" id="16"/>
          <p:cNvSpPr txBox="true"/>
          <p:nvPr/>
        </p:nvSpPr>
        <p:spPr>
          <a:xfrm rot="0">
            <a:off x="1028700" y="1038225"/>
            <a:ext cx="4639672" cy="352044"/>
          </a:xfrm>
          <a:prstGeom prst="rect">
            <a:avLst/>
          </a:prstGeom>
        </p:spPr>
        <p:txBody>
          <a:bodyPr anchor="t" rtlCol="false" tIns="0" lIns="0" bIns="0" rIns="0">
            <a:spAutoFit/>
          </a:bodyPr>
          <a:lstStyle/>
          <a:p>
            <a:pPr algn="r">
              <a:lnSpc>
                <a:spcPts val="2808"/>
              </a:lnSpc>
            </a:pPr>
            <a:r>
              <a:rPr lang="en-US" b="true" sz="2400">
                <a:solidFill>
                  <a:srgbClr val="101010"/>
                </a:solidFill>
                <a:latin typeface="Montserrat Semi-Bold"/>
                <a:ea typeface="Montserrat Semi-Bold"/>
                <a:cs typeface="Montserrat Semi-Bold"/>
                <a:sym typeface="Montserrat Semi-Bold"/>
              </a:rPr>
              <a:t>Pemrograman Bahasa Alami</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60612" y="4906024"/>
            <a:ext cx="16103438" cy="1552575"/>
          </a:xfrm>
          <a:prstGeom prst="rect">
            <a:avLst/>
          </a:prstGeom>
        </p:spPr>
        <p:txBody>
          <a:bodyPr anchor="t" rtlCol="false" tIns="0" lIns="0" bIns="0" rIns="0">
            <a:spAutoFit/>
          </a:bodyPr>
          <a:lstStyle/>
          <a:p>
            <a:pPr algn="just" marL="647697" indent="-323848" lvl="1">
              <a:lnSpc>
                <a:spcPts val="4199"/>
              </a:lnSpc>
              <a:buFont typeface="Arial"/>
              <a:buChar char="•"/>
            </a:pPr>
            <a:r>
              <a:rPr lang="en-US" sz="2999">
                <a:solidFill>
                  <a:srgbClr val="2D262A"/>
                </a:solidFill>
                <a:latin typeface="Montserrat Classic"/>
                <a:ea typeface="Montserrat Classic"/>
                <a:cs typeface="Montserrat Classic"/>
                <a:sym typeface="Montserrat Classic"/>
              </a:rPr>
              <a:t>Data uji (kalimat olahraga baru) digunakan untuk evaluasi.</a:t>
            </a:r>
          </a:p>
          <a:p>
            <a:pPr algn="just" marL="647697" indent="-323848" lvl="1">
              <a:lnSpc>
                <a:spcPts val="4199"/>
              </a:lnSpc>
              <a:buFont typeface="Arial"/>
              <a:buChar char="•"/>
            </a:pPr>
            <a:r>
              <a:rPr lang="en-US" sz="2999">
                <a:solidFill>
                  <a:srgbClr val="2D262A"/>
                </a:solidFill>
                <a:latin typeface="Montserrat Classic"/>
                <a:ea typeface="Montserrat Classic"/>
                <a:cs typeface="Montserrat Classic"/>
                <a:sym typeface="Montserrat Classic"/>
              </a:rPr>
              <a:t>Akurasi dihitung dengan membandingkan prediksi model dan label entitas asli.</a:t>
            </a:r>
          </a:p>
          <a:p>
            <a:pPr algn="just">
              <a:lnSpc>
                <a:spcPts val="4199"/>
              </a:lnSpc>
            </a:pPr>
          </a:p>
        </p:txBody>
      </p:sp>
      <p:grpSp>
        <p:nvGrpSpPr>
          <p:cNvPr name="Group 3" id="3"/>
          <p:cNvGrpSpPr/>
          <p:nvPr/>
        </p:nvGrpSpPr>
        <p:grpSpPr>
          <a:xfrm rot="0">
            <a:off x="16255884" y="9393429"/>
            <a:ext cx="1147593" cy="128804"/>
            <a:chOff x="0" y="0"/>
            <a:chExt cx="302247" cy="33924"/>
          </a:xfrm>
        </p:grpSpPr>
        <p:sp>
          <p:nvSpPr>
            <p:cNvPr name="Freeform 4" id="4"/>
            <p:cNvSpPr/>
            <p:nvPr/>
          </p:nvSpPr>
          <p:spPr>
            <a:xfrm flipH="false" flipV="false" rot="0">
              <a:off x="0" y="0"/>
              <a:ext cx="302247" cy="33924"/>
            </a:xfrm>
            <a:custGeom>
              <a:avLst/>
              <a:gdLst/>
              <a:ahLst/>
              <a:cxnLst/>
              <a:rect r="r" b="b" t="t" l="l"/>
              <a:pathLst>
                <a:path h="33924" w="302247">
                  <a:moveTo>
                    <a:pt x="0" y="0"/>
                  </a:moveTo>
                  <a:lnTo>
                    <a:pt x="302247" y="0"/>
                  </a:lnTo>
                  <a:lnTo>
                    <a:pt x="302247" y="33924"/>
                  </a:lnTo>
                  <a:lnTo>
                    <a:pt x="0" y="33924"/>
                  </a:lnTo>
                  <a:close/>
                </a:path>
              </a:pathLst>
            </a:custGeom>
            <a:solidFill>
              <a:srgbClr val="F9B314"/>
            </a:solidFill>
          </p:spPr>
        </p:sp>
        <p:sp>
          <p:nvSpPr>
            <p:cNvPr name="TextBox 5" id="5"/>
            <p:cNvSpPr txBox="true"/>
            <p:nvPr/>
          </p:nvSpPr>
          <p:spPr>
            <a:xfrm>
              <a:off x="0" y="-38100"/>
              <a:ext cx="302247" cy="72024"/>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16829680" y="8961630"/>
            <a:ext cx="573796" cy="431799"/>
          </a:xfrm>
          <a:prstGeom prst="rect">
            <a:avLst/>
          </a:prstGeom>
        </p:spPr>
        <p:txBody>
          <a:bodyPr anchor="t" rtlCol="false" tIns="0" lIns="0" bIns="0" rIns="0">
            <a:spAutoFit/>
          </a:bodyPr>
          <a:lstStyle/>
          <a:p>
            <a:pPr algn="r">
              <a:lnSpc>
                <a:spcPts val="3500"/>
              </a:lnSpc>
            </a:pPr>
            <a:r>
              <a:rPr lang="en-US" b="true" sz="2500">
                <a:solidFill>
                  <a:srgbClr val="101010"/>
                </a:solidFill>
                <a:latin typeface="Montserrat Classic Bold"/>
                <a:ea typeface="Montserrat Classic Bold"/>
                <a:cs typeface="Montserrat Classic Bold"/>
                <a:sym typeface="Montserrat Classic Bold"/>
              </a:rPr>
              <a:t>14</a:t>
            </a:r>
          </a:p>
        </p:txBody>
      </p:sp>
      <p:sp>
        <p:nvSpPr>
          <p:cNvPr name="TextBox 7" id="7"/>
          <p:cNvSpPr txBox="true"/>
          <p:nvPr/>
        </p:nvSpPr>
        <p:spPr>
          <a:xfrm rot="0">
            <a:off x="1346362" y="3199751"/>
            <a:ext cx="987457" cy="969647"/>
          </a:xfrm>
          <a:prstGeom prst="rect">
            <a:avLst/>
          </a:prstGeom>
        </p:spPr>
        <p:txBody>
          <a:bodyPr anchor="t" rtlCol="false" tIns="0" lIns="0" bIns="0" rIns="0">
            <a:spAutoFit/>
          </a:bodyPr>
          <a:lstStyle/>
          <a:p>
            <a:pPr algn="l">
              <a:lnSpc>
                <a:spcPts val="7979"/>
              </a:lnSpc>
            </a:pPr>
            <a:r>
              <a:rPr lang="en-US" sz="5699" b="true">
                <a:solidFill>
                  <a:srgbClr val="1211CA"/>
                </a:solidFill>
                <a:latin typeface="Montserrat Classic Bold"/>
                <a:ea typeface="Montserrat Classic Bold"/>
                <a:cs typeface="Montserrat Classic Bold"/>
                <a:sym typeface="Montserrat Classic Bold"/>
              </a:rPr>
              <a:t>06</a:t>
            </a:r>
          </a:p>
        </p:txBody>
      </p:sp>
      <p:sp>
        <p:nvSpPr>
          <p:cNvPr name="TextBox 8" id="8"/>
          <p:cNvSpPr txBox="true"/>
          <p:nvPr/>
        </p:nvSpPr>
        <p:spPr>
          <a:xfrm rot="0">
            <a:off x="1346362" y="4138791"/>
            <a:ext cx="6806865" cy="481330"/>
          </a:xfrm>
          <a:prstGeom prst="rect">
            <a:avLst/>
          </a:prstGeom>
        </p:spPr>
        <p:txBody>
          <a:bodyPr anchor="t" rtlCol="false" tIns="0" lIns="0" bIns="0" rIns="0">
            <a:spAutoFit/>
          </a:bodyPr>
          <a:lstStyle/>
          <a:p>
            <a:pPr algn="l">
              <a:lnSpc>
                <a:spcPts val="3919"/>
              </a:lnSpc>
            </a:pPr>
            <a:r>
              <a:rPr lang="en-US" sz="2799" b="true">
                <a:solidFill>
                  <a:srgbClr val="F9B314"/>
                </a:solidFill>
                <a:latin typeface="Montserrat Classic Bold"/>
                <a:ea typeface="Montserrat Classic Bold"/>
                <a:cs typeface="Montserrat Classic Bold"/>
                <a:sym typeface="Montserrat Classic Bold"/>
              </a:rPr>
              <a:t>Evaluasi dan Pengujian Model</a:t>
            </a:r>
          </a:p>
        </p:txBody>
      </p:sp>
      <p:grpSp>
        <p:nvGrpSpPr>
          <p:cNvPr name="Group 9" id="9"/>
          <p:cNvGrpSpPr/>
          <p:nvPr/>
        </p:nvGrpSpPr>
        <p:grpSpPr>
          <a:xfrm rot="0">
            <a:off x="1155862" y="1514198"/>
            <a:ext cx="4484217" cy="109618"/>
            <a:chOff x="0" y="0"/>
            <a:chExt cx="1181028" cy="28871"/>
          </a:xfrm>
        </p:grpSpPr>
        <p:sp>
          <p:nvSpPr>
            <p:cNvPr name="Freeform 10" id="10"/>
            <p:cNvSpPr/>
            <p:nvPr/>
          </p:nvSpPr>
          <p:spPr>
            <a:xfrm flipH="false" flipV="false" rot="0">
              <a:off x="0" y="0"/>
              <a:ext cx="1181028" cy="28871"/>
            </a:xfrm>
            <a:custGeom>
              <a:avLst/>
              <a:gdLst/>
              <a:ahLst/>
              <a:cxnLst/>
              <a:rect r="r" b="b" t="t" l="l"/>
              <a:pathLst>
                <a:path h="28871" w="1181028">
                  <a:moveTo>
                    <a:pt x="0" y="0"/>
                  </a:moveTo>
                  <a:lnTo>
                    <a:pt x="1181028" y="0"/>
                  </a:lnTo>
                  <a:lnTo>
                    <a:pt x="1181028" y="28871"/>
                  </a:lnTo>
                  <a:lnTo>
                    <a:pt x="0" y="28871"/>
                  </a:lnTo>
                  <a:close/>
                </a:path>
              </a:pathLst>
            </a:custGeom>
            <a:solidFill>
              <a:srgbClr val="F9B314"/>
            </a:solidFill>
          </p:spPr>
        </p:sp>
        <p:sp>
          <p:nvSpPr>
            <p:cNvPr name="TextBox 11" id="11"/>
            <p:cNvSpPr txBox="true"/>
            <p:nvPr/>
          </p:nvSpPr>
          <p:spPr>
            <a:xfrm>
              <a:off x="0" y="-38100"/>
              <a:ext cx="1181028" cy="66971"/>
            </a:xfrm>
            <a:prstGeom prst="rect">
              <a:avLst/>
            </a:prstGeom>
          </p:spPr>
          <p:txBody>
            <a:bodyPr anchor="ctr" rtlCol="false" tIns="50800" lIns="50800" bIns="50800" rIns="50800"/>
            <a:lstStyle/>
            <a:p>
              <a:pPr algn="ctr">
                <a:lnSpc>
                  <a:spcPts val="2659"/>
                </a:lnSpc>
                <a:spcBef>
                  <a:spcPct val="0"/>
                </a:spcBef>
              </a:pPr>
            </a:p>
          </p:txBody>
        </p:sp>
      </p:grpSp>
      <p:sp>
        <p:nvSpPr>
          <p:cNvPr name="TextBox 12" id="12"/>
          <p:cNvSpPr txBox="true"/>
          <p:nvPr/>
        </p:nvSpPr>
        <p:spPr>
          <a:xfrm rot="0">
            <a:off x="1028700" y="1038225"/>
            <a:ext cx="4639672" cy="352044"/>
          </a:xfrm>
          <a:prstGeom prst="rect">
            <a:avLst/>
          </a:prstGeom>
        </p:spPr>
        <p:txBody>
          <a:bodyPr anchor="t" rtlCol="false" tIns="0" lIns="0" bIns="0" rIns="0">
            <a:spAutoFit/>
          </a:bodyPr>
          <a:lstStyle/>
          <a:p>
            <a:pPr algn="r">
              <a:lnSpc>
                <a:spcPts val="2808"/>
              </a:lnSpc>
            </a:pPr>
            <a:r>
              <a:rPr lang="en-US" b="true" sz="2400">
                <a:solidFill>
                  <a:srgbClr val="101010"/>
                </a:solidFill>
                <a:latin typeface="Montserrat Semi-Bold"/>
                <a:ea typeface="Montserrat Semi-Bold"/>
                <a:cs typeface="Montserrat Semi-Bold"/>
                <a:sym typeface="Montserrat Semi-Bold"/>
              </a:rPr>
              <a:t>Pemrograman Bahasa Alami</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255884" y="9393429"/>
            <a:ext cx="1147593" cy="128804"/>
            <a:chOff x="0" y="0"/>
            <a:chExt cx="302247" cy="33924"/>
          </a:xfrm>
        </p:grpSpPr>
        <p:sp>
          <p:nvSpPr>
            <p:cNvPr name="Freeform 3" id="3"/>
            <p:cNvSpPr/>
            <p:nvPr/>
          </p:nvSpPr>
          <p:spPr>
            <a:xfrm flipH="false" flipV="false" rot="0">
              <a:off x="0" y="0"/>
              <a:ext cx="302247" cy="33924"/>
            </a:xfrm>
            <a:custGeom>
              <a:avLst/>
              <a:gdLst/>
              <a:ahLst/>
              <a:cxnLst/>
              <a:rect r="r" b="b" t="t" l="l"/>
              <a:pathLst>
                <a:path h="33924" w="302247">
                  <a:moveTo>
                    <a:pt x="0" y="0"/>
                  </a:moveTo>
                  <a:lnTo>
                    <a:pt x="302247" y="0"/>
                  </a:lnTo>
                  <a:lnTo>
                    <a:pt x="302247" y="33924"/>
                  </a:lnTo>
                  <a:lnTo>
                    <a:pt x="0" y="33924"/>
                  </a:lnTo>
                  <a:close/>
                </a:path>
              </a:pathLst>
            </a:custGeom>
            <a:solidFill>
              <a:srgbClr val="F9B314"/>
            </a:solidFill>
          </p:spPr>
        </p:sp>
        <p:sp>
          <p:nvSpPr>
            <p:cNvPr name="TextBox 4" id="4"/>
            <p:cNvSpPr txBox="true"/>
            <p:nvPr/>
          </p:nvSpPr>
          <p:spPr>
            <a:xfrm>
              <a:off x="0" y="-38100"/>
              <a:ext cx="302247" cy="72024"/>
            </a:xfrm>
            <a:prstGeom prst="rect">
              <a:avLst/>
            </a:prstGeom>
          </p:spPr>
          <p:txBody>
            <a:bodyPr anchor="ctr" rtlCol="false" tIns="50800" lIns="50800" bIns="50800" rIns="50800"/>
            <a:lstStyle/>
            <a:p>
              <a:pPr algn="ctr">
                <a:lnSpc>
                  <a:spcPts val="2659"/>
                </a:lnSpc>
                <a:spcBef>
                  <a:spcPct val="0"/>
                </a:spcBef>
              </a:pPr>
            </a:p>
          </p:txBody>
        </p:sp>
      </p:grpSp>
      <p:sp>
        <p:nvSpPr>
          <p:cNvPr name="AutoShape 5" id="5"/>
          <p:cNvSpPr/>
          <p:nvPr/>
        </p:nvSpPr>
        <p:spPr>
          <a:xfrm>
            <a:off x="11384359" y="2991342"/>
            <a:ext cx="0" cy="4848226"/>
          </a:xfrm>
          <a:prstGeom prst="line">
            <a:avLst/>
          </a:prstGeom>
          <a:ln cap="flat" w="38100">
            <a:solidFill>
              <a:srgbClr val="000000"/>
            </a:solidFill>
            <a:prstDash val="solid"/>
            <a:headEnd type="none" len="sm" w="sm"/>
            <a:tailEnd type="none" len="sm" w="sm"/>
          </a:ln>
        </p:spPr>
      </p:sp>
      <p:grpSp>
        <p:nvGrpSpPr>
          <p:cNvPr name="Group 6" id="6"/>
          <p:cNvGrpSpPr/>
          <p:nvPr/>
        </p:nvGrpSpPr>
        <p:grpSpPr>
          <a:xfrm rot="0">
            <a:off x="1155862" y="1514198"/>
            <a:ext cx="4484217" cy="109618"/>
            <a:chOff x="0" y="0"/>
            <a:chExt cx="1181028" cy="28871"/>
          </a:xfrm>
        </p:grpSpPr>
        <p:sp>
          <p:nvSpPr>
            <p:cNvPr name="Freeform 7" id="7"/>
            <p:cNvSpPr/>
            <p:nvPr/>
          </p:nvSpPr>
          <p:spPr>
            <a:xfrm flipH="false" flipV="false" rot="0">
              <a:off x="0" y="0"/>
              <a:ext cx="1181028" cy="28871"/>
            </a:xfrm>
            <a:custGeom>
              <a:avLst/>
              <a:gdLst/>
              <a:ahLst/>
              <a:cxnLst/>
              <a:rect r="r" b="b" t="t" l="l"/>
              <a:pathLst>
                <a:path h="28871" w="1181028">
                  <a:moveTo>
                    <a:pt x="0" y="0"/>
                  </a:moveTo>
                  <a:lnTo>
                    <a:pt x="1181028" y="0"/>
                  </a:lnTo>
                  <a:lnTo>
                    <a:pt x="1181028" y="28871"/>
                  </a:lnTo>
                  <a:lnTo>
                    <a:pt x="0" y="28871"/>
                  </a:lnTo>
                  <a:close/>
                </a:path>
              </a:pathLst>
            </a:custGeom>
            <a:solidFill>
              <a:srgbClr val="F9B314"/>
            </a:solidFill>
          </p:spPr>
        </p:sp>
        <p:sp>
          <p:nvSpPr>
            <p:cNvPr name="TextBox 8" id="8"/>
            <p:cNvSpPr txBox="true"/>
            <p:nvPr/>
          </p:nvSpPr>
          <p:spPr>
            <a:xfrm>
              <a:off x="0" y="-38100"/>
              <a:ext cx="1181028" cy="66971"/>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false" flipV="false" rot="0">
            <a:off x="12278733" y="717545"/>
            <a:ext cx="1858669" cy="8851910"/>
          </a:xfrm>
          <a:custGeom>
            <a:avLst/>
            <a:gdLst/>
            <a:ahLst/>
            <a:cxnLst/>
            <a:rect r="r" b="b" t="t" l="l"/>
            <a:pathLst>
              <a:path h="8851910" w="1858669">
                <a:moveTo>
                  <a:pt x="0" y="0"/>
                </a:moveTo>
                <a:lnTo>
                  <a:pt x="1858669" y="0"/>
                </a:lnTo>
                <a:lnTo>
                  <a:pt x="1858669" y="8851910"/>
                </a:lnTo>
                <a:lnTo>
                  <a:pt x="0" y="8851910"/>
                </a:lnTo>
                <a:lnTo>
                  <a:pt x="0" y="0"/>
                </a:lnTo>
                <a:close/>
              </a:path>
            </a:pathLst>
          </a:custGeom>
          <a:blipFill>
            <a:blip r:embed="rId2"/>
            <a:stretch>
              <a:fillRect l="0" t="0" r="0" b="0"/>
            </a:stretch>
          </a:blipFill>
        </p:spPr>
      </p:sp>
      <p:sp>
        <p:nvSpPr>
          <p:cNvPr name="TextBox 10" id="10"/>
          <p:cNvSpPr txBox="true"/>
          <p:nvPr/>
        </p:nvSpPr>
        <p:spPr>
          <a:xfrm rot="0">
            <a:off x="16829680" y="8961630"/>
            <a:ext cx="573796" cy="431799"/>
          </a:xfrm>
          <a:prstGeom prst="rect">
            <a:avLst/>
          </a:prstGeom>
        </p:spPr>
        <p:txBody>
          <a:bodyPr anchor="t" rtlCol="false" tIns="0" lIns="0" bIns="0" rIns="0">
            <a:spAutoFit/>
          </a:bodyPr>
          <a:lstStyle/>
          <a:p>
            <a:pPr algn="r">
              <a:lnSpc>
                <a:spcPts val="3500"/>
              </a:lnSpc>
            </a:pPr>
            <a:r>
              <a:rPr lang="en-US" b="true" sz="2500">
                <a:solidFill>
                  <a:srgbClr val="101010"/>
                </a:solidFill>
                <a:latin typeface="Montserrat Classic Bold"/>
                <a:ea typeface="Montserrat Classic Bold"/>
                <a:cs typeface="Montserrat Classic Bold"/>
                <a:sym typeface="Montserrat Classic Bold"/>
              </a:rPr>
              <a:t>15</a:t>
            </a:r>
          </a:p>
        </p:txBody>
      </p:sp>
      <p:sp>
        <p:nvSpPr>
          <p:cNvPr name="TextBox 11" id="11"/>
          <p:cNvSpPr txBox="true"/>
          <p:nvPr/>
        </p:nvSpPr>
        <p:spPr>
          <a:xfrm rot="0">
            <a:off x="998522" y="3613160"/>
            <a:ext cx="9939477" cy="4695825"/>
          </a:xfrm>
          <a:prstGeom prst="rect">
            <a:avLst/>
          </a:prstGeom>
        </p:spPr>
        <p:txBody>
          <a:bodyPr anchor="t" rtlCol="false" tIns="0" lIns="0" bIns="0" rIns="0">
            <a:spAutoFit/>
          </a:bodyPr>
          <a:lstStyle/>
          <a:p>
            <a:pPr algn="l" marL="647697" indent="-323848" lvl="1">
              <a:lnSpc>
                <a:spcPts val="4199"/>
              </a:lnSpc>
              <a:buFont typeface="Arial"/>
              <a:buChar char="•"/>
            </a:pPr>
            <a:r>
              <a:rPr lang="en-US" sz="2999">
                <a:solidFill>
                  <a:srgbClr val="2D262A"/>
                </a:solidFill>
                <a:latin typeface="Montserrat Classic"/>
                <a:ea typeface="Montserrat Classic"/>
                <a:cs typeface="Montserrat Classic"/>
                <a:sym typeface="Montserrat Classic"/>
              </a:rPr>
              <a:t>Pengumpulan Data: Data teks olahraga dengan entitas dilabeli.</a:t>
            </a:r>
          </a:p>
          <a:p>
            <a:pPr algn="l" marL="647697" indent="-323848" lvl="1">
              <a:lnSpc>
                <a:spcPts val="4199"/>
              </a:lnSpc>
              <a:buFont typeface="Arial"/>
              <a:buChar char="•"/>
            </a:pPr>
            <a:r>
              <a:rPr lang="en-US" sz="2999">
                <a:solidFill>
                  <a:srgbClr val="2D262A"/>
                </a:solidFill>
                <a:latin typeface="Montserrat Classic"/>
                <a:ea typeface="Montserrat Classic"/>
                <a:cs typeface="Montserrat Classic"/>
                <a:sym typeface="Montserrat Classic"/>
              </a:rPr>
              <a:t>Preprocessing: Tokenisasi, POS tagging, dan konversi data ke indeks numerik.</a:t>
            </a:r>
          </a:p>
          <a:p>
            <a:pPr algn="l" marL="647697" indent="-323848" lvl="1">
              <a:lnSpc>
                <a:spcPts val="4199"/>
              </a:lnSpc>
              <a:buFont typeface="Arial"/>
              <a:buChar char="•"/>
            </a:pPr>
            <a:r>
              <a:rPr lang="en-US" sz="2999">
                <a:solidFill>
                  <a:srgbClr val="2D262A"/>
                </a:solidFill>
                <a:latin typeface="Montserrat Classic"/>
                <a:ea typeface="Montserrat Classic"/>
                <a:cs typeface="Montserrat Classic"/>
                <a:sym typeface="Montserrat Classic"/>
              </a:rPr>
              <a:t>Pelatihan Model: Model NER berbasis LSTM dilatih menggunakan data yang telah diproses.</a:t>
            </a:r>
          </a:p>
          <a:p>
            <a:pPr algn="l" marL="647697" indent="-323848" lvl="1">
              <a:lnSpc>
                <a:spcPts val="4199"/>
              </a:lnSpc>
              <a:buFont typeface="Arial"/>
              <a:buChar char="•"/>
            </a:pPr>
            <a:r>
              <a:rPr lang="en-US" sz="2999">
                <a:solidFill>
                  <a:srgbClr val="2D262A"/>
                </a:solidFill>
                <a:latin typeface="Montserrat Classic"/>
                <a:ea typeface="Montserrat Classic"/>
                <a:cs typeface="Montserrat Classic"/>
                <a:sym typeface="Montserrat Classic"/>
              </a:rPr>
              <a:t>Evaluasi Model: Model diuji dengan data uji untuk memverifikasi akurasi prediksi entitas.</a:t>
            </a:r>
          </a:p>
          <a:p>
            <a:pPr algn="l">
              <a:lnSpc>
                <a:spcPts val="4199"/>
              </a:lnSpc>
            </a:pPr>
          </a:p>
        </p:txBody>
      </p:sp>
      <p:sp>
        <p:nvSpPr>
          <p:cNvPr name="TextBox 12" id="12"/>
          <p:cNvSpPr txBox="true"/>
          <p:nvPr/>
        </p:nvSpPr>
        <p:spPr>
          <a:xfrm rot="0">
            <a:off x="1284272" y="2845927"/>
            <a:ext cx="7221375" cy="481330"/>
          </a:xfrm>
          <a:prstGeom prst="rect">
            <a:avLst/>
          </a:prstGeom>
        </p:spPr>
        <p:txBody>
          <a:bodyPr anchor="t" rtlCol="false" tIns="0" lIns="0" bIns="0" rIns="0">
            <a:spAutoFit/>
          </a:bodyPr>
          <a:lstStyle/>
          <a:p>
            <a:pPr algn="l">
              <a:lnSpc>
                <a:spcPts val="3919"/>
              </a:lnSpc>
            </a:pPr>
            <a:r>
              <a:rPr lang="en-US" sz="2799" b="true">
                <a:solidFill>
                  <a:srgbClr val="F9B314"/>
                </a:solidFill>
                <a:latin typeface="Montserrat Classic Bold"/>
                <a:ea typeface="Montserrat Classic Bold"/>
                <a:cs typeface="Montserrat Classic Bold"/>
                <a:sym typeface="Montserrat Classic Bold"/>
              </a:rPr>
              <a:t>Diagram Alur Proses Penelitian</a:t>
            </a:r>
          </a:p>
        </p:txBody>
      </p:sp>
      <p:sp>
        <p:nvSpPr>
          <p:cNvPr name="TextBox 13" id="13"/>
          <p:cNvSpPr txBox="true"/>
          <p:nvPr/>
        </p:nvSpPr>
        <p:spPr>
          <a:xfrm rot="0">
            <a:off x="1284272" y="1906887"/>
            <a:ext cx="987457" cy="969647"/>
          </a:xfrm>
          <a:prstGeom prst="rect">
            <a:avLst/>
          </a:prstGeom>
        </p:spPr>
        <p:txBody>
          <a:bodyPr anchor="t" rtlCol="false" tIns="0" lIns="0" bIns="0" rIns="0">
            <a:spAutoFit/>
          </a:bodyPr>
          <a:lstStyle/>
          <a:p>
            <a:pPr algn="l">
              <a:lnSpc>
                <a:spcPts val="7979"/>
              </a:lnSpc>
            </a:pPr>
            <a:r>
              <a:rPr lang="en-US" sz="5699" b="true">
                <a:solidFill>
                  <a:srgbClr val="1211CA"/>
                </a:solidFill>
                <a:latin typeface="Montserrat Classic Bold"/>
                <a:ea typeface="Montserrat Classic Bold"/>
                <a:cs typeface="Montserrat Classic Bold"/>
                <a:sym typeface="Montserrat Classic Bold"/>
              </a:rPr>
              <a:t>07</a:t>
            </a:r>
          </a:p>
        </p:txBody>
      </p:sp>
      <p:sp>
        <p:nvSpPr>
          <p:cNvPr name="TextBox 14" id="14"/>
          <p:cNvSpPr txBox="true"/>
          <p:nvPr/>
        </p:nvSpPr>
        <p:spPr>
          <a:xfrm rot="0">
            <a:off x="1028700" y="1038225"/>
            <a:ext cx="4639672" cy="352044"/>
          </a:xfrm>
          <a:prstGeom prst="rect">
            <a:avLst/>
          </a:prstGeom>
        </p:spPr>
        <p:txBody>
          <a:bodyPr anchor="t" rtlCol="false" tIns="0" lIns="0" bIns="0" rIns="0">
            <a:spAutoFit/>
          </a:bodyPr>
          <a:lstStyle/>
          <a:p>
            <a:pPr algn="r">
              <a:lnSpc>
                <a:spcPts val="2808"/>
              </a:lnSpc>
            </a:pPr>
            <a:r>
              <a:rPr lang="en-US" b="true" sz="2400">
                <a:solidFill>
                  <a:srgbClr val="101010"/>
                </a:solidFill>
                <a:latin typeface="Montserrat Semi-Bold"/>
                <a:ea typeface="Montserrat Semi-Bold"/>
                <a:cs typeface="Montserrat Semi-Bold"/>
                <a:sym typeface="Montserrat Semi-Bold"/>
              </a:rPr>
              <a:t>Pemrograman Bahasa Alami</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952500"/>
            <a:ext cx="18288000" cy="12192000"/>
          </a:xfrm>
          <a:custGeom>
            <a:avLst/>
            <a:gdLst/>
            <a:ahLst/>
            <a:cxnLst/>
            <a:rect r="r" b="b" t="t" l="l"/>
            <a:pathLst>
              <a:path h="12192000" w="18288000">
                <a:moveTo>
                  <a:pt x="0" y="0"/>
                </a:moveTo>
                <a:lnTo>
                  <a:pt x="18288000" y="0"/>
                </a:lnTo>
                <a:lnTo>
                  <a:pt x="18288000" y="12192000"/>
                </a:lnTo>
                <a:lnTo>
                  <a:pt x="0" y="12192000"/>
                </a:lnTo>
                <a:lnTo>
                  <a:pt x="0" y="0"/>
                </a:lnTo>
                <a:close/>
              </a:path>
            </a:pathLst>
          </a:custGeom>
          <a:blipFill>
            <a:blip r:embed="rId2">
              <a:alphaModFix amt="5000"/>
            </a:blip>
            <a:stretch>
              <a:fillRect l="0" t="0" r="0" b="0"/>
            </a:stretch>
          </a:blipFill>
        </p:spPr>
      </p:sp>
      <p:grpSp>
        <p:nvGrpSpPr>
          <p:cNvPr name="Group 3" id="3"/>
          <p:cNvGrpSpPr/>
          <p:nvPr/>
        </p:nvGrpSpPr>
        <p:grpSpPr>
          <a:xfrm rot="0">
            <a:off x="16111707" y="9012429"/>
            <a:ext cx="1147593" cy="245871"/>
            <a:chOff x="0" y="0"/>
            <a:chExt cx="302247" cy="64756"/>
          </a:xfrm>
        </p:grpSpPr>
        <p:sp>
          <p:nvSpPr>
            <p:cNvPr name="Freeform 4" id="4"/>
            <p:cNvSpPr/>
            <p:nvPr/>
          </p:nvSpPr>
          <p:spPr>
            <a:xfrm flipH="false" flipV="false" rot="0">
              <a:off x="0" y="0"/>
              <a:ext cx="302247" cy="64756"/>
            </a:xfrm>
            <a:custGeom>
              <a:avLst/>
              <a:gdLst/>
              <a:ahLst/>
              <a:cxnLst/>
              <a:rect r="r" b="b" t="t" l="l"/>
              <a:pathLst>
                <a:path h="64756" w="302247">
                  <a:moveTo>
                    <a:pt x="0" y="0"/>
                  </a:moveTo>
                  <a:lnTo>
                    <a:pt x="302247" y="0"/>
                  </a:lnTo>
                  <a:lnTo>
                    <a:pt x="302247" y="64756"/>
                  </a:lnTo>
                  <a:lnTo>
                    <a:pt x="0" y="64756"/>
                  </a:lnTo>
                  <a:close/>
                </a:path>
              </a:pathLst>
            </a:custGeom>
            <a:solidFill>
              <a:srgbClr val="F9B314"/>
            </a:solidFill>
          </p:spPr>
        </p:sp>
        <p:sp>
          <p:nvSpPr>
            <p:cNvPr name="TextBox 5" id="5"/>
            <p:cNvSpPr txBox="true"/>
            <p:nvPr/>
          </p:nvSpPr>
          <p:spPr>
            <a:xfrm>
              <a:off x="0" y="-38100"/>
              <a:ext cx="302247" cy="102856"/>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16685504" y="8389494"/>
            <a:ext cx="573796" cy="622935"/>
          </a:xfrm>
          <a:prstGeom prst="rect">
            <a:avLst/>
          </a:prstGeom>
        </p:spPr>
        <p:txBody>
          <a:bodyPr anchor="t" rtlCol="false" tIns="0" lIns="0" bIns="0" rIns="0">
            <a:spAutoFit/>
          </a:bodyPr>
          <a:lstStyle/>
          <a:p>
            <a:pPr algn="r">
              <a:lnSpc>
                <a:spcPts val="5040"/>
              </a:lnSpc>
            </a:pPr>
            <a:r>
              <a:rPr lang="en-US" b="true" sz="3600">
                <a:solidFill>
                  <a:srgbClr val="101010"/>
                </a:solidFill>
                <a:latin typeface="Montserrat Classic Bold"/>
                <a:ea typeface="Montserrat Classic Bold"/>
                <a:cs typeface="Montserrat Classic Bold"/>
                <a:sym typeface="Montserrat Classic Bold"/>
              </a:rPr>
              <a:t>16</a:t>
            </a:r>
          </a:p>
        </p:txBody>
      </p:sp>
      <p:sp>
        <p:nvSpPr>
          <p:cNvPr name="TextBox 7" id="7"/>
          <p:cNvSpPr txBox="true"/>
          <p:nvPr/>
        </p:nvSpPr>
        <p:spPr>
          <a:xfrm rot="0">
            <a:off x="3565910" y="4735195"/>
            <a:ext cx="11156179" cy="1016636"/>
          </a:xfrm>
          <a:prstGeom prst="rect">
            <a:avLst/>
          </a:prstGeom>
        </p:spPr>
        <p:txBody>
          <a:bodyPr anchor="t" rtlCol="false" tIns="0" lIns="0" bIns="0" rIns="0">
            <a:spAutoFit/>
          </a:bodyPr>
          <a:lstStyle/>
          <a:p>
            <a:pPr algn="ctr">
              <a:lnSpc>
                <a:spcPts val="7520"/>
              </a:lnSpc>
            </a:pPr>
            <a:r>
              <a:rPr lang="en-US" b="true" sz="8000">
                <a:solidFill>
                  <a:srgbClr val="1211CA"/>
                </a:solidFill>
                <a:latin typeface="Montserrat Heavy"/>
                <a:ea typeface="Montserrat Heavy"/>
                <a:cs typeface="Montserrat Heavy"/>
                <a:sym typeface="Montserrat Heavy"/>
              </a:rPr>
              <a:t>Implementasi</a:t>
            </a:r>
          </a:p>
        </p:txBody>
      </p:sp>
      <p:grpSp>
        <p:nvGrpSpPr>
          <p:cNvPr name="Group 8" id="8"/>
          <p:cNvGrpSpPr/>
          <p:nvPr/>
        </p:nvGrpSpPr>
        <p:grpSpPr>
          <a:xfrm rot="0">
            <a:off x="1155862" y="1514198"/>
            <a:ext cx="4484217" cy="109618"/>
            <a:chOff x="0" y="0"/>
            <a:chExt cx="1181028" cy="28871"/>
          </a:xfrm>
        </p:grpSpPr>
        <p:sp>
          <p:nvSpPr>
            <p:cNvPr name="Freeform 9" id="9"/>
            <p:cNvSpPr/>
            <p:nvPr/>
          </p:nvSpPr>
          <p:spPr>
            <a:xfrm flipH="false" flipV="false" rot="0">
              <a:off x="0" y="0"/>
              <a:ext cx="1181028" cy="28871"/>
            </a:xfrm>
            <a:custGeom>
              <a:avLst/>
              <a:gdLst/>
              <a:ahLst/>
              <a:cxnLst/>
              <a:rect r="r" b="b" t="t" l="l"/>
              <a:pathLst>
                <a:path h="28871" w="1181028">
                  <a:moveTo>
                    <a:pt x="0" y="0"/>
                  </a:moveTo>
                  <a:lnTo>
                    <a:pt x="1181028" y="0"/>
                  </a:lnTo>
                  <a:lnTo>
                    <a:pt x="1181028" y="28871"/>
                  </a:lnTo>
                  <a:lnTo>
                    <a:pt x="0" y="28871"/>
                  </a:lnTo>
                  <a:close/>
                </a:path>
              </a:pathLst>
            </a:custGeom>
            <a:solidFill>
              <a:srgbClr val="F9B314"/>
            </a:solidFill>
          </p:spPr>
        </p:sp>
        <p:sp>
          <p:nvSpPr>
            <p:cNvPr name="TextBox 10" id="10"/>
            <p:cNvSpPr txBox="true"/>
            <p:nvPr/>
          </p:nvSpPr>
          <p:spPr>
            <a:xfrm>
              <a:off x="0" y="-38100"/>
              <a:ext cx="1181028" cy="66971"/>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1028700" y="1038225"/>
            <a:ext cx="4639672" cy="352044"/>
          </a:xfrm>
          <a:prstGeom prst="rect">
            <a:avLst/>
          </a:prstGeom>
        </p:spPr>
        <p:txBody>
          <a:bodyPr anchor="t" rtlCol="false" tIns="0" lIns="0" bIns="0" rIns="0">
            <a:spAutoFit/>
          </a:bodyPr>
          <a:lstStyle/>
          <a:p>
            <a:pPr algn="r">
              <a:lnSpc>
                <a:spcPts val="2808"/>
              </a:lnSpc>
            </a:pPr>
            <a:r>
              <a:rPr lang="en-US" b="true" sz="2400">
                <a:solidFill>
                  <a:srgbClr val="101010"/>
                </a:solidFill>
                <a:latin typeface="Montserrat Semi-Bold"/>
                <a:ea typeface="Montserrat Semi-Bold"/>
                <a:cs typeface="Montserrat Semi-Bold"/>
                <a:sym typeface="Montserrat Semi-Bold"/>
              </a:rPr>
              <a:t>Pemrograman Bahasa Alami</a:t>
            </a:r>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155862" y="2995611"/>
            <a:ext cx="15539696" cy="5743576"/>
          </a:xfrm>
          <a:prstGeom prst="rect">
            <a:avLst/>
          </a:prstGeom>
        </p:spPr>
        <p:txBody>
          <a:bodyPr anchor="t" rtlCol="false" tIns="0" lIns="0" bIns="0" rIns="0">
            <a:spAutoFit/>
          </a:bodyPr>
          <a:lstStyle/>
          <a:p>
            <a:pPr algn="just">
              <a:lnSpc>
                <a:spcPts val="4199"/>
              </a:lnSpc>
            </a:pPr>
            <a:r>
              <a:rPr lang="en-US" sz="2999">
                <a:solidFill>
                  <a:srgbClr val="2D262A"/>
                </a:solidFill>
                <a:latin typeface="Montserrat Classic"/>
                <a:ea typeface="Montserrat Classic"/>
                <a:cs typeface="Montserrat Classic"/>
                <a:sym typeface="Montserrat Classic"/>
              </a:rPr>
              <a:t>Pada project kali ini kami mengimplementasikan model Named Entity Recognition (NER) berbasis LSTM dengan PyTorch untuk mengenali entitas dalam teks Bahasa Indonesia, khususnya pada domain olahraga. Data dikumpulkan dari berbagai sumber seperti berita olahraga, artikel, laporan pertandingan, dan diskusi di media sosial. Setelah proses scraping, data diseleksi untuk memastikan relevansi dengan penelitian, mencakup entitas seperti nama orang, tim, lokasi, tanggal, dan nama liga. Sebanyak 331 kalimat dilabeli secara manual menggunakan format tagging untuk kategori seperti PER (nama orang), ORG (organisasi/tim), LOC (lokasi), hingga LEAGUE (nama liga). Proses implementasi mencakup tahapan preprocessing, pelatihan, pengujian, hingga evaluasi model.</a:t>
            </a:r>
          </a:p>
        </p:txBody>
      </p:sp>
      <p:grpSp>
        <p:nvGrpSpPr>
          <p:cNvPr name="Group 3" id="3"/>
          <p:cNvGrpSpPr/>
          <p:nvPr/>
        </p:nvGrpSpPr>
        <p:grpSpPr>
          <a:xfrm rot="0">
            <a:off x="16255884" y="9393429"/>
            <a:ext cx="1147593" cy="128804"/>
            <a:chOff x="0" y="0"/>
            <a:chExt cx="302247" cy="33924"/>
          </a:xfrm>
        </p:grpSpPr>
        <p:sp>
          <p:nvSpPr>
            <p:cNvPr name="Freeform 4" id="4"/>
            <p:cNvSpPr/>
            <p:nvPr/>
          </p:nvSpPr>
          <p:spPr>
            <a:xfrm flipH="false" flipV="false" rot="0">
              <a:off x="0" y="0"/>
              <a:ext cx="302247" cy="33924"/>
            </a:xfrm>
            <a:custGeom>
              <a:avLst/>
              <a:gdLst/>
              <a:ahLst/>
              <a:cxnLst/>
              <a:rect r="r" b="b" t="t" l="l"/>
              <a:pathLst>
                <a:path h="33924" w="302247">
                  <a:moveTo>
                    <a:pt x="0" y="0"/>
                  </a:moveTo>
                  <a:lnTo>
                    <a:pt x="302247" y="0"/>
                  </a:lnTo>
                  <a:lnTo>
                    <a:pt x="302247" y="33924"/>
                  </a:lnTo>
                  <a:lnTo>
                    <a:pt x="0" y="33924"/>
                  </a:lnTo>
                  <a:close/>
                </a:path>
              </a:pathLst>
            </a:custGeom>
            <a:solidFill>
              <a:srgbClr val="F9B314"/>
            </a:solidFill>
          </p:spPr>
        </p:sp>
        <p:sp>
          <p:nvSpPr>
            <p:cNvPr name="TextBox 5" id="5"/>
            <p:cNvSpPr txBox="true"/>
            <p:nvPr/>
          </p:nvSpPr>
          <p:spPr>
            <a:xfrm>
              <a:off x="0" y="-38100"/>
              <a:ext cx="302247" cy="72024"/>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16829680" y="8961630"/>
            <a:ext cx="573796" cy="431799"/>
          </a:xfrm>
          <a:prstGeom prst="rect">
            <a:avLst/>
          </a:prstGeom>
        </p:spPr>
        <p:txBody>
          <a:bodyPr anchor="t" rtlCol="false" tIns="0" lIns="0" bIns="0" rIns="0">
            <a:spAutoFit/>
          </a:bodyPr>
          <a:lstStyle/>
          <a:p>
            <a:pPr algn="r">
              <a:lnSpc>
                <a:spcPts val="3500"/>
              </a:lnSpc>
            </a:pPr>
            <a:r>
              <a:rPr lang="en-US" b="true" sz="2500">
                <a:solidFill>
                  <a:srgbClr val="101010"/>
                </a:solidFill>
                <a:latin typeface="Montserrat Classic Bold"/>
                <a:ea typeface="Montserrat Classic Bold"/>
                <a:cs typeface="Montserrat Classic Bold"/>
                <a:sym typeface="Montserrat Classic Bold"/>
              </a:rPr>
              <a:t>17</a:t>
            </a:r>
          </a:p>
        </p:txBody>
      </p:sp>
      <p:sp>
        <p:nvSpPr>
          <p:cNvPr name="TextBox 7" id="7"/>
          <p:cNvSpPr txBox="true"/>
          <p:nvPr/>
        </p:nvSpPr>
        <p:spPr>
          <a:xfrm rot="0">
            <a:off x="1155862" y="2142805"/>
            <a:ext cx="6806865" cy="679451"/>
          </a:xfrm>
          <a:prstGeom prst="rect">
            <a:avLst/>
          </a:prstGeom>
        </p:spPr>
        <p:txBody>
          <a:bodyPr anchor="t" rtlCol="false" tIns="0" lIns="0" bIns="0" rIns="0">
            <a:spAutoFit/>
          </a:bodyPr>
          <a:lstStyle/>
          <a:p>
            <a:pPr algn="l">
              <a:lnSpc>
                <a:spcPts val="5599"/>
              </a:lnSpc>
            </a:pPr>
            <a:r>
              <a:rPr lang="en-US" sz="3999" b="true">
                <a:solidFill>
                  <a:srgbClr val="1211CA"/>
                </a:solidFill>
                <a:latin typeface="Montserrat Classic Bold"/>
                <a:ea typeface="Montserrat Classic Bold"/>
                <a:cs typeface="Montserrat Classic Bold"/>
                <a:sym typeface="Montserrat Classic Bold"/>
              </a:rPr>
              <a:t>Pengumpulan Data</a:t>
            </a:r>
          </a:p>
        </p:txBody>
      </p:sp>
      <p:grpSp>
        <p:nvGrpSpPr>
          <p:cNvPr name="Group 8" id="8"/>
          <p:cNvGrpSpPr/>
          <p:nvPr/>
        </p:nvGrpSpPr>
        <p:grpSpPr>
          <a:xfrm rot="0">
            <a:off x="1155862" y="1514198"/>
            <a:ext cx="4484217" cy="109618"/>
            <a:chOff x="0" y="0"/>
            <a:chExt cx="1181028" cy="28871"/>
          </a:xfrm>
        </p:grpSpPr>
        <p:sp>
          <p:nvSpPr>
            <p:cNvPr name="Freeform 9" id="9"/>
            <p:cNvSpPr/>
            <p:nvPr/>
          </p:nvSpPr>
          <p:spPr>
            <a:xfrm flipH="false" flipV="false" rot="0">
              <a:off x="0" y="0"/>
              <a:ext cx="1181028" cy="28871"/>
            </a:xfrm>
            <a:custGeom>
              <a:avLst/>
              <a:gdLst/>
              <a:ahLst/>
              <a:cxnLst/>
              <a:rect r="r" b="b" t="t" l="l"/>
              <a:pathLst>
                <a:path h="28871" w="1181028">
                  <a:moveTo>
                    <a:pt x="0" y="0"/>
                  </a:moveTo>
                  <a:lnTo>
                    <a:pt x="1181028" y="0"/>
                  </a:lnTo>
                  <a:lnTo>
                    <a:pt x="1181028" y="28871"/>
                  </a:lnTo>
                  <a:lnTo>
                    <a:pt x="0" y="28871"/>
                  </a:lnTo>
                  <a:close/>
                </a:path>
              </a:pathLst>
            </a:custGeom>
            <a:solidFill>
              <a:srgbClr val="F9B314"/>
            </a:solidFill>
          </p:spPr>
        </p:sp>
        <p:sp>
          <p:nvSpPr>
            <p:cNvPr name="TextBox 10" id="10"/>
            <p:cNvSpPr txBox="true"/>
            <p:nvPr/>
          </p:nvSpPr>
          <p:spPr>
            <a:xfrm>
              <a:off x="0" y="-38100"/>
              <a:ext cx="1181028" cy="66971"/>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1028700" y="1038225"/>
            <a:ext cx="4639672" cy="352044"/>
          </a:xfrm>
          <a:prstGeom prst="rect">
            <a:avLst/>
          </a:prstGeom>
        </p:spPr>
        <p:txBody>
          <a:bodyPr anchor="t" rtlCol="false" tIns="0" lIns="0" bIns="0" rIns="0">
            <a:spAutoFit/>
          </a:bodyPr>
          <a:lstStyle/>
          <a:p>
            <a:pPr algn="r">
              <a:lnSpc>
                <a:spcPts val="2808"/>
              </a:lnSpc>
            </a:pPr>
            <a:r>
              <a:rPr lang="en-US" b="true" sz="2400">
                <a:solidFill>
                  <a:srgbClr val="101010"/>
                </a:solidFill>
                <a:latin typeface="Montserrat Semi-Bold"/>
                <a:ea typeface="Montserrat Semi-Bold"/>
                <a:cs typeface="Montserrat Semi-Bold"/>
                <a:sym typeface="Montserrat Semi-Bold"/>
              </a:rPr>
              <a:t>Pemrograman Bahasa Alami</a:t>
            </a:r>
          </a:p>
        </p:txBody>
      </p:sp>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543050" y="3382577"/>
            <a:ext cx="6806865" cy="6410325"/>
          </a:xfrm>
          <a:prstGeom prst="rect">
            <a:avLst/>
          </a:prstGeom>
        </p:spPr>
        <p:txBody>
          <a:bodyPr anchor="t" rtlCol="false" tIns="0" lIns="0" bIns="0" rIns="0">
            <a:spAutoFit/>
          </a:bodyPr>
          <a:lstStyle/>
          <a:p>
            <a:pPr algn="just">
              <a:lnSpc>
                <a:spcPts val="4199"/>
              </a:lnSpc>
            </a:pPr>
            <a:r>
              <a:rPr lang="en-US" sz="2999">
                <a:solidFill>
                  <a:srgbClr val="2D262A"/>
                </a:solidFill>
                <a:latin typeface="Montserrat Classic"/>
                <a:ea typeface="Montserrat Classic"/>
                <a:cs typeface="Montserrat Classic"/>
                <a:sym typeface="Montserrat Classic"/>
              </a:rPr>
              <a:t>Data masukan berbentuk file teks dengan format:</a:t>
            </a:r>
          </a:p>
          <a:p>
            <a:pPr algn="just" marL="647697" indent="-323848" lvl="1">
              <a:lnSpc>
                <a:spcPts val="4199"/>
              </a:lnSpc>
              <a:buFont typeface="Arial"/>
              <a:buChar char="•"/>
            </a:pPr>
            <a:r>
              <a:rPr lang="en-US" sz="2999">
                <a:solidFill>
                  <a:srgbClr val="2D262A"/>
                </a:solidFill>
                <a:latin typeface="Montserrat Classic"/>
                <a:ea typeface="Montserrat Classic"/>
                <a:cs typeface="Montserrat Classic"/>
                <a:sym typeface="Montserrat Classic"/>
              </a:rPr>
              <a:t>Baris pertama: teks asli (kalimat).</a:t>
            </a:r>
          </a:p>
          <a:p>
            <a:pPr algn="just" marL="647697" indent="-323848" lvl="1">
              <a:lnSpc>
                <a:spcPts val="4199"/>
              </a:lnSpc>
              <a:buFont typeface="Arial"/>
              <a:buChar char="•"/>
            </a:pPr>
            <a:r>
              <a:rPr lang="en-US" sz="2999">
                <a:solidFill>
                  <a:srgbClr val="2D262A"/>
                </a:solidFill>
                <a:latin typeface="Montserrat Classic"/>
                <a:ea typeface="Montserrat Classic"/>
                <a:cs typeface="Montserrat Classic"/>
                <a:sym typeface="Montserrat Classic"/>
              </a:rPr>
              <a:t>Baris kedua: label entitas untuk setiap token dalam teks, dipisahkan oleh spasi.</a:t>
            </a:r>
          </a:p>
          <a:p>
            <a:pPr algn="just">
              <a:lnSpc>
                <a:spcPts val="4199"/>
              </a:lnSpc>
            </a:pPr>
          </a:p>
          <a:p>
            <a:pPr algn="just">
              <a:lnSpc>
                <a:spcPts val="4199"/>
              </a:lnSpc>
            </a:pPr>
            <a:r>
              <a:rPr lang="en-US" sz="2999">
                <a:solidFill>
                  <a:srgbClr val="2D262A"/>
                </a:solidFill>
                <a:latin typeface="Montserrat Classic"/>
                <a:ea typeface="Montserrat Classic"/>
                <a:cs typeface="Montserrat Classic"/>
                <a:sym typeface="Montserrat Classic"/>
              </a:rPr>
              <a:t>contoh : </a:t>
            </a:r>
          </a:p>
          <a:p>
            <a:pPr algn="just">
              <a:lnSpc>
                <a:spcPts val="2660"/>
              </a:lnSpc>
            </a:pPr>
            <a:r>
              <a:rPr lang="en-US" sz="1900">
                <a:solidFill>
                  <a:srgbClr val="2D262A"/>
                </a:solidFill>
                <a:latin typeface="Montserrat Classic"/>
                <a:ea typeface="Montserrat Classic"/>
                <a:cs typeface="Montserrat Classic"/>
                <a:sym typeface="Montserrat Classic"/>
              </a:rPr>
              <a:t>Final NBA 2024 akan mulai digulirkan pada 7 Juni 2024</a:t>
            </a:r>
          </a:p>
          <a:p>
            <a:pPr algn="just">
              <a:lnSpc>
                <a:spcPts val="2660"/>
              </a:lnSpc>
            </a:pPr>
            <a:r>
              <a:rPr lang="en-US" sz="1900">
                <a:solidFill>
                  <a:srgbClr val="2D262A"/>
                </a:solidFill>
                <a:latin typeface="Montserrat Classic"/>
                <a:ea typeface="Montserrat Classic"/>
                <a:cs typeface="Montserrat Classic"/>
                <a:sym typeface="Montserrat Classic"/>
              </a:rPr>
              <a:t>O B-Event I-Event O O O O O B-Date I-Date</a:t>
            </a:r>
          </a:p>
          <a:p>
            <a:pPr algn="just">
              <a:lnSpc>
                <a:spcPts val="4199"/>
              </a:lnSpc>
            </a:pPr>
          </a:p>
          <a:p>
            <a:pPr algn="just">
              <a:lnSpc>
                <a:spcPts val="4199"/>
              </a:lnSpc>
            </a:pPr>
          </a:p>
        </p:txBody>
      </p:sp>
      <p:grpSp>
        <p:nvGrpSpPr>
          <p:cNvPr name="Group 3" id="3"/>
          <p:cNvGrpSpPr/>
          <p:nvPr/>
        </p:nvGrpSpPr>
        <p:grpSpPr>
          <a:xfrm rot="0">
            <a:off x="16255884" y="9393429"/>
            <a:ext cx="1147593" cy="128804"/>
            <a:chOff x="0" y="0"/>
            <a:chExt cx="302247" cy="33924"/>
          </a:xfrm>
        </p:grpSpPr>
        <p:sp>
          <p:nvSpPr>
            <p:cNvPr name="Freeform 4" id="4"/>
            <p:cNvSpPr/>
            <p:nvPr/>
          </p:nvSpPr>
          <p:spPr>
            <a:xfrm flipH="false" flipV="false" rot="0">
              <a:off x="0" y="0"/>
              <a:ext cx="302247" cy="33924"/>
            </a:xfrm>
            <a:custGeom>
              <a:avLst/>
              <a:gdLst/>
              <a:ahLst/>
              <a:cxnLst/>
              <a:rect r="r" b="b" t="t" l="l"/>
              <a:pathLst>
                <a:path h="33924" w="302247">
                  <a:moveTo>
                    <a:pt x="0" y="0"/>
                  </a:moveTo>
                  <a:lnTo>
                    <a:pt x="302247" y="0"/>
                  </a:lnTo>
                  <a:lnTo>
                    <a:pt x="302247" y="33924"/>
                  </a:lnTo>
                  <a:lnTo>
                    <a:pt x="0" y="33924"/>
                  </a:lnTo>
                  <a:close/>
                </a:path>
              </a:pathLst>
            </a:custGeom>
            <a:solidFill>
              <a:srgbClr val="F9B314"/>
            </a:solidFill>
          </p:spPr>
        </p:sp>
        <p:sp>
          <p:nvSpPr>
            <p:cNvPr name="TextBox 5" id="5"/>
            <p:cNvSpPr txBox="true"/>
            <p:nvPr/>
          </p:nvSpPr>
          <p:spPr>
            <a:xfrm>
              <a:off x="0" y="-38100"/>
              <a:ext cx="302247" cy="72024"/>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17024288" y="8961630"/>
            <a:ext cx="379188" cy="431799"/>
          </a:xfrm>
          <a:prstGeom prst="rect">
            <a:avLst/>
          </a:prstGeom>
        </p:spPr>
        <p:txBody>
          <a:bodyPr anchor="t" rtlCol="false" tIns="0" lIns="0" bIns="0" rIns="0">
            <a:spAutoFit/>
          </a:bodyPr>
          <a:lstStyle/>
          <a:p>
            <a:pPr algn="r">
              <a:lnSpc>
                <a:spcPts val="3500"/>
              </a:lnSpc>
            </a:pPr>
            <a:r>
              <a:rPr lang="en-US" b="true" sz="2500">
                <a:solidFill>
                  <a:srgbClr val="101010"/>
                </a:solidFill>
                <a:latin typeface="Montserrat Classic Bold"/>
                <a:ea typeface="Montserrat Classic Bold"/>
                <a:cs typeface="Montserrat Classic Bold"/>
                <a:sym typeface="Montserrat Classic Bold"/>
              </a:rPr>
              <a:t>18</a:t>
            </a:r>
          </a:p>
        </p:txBody>
      </p:sp>
      <p:sp>
        <p:nvSpPr>
          <p:cNvPr name="TextBox 7" id="7"/>
          <p:cNvSpPr txBox="true"/>
          <p:nvPr/>
        </p:nvSpPr>
        <p:spPr>
          <a:xfrm rot="0">
            <a:off x="9212684" y="3380881"/>
            <a:ext cx="7997690" cy="1552576"/>
          </a:xfrm>
          <a:prstGeom prst="rect">
            <a:avLst/>
          </a:prstGeom>
        </p:spPr>
        <p:txBody>
          <a:bodyPr anchor="t" rtlCol="false" tIns="0" lIns="0" bIns="0" rIns="0">
            <a:spAutoFit/>
          </a:bodyPr>
          <a:lstStyle/>
          <a:p>
            <a:pPr algn="l">
              <a:lnSpc>
                <a:spcPts val="4199"/>
              </a:lnSpc>
            </a:pPr>
            <a:r>
              <a:rPr lang="en-US" sz="2999">
                <a:solidFill>
                  <a:srgbClr val="2D262A"/>
                </a:solidFill>
                <a:latin typeface="Montserrat Classic"/>
                <a:ea typeface="Montserrat Classic"/>
                <a:cs typeface="Montserrat Classic"/>
                <a:sym typeface="Montserrat Classic"/>
              </a:rPr>
              <a:t>Proses pre-processing bertujuan untuk mempersiapkan data agar dapat digunakan dalam pelatihan model. </a:t>
            </a:r>
          </a:p>
        </p:txBody>
      </p:sp>
      <p:sp>
        <p:nvSpPr>
          <p:cNvPr name="TextBox 8" id="8"/>
          <p:cNvSpPr txBox="true"/>
          <p:nvPr/>
        </p:nvSpPr>
        <p:spPr>
          <a:xfrm rot="0">
            <a:off x="9212684" y="2837955"/>
            <a:ext cx="7221375" cy="976631"/>
          </a:xfrm>
          <a:prstGeom prst="rect">
            <a:avLst/>
          </a:prstGeom>
        </p:spPr>
        <p:txBody>
          <a:bodyPr anchor="t" rtlCol="false" tIns="0" lIns="0" bIns="0" rIns="0">
            <a:spAutoFit/>
          </a:bodyPr>
          <a:lstStyle/>
          <a:p>
            <a:pPr algn="l">
              <a:lnSpc>
                <a:spcPts val="3919"/>
              </a:lnSpc>
            </a:pPr>
            <a:r>
              <a:rPr lang="en-US" sz="2799" b="true">
                <a:solidFill>
                  <a:srgbClr val="F9B314"/>
                </a:solidFill>
                <a:latin typeface="Montserrat Classic Bold"/>
                <a:ea typeface="Montserrat Classic Bold"/>
                <a:cs typeface="Montserrat Classic Bold"/>
                <a:sym typeface="Montserrat Classic Bold"/>
              </a:rPr>
              <a:t>Pre-processing</a:t>
            </a:r>
          </a:p>
          <a:p>
            <a:pPr algn="l">
              <a:lnSpc>
                <a:spcPts val="3919"/>
              </a:lnSpc>
            </a:pPr>
          </a:p>
        </p:txBody>
      </p:sp>
      <p:sp>
        <p:nvSpPr>
          <p:cNvPr name="AutoShape 9" id="9"/>
          <p:cNvSpPr/>
          <p:nvPr/>
        </p:nvSpPr>
        <p:spPr>
          <a:xfrm>
            <a:off x="8805712" y="2947724"/>
            <a:ext cx="0" cy="6071056"/>
          </a:xfrm>
          <a:prstGeom prst="line">
            <a:avLst/>
          </a:prstGeom>
          <a:ln cap="flat" w="38100">
            <a:solidFill>
              <a:srgbClr val="000000"/>
            </a:solidFill>
            <a:prstDash val="solid"/>
            <a:headEnd type="none" len="sm" w="sm"/>
            <a:tailEnd type="none" len="sm" w="sm"/>
          </a:ln>
        </p:spPr>
      </p:sp>
      <p:sp>
        <p:nvSpPr>
          <p:cNvPr name="TextBox 10" id="10"/>
          <p:cNvSpPr txBox="true"/>
          <p:nvPr/>
        </p:nvSpPr>
        <p:spPr>
          <a:xfrm rot="0">
            <a:off x="1543050" y="2773734"/>
            <a:ext cx="6806865" cy="481330"/>
          </a:xfrm>
          <a:prstGeom prst="rect">
            <a:avLst/>
          </a:prstGeom>
        </p:spPr>
        <p:txBody>
          <a:bodyPr anchor="t" rtlCol="false" tIns="0" lIns="0" bIns="0" rIns="0">
            <a:spAutoFit/>
          </a:bodyPr>
          <a:lstStyle/>
          <a:p>
            <a:pPr algn="l">
              <a:lnSpc>
                <a:spcPts val="3919"/>
              </a:lnSpc>
            </a:pPr>
            <a:r>
              <a:rPr lang="en-US" sz="2799" b="true">
                <a:solidFill>
                  <a:srgbClr val="F9B314"/>
                </a:solidFill>
                <a:latin typeface="Montserrat Classic Bold"/>
                <a:ea typeface="Montserrat Classic Bold"/>
                <a:cs typeface="Montserrat Classic Bold"/>
                <a:sym typeface="Montserrat Classic Bold"/>
              </a:rPr>
              <a:t>Format Data</a:t>
            </a:r>
          </a:p>
        </p:txBody>
      </p:sp>
      <p:grpSp>
        <p:nvGrpSpPr>
          <p:cNvPr name="Group 11" id="11"/>
          <p:cNvGrpSpPr/>
          <p:nvPr/>
        </p:nvGrpSpPr>
        <p:grpSpPr>
          <a:xfrm rot="0">
            <a:off x="1155862" y="1514198"/>
            <a:ext cx="4484217" cy="109618"/>
            <a:chOff x="0" y="0"/>
            <a:chExt cx="1181028" cy="28871"/>
          </a:xfrm>
        </p:grpSpPr>
        <p:sp>
          <p:nvSpPr>
            <p:cNvPr name="Freeform 12" id="12"/>
            <p:cNvSpPr/>
            <p:nvPr/>
          </p:nvSpPr>
          <p:spPr>
            <a:xfrm flipH="false" flipV="false" rot="0">
              <a:off x="0" y="0"/>
              <a:ext cx="1181028" cy="28871"/>
            </a:xfrm>
            <a:custGeom>
              <a:avLst/>
              <a:gdLst/>
              <a:ahLst/>
              <a:cxnLst/>
              <a:rect r="r" b="b" t="t" l="l"/>
              <a:pathLst>
                <a:path h="28871" w="1181028">
                  <a:moveTo>
                    <a:pt x="0" y="0"/>
                  </a:moveTo>
                  <a:lnTo>
                    <a:pt x="1181028" y="0"/>
                  </a:lnTo>
                  <a:lnTo>
                    <a:pt x="1181028" y="28871"/>
                  </a:lnTo>
                  <a:lnTo>
                    <a:pt x="0" y="28871"/>
                  </a:lnTo>
                  <a:close/>
                </a:path>
              </a:pathLst>
            </a:custGeom>
            <a:solidFill>
              <a:srgbClr val="F9B314"/>
            </a:solidFill>
          </p:spPr>
        </p:sp>
        <p:sp>
          <p:nvSpPr>
            <p:cNvPr name="TextBox 13" id="13"/>
            <p:cNvSpPr txBox="true"/>
            <p:nvPr/>
          </p:nvSpPr>
          <p:spPr>
            <a:xfrm>
              <a:off x="0" y="-38100"/>
              <a:ext cx="1181028" cy="66971"/>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1028700" y="1038225"/>
            <a:ext cx="4639672" cy="352044"/>
          </a:xfrm>
          <a:prstGeom prst="rect">
            <a:avLst/>
          </a:prstGeom>
        </p:spPr>
        <p:txBody>
          <a:bodyPr anchor="t" rtlCol="false" tIns="0" lIns="0" bIns="0" rIns="0">
            <a:spAutoFit/>
          </a:bodyPr>
          <a:lstStyle/>
          <a:p>
            <a:pPr algn="r">
              <a:lnSpc>
                <a:spcPts val="2808"/>
              </a:lnSpc>
            </a:pPr>
            <a:r>
              <a:rPr lang="en-US" b="true" sz="2400">
                <a:solidFill>
                  <a:srgbClr val="101010"/>
                </a:solidFill>
                <a:latin typeface="Montserrat Semi-Bold"/>
                <a:ea typeface="Montserrat Semi-Bold"/>
                <a:cs typeface="Montserrat Semi-Bold"/>
                <a:sym typeface="Montserrat Semi-Bold"/>
              </a:rPr>
              <a:t>Pemrograman Bahasa Alami</a:t>
            </a:r>
          </a:p>
        </p:txBody>
      </p:sp>
      <p:sp>
        <p:nvSpPr>
          <p:cNvPr name="TextBox 15" id="15"/>
          <p:cNvSpPr txBox="true"/>
          <p:nvPr/>
        </p:nvSpPr>
        <p:spPr>
          <a:xfrm rot="0">
            <a:off x="1123950" y="1766691"/>
            <a:ext cx="6806865" cy="679451"/>
          </a:xfrm>
          <a:prstGeom prst="rect">
            <a:avLst/>
          </a:prstGeom>
        </p:spPr>
        <p:txBody>
          <a:bodyPr anchor="t" rtlCol="false" tIns="0" lIns="0" bIns="0" rIns="0">
            <a:spAutoFit/>
          </a:bodyPr>
          <a:lstStyle/>
          <a:p>
            <a:pPr algn="l">
              <a:lnSpc>
                <a:spcPts val="5599"/>
              </a:lnSpc>
            </a:pPr>
            <a:r>
              <a:rPr lang="en-US" sz="3999" b="true">
                <a:solidFill>
                  <a:srgbClr val="1211CA"/>
                </a:solidFill>
                <a:latin typeface="Montserrat Classic Bold"/>
                <a:ea typeface="Montserrat Classic Bold"/>
                <a:cs typeface="Montserrat Classic Bold"/>
                <a:sym typeface="Montserrat Classic Bold"/>
              </a:rPr>
              <a:t>Data Preparation</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155862" y="3195634"/>
            <a:ext cx="15539696" cy="5219700"/>
          </a:xfrm>
          <a:prstGeom prst="rect">
            <a:avLst/>
          </a:prstGeom>
        </p:spPr>
        <p:txBody>
          <a:bodyPr anchor="t" rtlCol="false" tIns="0" lIns="0" bIns="0" rIns="0">
            <a:spAutoFit/>
          </a:bodyPr>
          <a:lstStyle/>
          <a:p>
            <a:pPr algn="just">
              <a:lnSpc>
                <a:spcPts val="4199"/>
              </a:lnSpc>
            </a:pPr>
            <a:r>
              <a:rPr lang="en-US" sz="2999">
                <a:solidFill>
                  <a:srgbClr val="2D262A"/>
                </a:solidFill>
                <a:latin typeface="Montserrat Classic"/>
                <a:ea typeface="Montserrat Classic"/>
                <a:cs typeface="Montserrat Classic"/>
                <a:sym typeface="Montserrat Classic"/>
              </a:rPr>
              <a:t>Arsitektur model NER yang digunakan dirancang dengan pendekatan LSTM sederhana, terdiri dari tiga komponen utama. Embedding layer bertugas mengubah indeks tag Part of Speech (POS) menjadi vektor embedding berdimensi tetap, yang merepresentasikan setiap token dalam bentuk numerik. LSTM layer kemudian memproses urutan embedding ini untuk menangkap hubungan temporal antar token dalam teks, sehingga dapat memahami konteks antar kata. Terakhir, fully connected layer mengubah keluaran LSTM menjadi prediksi label entitas untuk setiap token, memungkinkan model mengenali kategori seperti nama orang, organisasi, atau lokasi dalam teks.</a:t>
            </a:r>
          </a:p>
          <a:p>
            <a:pPr algn="just">
              <a:lnSpc>
                <a:spcPts val="4199"/>
              </a:lnSpc>
            </a:pPr>
          </a:p>
        </p:txBody>
      </p:sp>
      <p:grpSp>
        <p:nvGrpSpPr>
          <p:cNvPr name="Group 3" id="3"/>
          <p:cNvGrpSpPr/>
          <p:nvPr/>
        </p:nvGrpSpPr>
        <p:grpSpPr>
          <a:xfrm rot="0">
            <a:off x="16255884" y="9393429"/>
            <a:ext cx="1147593" cy="128804"/>
            <a:chOff x="0" y="0"/>
            <a:chExt cx="302247" cy="33924"/>
          </a:xfrm>
        </p:grpSpPr>
        <p:sp>
          <p:nvSpPr>
            <p:cNvPr name="Freeform 4" id="4"/>
            <p:cNvSpPr/>
            <p:nvPr/>
          </p:nvSpPr>
          <p:spPr>
            <a:xfrm flipH="false" flipV="false" rot="0">
              <a:off x="0" y="0"/>
              <a:ext cx="302247" cy="33924"/>
            </a:xfrm>
            <a:custGeom>
              <a:avLst/>
              <a:gdLst/>
              <a:ahLst/>
              <a:cxnLst/>
              <a:rect r="r" b="b" t="t" l="l"/>
              <a:pathLst>
                <a:path h="33924" w="302247">
                  <a:moveTo>
                    <a:pt x="0" y="0"/>
                  </a:moveTo>
                  <a:lnTo>
                    <a:pt x="302247" y="0"/>
                  </a:lnTo>
                  <a:lnTo>
                    <a:pt x="302247" y="33924"/>
                  </a:lnTo>
                  <a:lnTo>
                    <a:pt x="0" y="33924"/>
                  </a:lnTo>
                  <a:close/>
                </a:path>
              </a:pathLst>
            </a:custGeom>
            <a:solidFill>
              <a:srgbClr val="F9B314"/>
            </a:solidFill>
          </p:spPr>
        </p:sp>
        <p:sp>
          <p:nvSpPr>
            <p:cNvPr name="TextBox 5" id="5"/>
            <p:cNvSpPr txBox="true"/>
            <p:nvPr/>
          </p:nvSpPr>
          <p:spPr>
            <a:xfrm>
              <a:off x="0" y="-38100"/>
              <a:ext cx="302247" cy="72024"/>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16978870" y="8961630"/>
            <a:ext cx="424606" cy="431799"/>
          </a:xfrm>
          <a:prstGeom prst="rect">
            <a:avLst/>
          </a:prstGeom>
        </p:spPr>
        <p:txBody>
          <a:bodyPr anchor="t" rtlCol="false" tIns="0" lIns="0" bIns="0" rIns="0">
            <a:spAutoFit/>
          </a:bodyPr>
          <a:lstStyle/>
          <a:p>
            <a:pPr algn="r">
              <a:lnSpc>
                <a:spcPts val="3500"/>
              </a:lnSpc>
            </a:pPr>
            <a:r>
              <a:rPr lang="en-US" b="true" sz="2500">
                <a:solidFill>
                  <a:srgbClr val="101010"/>
                </a:solidFill>
                <a:latin typeface="Montserrat Classic Bold"/>
                <a:ea typeface="Montserrat Classic Bold"/>
                <a:cs typeface="Montserrat Classic Bold"/>
                <a:sym typeface="Montserrat Classic Bold"/>
              </a:rPr>
              <a:t>19</a:t>
            </a:r>
          </a:p>
        </p:txBody>
      </p:sp>
      <p:sp>
        <p:nvSpPr>
          <p:cNvPr name="TextBox 7" id="7"/>
          <p:cNvSpPr txBox="true"/>
          <p:nvPr/>
        </p:nvSpPr>
        <p:spPr>
          <a:xfrm rot="0">
            <a:off x="1155862" y="2192334"/>
            <a:ext cx="6806865" cy="679450"/>
          </a:xfrm>
          <a:prstGeom prst="rect">
            <a:avLst/>
          </a:prstGeom>
        </p:spPr>
        <p:txBody>
          <a:bodyPr anchor="t" rtlCol="false" tIns="0" lIns="0" bIns="0" rIns="0">
            <a:spAutoFit/>
          </a:bodyPr>
          <a:lstStyle/>
          <a:p>
            <a:pPr algn="l">
              <a:lnSpc>
                <a:spcPts val="5599"/>
              </a:lnSpc>
            </a:pPr>
            <a:r>
              <a:rPr lang="en-US" sz="3999" b="true">
                <a:solidFill>
                  <a:srgbClr val="1211CA"/>
                </a:solidFill>
                <a:latin typeface="Montserrat Classic Bold"/>
                <a:ea typeface="Montserrat Classic Bold"/>
                <a:cs typeface="Montserrat Classic Bold"/>
                <a:sym typeface="Montserrat Classic Bold"/>
              </a:rPr>
              <a:t>Arsitektur Model</a:t>
            </a:r>
          </a:p>
        </p:txBody>
      </p:sp>
      <p:grpSp>
        <p:nvGrpSpPr>
          <p:cNvPr name="Group 8" id="8"/>
          <p:cNvGrpSpPr/>
          <p:nvPr/>
        </p:nvGrpSpPr>
        <p:grpSpPr>
          <a:xfrm rot="0">
            <a:off x="1155862" y="1514198"/>
            <a:ext cx="4484217" cy="109618"/>
            <a:chOff x="0" y="0"/>
            <a:chExt cx="1181028" cy="28871"/>
          </a:xfrm>
        </p:grpSpPr>
        <p:sp>
          <p:nvSpPr>
            <p:cNvPr name="Freeform 9" id="9"/>
            <p:cNvSpPr/>
            <p:nvPr/>
          </p:nvSpPr>
          <p:spPr>
            <a:xfrm flipH="false" flipV="false" rot="0">
              <a:off x="0" y="0"/>
              <a:ext cx="1181028" cy="28871"/>
            </a:xfrm>
            <a:custGeom>
              <a:avLst/>
              <a:gdLst/>
              <a:ahLst/>
              <a:cxnLst/>
              <a:rect r="r" b="b" t="t" l="l"/>
              <a:pathLst>
                <a:path h="28871" w="1181028">
                  <a:moveTo>
                    <a:pt x="0" y="0"/>
                  </a:moveTo>
                  <a:lnTo>
                    <a:pt x="1181028" y="0"/>
                  </a:lnTo>
                  <a:lnTo>
                    <a:pt x="1181028" y="28871"/>
                  </a:lnTo>
                  <a:lnTo>
                    <a:pt x="0" y="28871"/>
                  </a:lnTo>
                  <a:close/>
                </a:path>
              </a:pathLst>
            </a:custGeom>
            <a:solidFill>
              <a:srgbClr val="F9B314"/>
            </a:solidFill>
          </p:spPr>
        </p:sp>
        <p:sp>
          <p:nvSpPr>
            <p:cNvPr name="TextBox 10" id="10"/>
            <p:cNvSpPr txBox="true"/>
            <p:nvPr/>
          </p:nvSpPr>
          <p:spPr>
            <a:xfrm>
              <a:off x="0" y="-38100"/>
              <a:ext cx="1181028" cy="66971"/>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1028700" y="1038225"/>
            <a:ext cx="4639672" cy="352044"/>
          </a:xfrm>
          <a:prstGeom prst="rect">
            <a:avLst/>
          </a:prstGeom>
        </p:spPr>
        <p:txBody>
          <a:bodyPr anchor="t" rtlCol="false" tIns="0" lIns="0" bIns="0" rIns="0">
            <a:spAutoFit/>
          </a:bodyPr>
          <a:lstStyle/>
          <a:p>
            <a:pPr algn="r">
              <a:lnSpc>
                <a:spcPts val="2808"/>
              </a:lnSpc>
            </a:pPr>
            <a:r>
              <a:rPr lang="en-US" b="true" sz="2400">
                <a:solidFill>
                  <a:srgbClr val="101010"/>
                </a:solidFill>
                <a:latin typeface="Montserrat Semi-Bold"/>
                <a:ea typeface="Montserrat Semi-Bold"/>
                <a:cs typeface="Montserrat Semi-Bold"/>
                <a:sym typeface="Montserrat Semi-Bold"/>
              </a:rPr>
              <a:t>Pemrograman Bahasa Alami</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952500"/>
            <a:ext cx="18288000" cy="12192000"/>
          </a:xfrm>
          <a:custGeom>
            <a:avLst/>
            <a:gdLst/>
            <a:ahLst/>
            <a:cxnLst/>
            <a:rect r="r" b="b" t="t" l="l"/>
            <a:pathLst>
              <a:path h="12192000" w="18288000">
                <a:moveTo>
                  <a:pt x="0" y="0"/>
                </a:moveTo>
                <a:lnTo>
                  <a:pt x="18288000" y="0"/>
                </a:lnTo>
                <a:lnTo>
                  <a:pt x="18288000" y="12192000"/>
                </a:lnTo>
                <a:lnTo>
                  <a:pt x="0" y="12192000"/>
                </a:lnTo>
                <a:lnTo>
                  <a:pt x="0" y="0"/>
                </a:lnTo>
                <a:close/>
              </a:path>
            </a:pathLst>
          </a:custGeom>
          <a:blipFill>
            <a:blip r:embed="rId2">
              <a:alphaModFix amt="5000"/>
            </a:blip>
            <a:stretch>
              <a:fillRect l="0" t="0" r="0" b="0"/>
            </a:stretch>
          </a:blipFill>
        </p:spPr>
      </p:sp>
      <p:grpSp>
        <p:nvGrpSpPr>
          <p:cNvPr name="Group 3" id="3"/>
          <p:cNvGrpSpPr/>
          <p:nvPr/>
        </p:nvGrpSpPr>
        <p:grpSpPr>
          <a:xfrm rot="0">
            <a:off x="1240790" y="0"/>
            <a:ext cx="212090" cy="5143500"/>
            <a:chOff x="0" y="0"/>
            <a:chExt cx="55859" cy="1354667"/>
          </a:xfrm>
        </p:grpSpPr>
        <p:sp>
          <p:nvSpPr>
            <p:cNvPr name="Freeform 4" id="4"/>
            <p:cNvSpPr/>
            <p:nvPr/>
          </p:nvSpPr>
          <p:spPr>
            <a:xfrm flipH="false" flipV="false" rot="0">
              <a:off x="0" y="0"/>
              <a:ext cx="55859" cy="1354667"/>
            </a:xfrm>
            <a:custGeom>
              <a:avLst/>
              <a:gdLst/>
              <a:ahLst/>
              <a:cxnLst/>
              <a:rect r="r" b="b" t="t" l="l"/>
              <a:pathLst>
                <a:path h="1354667" w="55859">
                  <a:moveTo>
                    <a:pt x="0" y="0"/>
                  </a:moveTo>
                  <a:lnTo>
                    <a:pt x="55859" y="0"/>
                  </a:lnTo>
                  <a:lnTo>
                    <a:pt x="55859" y="1354667"/>
                  </a:lnTo>
                  <a:lnTo>
                    <a:pt x="0" y="1354667"/>
                  </a:lnTo>
                  <a:close/>
                </a:path>
              </a:pathLst>
            </a:custGeom>
            <a:solidFill>
              <a:srgbClr val="F9B314"/>
            </a:solidFill>
          </p:spPr>
        </p:sp>
        <p:sp>
          <p:nvSpPr>
            <p:cNvPr name="TextBox 5" id="5"/>
            <p:cNvSpPr txBox="true"/>
            <p:nvPr/>
          </p:nvSpPr>
          <p:spPr>
            <a:xfrm>
              <a:off x="0" y="-38100"/>
              <a:ext cx="55859" cy="1392767"/>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240790" y="5742089"/>
            <a:ext cx="212090" cy="4214705"/>
            <a:chOff x="0" y="0"/>
            <a:chExt cx="282786" cy="5619607"/>
          </a:xfrm>
        </p:grpSpPr>
        <p:grpSp>
          <p:nvGrpSpPr>
            <p:cNvPr name="Group 7" id="7"/>
            <p:cNvGrpSpPr/>
            <p:nvPr/>
          </p:nvGrpSpPr>
          <p:grpSpPr>
            <a:xfrm rot="0">
              <a:off x="0" y="0"/>
              <a:ext cx="282786" cy="802801"/>
              <a:chOff x="0" y="0"/>
              <a:chExt cx="55859" cy="158578"/>
            </a:xfrm>
          </p:grpSpPr>
          <p:sp>
            <p:nvSpPr>
              <p:cNvPr name="Freeform 8" id="8"/>
              <p:cNvSpPr/>
              <p:nvPr/>
            </p:nvSpPr>
            <p:spPr>
              <a:xfrm flipH="false" flipV="false" rot="0">
                <a:off x="0" y="0"/>
                <a:ext cx="55859" cy="158578"/>
              </a:xfrm>
              <a:custGeom>
                <a:avLst/>
                <a:gdLst/>
                <a:ahLst/>
                <a:cxnLst/>
                <a:rect r="r" b="b" t="t" l="l"/>
                <a:pathLst>
                  <a:path h="158578" w="55859">
                    <a:moveTo>
                      <a:pt x="0" y="0"/>
                    </a:moveTo>
                    <a:lnTo>
                      <a:pt x="55859" y="0"/>
                    </a:lnTo>
                    <a:lnTo>
                      <a:pt x="55859" y="158578"/>
                    </a:lnTo>
                    <a:lnTo>
                      <a:pt x="0" y="158578"/>
                    </a:lnTo>
                    <a:close/>
                  </a:path>
                </a:pathLst>
              </a:custGeom>
              <a:solidFill>
                <a:srgbClr val="1211CA"/>
              </a:solidFill>
            </p:spPr>
          </p:sp>
          <p:sp>
            <p:nvSpPr>
              <p:cNvPr name="TextBox 9" id="9"/>
              <p:cNvSpPr txBox="true"/>
              <p:nvPr/>
            </p:nvSpPr>
            <p:spPr>
              <a:xfrm>
                <a:off x="0" y="-38100"/>
                <a:ext cx="55859" cy="196678"/>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0" y="1605602"/>
              <a:ext cx="282786" cy="802801"/>
              <a:chOff x="0" y="0"/>
              <a:chExt cx="55859" cy="158578"/>
            </a:xfrm>
          </p:grpSpPr>
          <p:sp>
            <p:nvSpPr>
              <p:cNvPr name="Freeform 11" id="11"/>
              <p:cNvSpPr/>
              <p:nvPr/>
            </p:nvSpPr>
            <p:spPr>
              <a:xfrm flipH="false" flipV="false" rot="0">
                <a:off x="0" y="0"/>
                <a:ext cx="55859" cy="158578"/>
              </a:xfrm>
              <a:custGeom>
                <a:avLst/>
                <a:gdLst/>
                <a:ahLst/>
                <a:cxnLst/>
                <a:rect r="r" b="b" t="t" l="l"/>
                <a:pathLst>
                  <a:path h="158578" w="55859">
                    <a:moveTo>
                      <a:pt x="0" y="0"/>
                    </a:moveTo>
                    <a:lnTo>
                      <a:pt x="55859" y="0"/>
                    </a:lnTo>
                    <a:lnTo>
                      <a:pt x="55859" y="158578"/>
                    </a:lnTo>
                    <a:lnTo>
                      <a:pt x="0" y="158578"/>
                    </a:lnTo>
                    <a:close/>
                  </a:path>
                </a:pathLst>
              </a:custGeom>
              <a:solidFill>
                <a:srgbClr val="1211CA"/>
              </a:solidFill>
            </p:spPr>
          </p:sp>
          <p:sp>
            <p:nvSpPr>
              <p:cNvPr name="TextBox 12" id="12"/>
              <p:cNvSpPr txBox="true"/>
              <p:nvPr/>
            </p:nvSpPr>
            <p:spPr>
              <a:xfrm>
                <a:off x="0" y="-38100"/>
                <a:ext cx="55859" cy="196678"/>
              </a:xfrm>
              <a:prstGeom prst="rect">
                <a:avLst/>
              </a:prstGeom>
            </p:spPr>
            <p:txBody>
              <a:bodyPr anchor="ctr" rtlCol="false" tIns="50800" lIns="50800" bIns="50800" rIns="50800"/>
              <a:lstStyle/>
              <a:p>
                <a:pPr algn="ctr">
                  <a:lnSpc>
                    <a:spcPts val="2659"/>
                  </a:lnSpc>
                  <a:spcBef>
                    <a:spcPct val="0"/>
                  </a:spcBef>
                </a:pPr>
              </a:p>
            </p:txBody>
          </p:sp>
        </p:grpSp>
        <p:grpSp>
          <p:nvGrpSpPr>
            <p:cNvPr name="Group 13" id="13"/>
            <p:cNvGrpSpPr/>
            <p:nvPr/>
          </p:nvGrpSpPr>
          <p:grpSpPr>
            <a:xfrm rot="0">
              <a:off x="0" y="3211204"/>
              <a:ext cx="282786" cy="802801"/>
              <a:chOff x="0" y="0"/>
              <a:chExt cx="55859" cy="158578"/>
            </a:xfrm>
          </p:grpSpPr>
          <p:sp>
            <p:nvSpPr>
              <p:cNvPr name="Freeform 14" id="14"/>
              <p:cNvSpPr/>
              <p:nvPr/>
            </p:nvSpPr>
            <p:spPr>
              <a:xfrm flipH="false" flipV="false" rot="0">
                <a:off x="0" y="0"/>
                <a:ext cx="55859" cy="158578"/>
              </a:xfrm>
              <a:custGeom>
                <a:avLst/>
                <a:gdLst/>
                <a:ahLst/>
                <a:cxnLst/>
                <a:rect r="r" b="b" t="t" l="l"/>
                <a:pathLst>
                  <a:path h="158578" w="55859">
                    <a:moveTo>
                      <a:pt x="0" y="0"/>
                    </a:moveTo>
                    <a:lnTo>
                      <a:pt x="55859" y="0"/>
                    </a:lnTo>
                    <a:lnTo>
                      <a:pt x="55859" y="158578"/>
                    </a:lnTo>
                    <a:lnTo>
                      <a:pt x="0" y="158578"/>
                    </a:lnTo>
                    <a:close/>
                  </a:path>
                </a:pathLst>
              </a:custGeom>
              <a:solidFill>
                <a:srgbClr val="1211CA"/>
              </a:solidFill>
            </p:spPr>
          </p:sp>
          <p:sp>
            <p:nvSpPr>
              <p:cNvPr name="TextBox 15" id="15"/>
              <p:cNvSpPr txBox="true"/>
              <p:nvPr/>
            </p:nvSpPr>
            <p:spPr>
              <a:xfrm>
                <a:off x="0" y="-38100"/>
                <a:ext cx="55859" cy="196678"/>
              </a:xfrm>
              <a:prstGeom prst="rect">
                <a:avLst/>
              </a:prstGeom>
            </p:spPr>
            <p:txBody>
              <a:bodyPr anchor="ctr" rtlCol="false" tIns="50800" lIns="50800" bIns="50800" rIns="50800"/>
              <a:lstStyle/>
              <a:p>
                <a:pPr algn="ctr">
                  <a:lnSpc>
                    <a:spcPts val="2659"/>
                  </a:lnSpc>
                  <a:spcBef>
                    <a:spcPct val="0"/>
                  </a:spcBef>
                </a:pPr>
              </a:p>
            </p:txBody>
          </p:sp>
        </p:grpSp>
        <p:grpSp>
          <p:nvGrpSpPr>
            <p:cNvPr name="Group 16" id="16"/>
            <p:cNvGrpSpPr/>
            <p:nvPr/>
          </p:nvGrpSpPr>
          <p:grpSpPr>
            <a:xfrm rot="0">
              <a:off x="0" y="4816806"/>
              <a:ext cx="282786" cy="802801"/>
              <a:chOff x="0" y="0"/>
              <a:chExt cx="55859" cy="158578"/>
            </a:xfrm>
          </p:grpSpPr>
          <p:sp>
            <p:nvSpPr>
              <p:cNvPr name="Freeform 17" id="17"/>
              <p:cNvSpPr/>
              <p:nvPr/>
            </p:nvSpPr>
            <p:spPr>
              <a:xfrm flipH="false" flipV="false" rot="0">
                <a:off x="0" y="0"/>
                <a:ext cx="55859" cy="158578"/>
              </a:xfrm>
              <a:custGeom>
                <a:avLst/>
                <a:gdLst/>
                <a:ahLst/>
                <a:cxnLst/>
                <a:rect r="r" b="b" t="t" l="l"/>
                <a:pathLst>
                  <a:path h="158578" w="55859">
                    <a:moveTo>
                      <a:pt x="0" y="0"/>
                    </a:moveTo>
                    <a:lnTo>
                      <a:pt x="55859" y="0"/>
                    </a:lnTo>
                    <a:lnTo>
                      <a:pt x="55859" y="158578"/>
                    </a:lnTo>
                    <a:lnTo>
                      <a:pt x="0" y="158578"/>
                    </a:lnTo>
                    <a:close/>
                  </a:path>
                </a:pathLst>
              </a:custGeom>
              <a:solidFill>
                <a:srgbClr val="1211CA"/>
              </a:solidFill>
            </p:spPr>
          </p:sp>
          <p:sp>
            <p:nvSpPr>
              <p:cNvPr name="TextBox 18" id="18"/>
              <p:cNvSpPr txBox="true"/>
              <p:nvPr/>
            </p:nvSpPr>
            <p:spPr>
              <a:xfrm>
                <a:off x="0" y="-38100"/>
                <a:ext cx="55859" cy="196678"/>
              </a:xfrm>
              <a:prstGeom prst="rect">
                <a:avLst/>
              </a:prstGeom>
            </p:spPr>
            <p:txBody>
              <a:bodyPr anchor="ctr" rtlCol="false" tIns="50800" lIns="50800" bIns="50800" rIns="50800"/>
              <a:lstStyle/>
              <a:p>
                <a:pPr algn="ctr">
                  <a:lnSpc>
                    <a:spcPts val="2659"/>
                  </a:lnSpc>
                  <a:spcBef>
                    <a:spcPct val="0"/>
                  </a:spcBef>
                </a:pPr>
              </a:p>
            </p:txBody>
          </p:sp>
        </p:grpSp>
      </p:grpSp>
      <p:sp>
        <p:nvSpPr>
          <p:cNvPr name="TextBox 19" id="19"/>
          <p:cNvSpPr txBox="true"/>
          <p:nvPr/>
        </p:nvSpPr>
        <p:spPr>
          <a:xfrm rot="0">
            <a:off x="2655237" y="4081218"/>
            <a:ext cx="13992772" cy="2794000"/>
          </a:xfrm>
          <a:prstGeom prst="rect">
            <a:avLst/>
          </a:prstGeom>
        </p:spPr>
        <p:txBody>
          <a:bodyPr anchor="t" rtlCol="false" tIns="0" lIns="0" bIns="0" rIns="0">
            <a:spAutoFit/>
          </a:bodyPr>
          <a:lstStyle/>
          <a:p>
            <a:pPr algn="l" marL="863599" indent="-431800" lvl="1">
              <a:lnSpc>
                <a:spcPts val="5599"/>
              </a:lnSpc>
              <a:buFont typeface="Arial"/>
              <a:buChar char="•"/>
            </a:pPr>
            <a:r>
              <a:rPr lang="en-US" sz="3999" spc="335">
                <a:solidFill>
                  <a:srgbClr val="101010"/>
                </a:solidFill>
                <a:latin typeface="Montserrat Classic"/>
                <a:ea typeface="Montserrat Classic"/>
                <a:cs typeface="Montserrat Classic"/>
                <a:sym typeface="Montserrat Classic"/>
              </a:rPr>
              <a:t>JONATHAN YOUNG</a:t>
            </a:r>
          </a:p>
          <a:p>
            <a:pPr algn="l" marL="863599" indent="-431800" lvl="1">
              <a:lnSpc>
                <a:spcPts val="5599"/>
              </a:lnSpc>
              <a:buFont typeface="Arial"/>
              <a:buChar char="•"/>
            </a:pPr>
            <a:r>
              <a:rPr lang="en-US" sz="3999" spc="335">
                <a:solidFill>
                  <a:srgbClr val="101010"/>
                </a:solidFill>
                <a:latin typeface="Montserrat Classic"/>
                <a:ea typeface="Montserrat Classic"/>
                <a:cs typeface="Montserrat Classic"/>
                <a:sym typeface="Montserrat Classic"/>
              </a:rPr>
              <a:t>MUHAMMAD ALDY NAUFAL FADHILAH</a:t>
            </a:r>
          </a:p>
          <a:p>
            <a:pPr algn="l" marL="863599" indent="-431800" lvl="1">
              <a:lnSpc>
                <a:spcPts val="5599"/>
              </a:lnSpc>
              <a:buFont typeface="Arial"/>
              <a:buChar char="•"/>
            </a:pPr>
            <a:r>
              <a:rPr lang="en-US" sz="3999" spc="335">
                <a:solidFill>
                  <a:srgbClr val="101010"/>
                </a:solidFill>
                <a:latin typeface="Montserrat Classic"/>
                <a:ea typeface="Montserrat Classic"/>
                <a:cs typeface="Montserrat Classic"/>
                <a:sym typeface="Montserrat Classic"/>
              </a:rPr>
              <a:t>NADA FIRDAUS</a:t>
            </a:r>
          </a:p>
          <a:p>
            <a:pPr algn="l" marL="863599" indent="-431800" lvl="1">
              <a:lnSpc>
                <a:spcPts val="5599"/>
              </a:lnSpc>
              <a:buFont typeface="Arial"/>
              <a:buChar char="•"/>
            </a:pPr>
            <a:r>
              <a:rPr lang="en-US" sz="3999" spc="335">
                <a:solidFill>
                  <a:srgbClr val="101010"/>
                </a:solidFill>
                <a:latin typeface="Montserrat Classic"/>
                <a:ea typeface="Montserrat Classic"/>
                <a:cs typeface="Montserrat Classic"/>
                <a:sym typeface="Montserrat Classic"/>
              </a:rPr>
              <a:t>I PUTU PARAMAANANDA TANAYA</a:t>
            </a:r>
          </a:p>
        </p:txBody>
      </p:sp>
      <p:grpSp>
        <p:nvGrpSpPr>
          <p:cNvPr name="Group 20" id="20"/>
          <p:cNvGrpSpPr/>
          <p:nvPr/>
        </p:nvGrpSpPr>
        <p:grpSpPr>
          <a:xfrm rot="0">
            <a:off x="16255884" y="9393429"/>
            <a:ext cx="1147593" cy="128804"/>
            <a:chOff x="0" y="0"/>
            <a:chExt cx="302247" cy="33924"/>
          </a:xfrm>
        </p:grpSpPr>
        <p:sp>
          <p:nvSpPr>
            <p:cNvPr name="Freeform 21" id="21"/>
            <p:cNvSpPr/>
            <p:nvPr/>
          </p:nvSpPr>
          <p:spPr>
            <a:xfrm flipH="false" flipV="false" rot="0">
              <a:off x="0" y="0"/>
              <a:ext cx="302247" cy="33924"/>
            </a:xfrm>
            <a:custGeom>
              <a:avLst/>
              <a:gdLst/>
              <a:ahLst/>
              <a:cxnLst/>
              <a:rect r="r" b="b" t="t" l="l"/>
              <a:pathLst>
                <a:path h="33924" w="302247">
                  <a:moveTo>
                    <a:pt x="0" y="0"/>
                  </a:moveTo>
                  <a:lnTo>
                    <a:pt x="302247" y="0"/>
                  </a:lnTo>
                  <a:lnTo>
                    <a:pt x="302247" y="33924"/>
                  </a:lnTo>
                  <a:lnTo>
                    <a:pt x="0" y="33924"/>
                  </a:lnTo>
                  <a:close/>
                </a:path>
              </a:pathLst>
            </a:custGeom>
            <a:solidFill>
              <a:srgbClr val="F9B314"/>
            </a:solidFill>
          </p:spPr>
        </p:sp>
        <p:sp>
          <p:nvSpPr>
            <p:cNvPr name="TextBox 22" id="22"/>
            <p:cNvSpPr txBox="true"/>
            <p:nvPr/>
          </p:nvSpPr>
          <p:spPr>
            <a:xfrm>
              <a:off x="0" y="-38100"/>
              <a:ext cx="302247" cy="72024"/>
            </a:xfrm>
            <a:prstGeom prst="rect">
              <a:avLst/>
            </a:prstGeom>
          </p:spPr>
          <p:txBody>
            <a:bodyPr anchor="ctr" rtlCol="false" tIns="50800" lIns="50800" bIns="50800" rIns="50800"/>
            <a:lstStyle/>
            <a:p>
              <a:pPr algn="ctr">
                <a:lnSpc>
                  <a:spcPts val="2659"/>
                </a:lnSpc>
                <a:spcBef>
                  <a:spcPct val="0"/>
                </a:spcBef>
              </a:pPr>
            </a:p>
          </p:txBody>
        </p:sp>
      </p:grpSp>
      <p:sp>
        <p:nvSpPr>
          <p:cNvPr name="TextBox 23" id="23"/>
          <p:cNvSpPr txBox="true"/>
          <p:nvPr/>
        </p:nvSpPr>
        <p:spPr>
          <a:xfrm rot="0">
            <a:off x="17115124" y="8961630"/>
            <a:ext cx="288353" cy="431799"/>
          </a:xfrm>
          <a:prstGeom prst="rect">
            <a:avLst/>
          </a:prstGeom>
        </p:spPr>
        <p:txBody>
          <a:bodyPr anchor="t" rtlCol="false" tIns="0" lIns="0" bIns="0" rIns="0">
            <a:spAutoFit/>
          </a:bodyPr>
          <a:lstStyle/>
          <a:p>
            <a:pPr algn="r">
              <a:lnSpc>
                <a:spcPts val="3500"/>
              </a:lnSpc>
            </a:pPr>
            <a:r>
              <a:rPr lang="en-US" b="true" sz="2500">
                <a:solidFill>
                  <a:srgbClr val="101010"/>
                </a:solidFill>
                <a:latin typeface="Montserrat Classic Bold"/>
                <a:ea typeface="Montserrat Classic Bold"/>
                <a:cs typeface="Montserrat Classic Bold"/>
                <a:sym typeface="Montserrat Classic Bold"/>
              </a:rPr>
              <a:t>2</a:t>
            </a:r>
          </a:p>
        </p:txBody>
      </p:sp>
      <p:grpSp>
        <p:nvGrpSpPr>
          <p:cNvPr name="Group 24" id="24"/>
          <p:cNvGrpSpPr/>
          <p:nvPr/>
        </p:nvGrpSpPr>
        <p:grpSpPr>
          <a:xfrm rot="0">
            <a:off x="12761160" y="1529589"/>
            <a:ext cx="4484217" cy="109618"/>
            <a:chOff x="0" y="0"/>
            <a:chExt cx="1181028" cy="28871"/>
          </a:xfrm>
        </p:grpSpPr>
        <p:sp>
          <p:nvSpPr>
            <p:cNvPr name="Freeform 25" id="25"/>
            <p:cNvSpPr/>
            <p:nvPr/>
          </p:nvSpPr>
          <p:spPr>
            <a:xfrm flipH="false" flipV="false" rot="0">
              <a:off x="0" y="0"/>
              <a:ext cx="1181028" cy="28871"/>
            </a:xfrm>
            <a:custGeom>
              <a:avLst/>
              <a:gdLst/>
              <a:ahLst/>
              <a:cxnLst/>
              <a:rect r="r" b="b" t="t" l="l"/>
              <a:pathLst>
                <a:path h="28871" w="1181028">
                  <a:moveTo>
                    <a:pt x="0" y="0"/>
                  </a:moveTo>
                  <a:lnTo>
                    <a:pt x="1181028" y="0"/>
                  </a:lnTo>
                  <a:lnTo>
                    <a:pt x="1181028" y="28871"/>
                  </a:lnTo>
                  <a:lnTo>
                    <a:pt x="0" y="28871"/>
                  </a:lnTo>
                  <a:close/>
                </a:path>
              </a:pathLst>
            </a:custGeom>
            <a:solidFill>
              <a:srgbClr val="F9B314"/>
            </a:solidFill>
          </p:spPr>
        </p:sp>
        <p:sp>
          <p:nvSpPr>
            <p:cNvPr name="TextBox 26" id="26"/>
            <p:cNvSpPr txBox="true"/>
            <p:nvPr/>
          </p:nvSpPr>
          <p:spPr>
            <a:xfrm>
              <a:off x="0" y="-38100"/>
              <a:ext cx="1181028" cy="66971"/>
            </a:xfrm>
            <a:prstGeom prst="rect">
              <a:avLst/>
            </a:prstGeom>
          </p:spPr>
          <p:txBody>
            <a:bodyPr anchor="ctr" rtlCol="false" tIns="50800" lIns="50800" bIns="50800" rIns="50800"/>
            <a:lstStyle/>
            <a:p>
              <a:pPr algn="ctr">
                <a:lnSpc>
                  <a:spcPts val="2659"/>
                </a:lnSpc>
                <a:spcBef>
                  <a:spcPct val="0"/>
                </a:spcBef>
              </a:pPr>
            </a:p>
          </p:txBody>
        </p:sp>
      </p:grpSp>
      <p:sp>
        <p:nvSpPr>
          <p:cNvPr name="TextBox 27" id="27"/>
          <p:cNvSpPr txBox="true"/>
          <p:nvPr/>
        </p:nvSpPr>
        <p:spPr>
          <a:xfrm rot="0">
            <a:off x="12619628" y="1038225"/>
            <a:ext cx="4639672" cy="352044"/>
          </a:xfrm>
          <a:prstGeom prst="rect">
            <a:avLst/>
          </a:prstGeom>
        </p:spPr>
        <p:txBody>
          <a:bodyPr anchor="t" rtlCol="false" tIns="0" lIns="0" bIns="0" rIns="0">
            <a:spAutoFit/>
          </a:bodyPr>
          <a:lstStyle/>
          <a:p>
            <a:pPr algn="r">
              <a:lnSpc>
                <a:spcPts val="2808"/>
              </a:lnSpc>
            </a:pPr>
            <a:r>
              <a:rPr lang="en-US" b="true" sz="2400">
                <a:solidFill>
                  <a:srgbClr val="101010"/>
                </a:solidFill>
                <a:latin typeface="Montserrat Semi-Bold"/>
                <a:ea typeface="Montserrat Semi-Bold"/>
                <a:cs typeface="Montserrat Semi-Bold"/>
                <a:sym typeface="Montserrat Semi-Bold"/>
              </a:rPr>
              <a:t>Pemrograman Bahasa Alami</a:t>
            </a:r>
          </a:p>
        </p:txBody>
      </p:sp>
      <p:sp>
        <p:nvSpPr>
          <p:cNvPr name="TextBox 28" id="28"/>
          <p:cNvSpPr txBox="true"/>
          <p:nvPr/>
        </p:nvSpPr>
        <p:spPr>
          <a:xfrm rot="0">
            <a:off x="2066196" y="2628900"/>
            <a:ext cx="16221804" cy="857250"/>
          </a:xfrm>
          <a:prstGeom prst="rect">
            <a:avLst/>
          </a:prstGeom>
        </p:spPr>
        <p:txBody>
          <a:bodyPr anchor="t" rtlCol="false" tIns="0" lIns="0" bIns="0" rIns="0">
            <a:spAutoFit/>
          </a:bodyPr>
          <a:lstStyle/>
          <a:p>
            <a:pPr algn="l">
              <a:lnSpc>
                <a:spcPts val="6600"/>
              </a:lnSpc>
            </a:pPr>
            <a:r>
              <a:rPr lang="en-US" b="true" sz="6000">
                <a:solidFill>
                  <a:srgbClr val="1211CA"/>
                </a:solidFill>
                <a:latin typeface="Montserrat Ultra-Bold"/>
                <a:ea typeface="Montserrat Ultra-Bold"/>
                <a:cs typeface="Montserrat Ultra-Bold"/>
                <a:sym typeface="Montserrat Ultra-Bold"/>
              </a:rPr>
              <a:t>ANGGOTA KELOMPOK</a:t>
            </a:r>
          </a:p>
        </p:txBody>
      </p:sp>
    </p:spTree>
  </p:cSld>
  <p:clrMapOvr>
    <a:masterClrMapping/>
  </p:clrMapOvr>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162822" y="4095063"/>
            <a:ext cx="15539696" cy="2600325"/>
          </a:xfrm>
          <a:prstGeom prst="rect">
            <a:avLst/>
          </a:prstGeom>
        </p:spPr>
        <p:txBody>
          <a:bodyPr anchor="t" rtlCol="false" tIns="0" lIns="0" bIns="0" rIns="0">
            <a:spAutoFit/>
          </a:bodyPr>
          <a:lstStyle/>
          <a:p>
            <a:pPr algn="just">
              <a:lnSpc>
                <a:spcPts val="4199"/>
              </a:lnSpc>
            </a:pPr>
            <a:r>
              <a:rPr lang="en-US" sz="2999">
                <a:solidFill>
                  <a:srgbClr val="2D262A"/>
                </a:solidFill>
                <a:latin typeface="Montserrat Classic"/>
                <a:ea typeface="Montserrat Classic"/>
                <a:cs typeface="Montserrat Classic"/>
                <a:sym typeface="Montserrat Classic"/>
              </a:rPr>
              <a:t>Selanjutnya kami membuat fungsi calculate_class hal tersebut kami gunakan untuk mengurangi pengaruh label dominan (seperti O) dan memberikan bobot lebih tinggi untuk label entitas. Bobot kelas dihitung berdasarkan frekuensi terbalik dari setiap label.</a:t>
            </a:r>
          </a:p>
          <a:p>
            <a:pPr algn="just">
              <a:lnSpc>
                <a:spcPts val="4199"/>
              </a:lnSpc>
            </a:pPr>
          </a:p>
        </p:txBody>
      </p:sp>
      <p:grpSp>
        <p:nvGrpSpPr>
          <p:cNvPr name="Group 3" id="3"/>
          <p:cNvGrpSpPr/>
          <p:nvPr/>
        </p:nvGrpSpPr>
        <p:grpSpPr>
          <a:xfrm rot="0">
            <a:off x="16255884" y="9393429"/>
            <a:ext cx="1147593" cy="128804"/>
            <a:chOff x="0" y="0"/>
            <a:chExt cx="302247" cy="33924"/>
          </a:xfrm>
        </p:grpSpPr>
        <p:sp>
          <p:nvSpPr>
            <p:cNvPr name="Freeform 4" id="4"/>
            <p:cNvSpPr/>
            <p:nvPr/>
          </p:nvSpPr>
          <p:spPr>
            <a:xfrm flipH="false" flipV="false" rot="0">
              <a:off x="0" y="0"/>
              <a:ext cx="302247" cy="33924"/>
            </a:xfrm>
            <a:custGeom>
              <a:avLst/>
              <a:gdLst/>
              <a:ahLst/>
              <a:cxnLst/>
              <a:rect r="r" b="b" t="t" l="l"/>
              <a:pathLst>
                <a:path h="33924" w="302247">
                  <a:moveTo>
                    <a:pt x="0" y="0"/>
                  </a:moveTo>
                  <a:lnTo>
                    <a:pt x="302247" y="0"/>
                  </a:lnTo>
                  <a:lnTo>
                    <a:pt x="302247" y="33924"/>
                  </a:lnTo>
                  <a:lnTo>
                    <a:pt x="0" y="33924"/>
                  </a:lnTo>
                  <a:close/>
                </a:path>
              </a:pathLst>
            </a:custGeom>
            <a:solidFill>
              <a:srgbClr val="F9B314"/>
            </a:solidFill>
          </p:spPr>
        </p:sp>
        <p:sp>
          <p:nvSpPr>
            <p:cNvPr name="TextBox 5" id="5"/>
            <p:cNvSpPr txBox="true"/>
            <p:nvPr/>
          </p:nvSpPr>
          <p:spPr>
            <a:xfrm>
              <a:off x="0" y="-38100"/>
              <a:ext cx="302247" cy="72024"/>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16829680" y="8961630"/>
            <a:ext cx="573796" cy="431799"/>
          </a:xfrm>
          <a:prstGeom prst="rect">
            <a:avLst/>
          </a:prstGeom>
        </p:spPr>
        <p:txBody>
          <a:bodyPr anchor="t" rtlCol="false" tIns="0" lIns="0" bIns="0" rIns="0">
            <a:spAutoFit/>
          </a:bodyPr>
          <a:lstStyle/>
          <a:p>
            <a:pPr algn="r">
              <a:lnSpc>
                <a:spcPts val="3500"/>
              </a:lnSpc>
            </a:pPr>
            <a:r>
              <a:rPr lang="en-US" b="true" sz="2500">
                <a:solidFill>
                  <a:srgbClr val="101010"/>
                </a:solidFill>
                <a:latin typeface="Montserrat Classic Bold"/>
                <a:ea typeface="Montserrat Classic Bold"/>
                <a:cs typeface="Montserrat Classic Bold"/>
                <a:sym typeface="Montserrat Classic Bold"/>
              </a:rPr>
              <a:t>20</a:t>
            </a:r>
          </a:p>
        </p:txBody>
      </p:sp>
      <p:sp>
        <p:nvSpPr>
          <p:cNvPr name="TextBox 7" id="7"/>
          <p:cNvSpPr txBox="true"/>
          <p:nvPr/>
        </p:nvSpPr>
        <p:spPr>
          <a:xfrm rot="0">
            <a:off x="1028700" y="2905042"/>
            <a:ext cx="6806865" cy="679450"/>
          </a:xfrm>
          <a:prstGeom prst="rect">
            <a:avLst/>
          </a:prstGeom>
        </p:spPr>
        <p:txBody>
          <a:bodyPr anchor="t" rtlCol="false" tIns="0" lIns="0" bIns="0" rIns="0">
            <a:spAutoFit/>
          </a:bodyPr>
          <a:lstStyle/>
          <a:p>
            <a:pPr algn="l">
              <a:lnSpc>
                <a:spcPts val="5599"/>
              </a:lnSpc>
            </a:pPr>
            <a:r>
              <a:rPr lang="en-US" sz="3999" b="true">
                <a:solidFill>
                  <a:srgbClr val="1211CA"/>
                </a:solidFill>
                <a:latin typeface="Montserrat Classic Bold"/>
                <a:ea typeface="Montserrat Classic Bold"/>
                <a:cs typeface="Montserrat Classic Bold"/>
                <a:sym typeface="Montserrat Classic Bold"/>
              </a:rPr>
              <a:t> Pembobotan Kelas</a:t>
            </a:r>
          </a:p>
        </p:txBody>
      </p:sp>
      <p:grpSp>
        <p:nvGrpSpPr>
          <p:cNvPr name="Group 8" id="8"/>
          <p:cNvGrpSpPr/>
          <p:nvPr/>
        </p:nvGrpSpPr>
        <p:grpSpPr>
          <a:xfrm rot="0">
            <a:off x="1155862" y="1514198"/>
            <a:ext cx="4484217" cy="109618"/>
            <a:chOff x="0" y="0"/>
            <a:chExt cx="1181028" cy="28871"/>
          </a:xfrm>
        </p:grpSpPr>
        <p:sp>
          <p:nvSpPr>
            <p:cNvPr name="Freeform 9" id="9"/>
            <p:cNvSpPr/>
            <p:nvPr/>
          </p:nvSpPr>
          <p:spPr>
            <a:xfrm flipH="false" flipV="false" rot="0">
              <a:off x="0" y="0"/>
              <a:ext cx="1181028" cy="28871"/>
            </a:xfrm>
            <a:custGeom>
              <a:avLst/>
              <a:gdLst/>
              <a:ahLst/>
              <a:cxnLst/>
              <a:rect r="r" b="b" t="t" l="l"/>
              <a:pathLst>
                <a:path h="28871" w="1181028">
                  <a:moveTo>
                    <a:pt x="0" y="0"/>
                  </a:moveTo>
                  <a:lnTo>
                    <a:pt x="1181028" y="0"/>
                  </a:lnTo>
                  <a:lnTo>
                    <a:pt x="1181028" y="28871"/>
                  </a:lnTo>
                  <a:lnTo>
                    <a:pt x="0" y="28871"/>
                  </a:lnTo>
                  <a:close/>
                </a:path>
              </a:pathLst>
            </a:custGeom>
            <a:solidFill>
              <a:srgbClr val="F9B314"/>
            </a:solidFill>
          </p:spPr>
        </p:sp>
        <p:sp>
          <p:nvSpPr>
            <p:cNvPr name="TextBox 10" id="10"/>
            <p:cNvSpPr txBox="true"/>
            <p:nvPr/>
          </p:nvSpPr>
          <p:spPr>
            <a:xfrm>
              <a:off x="0" y="-38100"/>
              <a:ext cx="1181028" cy="66971"/>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1028700" y="1038225"/>
            <a:ext cx="4639672" cy="352044"/>
          </a:xfrm>
          <a:prstGeom prst="rect">
            <a:avLst/>
          </a:prstGeom>
        </p:spPr>
        <p:txBody>
          <a:bodyPr anchor="t" rtlCol="false" tIns="0" lIns="0" bIns="0" rIns="0">
            <a:spAutoFit/>
          </a:bodyPr>
          <a:lstStyle/>
          <a:p>
            <a:pPr algn="r">
              <a:lnSpc>
                <a:spcPts val="2808"/>
              </a:lnSpc>
            </a:pPr>
            <a:r>
              <a:rPr lang="en-US" b="true" sz="2400">
                <a:solidFill>
                  <a:srgbClr val="101010"/>
                </a:solidFill>
                <a:latin typeface="Montserrat Semi-Bold"/>
                <a:ea typeface="Montserrat Semi-Bold"/>
                <a:cs typeface="Montserrat Semi-Bold"/>
                <a:sym typeface="Montserrat Semi-Bold"/>
              </a:rPr>
              <a:t>Pemrograman Bahasa Alami</a:t>
            </a:r>
          </a:p>
        </p:txBody>
      </p:sp>
    </p:spTree>
  </p:cSld>
  <p:clrMapOvr>
    <a:masterClrMapping/>
  </p:clrMapOvr>
</p:sld>
</file>

<file path=ppt/slides/slide2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543050" y="3382577"/>
            <a:ext cx="6806865" cy="3124201"/>
          </a:xfrm>
          <a:prstGeom prst="rect">
            <a:avLst/>
          </a:prstGeom>
        </p:spPr>
        <p:txBody>
          <a:bodyPr anchor="t" rtlCol="false" tIns="0" lIns="0" bIns="0" rIns="0">
            <a:spAutoFit/>
          </a:bodyPr>
          <a:lstStyle/>
          <a:p>
            <a:pPr algn="just">
              <a:lnSpc>
                <a:spcPts val="4199"/>
              </a:lnSpc>
            </a:pPr>
            <a:r>
              <a:rPr lang="en-US" sz="2999">
                <a:solidFill>
                  <a:srgbClr val="2D262A"/>
                </a:solidFill>
                <a:latin typeface="Montserrat Classic"/>
                <a:ea typeface="Montserrat Classic"/>
                <a:cs typeface="Montserrat Classic"/>
                <a:sym typeface="Montserrat Classic"/>
              </a:rPr>
              <a:t>Data dipersiapkan untuk pelatihan menggunakan kelas NERDataset, yang membungkus token POS dan label dalam format tensor. Data dimuat menggunakan DataLoader untuk batching selama pelatihan.</a:t>
            </a:r>
          </a:p>
        </p:txBody>
      </p:sp>
      <p:grpSp>
        <p:nvGrpSpPr>
          <p:cNvPr name="Group 3" id="3"/>
          <p:cNvGrpSpPr/>
          <p:nvPr/>
        </p:nvGrpSpPr>
        <p:grpSpPr>
          <a:xfrm rot="0">
            <a:off x="16255884" y="9393429"/>
            <a:ext cx="1147593" cy="128804"/>
            <a:chOff x="0" y="0"/>
            <a:chExt cx="302247" cy="33924"/>
          </a:xfrm>
        </p:grpSpPr>
        <p:sp>
          <p:nvSpPr>
            <p:cNvPr name="Freeform 4" id="4"/>
            <p:cNvSpPr/>
            <p:nvPr/>
          </p:nvSpPr>
          <p:spPr>
            <a:xfrm flipH="false" flipV="false" rot="0">
              <a:off x="0" y="0"/>
              <a:ext cx="302247" cy="33924"/>
            </a:xfrm>
            <a:custGeom>
              <a:avLst/>
              <a:gdLst/>
              <a:ahLst/>
              <a:cxnLst/>
              <a:rect r="r" b="b" t="t" l="l"/>
              <a:pathLst>
                <a:path h="33924" w="302247">
                  <a:moveTo>
                    <a:pt x="0" y="0"/>
                  </a:moveTo>
                  <a:lnTo>
                    <a:pt x="302247" y="0"/>
                  </a:lnTo>
                  <a:lnTo>
                    <a:pt x="302247" y="33924"/>
                  </a:lnTo>
                  <a:lnTo>
                    <a:pt x="0" y="33924"/>
                  </a:lnTo>
                  <a:close/>
                </a:path>
              </a:pathLst>
            </a:custGeom>
            <a:solidFill>
              <a:srgbClr val="F9B314"/>
            </a:solidFill>
          </p:spPr>
        </p:sp>
        <p:sp>
          <p:nvSpPr>
            <p:cNvPr name="TextBox 5" id="5"/>
            <p:cNvSpPr txBox="true"/>
            <p:nvPr/>
          </p:nvSpPr>
          <p:spPr>
            <a:xfrm>
              <a:off x="0" y="-38100"/>
              <a:ext cx="302247" cy="72024"/>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16978870" y="8961630"/>
            <a:ext cx="424606" cy="431799"/>
          </a:xfrm>
          <a:prstGeom prst="rect">
            <a:avLst/>
          </a:prstGeom>
        </p:spPr>
        <p:txBody>
          <a:bodyPr anchor="t" rtlCol="false" tIns="0" lIns="0" bIns="0" rIns="0">
            <a:spAutoFit/>
          </a:bodyPr>
          <a:lstStyle/>
          <a:p>
            <a:pPr algn="r">
              <a:lnSpc>
                <a:spcPts val="3500"/>
              </a:lnSpc>
            </a:pPr>
            <a:r>
              <a:rPr lang="en-US" b="true" sz="2500">
                <a:solidFill>
                  <a:srgbClr val="101010"/>
                </a:solidFill>
                <a:latin typeface="Montserrat Classic Bold"/>
                <a:ea typeface="Montserrat Classic Bold"/>
                <a:cs typeface="Montserrat Classic Bold"/>
                <a:sym typeface="Montserrat Classic Bold"/>
              </a:rPr>
              <a:t>21</a:t>
            </a:r>
          </a:p>
        </p:txBody>
      </p:sp>
      <p:sp>
        <p:nvSpPr>
          <p:cNvPr name="TextBox 7" id="7"/>
          <p:cNvSpPr txBox="true"/>
          <p:nvPr/>
        </p:nvSpPr>
        <p:spPr>
          <a:xfrm rot="0">
            <a:off x="9212684" y="3380881"/>
            <a:ext cx="7997690" cy="5219700"/>
          </a:xfrm>
          <a:prstGeom prst="rect">
            <a:avLst/>
          </a:prstGeom>
        </p:spPr>
        <p:txBody>
          <a:bodyPr anchor="t" rtlCol="false" tIns="0" lIns="0" bIns="0" rIns="0">
            <a:spAutoFit/>
          </a:bodyPr>
          <a:lstStyle/>
          <a:p>
            <a:pPr algn="l">
              <a:lnSpc>
                <a:spcPts val="4199"/>
              </a:lnSpc>
            </a:pPr>
            <a:r>
              <a:rPr lang="en-US" sz="2999">
                <a:solidFill>
                  <a:srgbClr val="2D262A"/>
                </a:solidFill>
                <a:latin typeface="Montserrat Classic"/>
                <a:ea typeface="Montserrat Classic"/>
                <a:cs typeface="Montserrat Classic"/>
                <a:sym typeface="Montserrat Classic"/>
              </a:rPr>
              <a:t>Model dilatih selama 2000 epoch menggunakan optimasi Adam dan CrossEntropyLoss berbobot untuk menangani ketidakseimbangan data. Prosesnya meliputi forward pass untuk menghasilkan keluaran, loss computation untuk mengukur kesalahan, dan backward pass untuk memperbarui bobot berdasarkan gradien.</a:t>
            </a:r>
          </a:p>
          <a:p>
            <a:pPr algn="l">
              <a:lnSpc>
                <a:spcPts val="4199"/>
              </a:lnSpc>
            </a:pPr>
          </a:p>
        </p:txBody>
      </p:sp>
      <p:sp>
        <p:nvSpPr>
          <p:cNvPr name="TextBox 8" id="8"/>
          <p:cNvSpPr txBox="true"/>
          <p:nvPr/>
        </p:nvSpPr>
        <p:spPr>
          <a:xfrm rot="0">
            <a:off x="9212684" y="2837955"/>
            <a:ext cx="7221375" cy="481330"/>
          </a:xfrm>
          <a:prstGeom prst="rect">
            <a:avLst/>
          </a:prstGeom>
        </p:spPr>
        <p:txBody>
          <a:bodyPr anchor="t" rtlCol="false" tIns="0" lIns="0" bIns="0" rIns="0">
            <a:spAutoFit/>
          </a:bodyPr>
          <a:lstStyle/>
          <a:p>
            <a:pPr algn="l">
              <a:lnSpc>
                <a:spcPts val="3919"/>
              </a:lnSpc>
            </a:pPr>
            <a:r>
              <a:rPr lang="en-US" sz="2799" b="true">
                <a:solidFill>
                  <a:srgbClr val="F9B314"/>
                </a:solidFill>
                <a:latin typeface="Montserrat Classic Bold"/>
                <a:ea typeface="Montserrat Classic Bold"/>
                <a:cs typeface="Montserrat Classic Bold"/>
                <a:sym typeface="Montserrat Classic Bold"/>
              </a:rPr>
              <a:t>Loop Pelatihan</a:t>
            </a:r>
          </a:p>
        </p:txBody>
      </p:sp>
      <p:sp>
        <p:nvSpPr>
          <p:cNvPr name="AutoShape 9" id="9"/>
          <p:cNvSpPr/>
          <p:nvPr/>
        </p:nvSpPr>
        <p:spPr>
          <a:xfrm>
            <a:off x="8805712" y="2947724"/>
            <a:ext cx="0" cy="6071056"/>
          </a:xfrm>
          <a:prstGeom prst="line">
            <a:avLst/>
          </a:prstGeom>
          <a:ln cap="flat" w="38100">
            <a:solidFill>
              <a:srgbClr val="000000"/>
            </a:solidFill>
            <a:prstDash val="solid"/>
            <a:headEnd type="none" len="sm" w="sm"/>
            <a:tailEnd type="none" len="sm" w="sm"/>
          </a:ln>
        </p:spPr>
      </p:sp>
      <p:sp>
        <p:nvSpPr>
          <p:cNvPr name="TextBox 10" id="10"/>
          <p:cNvSpPr txBox="true"/>
          <p:nvPr/>
        </p:nvSpPr>
        <p:spPr>
          <a:xfrm rot="0">
            <a:off x="1543050" y="2773734"/>
            <a:ext cx="6806865" cy="481330"/>
          </a:xfrm>
          <a:prstGeom prst="rect">
            <a:avLst/>
          </a:prstGeom>
        </p:spPr>
        <p:txBody>
          <a:bodyPr anchor="t" rtlCol="false" tIns="0" lIns="0" bIns="0" rIns="0">
            <a:spAutoFit/>
          </a:bodyPr>
          <a:lstStyle/>
          <a:p>
            <a:pPr algn="l">
              <a:lnSpc>
                <a:spcPts val="3919"/>
              </a:lnSpc>
            </a:pPr>
            <a:r>
              <a:rPr lang="en-US" sz="2799" b="true">
                <a:solidFill>
                  <a:srgbClr val="F9B314"/>
                </a:solidFill>
                <a:latin typeface="Montserrat Classic Bold"/>
                <a:ea typeface="Montserrat Classic Bold"/>
                <a:cs typeface="Montserrat Classic Bold"/>
                <a:sym typeface="Montserrat Classic Bold"/>
              </a:rPr>
              <a:t>Dataset dan DataLoader</a:t>
            </a:r>
          </a:p>
        </p:txBody>
      </p:sp>
      <p:grpSp>
        <p:nvGrpSpPr>
          <p:cNvPr name="Group 11" id="11"/>
          <p:cNvGrpSpPr/>
          <p:nvPr/>
        </p:nvGrpSpPr>
        <p:grpSpPr>
          <a:xfrm rot="0">
            <a:off x="1155862" y="1514198"/>
            <a:ext cx="4484217" cy="109618"/>
            <a:chOff x="0" y="0"/>
            <a:chExt cx="1181028" cy="28871"/>
          </a:xfrm>
        </p:grpSpPr>
        <p:sp>
          <p:nvSpPr>
            <p:cNvPr name="Freeform 12" id="12"/>
            <p:cNvSpPr/>
            <p:nvPr/>
          </p:nvSpPr>
          <p:spPr>
            <a:xfrm flipH="false" flipV="false" rot="0">
              <a:off x="0" y="0"/>
              <a:ext cx="1181028" cy="28871"/>
            </a:xfrm>
            <a:custGeom>
              <a:avLst/>
              <a:gdLst/>
              <a:ahLst/>
              <a:cxnLst/>
              <a:rect r="r" b="b" t="t" l="l"/>
              <a:pathLst>
                <a:path h="28871" w="1181028">
                  <a:moveTo>
                    <a:pt x="0" y="0"/>
                  </a:moveTo>
                  <a:lnTo>
                    <a:pt x="1181028" y="0"/>
                  </a:lnTo>
                  <a:lnTo>
                    <a:pt x="1181028" y="28871"/>
                  </a:lnTo>
                  <a:lnTo>
                    <a:pt x="0" y="28871"/>
                  </a:lnTo>
                  <a:close/>
                </a:path>
              </a:pathLst>
            </a:custGeom>
            <a:solidFill>
              <a:srgbClr val="F9B314"/>
            </a:solidFill>
          </p:spPr>
        </p:sp>
        <p:sp>
          <p:nvSpPr>
            <p:cNvPr name="TextBox 13" id="13"/>
            <p:cNvSpPr txBox="true"/>
            <p:nvPr/>
          </p:nvSpPr>
          <p:spPr>
            <a:xfrm>
              <a:off x="0" y="-38100"/>
              <a:ext cx="1181028" cy="66971"/>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1028700" y="1038225"/>
            <a:ext cx="4639672" cy="352044"/>
          </a:xfrm>
          <a:prstGeom prst="rect">
            <a:avLst/>
          </a:prstGeom>
        </p:spPr>
        <p:txBody>
          <a:bodyPr anchor="t" rtlCol="false" tIns="0" lIns="0" bIns="0" rIns="0">
            <a:spAutoFit/>
          </a:bodyPr>
          <a:lstStyle/>
          <a:p>
            <a:pPr algn="r">
              <a:lnSpc>
                <a:spcPts val="2808"/>
              </a:lnSpc>
            </a:pPr>
            <a:r>
              <a:rPr lang="en-US" b="true" sz="2400">
                <a:solidFill>
                  <a:srgbClr val="101010"/>
                </a:solidFill>
                <a:latin typeface="Montserrat Semi-Bold"/>
                <a:ea typeface="Montserrat Semi-Bold"/>
                <a:cs typeface="Montserrat Semi-Bold"/>
                <a:sym typeface="Montserrat Semi-Bold"/>
              </a:rPr>
              <a:t>Pemrograman Bahasa Alami</a:t>
            </a:r>
          </a:p>
        </p:txBody>
      </p:sp>
      <p:sp>
        <p:nvSpPr>
          <p:cNvPr name="TextBox 15" id="15"/>
          <p:cNvSpPr txBox="true"/>
          <p:nvPr/>
        </p:nvSpPr>
        <p:spPr>
          <a:xfrm rot="0">
            <a:off x="1123950" y="1766691"/>
            <a:ext cx="6806865" cy="679451"/>
          </a:xfrm>
          <a:prstGeom prst="rect">
            <a:avLst/>
          </a:prstGeom>
        </p:spPr>
        <p:txBody>
          <a:bodyPr anchor="t" rtlCol="false" tIns="0" lIns="0" bIns="0" rIns="0">
            <a:spAutoFit/>
          </a:bodyPr>
          <a:lstStyle/>
          <a:p>
            <a:pPr algn="l">
              <a:lnSpc>
                <a:spcPts val="5599"/>
              </a:lnSpc>
            </a:pPr>
            <a:r>
              <a:rPr lang="en-US" sz="3999" b="true">
                <a:solidFill>
                  <a:srgbClr val="1211CA"/>
                </a:solidFill>
                <a:latin typeface="Montserrat Classic Bold"/>
                <a:ea typeface="Montserrat Classic Bold"/>
                <a:cs typeface="Montserrat Classic Bold"/>
                <a:sym typeface="Montserrat Classic Bold"/>
              </a:rPr>
              <a:t>Proses Pelatihan</a:t>
            </a:r>
          </a:p>
        </p:txBody>
      </p:sp>
    </p:spTree>
  </p:cSld>
  <p:clrMapOvr>
    <a:masterClrMapping/>
  </p:clrMapOvr>
</p:sld>
</file>

<file path=ppt/slides/slide2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162822" y="4095063"/>
            <a:ext cx="15539696" cy="3124201"/>
          </a:xfrm>
          <a:prstGeom prst="rect">
            <a:avLst/>
          </a:prstGeom>
        </p:spPr>
        <p:txBody>
          <a:bodyPr anchor="t" rtlCol="false" tIns="0" lIns="0" bIns="0" rIns="0">
            <a:spAutoFit/>
          </a:bodyPr>
          <a:lstStyle/>
          <a:p>
            <a:pPr algn="just">
              <a:lnSpc>
                <a:spcPts val="4199"/>
              </a:lnSpc>
            </a:pPr>
            <a:r>
              <a:rPr lang="en-US" sz="2999">
                <a:solidFill>
                  <a:srgbClr val="2D262A"/>
                </a:solidFill>
                <a:latin typeface="Montserrat Classic"/>
                <a:ea typeface="Montserrat Classic"/>
                <a:cs typeface="Montserrat Classic"/>
                <a:sym typeface="Montserrat Classic"/>
              </a:rPr>
              <a:t>Fungsi predict digunakan untuk memproses kalimat input dengan beberapa langkah: pertama, melakukan tokenisasi dan tagging POS menggunakan Stanza, kemudian mengubah tag POS menjadi indeks numerik. Selanjutnya, fungsi ini memanfaatkan model yang telah dilatih untuk memprediksi label entitas untuk setiap token, dan akhirnya mengonversi indeks prediksi kembali ke label entitas yang sesuai.</a:t>
            </a:r>
          </a:p>
        </p:txBody>
      </p:sp>
      <p:grpSp>
        <p:nvGrpSpPr>
          <p:cNvPr name="Group 3" id="3"/>
          <p:cNvGrpSpPr/>
          <p:nvPr/>
        </p:nvGrpSpPr>
        <p:grpSpPr>
          <a:xfrm rot="0">
            <a:off x="16255884" y="9393429"/>
            <a:ext cx="1147593" cy="128804"/>
            <a:chOff x="0" y="0"/>
            <a:chExt cx="302247" cy="33924"/>
          </a:xfrm>
        </p:grpSpPr>
        <p:sp>
          <p:nvSpPr>
            <p:cNvPr name="Freeform 4" id="4"/>
            <p:cNvSpPr/>
            <p:nvPr/>
          </p:nvSpPr>
          <p:spPr>
            <a:xfrm flipH="false" flipV="false" rot="0">
              <a:off x="0" y="0"/>
              <a:ext cx="302247" cy="33924"/>
            </a:xfrm>
            <a:custGeom>
              <a:avLst/>
              <a:gdLst/>
              <a:ahLst/>
              <a:cxnLst/>
              <a:rect r="r" b="b" t="t" l="l"/>
              <a:pathLst>
                <a:path h="33924" w="302247">
                  <a:moveTo>
                    <a:pt x="0" y="0"/>
                  </a:moveTo>
                  <a:lnTo>
                    <a:pt x="302247" y="0"/>
                  </a:lnTo>
                  <a:lnTo>
                    <a:pt x="302247" y="33924"/>
                  </a:lnTo>
                  <a:lnTo>
                    <a:pt x="0" y="33924"/>
                  </a:lnTo>
                  <a:close/>
                </a:path>
              </a:pathLst>
            </a:custGeom>
            <a:solidFill>
              <a:srgbClr val="F9B314"/>
            </a:solidFill>
          </p:spPr>
        </p:sp>
        <p:sp>
          <p:nvSpPr>
            <p:cNvPr name="TextBox 5" id="5"/>
            <p:cNvSpPr txBox="true"/>
            <p:nvPr/>
          </p:nvSpPr>
          <p:spPr>
            <a:xfrm>
              <a:off x="0" y="-38100"/>
              <a:ext cx="302247" cy="72024"/>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16829680" y="8961630"/>
            <a:ext cx="573796" cy="431799"/>
          </a:xfrm>
          <a:prstGeom prst="rect">
            <a:avLst/>
          </a:prstGeom>
        </p:spPr>
        <p:txBody>
          <a:bodyPr anchor="t" rtlCol="false" tIns="0" lIns="0" bIns="0" rIns="0">
            <a:spAutoFit/>
          </a:bodyPr>
          <a:lstStyle/>
          <a:p>
            <a:pPr algn="r">
              <a:lnSpc>
                <a:spcPts val="3500"/>
              </a:lnSpc>
            </a:pPr>
            <a:r>
              <a:rPr lang="en-US" b="true" sz="2500">
                <a:solidFill>
                  <a:srgbClr val="101010"/>
                </a:solidFill>
                <a:latin typeface="Montserrat Classic Bold"/>
                <a:ea typeface="Montserrat Classic Bold"/>
                <a:cs typeface="Montserrat Classic Bold"/>
                <a:sym typeface="Montserrat Classic Bold"/>
              </a:rPr>
              <a:t>22</a:t>
            </a:r>
          </a:p>
        </p:txBody>
      </p:sp>
      <p:sp>
        <p:nvSpPr>
          <p:cNvPr name="TextBox 7" id="7"/>
          <p:cNvSpPr txBox="true"/>
          <p:nvPr/>
        </p:nvSpPr>
        <p:spPr>
          <a:xfrm rot="0">
            <a:off x="1028700" y="2905042"/>
            <a:ext cx="6806865" cy="679450"/>
          </a:xfrm>
          <a:prstGeom prst="rect">
            <a:avLst/>
          </a:prstGeom>
        </p:spPr>
        <p:txBody>
          <a:bodyPr anchor="t" rtlCol="false" tIns="0" lIns="0" bIns="0" rIns="0">
            <a:spAutoFit/>
          </a:bodyPr>
          <a:lstStyle/>
          <a:p>
            <a:pPr algn="l">
              <a:lnSpc>
                <a:spcPts val="5599"/>
              </a:lnSpc>
            </a:pPr>
            <a:r>
              <a:rPr lang="en-US" sz="3999" b="true">
                <a:solidFill>
                  <a:srgbClr val="1211CA"/>
                </a:solidFill>
                <a:latin typeface="Montserrat Classic Bold"/>
                <a:ea typeface="Montserrat Classic Bold"/>
                <a:cs typeface="Montserrat Classic Bold"/>
                <a:sym typeface="Montserrat Classic Bold"/>
              </a:rPr>
              <a:t>Prediksi</a:t>
            </a:r>
          </a:p>
        </p:txBody>
      </p:sp>
      <p:grpSp>
        <p:nvGrpSpPr>
          <p:cNvPr name="Group 8" id="8"/>
          <p:cNvGrpSpPr/>
          <p:nvPr/>
        </p:nvGrpSpPr>
        <p:grpSpPr>
          <a:xfrm rot="0">
            <a:off x="1155862" y="1514198"/>
            <a:ext cx="4484217" cy="109618"/>
            <a:chOff x="0" y="0"/>
            <a:chExt cx="1181028" cy="28871"/>
          </a:xfrm>
        </p:grpSpPr>
        <p:sp>
          <p:nvSpPr>
            <p:cNvPr name="Freeform 9" id="9"/>
            <p:cNvSpPr/>
            <p:nvPr/>
          </p:nvSpPr>
          <p:spPr>
            <a:xfrm flipH="false" flipV="false" rot="0">
              <a:off x="0" y="0"/>
              <a:ext cx="1181028" cy="28871"/>
            </a:xfrm>
            <a:custGeom>
              <a:avLst/>
              <a:gdLst/>
              <a:ahLst/>
              <a:cxnLst/>
              <a:rect r="r" b="b" t="t" l="l"/>
              <a:pathLst>
                <a:path h="28871" w="1181028">
                  <a:moveTo>
                    <a:pt x="0" y="0"/>
                  </a:moveTo>
                  <a:lnTo>
                    <a:pt x="1181028" y="0"/>
                  </a:lnTo>
                  <a:lnTo>
                    <a:pt x="1181028" y="28871"/>
                  </a:lnTo>
                  <a:lnTo>
                    <a:pt x="0" y="28871"/>
                  </a:lnTo>
                  <a:close/>
                </a:path>
              </a:pathLst>
            </a:custGeom>
            <a:solidFill>
              <a:srgbClr val="F9B314"/>
            </a:solidFill>
          </p:spPr>
        </p:sp>
        <p:sp>
          <p:nvSpPr>
            <p:cNvPr name="TextBox 10" id="10"/>
            <p:cNvSpPr txBox="true"/>
            <p:nvPr/>
          </p:nvSpPr>
          <p:spPr>
            <a:xfrm>
              <a:off x="0" y="-38100"/>
              <a:ext cx="1181028" cy="66971"/>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1028700" y="1038225"/>
            <a:ext cx="4639672" cy="352044"/>
          </a:xfrm>
          <a:prstGeom prst="rect">
            <a:avLst/>
          </a:prstGeom>
        </p:spPr>
        <p:txBody>
          <a:bodyPr anchor="t" rtlCol="false" tIns="0" lIns="0" bIns="0" rIns="0">
            <a:spAutoFit/>
          </a:bodyPr>
          <a:lstStyle/>
          <a:p>
            <a:pPr algn="r">
              <a:lnSpc>
                <a:spcPts val="2808"/>
              </a:lnSpc>
            </a:pPr>
            <a:r>
              <a:rPr lang="en-US" b="true" sz="2400">
                <a:solidFill>
                  <a:srgbClr val="101010"/>
                </a:solidFill>
                <a:latin typeface="Montserrat Semi-Bold"/>
                <a:ea typeface="Montserrat Semi-Bold"/>
                <a:cs typeface="Montserrat Semi-Bold"/>
                <a:sym typeface="Montserrat Semi-Bold"/>
              </a:rPr>
              <a:t>Pemrograman Bahasa Alami</a:t>
            </a:r>
          </a:p>
        </p:txBody>
      </p:sp>
    </p:spTree>
  </p:cSld>
  <p:clrMapOvr>
    <a:masterClrMapping/>
  </p:clrMapOvr>
</p:sld>
</file>

<file path=ppt/slides/slide2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162822" y="4095063"/>
            <a:ext cx="15539696" cy="3124201"/>
          </a:xfrm>
          <a:prstGeom prst="rect">
            <a:avLst/>
          </a:prstGeom>
        </p:spPr>
        <p:txBody>
          <a:bodyPr anchor="t" rtlCol="false" tIns="0" lIns="0" bIns="0" rIns="0">
            <a:spAutoFit/>
          </a:bodyPr>
          <a:lstStyle/>
          <a:p>
            <a:pPr algn="just">
              <a:lnSpc>
                <a:spcPts val="4199"/>
              </a:lnSpc>
            </a:pPr>
            <a:r>
              <a:rPr lang="en-US" sz="2999">
                <a:solidFill>
                  <a:srgbClr val="2D262A"/>
                </a:solidFill>
                <a:latin typeface="Montserrat Classic"/>
                <a:ea typeface="Montserrat Classic"/>
                <a:cs typeface="Montserrat Classic"/>
                <a:sym typeface="Montserrat Classic"/>
              </a:rPr>
              <a:t>Fungsi predict digunakan untuk memproses kalimat input dengan beberapa langkah: pertama, melakukan tokenisasi dan tagging POS menggunakan Stanza, kemudian mengubah tag POS menjadi indeks numerik. Selanjutnya, fungsi ini memanfaatkan model yang telah dilatih untuk memprediksi label entitas untuk setiap token, dan akhirnya mengonversi indeks prediksi kembali ke label entitas yang sesuai.</a:t>
            </a:r>
          </a:p>
        </p:txBody>
      </p:sp>
      <p:grpSp>
        <p:nvGrpSpPr>
          <p:cNvPr name="Group 3" id="3"/>
          <p:cNvGrpSpPr/>
          <p:nvPr/>
        </p:nvGrpSpPr>
        <p:grpSpPr>
          <a:xfrm rot="0">
            <a:off x="16255884" y="9393429"/>
            <a:ext cx="1147593" cy="128804"/>
            <a:chOff x="0" y="0"/>
            <a:chExt cx="302247" cy="33924"/>
          </a:xfrm>
        </p:grpSpPr>
        <p:sp>
          <p:nvSpPr>
            <p:cNvPr name="Freeform 4" id="4"/>
            <p:cNvSpPr/>
            <p:nvPr/>
          </p:nvSpPr>
          <p:spPr>
            <a:xfrm flipH="false" flipV="false" rot="0">
              <a:off x="0" y="0"/>
              <a:ext cx="302247" cy="33924"/>
            </a:xfrm>
            <a:custGeom>
              <a:avLst/>
              <a:gdLst/>
              <a:ahLst/>
              <a:cxnLst/>
              <a:rect r="r" b="b" t="t" l="l"/>
              <a:pathLst>
                <a:path h="33924" w="302247">
                  <a:moveTo>
                    <a:pt x="0" y="0"/>
                  </a:moveTo>
                  <a:lnTo>
                    <a:pt x="302247" y="0"/>
                  </a:lnTo>
                  <a:lnTo>
                    <a:pt x="302247" y="33924"/>
                  </a:lnTo>
                  <a:lnTo>
                    <a:pt x="0" y="33924"/>
                  </a:lnTo>
                  <a:close/>
                </a:path>
              </a:pathLst>
            </a:custGeom>
            <a:solidFill>
              <a:srgbClr val="F9B314"/>
            </a:solidFill>
          </p:spPr>
        </p:sp>
        <p:sp>
          <p:nvSpPr>
            <p:cNvPr name="TextBox 5" id="5"/>
            <p:cNvSpPr txBox="true"/>
            <p:nvPr/>
          </p:nvSpPr>
          <p:spPr>
            <a:xfrm>
              <a:off x="0" y="-38100"/>
              <a:ext cx="302247" cy="72024"/>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16829680" y="8961630"/>
            <a:ext cx="573796" cy="431799"/>
          </a:xfrm>
          <a:prstGeom prst="rect">
            <a:avLst/>
          </a:prstGeom>
        </p:spPr>
        <p:txBody>
          <a:bodyPr anchor="t" rtlCol="false" tIns="0" lIns="0" bIns="0" rIns="0">
            <a:spAutoFit/>
          </a:bodyPr>
          <a:lstStyle/>
          <a:p>
            <a:pPr algn="r">
              <a:lnSpc>
                <a:spcPts val="3500"/>
              </a:lnSpc>
            </a:pPr>
            <a:r>
              <a:rPr lang="en-US" b="true" sz="2500">
                <a:solidFill>
                  <a:srgbClr val="101010"/>
                </a:solidFill>
                <a:latin typeface="Montserrat Classic Bold"/>
                <a:ea typeface="Montserrat Classic Bold"/>
                <a:cs typeface="Montserrat Classic Bold"/>
                <a:sym typeface="Montserrat Classic Bold"/>
              </a:rPr>
              <a:t>23</a:t>
            </a:r>
          </a:p>
        </p:txBody>
      </p:sp>
      <p:sp>
        <p:nvSpPr>
          <p:cNvPr name="TextBox 7" id="7"/>
          <p:cNvSpPr txBox="true"/>
          <p:nvPr/>
        </p:nvSpPr>
        <p:spPr>
          <a:xfrm rot="0">
            <a:off x="1028700" y="2905042"/>
            <a:ext cx="6806865" cy="679450"/>
          </a:xfrm>
          <a:prstGeom prst="rect">
            <a:avLst/>
          </a:prstGeom>
        </p:spPr>
        <p:txBody>
          <a:bodyPr anchor="t" rtlCol="false" tIns="0" lIns="0" bIns="0" rIns="0">
            <a:spAutoFit/>
          </a:bodyPr>
          <a:lstStyle/>
          <a:p>
            <a:pPr algn="l">
              <a:lnSpc>
                <a:spcPts val="5599"/>
              </a:lnSpc>
            </a:pPr>
            <a:r>
              <a:rPr lang="en-US" sz="3999" b="true">
                <a:solidFill>
                  <a:srgbClr val="1211CA"/>
                </a:solidFill>
                <a:latin typeface="Montserrat Classic Bold"/>
                <a:ea typeface="Montserrat Classic Bold"/>
                <a:cs typeface="Montserrat Classic Bold"/>
                <a:sym typeface="Montserrat Classic Bold"/>
              </a:rPr>
              <a:t>Prediksi</a:t>
            </a:r>
          </a:p>
        </p:txBody>
      </p:sp>
      <p:grpSp>
        <p:nvGrpSpPr>
          <p:cNvPr name="Group 8" id="8"/>
          <p:cNvGrpSpPr/>
          <p:nvPr/>
        </p:nvGrpSpPr>
        <p:grpSpPr>
          <a:xfrm rot="0">
            <a:off x="1155862" y="1514198"/>
            <a:ext cx="4484217" cy="109618"/>
            <a:chOff x="0" y="0"/>
            <a:chExt cx="1181028" cy="28871"/>
          </a:xfrm>
        </p:grpSpPr>
        <p:sp>
          <p:nvSpPr>
            <p:cNvPr name="Freeform 9" id="9"/>
            <p:cNvSpPr/>
            <p:nvPr/>
          </p:nvSpPr>
          <p:spPr>
            <a:xfrm flipH="false" flipV="false" rot="0">
              <a:off x="0" y="0"/>
              <a:ext cx="1181028" cy="28871"/>
            </a:xfrm>
            <a:custGeom>
              <a:avLst/>
              <a:gdLst/>
              <a:ahLst/>
              <a:cxnLst/>
              <a:rect r="r" b="b" t="t" l="l"/>
              <a:pathLst>
                <a:path h="28871" w="1181028">
                  <a:moveTo>
                    <a:pt x="0" y="0"/>
                  </a:moveTo>
                  <a:lnTo>
                    <a:pt x="1181028" y="0"/>
                  </a:lnTo>
                  <a:lnTo>
                    <a:pt x="1181028" y="28871"/>
                  </a:lnTo>
                  <a:lnTo>
                    <a:pt x="0" y="28871"/>
                  </a:lnTo>
                  <a:close/>
                </a:path>
              </a:pathLst>
            </a:custGeom>
            <a:solidFill>
              <a:srgbClr val="F9B314"/>
            </a:solidFill>
          </p:spPr>
        </p:sp>
        <p:sp>
          <p:nvSpPr>
            <p:cNvPr name="TextBox 10" id="10"/>
            <p:cNvSpPr txBox="true"/>
            <p:nvPr/>
          </p:nvSpPr>
          <p:spPr>
            <a:xfrm>
              <a:off x="0" y="-38100"/>
              <a:ext cx="1181028" cy="66971"/>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1028700" y="1038225"/>
            <a:ext cx="4639672" cy="352044"/>
          </a:xfrm>
          <a:prstGeom prst="rect">
            <a:avLst/>
          </a:prstGeom>
        </p:spPr>
        <p:txBody>
          <a:bodyPr anchor="t" rtlCol="false" tIns="0" lIns="0" bIns="0" rIns="0">
            <a:spAutoFit/>
          </a:bodyPr>
          <a:lstStyle/>
          <a:p>
            <a:pPr algn="r">
              <a:lnSpc>
                <a:spcPts val="2808"/>
              </a:lnSpc>
            </a:pPr>
            <a:r>
              <a:rPr lang="en-US" b="true" sz="2400">
                <a:solidFill>
                  <a:srgbClr val="101010"/>
                </a:solidFill>
                <a:latin typeface="Montserrat Semi-Bold"/>
                <a:ea typeface="Montserrat Semi-Bold"/>
                <a:cs typeface="Montserrat Semi-Bold"/>
                <a:sym typeface="Montserrat Semi-Bold"/>
              </a:rPr>
              <a:t>Pemrograman Bahasa Alami</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155862" y="4764909"/>
            <a:ext cx="15539696" cy="3648076"/>
          </a:xfrm>
          <a:prstGeom prst="rect">
            <a:avLst/>
          </a:prstGeom>
        </p:spPr>
        <p:txBody>
          <a:bodyPr anchor="t" rtlCol="false" tIns="0" lIns="0" bIns="0" rIns="0">
            <a:spAutoFit/>
          </a:bodyPr>
          <a:lstStyle/>
          <a:p>
            <a:pPr algn="just">
              <a:lnSpc>
                <a:spcPts val="4199"/>
              </a:lnSpc>
            </a:pPr>
            <a:r>
              <a:rPr lang="en-US" sz="2999">
                <a:solidFill>
                  <a:srgbClr val="2D262A"/>
                </a:solidFill>
                <a:latin typeface="Montserrat Classic"/>
                <a:ea typeface="Montserrat Classic"/>
                <a:cs typeface="Montserrat Classic"/>
                <a:sym typeface="Montserrat Classic"/>
              </a:rPr>
              <a:t>Terakhir kami melakukan evaluasi dengan menggunakan fungsi prepare_test_data. Prediksi model dibandingkan dengan label ground truth untuk menentukan akurasi. Rumus akurasi adalah jumlah prediksi yang benar dibagi dengan jumlah total token. Dengan kata lain, akurasi menunjukkan proporsi prediksi yang sesuai dengan label sebenarnya dibandingkan dengan seluruh token yang dievaluasi. Untuk rumus perhitungan akurasi dapat dilihat di gambar diatas</a:t>
            </a:r>
          </a:p>
        </p:txBody>
      </p:sp>
      <p:grpSp>
        <p:nvGrpSpPr>
          <p:cNvPr name="Group 3" id="3"/>
          <p:cNvGrpSpPr/>
          <p:nvPr/>
        </p:nvGrpSpPr>
        <p:grpSpPr>
          <a:xfrm rot="0">
            <a:off x="16255884" y="9393429"/>
            <a:ext cx="1147593" cy="128804"/>
            <a:chOff x="0" y="0"/>
            <a:chExt cx="302247" cy="33924"/>
          </a:xfrm>
        </p:grpSpPr>
        <p:sp>
          <p:nvSpPr>
            <p:cNvPr name="Freeform 4" id="4"/>
            <p:cNvSpPr/>
            <p:nvPr/>
          </p:nvSpPr>
          <p:spPr>
            <a:xfrm flipH="false" flipV="false" rot="0">
              <a:off x="0" y="0"/>
              <a:ext cx="302247" cy="33924"/>
            </a:xfrm>
            <a:custGeom>
              <a:avLst/>
              <a:gdLst/>
              <a:ahLst/>
              <a:cxnLst/>
              <a:rect r="r" b="b" t="t" l="l"/>
              <a:pathLst>
                <a:path h="33924" w="302247">
                  <a:moveTo>
                    <a:pt x="0" y="0"/>
                  </a:moveTo>
                  <a:lnTo>
                    <a:pt x="302247" y="0"/>
                  </a:lnTo>
                  <a:lnTo>
                    <a:pt x="302247" y="33924"/>
                  </a:lnTo>
                  <a:lnTo>
                    <a:pt x="0" y="33924"/>
                  </a:lnTo>
                  <a:close/>
                </a:path>
              </a:pathLst>
            </a:custGeom>
            <a:solidFill>
              <a:srgbClr val="F9B314"/>
            </a:solidFill>
          </p:spPr>
        </p:sp>
        <p:sp>
          <p:nvSpPr>
            <p:cNvPr name="TextBox 5" id="5"/>
            <p:cNvSpPr txBox="true"/>
            <p:nvPr/>
          </p:nvSpPr>
          <p:spPr>
            <a:xfrm>
              <a:off x="0" y="-38100"/>
              <a:ext cx="302247" cy="72024"/>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155862" y="1514198"/>
            <a:ext cx="4484217" cy="109618"/>
            <a:chOff x="0" y="0"/>
            <a:chExt cx="1181028" cy="28871"/>
          </a:xfrm>
        </p:grpSpPr>
        <p:sp>
          <p:nvSpPr>
            <p:cNvPr name="Freeform 7" id="7"/>
            <p:cNvSpPr/>
            <p:nvPr/>
          </p:nvSpPr>
          <p:spPr>
            <a:xfrm flipH="false" flipV="false" rot="0">
              <a:off x="0" y="0"/>
              <a:ext cx="1181028" cy="28871"/>
            </a:xfrm>
            <a:custGeom>
              <a:avLst/>
              <a:gdLst/>
              <a:ahLst/>
              <a:cxnLst/>
              <a:rect r="r" b="b" t="t" l="l"/>
              <a:pathLst>
                <a:path h="28871" w="1181028">
                  <a:moveTo>
                    <a:pt x="0" y="0"/>
                  </a:moveTo>
                  <a:lnTo>
                    <a:pt x="1181028" y="0"/>
                  </a:lnTo>
                  <a:lnTo>
                    <a:pt x="1181028" y="28871"/>
                  </a:lnTo>
                  <a:lnTo>
                    <a:pt x="0" y="28871"/>
                  </a:lnTo>
                  <a:close/>
                </a:path>
              </a:pathLst>
            </a:custGeom>
            <a:solidFill>
              <a:srgbClr val="F9B314"/>
            </a:solidFill>
          </p:spPr>
        </p:sp>
        <p:sp>
          <p:nvSpPr>
            <p:cNvPr name="TextBox 8" id="8"/>
            <p:cNvSpPr txBox="true"/>
            <p:nvPr/>
          </p:nvSpPr>
          <p:spPr>
            <a:xfrm>
              <a:off x="0" y="-38100"/>
              <a:ext cx="1181028" cy="66971"/>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false" flipV="false" rot="0">
            <a:off x="5570793" y="3171648"/>
            <a:ext cx="6709834" cy="1202883"/>
          </a:xfrm>
          <a:custGeom>
            <a:avLst/>
            <a:gdLst/>
            <a:ahLst/>
            <a:cxnLst/>
            <a:rect r="r" b="b" t="t" l="l"/>
            <a:pathLst>
              <a:path h="1202883" w="6709834">
                <a:moveTo>
                  <a:pt x="0" y="0"/>
                </a:moveTo>
                <a:lnTo>
                  <a:pt x="6709835" y="0"/>
                </a:lnTo>
                <a:lnTo>
                  <a:pt x="6709835" y="1202883"/>
                </a:lnTo>
                <a:lnTo>
                  <a:pt x="0" y="1202883"/>
                </a:lnTo>
                <a:lnTo>
                  <a:pt x="0" y="0"/>
                </a:lnTo>
                <a:close/>
              </a:path>
            </a:pathLst>
          </a:custGeom>
          <a:blipFill>
            <a:blip r:embed="rId2"/>
            <a:stretch>
              <a:fillRect l="0" t="0" r="0" b="0"/>
            </a:stretch>
          </a:blipFill>
        </p:spPr>
      </p:sp>
      <p:sp>
        <p:nvSpPr>
          <p:cNvPr name="TextBox 10" id="10"/>
          <p:cNvSpPr txBox="true"/>
          <p:nvPr/>
        </p:nvSpPr>
        <p:spPr>
          <a:xfrm rot="0">
            <a:off x="16829680" y="8961630"/>
            <a:ext cx="573796" cy="431799"/>
          </a:xfrm>
          <a:prstGeom prst="rect">
            <a:avLst/>
          </a:prstGeom>
        </p:spPr>
        <p:txBody>
          <a:bodyPr anchor="t" rtlCol="false" tIns="0" lIns="0" bIns="0" rIns="0">
            <a:spAutoFit/>
          </a:bodyPr>
          <a:lstStyle/>
          <a:p>
            <a:pPr algn="r">
              <a:lnSpc>
                <a:spcPts val="3500"/>
              </a:lnSpc>
            </a:pPr>
            <a:r>
              <a:rPr lang="en-US" b="true" sz="2500">
                <a:solidFill>
                  <a:srgbClr val="101010"/>
                </a:solidFill>
                <a:latin typeface="Montserrat Classic Bold"/>
                <a:ea typeface="Montserrat Classic Bold"/>
                <a:cs typeface="Montserrat Classic Bold"/>
                <a:sym typeface="Montserrat Classic Bold"/>
              </a:rPr>
              <a:t>23</a:t>
            </a:r>
          </a:p>
        </p:txBody>
      </p:sp>
      <p:sp>
        <p:nvSpPr>
          <p:cNvPr name="TextBox 11" id="11"/>
          <p:cNvSpPr txBox="true"/>
          <p:nvPr/>
        </p:nvSpPr>
        <p:spPr>
          <a:xfrm rot="0">
            <a:off x="1155862" y="2292319"/>
            <a:ext cx="6806865" cy="679450"/>
          </a:xfrm>
          <a:prstGeom prst="rect">
            <a:avLst/>
          </a:prstGeom>
        </p:spPr>
        <p:txBody>
          <a:bodyPr anchor="t" rtlCol="false" tIns="0" lIns="0" bIns="0" rIns="0">
            <a:spAutoFit/>
          </a:bodyPr>
          <a:lstStyle/>
          <a:p>
            <a:pPr algn="l">
              <a:lnSpc>
                <a:spcPts val="5599"/>
              </a:lnSpc>
            </a:pPr>
            <a:r>
              <a:rPr lang="en-US" sz="3999" b="true">
                <a:solidFill>
                  <a:srgbClr val="1211CA"/>
                </a:solidFill>
                <a:latin typeface="Montserrat Classic Bold"/>
                <a:ea typeface="Montserrat Classic Bold"/>
                <a:cs typeface="Montserrat Classic Bold"/>
                <a:sym typeface="Montserrat Classic Bold"/>
              </a:rPr>
              <a:t>Evaluasi</a:t>
            </a:r>
          </a:p>
        </p:txBody>
      </p:sp>
      <p:sp>
        <p:nvSpPr>
          <p:cNvPr name="TextBox 12" id="12"/>
          <p:cNvSpPr txBox="true"/>
          <p:nvPr/>
        </p:nvSpPr>
        <p:spPr>
          <a:xfrm rot="0">
            <a:off x="1028700" y="1038225"/>
            <a:ext cx="4639672" cy="352044"/>
          </a:xfrm>
          <a:prstGeom prst="rect">
            <a:avLst/>
          </a:prstGeom>
        </p:spPr>
        <p:txBody>
          <a:bodyPr anchor="t" rtlCol="false" tIns="0" lIns="0" bIns="0" rIns="0">
            <a:spAutoFit/>
          </a:bodyPr>
          <a:lstStyle/>
          <a:p>
            <a:pPr algn="r">
              <a:lnSpc>
                <a:spcPts val="2808"/>
              </a:lnSpc>
            </a:pPr>
            <a:r>
              <a:rPr lang="en-US" b="true" sz="2400">
                <a:solidFill>
                  <a:srgbClr val="101010"/>
                </a:solidFill>
                <a:latin typeface="Montserrat Semi-Bold"/>
                <a:ea typeface="Montserrat Semi-Bold"/>
                <a:cs typeface="Montserrat Semi-Bold"/>
                <a:sym typeface="Montserrat Semi-Bold"/>
              </a:rPr>
              <a:t>Pemrograman Bahasa Alami</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952500"/>
            <a:ext cx="18288000" cy="12192000"/>
          </a:xfrm>
          <a:custGeom>
            <a:avLst/>
            <a:gdLst/>
            <a:ahLst/>
            <a:cxnLst/>
            <a:rect r="r" b="b" t="t" l="l"/>
            <a:pathLst>
              <a:path h="12192000" w="18288000">
                <a:moveTo>
                  <a:pt x="0" y="0"/>
                </a:moveTo>
                <a:lnTo>
                  <a:pt x="18288000" y="0"/>
                </a:lnTo>
                <a:lnTo>
                  <a:pt x="18288000" y="12192000"/>
                </a:lnTo>
                <a:lnTo>
                  <a:pt x="0" y="12192000"/>
                </a:lnTo>
                <a:lnTo>
                  <a:pt x="0" y="0"/>
                </a:lnTo>
                <a:close/>
              </a:path>
            </a:pathLst>
          </a:custGeom>
          <a:blipFill>
            <a:blip r:embed="rId2">
              <a:alphaModFix amt="5000"/>
            </a:blip>
            <a:stretch>
              <a:fillRect l="0" t="0" r="0" b="0"/>
            </a:stretch>
          </a:blipFill>
        </p:spPr>
      </p:sp>
      <p:grpSp>
        <p:nvGrpSpPr>
          <p:cNvPr name="Group 3" id="3"/>
          <p:cNvGrpSpPr/>
          <p:nvPr/>
        </p:nvGrpSpPr>
        <p:grpSpPr>
          <a:xfrm rot="0">
            <a:off x="16111707" y="9012429"/>
            <a:ext cx="1147593" cy="245871"/>
            <a:chOff x="0" y="0"/>
            <a:chExt cx="302247" cy="64756"/>
          </a:xfrm>
        </p:grpSpPr>
        <p:sp>
          <p:nvSpPr>
            <p:cNvPr name="Freeform 4" id="4"/>
            <p:cNvSpPr/>
            <p:nvPr/>
          </p:nvSpPr>
          <p:spPr>
            <a:xfrm flipH="false" flipV="false" rot="0">
              <a:off x="0" y="0"/>
              <a:ext cx="302247" cy="64756"/>
            </a:xfrm>
            <a:custGeom>
              <a:avLst/>
              <a:gdLst/>
              <a:ahLst/>
              <a:cxnLst/>
              <a:rect r="r" b="b" t="t" l="l"/>
              <a:pathLst>
                <a:path h="64756" w="302247">
                  <a:moveTo>
                    <a:pt x="0" y="0"/>
                  </a:moveTo>
                  <a:lnTo>
                    <a:pt x="302247" y="0"/>
                  </a:lnTo>
                  <a:lnTo>
                    <a:pt x="302247" y="64756"/>
                  </a:lnTo>
                  <a:lnTo>
                    <a:pt x="0" y="64756"/>
                  </a:lnTo>
                  <a:close/>
                </a:path>
              </a:pathLst>
            </a:custGeom>
            <a:solidFill>
              <a:srgbClr val="F9B314"/>
            </a:solidFill>
          </p:spPr>
        </p:sp>
        <p:sp>
          <p:nvSpPr>
            <p:cNvPr name="TextBox 5" id="5"/>
            <p:cNvSpPr txBox="true"/>
            <p:nvPr/>
          </p:nvSpPr>
          <p:spPr>
            <a:xfrm>
              <a:off x="0" y="-38100"/>
              <a:ext cx="302247" cy="102856"/>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16685504" y="8389494"/>
            <a:ext cx="573796" cy="622935"/>
          </a:xfrm>
          <a:prstGeom prst="rect">
            <a:avLst/>
          </a:prstGeom>
        </p:spPr>
        <p:txBody>
          <a:bodyPr anchor="t" rtlCol="false" tIns="0" lIns="0" bIns="0" rIns="0">
            <a:spAutoFit/>
          </a:bodyPr>
          <a:lstStyle/>
          <a:p>
            <a:pPr algn="r">
              <a:lnSpc>
                <a:spcPts val="5040"/>
              </a:lnSpc>
            </a:pPr>
            <a:r>
              <a:rPr lang="en-US" b="true" sz="3600">
                <a:solidFill>
                  <a:srgbClr val="101010"/>
                </a:solidFill>
                <a:latin typeface="Montserrat Classic Bold"/>
                <a:ea typeface="Montserrat Classic Bold"/>
                <a:cs typeface="Montserrat Classic Bold"/>
                <a:sym typeface="Montserrat Classic Bold"/>
              </a:rPr>
              <a:t>24</a:t>
            </a:r>
          </a:p>
        </p:txBody>
      </p:sp>
      <p:sp>
        <p:nvSpPr>
          <p:cNvPr name="TextBox 7" id="7"/>
          <p:cNvSpPr txBox="true"/>
          <p:nvPr/>
        </p:nvSpPr>
        <p:spPr>
          <a:xfrm rot="0">
            <a:off x="3565910" y="3782694"/>
            <a:ext cx="11156179" cy="2921636"/>
          </a:xfrm>
          <a:prstGeom prst="rect">
            <a:avLst/>
          </a:prstGeom>
        </p:spPr>
        <p:txBody>
          <a:bodyPr anchor="t" rtlCol="false" tIns="0" lIns="0" bIns="0" rIns="0">
            <a:spAutoFit/>
          </a:bodyPr>
          <a:lstStyle/>
          <a:p>
            <a:pPr algn="ctr">
              <a:lnSpc>
                <a:spcPts val="7520"/>
              </a:lnSpc>
            </a:pPr>
            <a:r>
              <a:rPr lang="en-US" sz="8000" b="true">
                <a:solidFill>
                  <a:srgbClr val="1211CA"/>
                </a:solidFill>
                <a:latin typeface="Montserrat Heavy"/>
                <a:ea typeface="Montserrat Heavy"/>
                <a:cs typeface="Montserrat Heavy"/>
                <a:sym typeface="Montserrat Heavy"/>
              </a:rPr>
              <a:t>Hasil </a:t>
            </a:r>
          </a:p>
          <a:p>
            <a:pPr algn="ctr">
              <a:lnSpc>
                <a:spcPts val="7520"/>
              </a:lnSpc>
            </a:pPr>
            <a:r>
              <a:rPr lang="en-US" sz="8000" b="true">
                <a:solidFill>
                  <a:srgbClr val="101010"/>
                </a:solidFill>
                <a:latin typeface="Montserrat Heavy"/>
                <a:ea typeface="Montserrat Heavy"/>
                <a:cs typeface="Montserrat Heavy"/>
                <a:sym typeface="Montserrat Heavy"/>
              </a:rPr>
              <a:t>&amp;</a:t>
            </a:r>
          </a:p>
          <a:p>
            <a:pPr algn="ctr">
              <a:lnSpc>
                <a:spcPts val="7520"/>
              </a:lnSpc>
            </a:pPr>
            <a:r>
              <a:rPr lang="en-US" b="true" sz="8000">
                <a:solidFill>
                  <a:srgbClr val="F9B314"/>
                </a:solidFill>
                <a:latin typeface="Montserrat Heavy"/>
                <a:ea typeface="Montserrat Heavy"/>
                <a:cs typeface="Montserrat Heavy"/>
                <a:sym typeface="Montserrat Heavy"/>
              </a:rPr>
              <a:t>Pembahasan</a:t>
            </a:r>
          </a:p>
        </p:txBody>
      </p:sp>
      <p:grpSp>
        <p:nvGrpSpPr>
          <p:cNvPr name="Group 8" id="8"/>
          <p:cNvGrpSpPr/>
          <p:nvPr/>
        </p:nvGrpSpPr>
        <p:grpSpPr>
          <a:xfrm rot="0">
            <a:off x="1155862" y="1514198"/>
            <a:ext cx="4484217" cy="109618"/>
            <a:chOff x="0" y="0"/>
            <a:chExt cx="1181028" cy="28871"/>
          </a:xfrm>
        </p:grpSpPr>
        <p:sp>
          <p:nvSpPr>
            <p:cNvPr name="Freeform 9" id="9"/>
            <p:cNvSpPr/>
            <p:nvPr/>
          </p:nvSpPr>
          <p:spPr>
            <a:xfrm flipH="false" flipV="false" rot="0">
              <a:off x="0" y="0"/>
              <a:ext cx="1181028" cy="28871"/>
            </a:xfrm>
            <a:custGeom>
              <a:avLst/>
              <a:gdLst/>
              <a:ahLst/>
              <a:cxnLst/>
              <a:rect r="r" b="b" t="t" l="l"/>
              <a:pathLst>
                <a:path h="28871" w="1181028">
                  <a:moveTo>
                    <a:pt x="0" y="0"/>
                  </a:moveTo>
                  <a:lnTo>
                    <a:pt x="1181028" y="0"/>
                  </a:lnTo>
                  <a:lnTo>
                    <a:pt x="1181028" y="28871"/>
                  </a:lnTo>
                  <a:lnTo>
                    <a:pt x="0" y="28871"/>
                  </a:lnTo>
                  <a:close/>
                </a:path>
              </a:pathLst>
            </a:custGeom>
            <a:solidFill>
              <a:srgbClr val="F9B314"/>
            </a:solidFill>
          </p:spPr>
        </p:sp>
        <p:sp>
          <p:nvSpPr>
            <p:cNvPr name="TextBox 10" id="10"/>
            <p:cNvSpPr txBox="true"/>
            <p:nvPr/>
          </p:nvSpPr>
          <p:spPr>
            <a:xfrm>
              <a:off x="0" y="-38100"/>
              <a:ext cx="1181028" cy="66971"/>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1028700" y="1038225"/>
            <a:ext cx="4639672" cy="352044"/>
          </a:xfrm>
          <a:prstGeom prst="rect">
            <a:avLst/>
          </a:prstGeom>
        </p:spPr>
        <p:txBody>
          <a:bodyPr anchor="t" rtlCol="false" tIns="0" lIns="0" bIns="0" rIns="0">
            <a:spAutoFit/>
          </a:bodyPr>
          <a:lstStyle/>
          <a:p>
            <a:pPr algn="r">
              <a:lnSpc>
                <a:spcPts val="2808"/>
              </a:lnSpc>
            </a:pPr>
            <a:r>
              <a:rPr lang="en-US" b="true" sz="2400">
                <a:solidFill>
                  <a:srgbClr val="101010"/>
                </a:solidFill>
                <a:latin typeface="Montserrat Semi-Bold"/>
                <a:ea typeface="Montserrat Semi-Bold"/>
                <a:cs typeface="Montserrat Semi-Bold"/>
                <a:sym typeface="Montserrat Semi-Bold"/>
              </a:rPr>
              <a:t>Pemrograman Bahasa Alami</a:t>
            </a:r>
          </a:p>
        </p:txBody>
      </p:sp>
    </p:spTree>
  </p:cSld>
  <p:clrMapOvr>
    <a:masterClrMapping/>
  </p:clrMapOvr>
</p:sld>
</file>

<file path=ppt/slides/slide2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162050" y="3471092"/>
            <a:ext cx="15906750" cy="4695826"/>
          </a:xfrm>
          <a:prstGeom prst="rect">
            <a:avLst/>
          </a:prstGeom>
        </p:spPr>
        <p:txBody>
          <a:bodyPr anchor="t" rtlCol="false" tIns="0" lIns="0" bIns="0" rIns="0">
            <a:spAutoFit/>
          </a:bodyPr>
          <a:lstStyle/>
          <a:p>
            <a:pPr algn="just">
              <a:lnSpc>
                <a:spcPts val="4199"/>
              </a:lnSpc>
            </a:pPr>
            <a:r>
              <a:rPr lang="en-US" sz="2999">
                <a:solidFill>
                  <a:srgbClr val="2D262A"/>
                </a:solidFill>
                <a:latin typeface="Montserrat Classic"/>
                <a:ea typeface="Montserrat Classic"/>
                <a:cs typeface="Montserrat Classic"/>
                <a:sym typeface="Montserrat Classic"/>
              </a:rPr>
              <a:t>Model Named Entity Recognition (NER) yang diuji menghasilkan akurasi sebesar 22,69%, mengindikasikan performa yang masih rendah. Beberapa kendala utama adalah kesalahan prediksi seperti entitas "Juni" yang diidentifikasi sebagai LEAGUE, bukan DATE, atau "NBA 2024" yang hanya dikenali sebagian. Selain itu, model sering salah mengenali kata-kata yang tidak relevan sebagai entitas, seperti "regular season". Analisis juga menunjukkan bahwa model gagal mengenali organisasi olahraga seperti "Celtics" akibat kurangnya representasi entitas ini dalam dataset pelatihan. Kendala teknis seperti error parsing JSON menambah tantangan, menggarisbawahi pentingnya validasi data selama preprocessing.</a:t>
            </a:r>
          </a:p>
        </p:txBody>
      </p:sp>
      <p:grpSp>
        <p:nvGrpSpPr>
          <p:cNvPr name="Group 3" id="3"/>
          <p:cNvGrpSpPr/>
          <p:nvPr/>
        </p:nvGrpSpPr>
        <p:grpSpPr>
          <a:xfrm rot="0">
            <a:off x="16255884" y="9393429"/>
            <a:ext cx="1147593" cy="128804"/>
            <a:chOff x="0" y="0"/>
            <a:chExt cx="302247" cy="33924"/>
          </a:xfrm>
        </p:grpSpPr>
        <p:sp>
          <p:nvSpPr>
            <p:cNvPr name="Freeform 4" id="4"/>
            <p:cNvSpPr/>
            <p:nvPr/>
          </p:nvSpPr>
          <p:spPr>
            <a:xfrm flipH="false" flipV="false" rot="0">
              <a:off x="0" y="0"/>
              <a:ext cx="302247" cy="33924"/>
            </a:xfrm>
            <a:custGeom>
              <a:avLst/>
              <a:gdLst/>
              <a:ahLst/>
              <a:cxnLst/>
              <a:rect r="r" b="b" t="t" l="l"/>
              <a:pathLst>
                <a:path h="33924" w="302247">
                  <a:moveTo>
                    <a:pt x="0" y="0"/>
                  </a:moveTo>
                  <a:lnTo>
                    <a:pt x="302247" y="0"/>
                  </a:lnTo>
                  <a:lnTo>
                    <a:pt x="302247" y="33924"/>
                  </a:lnTo>
                  <a:lnTo>
                    <a:pt x="0" y="33924"/>
                  </a:lnTo>
                  <a:close/>
                </a:path>
              </a:pathLst>
            </a:custGeom>
            <a:solidFill>
              <a:srgbClr val="F9B314"/>
            </a:solidFill>
          </p:spPr>
        </p:sp>
        <p:sp>
          <p:nvSpPr>
            <p:cNvPr name="TextBox 5" id="5"/>
            <p:cNvSpPr txBox="true"/>
            <p:nvPr/>
          </p:nvSpPr>
          <p:spPr>
            <a:xfrm>
              <a:off x="0" y="-38100"/>
              <a:ext cx="302247" cy="72024"/>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16829680" y="8961630"/>
            <a:ext cx="573796" cy="431799"/>
          </a:xfrm>
          <a:prstGeom prst="rect">
            <a:avLst/>
          </a:prstGeom>
        </p:spPr>
        <p:txBody>
          <a:bodyPr anchor="t" rtlCol="false" tIns="0" lIns="0" bIns="0" rIns="0">
            <a:spAutoFit/>
          </a:bodyPr>
          <a:lstStyle/>
          <a:p>
            <a:pPr algn="r">
              <a:lnSpc>
                <a:spcPts val="3500"/>
              </a:lnSpc>
            </a:pPr>
            <a:r>
              <a:rPr lang="en-US" b="true" sz="2500">
                <a:solidFill>
                  <a:srgbClr val="101010"/>
                </a:solidFill>
                <a:latin typeface="Montserrat Classic Bold"/>
                <a:ea typeface="Montserrat Classic Bold"/>
                <a:cs typeface="Montserrat Classic Bold"/>
                <a:sym typeface="Montserrat Classic Bold"/>
              </a:rPr>
              <a:t>25</a:t>
            </a:r>
          </a:p>
        </p:txBody>
      </p:sp>
      <p:sp>
        <p:nvSpPr>
          <p:cNvPr name="TextBox 7" id="7"/>
          <p:cNvSpPr txBox="true"/>
          <p:nvPr/>
        </p:nvSpPr>
        <p:spPr>
          <a:xfrm rot="0">
            <a:off x="1162050" y="2626569"/>
            <a:ext cx="6806865" cy="679451"/>
          </a:xfrm>
          <a:prstGeom prst="rect">
            <a:avLst/>
          </a:prstGeom>
        </p:spPr>
        <p:txBody>
          <a:bodyPr anchor="t" rtlCol="false" tIns="0" lIns="0" bIns="0" rIns="0">
            <a:spAutoFit/>
          </a:bodyPr>
          <a:lstStyle/>
          <a:p>
            <a:pPr algn="l">
              <a:lnSpc>
                <a:spcPts val="5599"/>
              </a:lnSpc>
            </a:pPr>
            <a:r>
              <a:rPr lang="en-US" sz="3999" b="true">
                <a:solidFill>
                  <a:srgbClr val="1211CA"/>
                </a:solidFill>
                <a:latin typeface="Montserrat Classic Bold"/>
                <a:ea typeface="Montserrat Classic Bold"/>
                <a:cs typeface="Montserrat Classic Bold"/>
                <a:sym typeface="Montserrat Classic Bold"/>
              </a:rPr>
              <a:t>Hasil</a:t>
            </a:r>
          </a:p>
        </p:txBody>
      </p:sp>
      <p:grpSp>
        <p:nvGrpSpPr>
          <p:cNvPr name="Group 8" id="8"/>
          <p:cNvGrpSpPr/>
          <p:nvPr/>
        </p:nvGrpSpPr>
        <p:grpSpPr>
          <a:xfrm rot="0">
            <a:off x="12761160" y="1529589"/>
            <a:ext cx="4484217" cy="109618"/>
            <a:chOff x="0" y="0"/>
            <a:chExt cx="1181028" cy="28871"/>
          </a:xfrm>
        </p:grpSpPr>
        <p:sp>
          <p:nvSpPr>
            <p:cNvPr name="Freeform 9" id="9"/>
            <p:cNvSpPr/>
            <p:nvPr/>
          </p:nvSpPr>
          <p:spPr>
            <a:xfrm flipH="false" flipV="false" rot="0">
              <a:off x="0" y="0"/>
              <a:ext cx="1181028" cy="28871"/>
            </a:xfrm>
            <a:custGeom>
              <a:avLst/>
              <a:gdLst/>
              <a:ahLst/>
              <a:cxnLst/>
              <a:rect r="r" b="b" t="t" l="l"/>
              <a:pathLst>
                <a:path h="28871" w="1181028">
                  <a:moveTo>
                    <a:pt x="0" y="0"/>
                  </a:moveTo>
                  <a:lnTo>
                    <a:pt x="1181028" y="0"/>
                  </a:lnTo>
                  <a:lnTo>
                    <a:pt x="1181028" y="28871"/>
                  </a:lnTo>
                  <a:lnTo>
                    <a:pt x="0" y="28871"/>
                  </a:lnTo>
                  <a:close/>
                </a:path>
              </a:pathLst>
            </a:custGeom>
            <a:solidFill>
              <a:srgbClr val="F9B314"/>
            </a:solidFill>
          </p:spPr>
        </p:sp>
        <p:sp>
          <p:nvSpPr>
            <p:cNvPr name="TextBox 10" id="10"/>
            <p:cNvSpPr txBox="true"/>
            <p:nvPr/>
          </p:nvSpPr>
          <p:spPr>
            <a:xfrm>
              <a:off x="0" y="-38100"/>
              <a:ext cx="1181028" cy="66971"/>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12619628" y="1038225"/>
            <a:ext cx="4639672" cy="352044"/>
          </a:xfrm>
          <a:prstGeom prst="rect">
            <a:avLst/>
          </a:prstGeom>
        </p:spPr>
        <p:txBody>
          <a:bodyPr anchor="t" rtlCol="false" tIns="0" lIns="0" bIns="0" rIns="0">
            <a:spAutoFit/>
          </a:bodyPr>
          <a:lstStyle/>
          <a:p>
            <a:pPr algn="r">
              <a:lnSpc>
                <a:spcPts val="2808"/>
              </a:lnSpc>
            </a:pPr>
            <a:r>
              <a:rPr lang="en-US" b="true" sz="2400">
                <a:solidFill>
                  <a:srgbClr val="101010"/>
                </a:solidFill>
                <a:latin typeface="Montserrat Semi-Bold"/>
                <a:ea typeface="Montserrat Semi-Bold"/>
                <a:cs typeface="Montserrat Semi-Bold"/>
                <a:sym typeface="Montserrat Semi-Bold"/>
              </a:rPr>
              <a:t>Pemrograman Bahasa Alami</a:t>
            </a:r>
          </a:p>
        </p:txBody>
      </p:sp>
    </p:spTree>
  </p:cSld>
  <p:clrMapOvr>
    <a:masterClrMapping/>
  </p:clrMapOvr>
</p:sld>
</file>

<file path=ppt/slides/slide2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162050" y="3471092"/>
            <a:ext cx="15906750" cy="4695826"/>
          </a:xfrm>
          <a:prstGeom prst="rect">
            <a:avLst/>
          </a:prstGeom>
        </p:spPr>
        <p:txBody>
          <a:bodyPr anchor="t" rtlCol="false" tIns="0" lIns="0" bIns="0" rIns="0">
            <a:spAutoFit/>
          </a:bodyPr>
          <a:lstStyle/>
          <a:p>
            <a:pPr algn="just">
              <a:lnSpc>
                <a:spcPts val="4199"/>
              </a:lnSpc>
            </a:pPr>
            <a:r>
              <a:rPr lang="en-US" sz="2999">
                <a:solidFill>
                  <a:srgbClr val="2D262A"/>
                </a:solidFill>
                <a:latin typeface="Montserrat Classic"/>
                <a:ea typeface="Montserrat Classic"/>
                <a:cs typeface="Montserrat Classic"/>
                <a:sym typeface="Montserrat Classic"/>
              </a:rPr>
              <a:t>Rendahnya akurasi model disebabkan oleh kurangnya variasi entitas dalam dataset pelatihan, sementara data uji memiliki kompleksitas tinggi, terutama untuk entitas domain spesifik seperti LEAGUE atau EVT. Untuk meningkatkan performa, dataset perlu diperluas dengan contoh yang lebih beragam, terutama dalam domain olahraga dan acara. Selain itu, penggunaan model pretrained seperti BERT dapat menjadi solusi karena kemampuannya yang telah terbukti dalam tugas NER. Langkah penting lainnya adalah memastikan validasi format data selama preprocessing untuk mencegah error parsing, sehingga alur pemrosesan data berjalan lancar dan lebih efektif.</a:t>
            </a:r>
          </a:p>
        </p:txBody>
      </p:sp>
      <p:grpSp>
        <p:nvGrpSpPr>
          <p:cNvPr name="Group 3" id="3"/>
          <p:cNvGrpSpPr/>
          <p:nvPr/>
        </p:nvGrpSpPr>
        <p:grpSpPr>
          <a:xfrm rot="0">
            <a:off x="16255884" y="9393429"/>
            <a:ext cx="1147593" cy="128804"/>
            <a:chOff x="0" y="0"/>
            <a:chExt cx="302247" cy="33924"/>
          </a:xfrm>
        </p:grpSpPr>
        <p:sp>
          <p:nvSpPr>
            <p:cNvPr name="Freeform 4" id="4"/>
            <p:cNvSpPr/>
            <p:nvPr/>
          </p:nvSpPr>
          <p:spPr>
            <a:xfrm flipH="false" flipV="false" rot="0">
              <a:off x="0" y="0"/>
              <a:ext cx="302247" cy="33924"/>
            </a:xfrm>
            <a:custGeom>
              <a:avLst/>
              <a:gdLst/>
              <a:ahLst/>
              <a:cxnLst/>
              <a:rect r="r" b="b" t="t" l="l"/>
              <a:pathLst>
                <a:path h="33924" w="302247">
                  <a:moveTo>
                    <a:pt x="0" y="0"/>
                  </a:moveTo>
                  <a:lnTo>
                    <a:pt x="302247" y="0"/>
                  </a:lnTo>
                  <a:lnTo>
                    <a:pt x="302247" y="33924"/>
                  </a:lnTo>
                  <a:lnTo>
                    <a:pt x="0" y="33924"/>
                  </a:lnTo>
                  <a:close/>
                </a:path>
              </a:pathLst>
            </a:custGeom>
            <a:solidFill>
              <a:srgbClr val="F9B314"/>
            </a:solidFill>
          </p:spPr>
        </p:sp>
        <p:sp>
          <p:nvSpPr>
            <p:cNvPr name="TextBox 5" id="5"/>
            <p:cNvSpPr txBox="true"/>
            <p:nvPr/>
          </p:nvSpPr>
          <p:spPr>
            <a:xfrm>
              <a:off x="0" y="-38100"/>
              <a:ext cx="302247" cy="72024"/>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16829680" y="8961630"/>
            <a:ext cx="573796" cy="431799"/>
          </a:xfrm>
          <a:prstGeom prst="rect">
            <a:avLst/>
          </a:prstGeom>
        </p:spPr>
        <p:txBody>
          <a:bodyPr anchor="t" rtlCol="false" tIns="0" lIns="0" bIns="0" rIns="0">
            <a:spAutoFit/>
          </a:bodyPr>
          <a:lstStyle/>
          <a:p>
            <a:pPr algn="r">
              <a:lnSpc>
                <a:spcPts val="3500"/>
              </a:lnSpc>
            </a:pPr>
            <a:r>
              <a:rPr lang="en-US" b="true" sz="2500">
                <a:solidFill>
                  <a:srgbClr val="101010"/>
                </a:solidFill>
                <a:latin typeface="Montserrat Classic Bold"/>
                <a:ea typeface="Montserrat Classic Bold"/>
                <a:cs typeface="Montserrat Classic Bold"/>
                <a:sym typeface="Montserrat Classic Bold"/>
              </a:rPr>
              <a:t>26</a:t>
            </a:r>
          </a:p>
        </p:txBody>
      </p:sp>
      <p:sp>
        <p:nvSpPr>
          <p:cNvPr name="TextBox 7" id="7"/>
          <p:cNvSpPr txBox="true"/>
          <p:nvPr/>
        </p:nvSpPr>
        <p:spPr>
          <a:xfrm rot="0">
            <a:off x="1162050" y="2654153"/>
            <a:ext cx="6806865" cy="679451"/>
          </a:xfrm>
          <a:prstGeom prst="rect">
            <a:avLst/>
          </a:prstGeom>
        </p:spPr>
        <p:txBody>
          <a:bodyPr anchor="t" rtlCol="false" tIns="0" lIns="0" bIns="0" rIns="0">
            <a:spAutoFit/>
          </a:bodyPr>
          <a:lstStyle/>
          <a:p>
            <a:pPr algn="l">
              <a:lnSpc>
                <a:spcPts val="5599"/>
              </a:lnSpc>
            </a:pPr>
            <a:r>
              <a:rPr lang="en-US" sz="3999" b="true">
                <a:solidFill>
                  <a:srgbClr val="F9B314"/>
                </a:solidFill>
                <a:latin typeface="Montserrat Classic Bold"/>
                <a:ea typeface="Montserrat Classic Bold"/>
                <a:cs typeface="Montserrat Classic Bold"/>
                <a:sym typeface="Montserrat Classic Bold"/>
              </a:rPr>
              <a:t>Pembahasan</a:t>
            </a:r>
          </a:p>
        </p:txBody>
      </p:sp>
      <p:grpSp>
        <p:nvGrpSpPr>
          <p:cNvPr name="Group 8" id="8"/>
          <p:cNvGrpSpPr/>
          <p:nvPr/>
        </p:nvGrpSpPr>
        <p:grpSpPr>
          <a:xfrm rot="0">
            <a:off x="12761160" y="1529589"/>
            <a:ext cx="4484217" cy="109618"/>
            <a:chOff x="0" y="0"/>
            <a:chExt cx="1181028" cy="28871"/>
          </a:xfrm>
        </p:grpSpPr>
        <p:sp>
          <p:nvSpPr>
            <p:cNvPr name="Freeform 9" id="9"/>
            <p:cNvSpPr/>
            <p:nvPr/>
          </p:nvSpPr>
          <p:spPr>
            <a:xfrm flipH="false" flipV="false" rot="0">
              <a:off x="0" y="0"/>
              <a:ext cx="1181028" cy="28871"/>
            </a:xfrm>
            <a:custGeom>
              <a:avLst/>
              <a:gdLst/>
              <a:ahLst/>
              <a:cxnLst/>
              <a:rect r="r" b="b" t="t" l="l"/>
              <a:pathLst>
                <a:path h="28871" w="1181028">
                  <a:moveTo>
                    <a:pt x="0" y="0"/>
                  </a:moveTo>
                  <a:lnTo>
                    <a:pt x="1181028" y="0"/>
                  </a:lnTo>
                  <a:lnTo>
                    <a:pt x="1181028" y="28871"/>
                  </a:lnTo>
                  <a:lnTo>
                    <a:pt x="0" y="28871"/>
                  </a:lnTo>
                  <a:close/>
                </a:path>
              </a:pathLst>
            </a:custGeom>
            <a:solidFill>
              <a:srgbClr val="F9B314"/>
            </a:solidFill>
          </p:spPr>
        </p:sp>
        <p:sp>
          <p:nvSpPr>
            <p:cNvPr name="TextBox 10" id="10"/>
            <p:cNvSpPr txBox="true"/>
            <p:nvPr/>
          </p:nvSpPr>
          <p:spPr>
            <a:xfrm>
              <a:off x="0" y="-38100"/>
              <a:ext cx="1181028" cy="66971"/>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12619628" y="1038225"/>
            <a:ext cx="4639672" cy="352044"/>
          </a:xfrm>
          <a:prstGeom prst="rect">
            <a:avLst/>
          </a:prstGeom>
        </p:spPr>
        <p:txBody>
          <a:bodyPr anchor="t" rtlCol="false" tIns="0" lIns="0" bIns="0" rIns="0">
            <a:spAutoFit/>
          </a:bodyPr>
          <a:lstStyle/>
          <a:p>
            <a:pPr algn="r">
              <a:lnSpc>
                <a:spcPts val="2808"/>
              </a:lnSpc>
            </a:pPr>
            <a:r>
              <a:rPr lang="en-US" b="true" sz="2400">
                <a:solidFill>
                  <a:srgbClr val="101010"/>
                </a:solidFill>
                <a:latin typeface="Montserrat Semi-Bold"/>
                <a:ea typeface="Montserrat Semi-Bold"/>
                <a:cs typeface="Montserrat Semi-Bold"/>
                <a:sym typeface="Montserrat Semi-Bold"/>
              </a:rPr>
              <a:t>Pemrograman Bahasa Alami</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952500"/>
            <a:ext cx="18288000" cy="12192000"/>
          </a:xfrm>
          <a:custGeom>
            <a:avLst/>
            <a:gdLst/>
            <a:ahLst/>
            <a:cxnLst/>
            <a:rect r="r" b="b" t="t" l="l"/>
            <a:pathLst>
              <a:path h="12192000" w="18288000">
                <a:moveTo>
                  <a:pt x="0" y="0"/>
                </a:moveTo>
                <a:lnTo>
                  <a:pt x="18288000" y="0"/>
                </a:lnTo>
                <a:lnTo>
                  <a:pt x="18288000" y="12192000"/>
                </a:lnTo>
                <a:lnTo>
                  <a:pt x="0" y="12192000"/>
                </a:lnTo>
                <a:lnTo>
                  <a:pt x="0" y="0"/>
                </a:lnTo>
                <a:close/>
              </a:path>
            </a:pathLst>
          </a:custGeom>
          <a:blipFill>
            <a:blip r:embed="rId2">
              <a:alphaModFix amt="5000"/>
            </a:blip>
            <a:stretch>
              <a:fillRect l="0" t="0" r="0" b="0"/>
            </a:stretch>
          </a:blipFill>
        </p:spPr>
      </p:sp>
      <p:grpSp>
        <p:nvGrpSpPr>
          <p:cNvPr name="Group 3" id="3"/>
          <p:cNvGrpSpPr/>
          <p:nvPr/>
        </p:nvGrpSpPr>
        <p:grpSpPr>
          <a:xfrm rot="0">
            <a:off x="16111707" y="9012429"/>
            <a:ext cx="1147593" cy="245871"/>
            <a:chOff x="0" y="0"/>
            <a:chExt cx="302247" cy="64756"/>
          </a:xfrm>
        </p:grpSpPr>
        <p:sp>
          <p:nvSpPr>
            <p:cNvPr name="Freeform 4" id="4"/>
            <p:cNvSpPr/>
            <p:nvPr/>
          </p:nvSpPr>
          <p:spPr>
            <a:xfrm flipH="false" flipV="false" rot="0">
              <a:off x="0" y="0"/>
              <a:ext cx="302247" cy="64756"/>
            </a:xfrm>
            <a:custGeom>
              <a:avLst/>
              <a:gdLst/>
              <a:ahLst/>
              <a:cxnLst/>
              <a:rect r="r" b="b" t="t" l="l"/>
              <a:pathLst>
                <a:path h="64756" w="302247">
                  <a:moveTo>
                    <a:pt x="0" y="0"/>
                  </a:moveTo>
                  <a:lnTo>
                    <a:pt x="302247" y="0"/>
                  </a:lnTo>
                  <a:lnTo>
                    <a:pt x="302247" y="64756"/>
                  </a:lnTo>
                  <a:lnTo>
                    <a:pt x="0" y="64756"/>
                  </a:lnTo>
                  <a:close/>
                </a:path>
              </a:pathLst>
            </a:custGeom>
            <a:solidFill>
              <a:srgbClr val="F9B314"/>
            </a:solidFill>
          </p:spPr>
        </p:sp>
        <p:sp>
          <p:nvSpPr>
            <p:cNvPr name="TextBox 5" id="5"/>
            <p:cNvSpPr txBox="true"/>
            <p:nvPr/>
          </p:nvSpPr>
          <p:spPr>
            <a:xfrm>
              <a:off x="0" y="-38100"/>
              <a:ext cx="302247" cy="102856"/>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16685504" y="8389494"/>
            <a:ext cx="573796" cy="622935"/>
          </a:xfrm>
          <a:prstGeom prst="rect">
            <a:avLst/>
          </a:prstGeom>
        </p:spPr>
        <p:txBody>
          <a:bodyPr anchor="t" rtlCol="false" tIns="0" lIns="0" bIns="0" rIns="0">
            <a:spAutoFit/>
          </a:bodyPr>
          <a:lstStyle/>
          <a:p>
            <a:pPr algn="r">
              <a:lnSpc>
                <a:spcPts val="5040"/>
              </a:lnSpc>
            </a:pPr>
            <a:r>
              <a:rPr lang="en-US" b="true" sz="3600">
                <a:solidFill>
                  <a:srgbClr val="101010"/>
                </a:solidFill>
                <a:latin typeface="Montserrat Classic Bold"/>
                <a:ea typeface="Montserrat Classic Bold"/>
                <a:cs typeface="Montserrat Classic Bold"/>
                <a:sym typeface="Montserrat Classic Bold"/>
              </a:rPr>
              <a:t>27</a:t>
            </a:r>
          </a:p>
        </p:txBody>
      </p:sp>
      <p:sp>
        <p:nvSpPr>
          <p:cNvPr name="TextBox 7" id="7"/>
          <p:cNvSpPr txBox="true"/>
          <p:nvPr/>
        </p:nvSpPr>
        <p:spPr>
          <a:xfrm rot="0">
            <a:off x="3565910" y="4735195"/>
            <a:ext cx="11156179" cy="1016636"/>
          </a:xfrm>
          <a:prstGeom prst="rect">
            <a:avLst/>
          </a:prstGeom>
        </p:spPr>
        <p:txBody>
          <a:bodyPr anchor="t" rtlCol="false" tIns="0" lIns="0" bIns="0" rIns="0">
            <a:spAutoFit/>
          </a:bodyPr>
          <a:lstStyle/>
          <a:p>
            <a:pPr algn="ctr">
              <a:lnSpc>
                <a:spcPts val="7520"/>
              </a:lnSpc>
            </a:pPr>
            <a:r>
              <a:rPr lang="en-US" b="true" sz="8000">
                <a:solidFill>
                  <a:srgbClr val="1211CA"/>
                </a:solidFill>
                <a:latin typeface="Montserrat Heavy"/>
                <a:ea typeface="Montserrat Heavy"/>
                <a:cs typeface="Montserrat Heavy"/>
                <a:sym typeface="Montserrat Heavy"/>
              </a:rPr>
              <a:t>Kesimpulan</a:t>
            </a:r>
          </a:p>
        </p:txBody>
      </p:sp>
      <p:grpSp>
        <p:nvGrpSpPr>
          <p:cNvPr name="Group 8" id="8"/>
          <p:cNvGrpSpPr/>
          <p:nvPr/>
        </p:nvGrpSpPr>
        <p:grpSpPr>
          <a:xfrm rot="0">
            <a:off x="1155862" y="1514198"/>
            <a:ext cx="4484217" cy="109618"/>
            <a:chOff x="0" y="0"/>
            <a:chExt cx="1181028" cy="28871"/>
          </a:xfrm>
        </p:grpSpPr>
        <p:sp>
          <p:nvSpPr>
            <p:cNvPr name="Freeform 9" id="9"/>
            <p:cNvSpPr/>
            <p:nvPr/>
          </p:nvSpPr>
          <p:spPr>
            <a:xfrm flipH="false" flipV="false" rot="0">
              <a:off x="0" y="0"/>
              <a:ext cx="1181028" cy="28871"/>
            </a:xfrm>
            <a:custGeom>
              <a:avLst/>
              <a:gdLst/>
              <a:ahLst/>
              <a:cxnLst/>
              <a:rect r="r" b="b" t="t" l="l"/>
              <a:pathLst>
                <a:path h="28871" w="1181028">
                  <a:moveTo>
                    <a:pt x="0" y="0"/>
                  </a:moveTo>
                  <a:lnTo>
                    <a:pt x="1181028" y="0"/>
                  </a:lnTo>
                  <a:lnTo>
                    <a:pt x="1181028" y="28871"/>
                  </a:lnTo>
                  <a:lnTo>
                    <a:pt x="0" y="28871"/>
                  </a:lnTo>
                  <a:close/>
                </a:path>
              </a:pathLst>
            </a:custGeom>
            <a:solidFill>
              <a:srgbClr val="F9B314"/>
            </a:solidFill>
          </p:spPr>
        </p:sp>
        <p:sp>
          <p:nvSpPr>
            <p:cNvPr name="TextBox 10" id="10"/>
            <p:cNvSpPr txBox="true"/>
            <p:nvPr/>
          </p:nvSpPr>
          <p:spPr>
            <a:xfrm>
              <a:off x="0" y="-38100"/>
              <a:ext cx="1181028" cy="66971"/>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1028700" y="1038225"/>
            <a:ext cx="4639672" cy="352044"/>
          </a:xfrm>
          <a:prstGeom prst="rect">
            <a:avLst/>
          </a:prstGeom>
        </p:spPr>
        <p:txBody>
          <a:bodyPr anchor="t" rtlCol="false" tIns="0" lIns="0" bIns="0" rIns="0">
            <a:spAutoFit/>
          </a:bodyPr>
          <a:lstStyle/>
          <a:p>
            <a:pPr algn="r">
              <a:lnSpc>
                <a:spcPts val="2808"/>
              </a:lnSpc>
            </a:pPr>
            <a:r>
              <a:rPr lang="en-US" b="true" sz="2400">
                <a:solidFill>
                  <a:srgbClr val="101010"/>
                </a:solidFill>
                <a:latin typeface="Montserrat Semi-Bold"/>
                <a:ea typeface="Montserrat Semi-Bold"/>
                <a:cs typeface="Montserrat Semi-Bold"/>
                <a:sym typeface="Montserrat Semi-Bold"/>
              </a:rPr>
              <a:t>Pemrograman Bahasa Alami</a:t>
            </a:r>
          </a:p>
        </p:txBody>
      </p:sp>
    </p:spTree>
  </p:cSld>
  <p:clrMapOvr>
    <a:masterClrMapping/>
  </p:clrMapOvr>
</p:sld>
</file>

<file path=ppt/slides/slide2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162050" y="3471092"/>
            <a:ext cx="15906750" cy="4695826"/>
          </a:xfrm>
          <a:prstGeom prst="rect">
            <a:avLst/>
          </a:prstGeom>
        </p:spPr>
        <p:txBody>
          <a:bodyPr anchor="t" rtlCol="false" tIns="0" lIns="0" bIns="0" rIns="0">
            <a:spAutoFit/>
          </a:bodyPr>
          <a:lstStyle/>
          <a:p>
            <a:pPr algn="just">
              <a:lnSpc>
                <a:spcPts val="4199"/>
              </a:lnSpc>
            </a:pPr>
            <a:r>
              <a:rPr lang="en-US" sz="2999">
                <a:solidFill>
                  <a:srgbClr val="2D262A"/>
                </a:solidFill>
                <a:latin typeface="Montserrat Classic"/>
                <a:ea typeface="Montserrat Classic"/>
                <a:cs typeface="Montserrat Classic"/>
                <a:sym typeface="Montserrat Classic"/>
              </a:rPr>
              <a:t>Secara keseluruhan, model NER yang dikembangkan dalam penelitian ini masih memiliki akurasi yang rendah, hanya mencapai 22,69% pada dataset uji. Hal ini menunjukkan bahwa model belum cukup mampu mengenali entitas-entitas penting dalam teks olahraga, terutama entitas yang lebih spesifik seperti nama liga, turnamen, dan stadion. Beberapa faktor yang menyebabkan rendahnya akurasi model antara lain terbatasnya variasi entitas dalam dataset pelatihan, fitur yang digunakan (hanya POS tag) masih kurang informatif, arsitektur model LSTM yang mungkin belum optimal, serta adanya ketidakseimbangan kelas label di mana entitas "O" (bukan entitas) mendominasi dataset.</a:t>
            </a:r>
          </a:p>
        </p:txBody>
      </p:sp>
      <p:grpSp>
        <p:nvGrpSpPr>
          <p:cNvPr name="Group 3" id="3"/>
          <p:cNvGrpSpPr/>
          <p:nvPr/>
        </p:nvGrpSpPr>
        <p:grpSpPr>
          <a:xfrm rot="0">
            <a:off x="16255884" y="9393429"/>
            <a:ext cx="1147593" cy="128804"/>
            <a:chOff x="0" y="0"/>
            <a:chExt cx="302247" cy="33924"/>
          </a:xfrm>
        </p:grpSpPr>
        <p:sp>
          <p:nvSpPr>
            <p:cNvPr name="Freeform 4" id="4"/>
            <p:cNvSpPr/>
            <p:nvPr/>
          </p:nvSpPr>
          <p:spPr>
            <a:xfrm flipH="false" flipV="false" rot="0">
              <a:off x="0" y="0"/>
              <a:ext cx="302247" cy="33924"/>
            </a:xfrm>
            <a:custGeom>
              <a:avLst/>
              <a:gdLst/>
              <a:ahLst/>
              <a:cxnLst/>
              <a:rect r="r" b="b" t="t" l="l"/>
              <a:pathLst>
                <a:path h="33924" w="302247">
                  <a:moveTo>
                    <a:pt x="0" y="0"/>
                  </a:moveTo>
                  <a:lnTo>
                    <a:pt x="302247" y="0"/>
                  </a:lnTo>
                  <a:lnTo>
                    <a:pt x="302247" y="33924"/>
                  </a:lnTo>
                  <a:lnTo>
                    <a:pt x="0" y="33924"/>
                  </a:lnTo>
                  <a:close/>
                </a:path>
              </a:pathLst>
            </a:custGeom>
            <a:solidFill>
              <a:srgbClr val="F9B314"/>
            </a:solidFill>
          </p:spPr>
        </p:sp>
        <p:sp>
          <p:nvSpPr>
            <p:cNvPr name="TextBox 5" id="5"/>
            <p:cNvSpPr txBox="true"/>
            <p:nvPr/>
          </p:nvSpPr>
          <p:spPr>
            <a:xfrm>
              <a:off x="0" y="-38100"/>
              <a:ext cx="302247" cy="72024"/>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16829680" y="8961630"/>
            <a:ext cx="573796" cy="431799"/>
          </a:xfrm>
          <a:prstGeom prst="rect">
            <a:avLst/>
          </a:prstGeom>
        </p:spPr>
        <p:txBody>
          <a:bodyPr anchor="t" rtlCol="false" tIns="0" lIns="0" bIns="0" rIns="0">
            <a:spAutoFit/>
          </a:bodyPr>
          <a:lstStyle/>
          <a:p>
            <a:pPr algn="r">
              <a:lnSpc>
                <a:spcPts val="3500"/>
              </a:lnSpc>
            </a:pPr>
            <a:r>
              <a:rPr lang="en-US" b="true" sz="2500">
                <a:solidFill>
                  <a:srgbClr val="101010"/>
                </a:solidFill>
                <a:latin typeface="Montserrat Classic Bold"/>
                <a:ea typeface="Montserrat Classic Bold"/>
                <a:cs typeface="Montserrat Classic Bold"/>
                <a:sym typeface="Montserrat Classic Bold"/>
              </a:rPr>
              <a:t>28</a:t>
            </a:r>
          </a:p>
        </p:txBody>
      </p:sp>
      <p:sp>
        <p:nvSpPr>
          <p:cNvPr name="TextBox 7" id="7"/>
          <p:cNvSpPr txBox="true"/>
          <p:nvPr/>
        </p:nvSpPr>
        <p:spPr>
          <a:xfrm rot="0">
            <a:off x="1162050" y="2631444"/>
            <a:ext cx="6806865" cy="679451"/>
          </a:xfrm>
          <a:prstGeom prst="rect">
            <a:avLst/>
          </a:prstGeom>
        </p:spPr>
        <p:txBody>
          <a:bodyPr anchor="t" rtlCol="false" tIns="0" lIns="0" bIns="0" rIns="0">
            <a:spAutoFit/>
          </a:bodyPr>
          <a:lstStyle/>
          <a:p>
            <a:pPr algn="l">
              <a:lnSpc>
                <a:spcPts val="5599"/>
              </a:lnSpc>
            </a:pPr>
            <a:r>
              <a:rPr lang="en-US" sz="3999" b="true">
                <a:solidFill>
                  <a:srgbClr val="1211CA"/>
                </a:solidFill>
                <a:latin typeface="Montserrat Classic Bold"/>
                <a:ea typeface="Montserrat Classic Bold"/>
                <a:cs typeface="Montserrat Classic Bold"/>
                <a:sym typeface="Montserrat Classic Bold"/>
              </a:rPr>
              <a:t>Kesimpulan</a:t>
            </a:r>
          </a:p>
        </p:txBody>
      </p:sp>
      <p:grpSp>
        <p:nvGrpSpPr>
          <p:cNvPr name="Group 8" id="8"/>
          <p:cNvGrpSpPr/>
          <p:nvPr/>
        </p:nvGrpSpPr>
        <p:grpSpPr>
          <a:xfrm rot="0">
            <a:off x="12761160" y="1529589"/>
            <a:ext cx="4484217" cy="109618"/>
            <a:chOff x="0" y="0"/>
            <a:chExt cx="1181028" cy="28871"/>
          </a:xfrm>
        </p:grpSpPr>
        <p:sp>
          <p:nvSpPr>
            <p:cNvPr name="Freeform 9" id="9"/>
            <p:cNvSpPr/>
            <p:nvPr/>
          </p:nvSpPr>
          <p:spPr>
            <a:xfrm flipH="false" flipV="false" rot="0">
              <a:off x="0" y="0"/>
              <a:ext cx="1181028" cy="28871"/>
            </a:xfrm>
            <a:custGeom>
              <a:avLst/>
              <a:gdLst/>
              <a:ahLst/>
              <a:cxnLst/>
              <a:rect r="r" b="b" t="t" l="l"/>
              <a:pathLst>
                <a:path h="28871" w="1181028">
                  <a:moveTo>
                    <a:pt x="0" y="0"/>
                  </a:moveTo>
                  <a:lnTo>
                    <a:pt x="1181028" y="0"/>
                  </a:lnTo>
                  <a:lnTo>
                    <a:pt x="1181028" y="28871"/>
                  </a:lnTo>
                  <a:lnTo>
                    <a:pt x="0" y="28871"/>
                  </a:lnTo>
                  <a:close/>
                </a:path>
              </a:pathLst>
            </a:custGeom>
            <a:solidFill>
              <a:srgbClr val="F9B314"/>
            </a:solidFill>
          </p:spPr>
        </p:sp>
        <p:sp>
          <p:nvSpPr>
            <p:cNvPr name="TextBox 10" id="10"/>
            <p:cNvSpPr txBox="true"/>
            <p:nvPr/>
          </p:nvSpPr>
          <p:spPr>
            <a:xfrm>
              <a:off x="0" y="-38100"/>
              <a:ext cx="1181028" cy="66971"/>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12619628" y="1038225"/>
            <a:ext cx="4639672" cy="352044"/>
          </a:xfrm>
          <a:prstGeom prst="rect">
            <a:avLst/>
          </a:prstGeom>
        </p:spPr>
        <p:txBody>
          <a:bodyPr anchor="t" rtlCol="false" tIns="0" lIns="0" bIns="0" rIns="0">
            <a:spAutoFit/>
          </a:bodyPr>
          <a:lstStyle/>
          <a:p>
            <a:pPr algn="r">
              <a:lnSpc>
                <a:spcPts val="2808"/>
              </a:lnSpc>
            </a:pPr>
            <a:r>
              <a:rPr lang="en-US" b="true" sz="2400">
                <a:solidFill>
                  <a:srgbClr val="101010"/>
                </a:solidFill>
                <a:latin typeface="Montserrat Semi-Bold"/>
                <a:ea typeface="Montserrat Semi-Bold"/>
                <a:cs typeface="Montserrat Semi-Bold"/>
                <a:sym typeface="Montserrat Semi-Bold"/>
              </a:rPr>
              <a:t>Pemrograman Bahasa Alami</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952500"/>
            <a:ext cx="18288000" cy="12192000"/>
          </a:xfrm>
          <a:custGeom>
            <a:avLst/>
            <a:gdLst/>
            <a:ahLst/>
            <a:cxnLst/>
            <a:rect r="r" b="b" t="t" l="l"/>
            <a:pathLst>
              <a:path h="12192000" w="18288000">
                <a:moveTo>
                  <a:pt x="0" y="0"/>
                </a:moveTo>
                <a:lnTo>
                  <a:pt x="18288000" y="0"/>
                </a:lnTo>
                <a:lnTo>
                  <a:pt x="18288000" y="12192000"/>
                </a:lnTo>
                <a:lnTo>
                  <a:pt x="0" y="12192000"/>
                </a:lnTo>
                <a:lnTo>
                  <a:pt x="0" y="0"/>
                </a:lnTo>
                <a:close/>
              </a:path>
            </a:pathLst>
          </a:custGeom>
          <a:blipFill>
            <a:blip r:embed="rId2">
              <a:alphaModFix amt="5000"/>
            </a:blip>
            <a:stretch>
              <a:fillRect l="0" t="0" r="0" b="0"/>
            </a:stretch>
          </a:blipFill>
        </p:spPr>
      </p:sp>
      <p:grpSp>
        <p:nvGrpSpPr>
          <p:cNvPr name="Group 3" id="3"/>
          <p:cNvGrpSpPr/>
          <p:nvPr/>
        </p:nvGrpSpPr>
        <p:grpSpPr>
          <a:xfrm rot="0">
            <a:off x="16255884" y="9393429"/>
            <a:ext cx="1147593" cy="128804"/>
            <a:chOff x="0" y="0"/>
            <a:chExt cx="302247" cy="33924"/>
          </a:xfrm>
        </p:grpSpPr>
        <p:sp>
          <p:nvSpPr>
            <p:cNvPr name="Freeform 4" id="4"/>
            <p:cNvSpPr/>
            <p:nvPr/>
          </p:nvSpPr>
          <p:spPr>
            <a:xfrm flipH="false" flipV="false" rot="0">
              <a:off x="0" y="0"/>
              <a:ext cx="302247" cy="33924"/>
            </a:xfrm>
            <a:custGeom>
              <a:avLst/>
              <a:gdLst/>
              <a:ahLst/>
              <a:cxnLst/>
              <a:rect r="r" b="b" t="t" l="l"/>
              <a:pathLst>
                <a:path h="33924" w="302247">
                  <a:moveTo>
                    <a:pt x="0" y="0"/>
                  </a:moveTo>
                  <a:lnTo>
                    <a:pt x="302247" y="0"/>
                  </a:lnTo>
                  <a:lnTo>
                    <a:pt x="302247" y="33924"/>
                  </a:lnTo>
                  <a:lnTo>
                    <a:pt x="0" y="33924"/>
                  </a:lnTo>
                  <a:close/>
                </a:path>
              </a:pathLst>
            </a:custGeom>
            <a:solidFill>
              <a:srgbClr val="F9B314"/>
            </a:solidFill>
          </p:spPr>
        </p:sp>
        <p:sp>
          <p:nvSpPr>
            <p:cNvPr name="TextBox 5" id="5"/>
            <p:cNvSpPr txBox="true"/>
            <p:nvPr/>
          </p:nvSpPr>
          <p:spPr>
            <a:xfrm>
              <a:off x="0" y="-38100"/>
              <a:ext cx="302247" cy="72024"/>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346362" y="3894767"/>
            <a:ext cx="3115528" cy="1115700"/>
            <a:chOff x="0" y="0"/>
            <a:chExt cx="4154037" cy="1487600"/>
          </a:xfrm>
        </p:grpSpPr>
        <p:grpSp>
          <p:nvGrpSpPr>
            <p:cNvPr name="Group 7" id="7"/>
            <p:cNvGrpSpPr/>
            <p:nvPr/>
          </p:nvGrpSpPr>
          <p:grpSpPr>
            <a:xfrm rot="0">
              <a:off x="0" y="0"/>
              <a:ext cx="4154037" cy="1487600"/>
              <a:chOff x="0" y="0"/>
              <a:chExt cx="1741286" cy="623571"/>
            </a:xfrm>
          </p:grpSpPr>
          <p:sp>
            <p:nvSpPr>
              <p:cNvPr name="Freeform 8" id="8"/>
              <p:cNvSpPr/>
              <p:nvPr/>
            </p:nvSpPr>
            <p:spPr>
              <a:xfrm flipH="false" flipV="false" rot="0">
                <a:off x="41910" y="43180"/>
                <a:ext cx="1693026" cy="575311"/>
              </a:xfrm>
              <a:custGeom>
                <a:avLst/>
                <a:gdLst/>
                <a:ahLst/>
                <a:cxnLst/>
                <a:rect r="r" b="b" t="t" l="l"/>
                <a:pathLst>
                  <a:path h="575311" w="1693026">
                    <a:moveTo>
                      <a:pt x="0" y="0"/>
                    </a:moveTo>
                    <a:lnTo>
                      <a:pt x="1693026" y="0"/>
                    </a:lnTo>
                    <a:lnTo>
                      <a:pt x="1693026" y="575311"/>
                    </a:lnTo>
                    <a:lnTo>
                      <a:pt x="0" y="575311"/>
                    </a:lnTo>
                    <a:close/>
                  </a:path>
                </a:pathLst>
              </a:custGeom>
              <a:solidFill>
                <a:srgbClr val="77838D"/>
              </a:solidFill>
            </p:spPr>
          </p:sp>
          <p:sp>
            <p:nvSpPr>
              <p:cNvPr name="Freeform 9" id="9"/>
              <p:cNvSpPr/>
              <p:nvPr/>
            </p:nvSpPr>
            <p:spPr>
              <a:xfrm flipH="false" flipV="false" rot="0">
                <a:off x="35560" y="35560"/>
                <a:ext cx="1705726" cy="588011"/>
              </a:xfrm>
              <a:custGeom>
                <a:avLst/>
                <a:gdLst/>
                <a:ahLst/>
                <a:cxnLst/>
                <a:rect r="r" b="b" t="t" l="l"/>
                <a:pathLst>
                  <a:path h="588011" w="1705726">
                    <a:moveTo>
                      <a:pt x="1705726" y="588011"/>
                    </a:moveTo>
                    <a:lnTo>
                      <a:pt x="0" y="588011"/>
                    </a:lnTo>
                    <a:lnTo>
                      <a:pt x="0" y="0"/>
                    </a:lnTo>
                    <a:lnTo>
                      <a:pt x="1705726" y="0"/>
                    </a:lnTo>
                    <a:lnTo>
                      <a:pt x="1705726" y="588011"/>
                    </a:lnTo>
                    <a:close/>
                    <a:moveTo>
                      <a:pt x="12700" y="575311"/>
                    </a:moveTo>
                    <a:lnTo>
                      <a:pt x="1693026" y="575311"/>
                    </a:lnTo>
                    <a:lnTo>
                      <a:pt x="1693026" y="12700"/>
                    </a:lnTo>
                    <a:lnTo>
                      <a:pt x="12700" y="12700"/>
                    </a:lnTo>
                    <a:lnTo>
                      <a:pt x="12700" y="575311"/>
                    </a:lnTo>
                    <a:close/>
                  </a:path>
                </a:pathLst>
              </a:custGeom>
              <a:solidFill>
                <a:srgbClr val="1211CA"/>
              </a:solidFill>
            </p:spPr>
          </p:sp>
          <p:sp>
            <p:nvSpPr>
              <p:cNvPr name="Freeform 10" id="10"/>
              <p:cNvSpPr/>
              <p:nvPr/>
            </p:nvSpPr>
            <p:spPr>
              <a:xfrm flipH="false" flipV="false" rot="0">
                <a:off x="0" y="0"/>
                <a:ext cx="1693026" cy="575311"/>
              </a:xfrm>
              <a:custGeom>
                <a:avLst/>
                <a:gdLst/>
                <a:ahLst/>
                <a:cxnLst/>
                <a:rect r="r" b="b" t="t" l="l"/>
                <a:pathLst>
                  <a:path h="575311" w="1693026">
                    <a:moveTo>
                      <a:pt x="0" y="0"/>
                    </a:moveTo>
                    <a:lnTo>
                      <a:pt x="1693026" y="0"/>
                    </a:lnTo>
                    <a:lnTo>
                      <a:pt x="1693026" y="575311"/>
                    </a:lnTo>
                    <a:lnTo>
                      <a:pt x="0" y="575311"/>
                    </a:lnTo>
                    <a:close/>
                  </a:path>
                </a:pathLst>
              </a:custGeom>
              <a:solidFill>
                <a:srgbClr val="F9B314"/>
              </a:solidFill>
            </p:spPr>
          </p:sp>
        </p:grpSp>
        <p:sp>
          <p:nvSpPr>
            <p:cNvPr name="TextBox 11" id="11"/>
            <p:cNvSpPr txBox="true"/>
            <p:nvPr/>
          </p:nvSpPr>
          <p:spPr>
            <a:xfrm rot="0">
              <a:off x="1012653" y="526630"/>
              <a:ext cx="2128731" cy="396239"/>
            </a:xfrm>
            <a:prstGeom prst="rect">
              <a:avLst/>
            </a:prstGeom>
          </p:spPr>
          <p:txBody>
            <a:bodyPr anchor="t" rtlCol="false" tIns="0" lIns="0" bIns="0" rIns="0">
              <a:spAutoFit/>
            </a:bodyPr>
            <a:lstStyle/>
            <a:p>
              <a:pPr algn="ctr">
                <a:lnSpc>
                  <a:spcPts val="2520"/>
                </a:lnSpc>
              </a:pPr>
              <a:r>
                <a:rPr lang="en-US" sz="1800">
                  <a:solidFill>
                    <a:srgbClr val="101010"/>
                  </a:solidFill>
                  <a:latin typeface="Montserrat Classic"/>
                  <a:ea typeface="Montserrat Classic"/>
                  <a:cs typeface="Montserrat Classic"/>
                  <a:sym typeface="Montserrat Classic"/>
                </a:rPr>
                <a:t>Pendahuluan</a:t>
              </a:r>
            </a:p>
          </p:txBody>
        </p:sp>
      </p:grpSp>
      <p:grpSp>
        <p:nvGrpSpPr>
          <p:cNvPr name="Group 12" id="12"/>
          <p:cNvGrpSpPr/>
          <p:nvPr/>
        </p:nvGrpSpPr>
        <p:grpSpPr>
          <a:xfrm rot="0">
            <a:off x="2743345" y="6649691"/>
            <a:ext cx="3115528" cy="2043435"/>
            <a:chOff x="0" y="0"/>
            <a:chExt cx="4154037" cy="2724581"/>
          </a:xfrm>
        </p:grpSpPr>
        <p:grpSp>
          <p:nvGrpSpPr>
            <p:cNvPr name="Group 13" id="13"/>
            <p:cNvGrpSpPr/>
            <p:nvPr/>
          </p:nvGrpSpPr>
          <p:grpSpPr>
            <a:xfrm rot="0">
              <a:off x="0" y="0"/>
              <a:ext cx="4154037" cy="2724581"/>
              <a:chOff x="0" y="0"/>
              <a:chExt cx="1741286" cy="1142087"/>
            </a:xfrm>
          </p:grpSpPr>
          <p:sp>
            <p:nvSpPr>
              <p:cNvPr name="Freeform 14" id="14"/>
              <p:cNvSpPr/>
              <p:nvPr/>
            </p:nvSpPr>
            <p:spPr>
              <a:xfrm flipH="false" flipV="false" rot="0">
                <a:off x="41910" y="43180"/>
                <a:ext cx="1693026" cy="1093827"/>
              </a:xfrm>
              <a:custGeom>
                <a:avLst/>
                <a:gdLst/>
                <a:ahLst/>
                <a:cxnLst/>
                <a:rect r="r" b="b" t="t" l="l"/>
                <a:pathLst>
                  <a:path h="1093827" w="1693026">
                    <a:moveTo>
                      <a:pt x="0" y="0"/>
                    </a:moveTo>
                    <a:lnTo>
                      <a:pt x="1693026" y="0"/>
                    </a:lnTo>
                    <a:lnTo>
                      <a:pt x="1693026" y="1093827"/>
                    </a:lnTo>
                    <a:lnTo>
                      <a:pt x="0" y="1093827"/>
                    </a:lnTo>
                    <a:close/>
                  </a:path>
                </a:pathLst>
              </a:custGeom>
              <a:solidFill>
                <a:srgbClr val="77838D"/>
              </a:solidFill>
            </p:spPr>
          </p:sp>
          <p:sp>
            <p:nvSpPr>
              <p:cNvPr name="Freeform 15" id="15"/>
              <p:cNvSpPr/>
              <p:nvPr/>
            </p:nvSpPr>
            <p:spPr>
              <a:xfrm flipH="false" flipV="false" rot="0">
                <a:off x="35560" y="35560"/>
                <a:ext cx="1705726" cy="1106527"/>
              </a:xfrm>
              <a:custGeom>
                <a:avLst/>
                <a:gdLst/>
                <a:ahLst/>
                <a:cxnLst/>
                <a:rect r="r" b="b" t="t" l="l"/>
                <a:pathLst>
                  <a:path h="1106527" w="1705726">
                    <a:moveTo>
                      <a:pt x="1705726" y="1106527"/>
                    </a:moveTo>
                    <a:lnTo>
                      <a:pt x="0" y="1106527"/>
                    </a:lnTo>
                    <a:lnTo>
                      <a:pt x="0" y="0"/>
                    </a:lnTo>
                    <a:lnTo>
                      <a:pt x="1705726" y="0"/>
                    </a:lnTo>
                    <a:lnTo>
                      <a:pt x="1705726" y="1106527"/>
                    </a:lnTo>
                    <a:close/>
                    <a:moveTo>
                      <a:pt x="12700" y="1093827"/>
                    </a:moveTo>
                    <a:lnTo>
                      <a:pt x="1693026" y="1093827"/>
                    </a:lnTo>
                    <a:lnTo>
                      <a:pt x="1693026" y="12700"/>
                    </a:lnTo>
                    <a:lnTo>
                      <a:pt x="12700" y="12700"/>
                    </a:lnTo>
                    <a:lnTo>
                      <a:pt x="12700" y="1093827"/>
                    </a:lnTo>
                    <a:close/>
                  </a:path>
                </a:pathLst>
              </a:custGeom>
              <a:solidFill>
                <a:srgbClr val="1211CA"/>
              </a:solidFill>
            </p:spPr>
          </p:sp>
          <p:sp>
            <p:nvSpPr>
              <p:cNvPr name="Freeform 16" id="16"/>
              <p:cNvSpPr/>
              <p:nvPr/>
            </p:nvSpPr>
            <p:spPr>
              <a:xfrm flipH="false" flipV="false" rot="0">
                <a:off x="0" y="0"/>
                <a:ext cx="1693026" cy="1093827"/>
              </a:xfrm>
              <a:custGeom>
                <a:avLst/>
                <a:gdLst/>
                <a:ahLst/>
                <a:cxnLst/>
                <a:rect r="r" b="b" t="t" l="l"/>
                <a:pathLst>
                  <a:path h="1093827" w="1693026">
                    <a:moveTo>
                      <a:pt x="0" y="0"/>
                    </a:moveTo>
                    <a:lnTo>
                      <a:pt x="1693026" y="0"/>
                    </a:lnTo>
                    <a:lnTo>
                      <a:pt x="1693026" y="1093827"/>
                    </a:lnTo>
                    <a:lnTo>
                      <a:pt x="0" y="1093827"/>
                    </a:lnTo>
                    <a:close/>
                  </a:path>
                </a:pathLst>
              </a:custGeom>
              <a:solidFill>
                <a:srgbClr val="F9B314"/>
              </a:solidFill>
            </p:spPr>
          </p:sp>
        </p:grpSp>
        <p:sp>
          <p:nvSpPr>
            <p:cNvPr name="TextBox 17" id="17"/>
            <p:cNvSpPr txBox="true"/>
            <p:nvPr/>
          </p:nvSpPr>
          <p:spPr>
            <a:xfrm rot="0">
              <a:off x="1012653" y="517105"/>
              <a:ext cx="2128731" cy="1642745"/>
            </a:xfrm>
            <a:prstGeom prst="rect">
              <a:avLst/>
            </a:prstGeom>
          </p:spPr>
          <p:txBody>
            <a:bodyPr anchor="t" rtlCol="false" tIns="0" lIns="0" bIns="0" rIns="0">
              <a:spAutoFit/>
            </a:bodyPr>
            <a:lstStyle/>
            <a:p>
              <a:pPr algn="ctr">
                <a:lnSpc>
                  <a:spcPts val="3359"/>
                </a:lnSpc>
              </a:pPr>
              <a:r>
                <a:rPr lang="en-US" sz="2400">
                  <a:solidFill>
                    <a:srgbClr val="101010"/>
                  </a:solidFill>
                  <a:latin typeface="Montserrat Classic"/>
                  <a:ea typeface="Montserrat Classic"/>
                  <a:cs typeface="Montserrat Classic"/>
                  <a:sym typeface="Montserrat Classic"/>
                </a:rPr>
                <a:t>Tinjauan Pustaka &amp; Teori</a:t>
              </a:r>
            </a:p>
          </p:txBody>
        </p:sp>
      </p:grpSp>
      <p:grpSp>
        <p:nvGrpSpPr>
          <p:cNvPr name="Group 18" id="18"/>
          <p:cNvGrpSpPr/>
          <p:nvPr/>
        </p:nvGrpSpPr>
        <p:grpSpPr>
          <a:xfrm rot="0">
            <a:off x="6037302" y="3666485"/>
            <a:ext cx="3115528" cy="1572265"/>
            <a:chOff x="0" y="0"/>
            <a:chExt cx="4154037" cy="2096354"/>
          </a:xfrm>
        </p:grpSpPr>
        <p:grpSp>
          <p:nvGrpSpPr>
            <p:cNvPr name="Group 19" id="19"/>
            <p:cNvGrpSpPr/>
            <p:nvPr/>
          </p:nvGrpSpPr>
          <p:grpSpPr>
            <a:xfrm rot="0">
              <a:off x="0" y="0"/>
              <a:ext cx="4154037" cy="2096354"/>
              <a:chOff x="0" y="0"/>
              <a:chExt cx="1741286" cy="878748"/>
            </a:xfrm>
          </p:grpSpPr>
          <p:sp>
            <p:nvSpPr>
              <p:cNvPr name="Freeform 20" id="20"/>
              <p:cNvSpPr/>
              <p:nvPr/>
            </p:nvSpPr>
            <p:spPr>
              <a:xfrm flipH="false" flipV="false" rot="0">
                <a:off x="41910" y="43180"/>
                <a:ext cx="1693026" cy="830488"/>
              </a:xfrm>
              <a:custGeom>
                <a:avLst/>
                <a:gdLst/>
                <a:ahLst/>
                <a:cxnLst/>
                <a:rect r="r" b="b" t="t" l="l"/>
                <a:pathLst>
                  <a:path h="830488" w="1693026">
                    <a:moveTo>
                      <a:pt x="0" y="0"/>
                    </a:moveTo>
                    <a:lnTo>
                      <a:pt x="1693026" y="0"/>
                    </a:lnTo>
                    <a:lnTo>
                      <a:pt x="1693026" y="830488"/>
                    </a:lnTo>
                    <a:lnTo>
                      <a:pt x="0" y="830488"/>
                    </a:lnTo>
                    <a:close/>
                  </a:path>
                </a:pathLst>
              </a:custGeom>
              <a:solidFill>
                <a:srgbClr val="77838D"/>
              </a:solidFill>
            </p:spPr>
          </p:sp>
          <p:sp>
            <p:nvSpPr>
              <p:cNvPr name="Freeform 21" id="21"/>
              <p:cNvSpPr/>
              <p:nvPr/>
            </p:nvSpPr>
            <p:spPr>
              <a:xfrm flipH="false" flipV="false" rot="0">
                <a:off x="35560" y="35560"/>
                <a:ext cx="1705726" cy="843188"/>
              </a:xfrm>
              <a:custGeom>
                <a:avLst/>
                <a:gdLst/>
                <a:ahLst/>
                <a:cxnLst/>
                <a:rect r="r" b="b" t="t" l="l"/>
                <a:pathLst>
                  <a:path h="843188" w="1705726">
                    <a:moveTo>
                      <a:pt x="1705726" y="843188"/>
                    </a:moveTo>
                    <a:lnTo>
                      <a:pt x="0" y="843188"/>
                    </a:lnTo>
                    <a:lnTo>
                      <a:pt x="0" y="0"/>
                    </a:lnTo>
                    <a:lnTo>
                      <a:pt x="1705726" y="0"/>
                    </a:lnTo>
                    <a:lnTo>
                      <a:pt x="1705726" y="843188"/>
                    </a:lnTo>
                    <a:close/>
                    <a:moveTo>
                      <a:pt x="12700" y="830488"/>
                    </a:moveTo>
                    <a:lnTo>
                      <a:pt x="1693026" y="830488"/>
                    </a:lnTo>
                    <a:lnTo>
                      <a:pt x="1693026" y="12700"/>
                    </a:lnTo>
                    <a:lnTo>
                      <a:pt x="12700" y="12700"/>
                    </a:lnTo>
                    <a:lnTo>
                      <a:pt x="12700" y="830488"/>
                    </a:lnTo>
                    <a:close/>
                  </a:path>
                </a:pathLst>
              </a:custGeom>
              <a:solidFill>
                <a:srgbClr val="1211CA"/>
              </a:solidFill>
            </p:spPr>
          </p:sp>
          <p:sp>
            <p:nvSpPr>
              <p:cNvPr name="Freeform 22" id="22"/>
              <p:cNvSpPr/>
              <p:nvPr/>
            </p:nvSpPr>
            <p:spPr>
              <a:xfrm flipH="false" flipV="false" rot="0">
                <a:off x="0" y="0"/>
                <a:ext cx="1693026" cy="830488"/>
              </a:xfrm>
              <a:custGeom>
                <a:avLst/>
                <a:gdLst/>
                <a:ahLst/>
                <a:cxnLst/>
                <a:rect r="r" b="b" t="t" l="l"/>
                <a:pathLst>
                  <a:path h="830488" w="1693026">
                    <a:moveTo>
                      <a:pt x="0" y="0"/>
                    </a:moveTo>
                    <a:lnTo>
                      <a:pt x="1693026" y="0"/>
                    </a:lnTo>
                    <a:lnTo>
                      <a:pt x="1693026" y="830488"/>
                    </a:lnTo>
                    <a:lnTo>
                      <a:pt x="0" y="830488"/>
                    </a:lnTo>
                    <a:close/>
                  </a:path>
                </a:pathLst>
              </a:custGeom>
              <a:solidFill>
                <a:srgbClr val="F9B314"/>
              </a:solidFill>
            </p:spPr>
          </p:sp>
        </p:grpSp>
        <p:sp>
          <p:nvSpPr>
            <p:cNvPr name="TextBox 23" id="23"/>
            <p:cNvSpPr txBox="true"/>
            <p:nvPr/>
          </p:nvSpPr>
          <p:spPr>
            <a:xfrm rot="0">
              <a:off x="1012653" y="526630"/>
              <a:ext cx="2128731" cy="1004993"/>
            </a:xfrm>
            <a:prstGeom prst="rect">
              <a:avLst/>
            </a:prstGeom>
          </p:spPr>
          <p:txBody>
            <a:bodyPr anchor="t" rtlCol="false" tIns="0" lIns="0" bIns="0" rIns="0">
              <a:spAutoFit/>
            </a:bodyPr>
            <a:lstStyle/>
            <a:p>
              <a:pPr algn="ctr">
                <a:lnSpc>
                  <a:spcPts val="3080"/>
                </a:lnSpc>
              </a:pPr>
              <a:r>
                <a:rPr lang="en-US" sz="2200">
                  <a:solidFill>
                    <a:srgbClr val="101010"/>
                  </a:solidFill>
                  <a:latin typeface="Montserrat Classic"/>
                  <a:ea typeface="Montserrat Classic"/>
                  <a:cs typeface="Montserrat Classic"/>
                  <a:sym typeface="Montserrat Classic"/>
                </a:rPr>
                <a:t>Metodologi Penelitian</a:t>
              </a:r>
            </a:p>
          </p:txBody>
        </p:sp>
      </p:grpSp>
      <p:grpSp>
        <p:nvGrpSpPr>
          <p:cNvPr name="Group 24" id="24"/>
          <p:cNvGrpSpPr/>
          <p:nvPr/>
        </p:nvGrpSpPr>
        <p:grpSpPr>
          <a:xfrm rot="0">
            <a:off x="11728617" y="3702045"/>
            <a:ext cx="3501699" cy="1536705"/>
            <a:chOff x="0" y="0"/>
            <a:chExt cx="4668933" cy="2048940"/>
          </a:xfrm>
        </p:grpSpPr>
        <p:grpSp>
          <p:nvGrpSpPr>
            <p:cNvPr name="Group 25" id="25"/>
            <p:cNvGrpSpPr/>
            <p:nvPr/>
          </p:nvGrpSpPr>
          <p:grpSpPr>
            <a:xfrm rot="0">
              <a:off x="0" y="0"/>
              <a:ext cx="4668933" cy="2048940"/>
              <a:chOff x="0" y="0"/>
              <a:chExt cx="1957119" cy="858873"/>
            </a:xfrm>
          </p:grpSpPr>
          <p:sp>
            <p:nvSpPr>
              <p:cNvPr name="Freeform 26" id="26"/>
              <p:cNvSpPr/>
              <p:nvPr/>
            </p:nvSpPr>
            <p:spPr>
              <a:xfrm flipH="false" flipV="false" rot="0">
                <a:off x="41910" y="43180"/>
                <a:ext cx="1908859" cy="810613"/>
              </a:xfrm>
              <a:custGeom>
                <a:avLst/>
                <a:gdLst/>
                <a:ahLst/>
                <a:cxnLst/>
                <a:rect r="r" b="b" t="t" l="l"/>
                <a:pathLst>
                  <a:path h="810613" w="1908859">
                    <a:moveTo>
                      <a:pt x="0" y="0"/>
                    </a:moveTo>
                    <a:lnTo>
                      <a:pt x="1908859" y="0"/>
                    </a:lnTo>
                    <a:lnTo>
                      <a:pt x="1908859" y="810613"/>
                    </a:lnTo>
                    <a:lnTo>
                      <a:pt x="0" y="810613"/>
                    </a:lnTo>
                    <a:close/>
                  </a:path>
                </a:pathLst>
              </a:custGeom>
              <a:solidFill>
                <a:srgbClr val="77838D"/>
              </a:solidFill>
            </p:spPr>
          </p:sp>
          <p:sp>
            <p:nvSpPr>
              <p:cNvPr name="Freeform 27" id="27"/>
              <p:cNvSpPr/>
              <p:nvPr/>
            </p:nvSpPr>
            <p:spPr>
              <a:xfrm flipH="false" flipV="false" rot="0">
                <a:off x="35560" y="35560"/>
                <a:ext cx="1921559" cy="823313"/>
              </a:xfrm>
              <a:custGeom>
                <a:avLst/>
                <a:gdLst/>
                <a:ahLst/>
                <a:cxnLst/>
                <a:rect r="r" b="b" t="t" l="l"/>
                <a:pathLst>
                  <a:path h="823313" w="1921559">
                    <a:moveTo>
                      <a:pt x="1921559" y="823313"/>
                    </a:moveTo>
                    <a:lnTo>
                      <a:pt x="0" y="823313"/>
                    </a:lnTo>
                    <a:lnTo>
                      <a:pt x="0" y="0"/>
                    </a:lnTo>
                    <a:lnTo>
                      <a:pt x="1921559" y="0"/>
                    </a:lnTo>
                    <a:lnTo>
                      <a:pt x="1921559" y="823313"/>
                    </a:lnTo>
                    <a:close/>
                    <a:moveTo>
                      <a:pt x="12700" y="810613"/>
                    </a:moveTo>
                    <a:lnTo>
                      <a:pt x="1908859" y="810613"/>
                    </a:lnTo>
                    <a:lnTo>
                      <a:pt x="1908859" y="12700"/>
                    </a:lnTo>
                    <a:lnTo>
                      <a:pt x="12700" y="12700"/>
                    </a:lnTo>
                    <a:lnTo>
                      <a:pt x="12700" y="810613"/>
                    </a:lnTo>
                    <a:close/>
                  </a:path>
                </a:pathLst>
              </a:custGeom>
              <a:solidFill>
                <a:srgbClr val="1211CA"/>
              </a:solidFill>
            </p:spPr>
          </p:sp>
          <p:sp>
            <p:nvSpPr>
              <p:cNvPr name="Freeform 28" id="28"/>
              <p:cNvSpPr/>
              <p:nvPr/>
            </p:nvSpPr>
            <p:spPr>
              <a:xfrm flipH="false" flipV="false" rot="0">
                <a:off x="0" y="0"/>
                <a:ext cx="1908859" cy="810613"/>
              </a:xfrm>
              <a:custGeom>
                <a:avLst/>
                <a:gdLst/>
                <a:ahLst/>
                <a:cxnLst/>
                <a:rect r="r" b="b" t="t" l="l"/>
                <a:pathLst>
                  <a:path h="810613" w="1908859">
                    <a:moveTo>
                      <a:pt x="0" y="0"/>
                    </a:moveTo>
                    <a:lnTo>
                      <a:pt x="1908859" y="0"/>
                    </a:lnTo>
                    <a:lnTo>
                      <a:pt x="1908859" y="810613"/>
                    </a:lnTo>
                    <a:lnTo>
                      <a:pt x="0" y="810613"/>
                    </a:lnTo>
                    <a:close/>
                  </a:path>
                </a:pathLst>
              </a:custGeom>
              <a:solidFill>
                <a:srgbClr val="F9B314"/>
              </a:solidFill>
            </p:spPr>
          </p:sp>
        </p:grpSp>
        <p:sp>
          <p:nvSpPr>
            <p:cNvPr name="TextBox 29" id="29"/>
            <p:cNvSpPr txBox="true"/>
            <p:nvPr/>
          </p:nvSpPr>
          <p:spPr>
            <a:xfrm rot="0">
              <a:off x="1138172" y="526630"/>
              <a:ext cx="2392589" cy="957580"/>
            </a:xfrm>
            <a:prstGeom prst="rect">
              <a:avLst/>
            </a:prstGeom>
          </p:spPr>
          <p:txBody>
            <a:bodyPr anchor="t" rtlCol="false" tIns="0" lIns="0" bIns="0" rIns="0">
              <a:spAutoFit/>
            </a:bodyPr>
            <a:lstStyle/>
            <a:p>
              <a:pPr algn="ctr">
                <a:lnSpc>
                  <a:spcPts val="2940"/>
                </a:lnSpc>
              </a:pPr>
              <a:r>
                <a:rPr lang="en-US" sz="2100">
                  <a:solidFill>
                    <a:srgbClr val="101010"/>
                  </a:solidFill>
                  <a:latin typeface="Montserrat Classic"/>
                  <a:ea typeface="Montserrat Classic"/>
                  <a:cs typeface="Montserrat Classic"/>
                  <a:sym typeface="Montserrat Classic"/>
                </a:rPr>
                <a:t>Hasil dan Pembahasan</a:t>
              </a:r>
            </a:p>
          </p:txBody>
        </p:sp>
      </p:grpSp>
      <p:grpSp>
        <p:nvGrpSpPr>
          <p:cNvPr name="Group 30" id="30"/>
          <p:cNvGrpSpPr/>
          <p:nvPr/>
        </p:nvGrpSpPr>
        <p:grpSpPr>
          <a:xfrm rot="0">
            <a:off x="8310348" y="7043320"/>
            <a:ext cx="3671284" cy="1256178"/>
            <a:chOff x="0" y="0"/>
            <a:chExt cx="4895046" cy="1674903"/>
          </a:xfrm>
        </p:grpSpPr>
        <p:grpSp>
          <p:nvGrpSpPr>
            <p:cNvPr name="Group 31" id="31"/>
            <p:cNvGrpSpPr/>
            <p:nvPr/>
          </p:nvGrpSpPr>
          <p:grpSpPr>
            <a:xfrm rot="0">
              <a:off x="0" y="0"/>
              <a:ext cx="4895046" cy="1674903"/>
              <a:chOff x="0" y="0"/>
              <a:chExt cx="1849407" cy="632799"/>
            </a:xfrm>
          </p:grpSpPr>
          <p:sp>
            <p:nvSpPr>
              <p:cNvPr name="Freeform 32" id="32"/>
              <p:cNvSpPr/>
              <p:nvPr/>
            </p:nvSpPr>
            <p:spPr>
              <a:xfrm flipH="false" flipV="false" rot="0">
                <a:off x="41910" y="43180"/>
                <a:ext cx="1801147" cy="584539"/>
              </a:xfrm>
              <a:custGeom>
                <a:avLst/>
                <a:gdLst/>
                <a:ahLst/>
                <a:cxnLst/>
                <a:rect r="r" b="b" t="t" l="l"/>
                <a:pathLst>
                  <a:path h="584539" w="1801147">
                    <a:moveTo>
                      <a:pt x="0" y="0"/>
                    </a:moveTo>
                    <a:lnTo>
                      <a:pt x="1801147" y="0"/>
                    </a:lnTo>
                    <a:lnTo>
                      <a:pt x="1801147" y="584539"/>
                    </a:lnTo>
                    <a:lnTo>
                      <a:pt x="0" y="584539"/>
                    </a:lnTo>
                    <a:close/>
                  </a:path>
                </a:pathLst>
              </a:custGeom>
              <a:solidFill>
                <a:srgbClr val="77838D"/>
              </a:solidFill>
            </p:spPr>
          </p:sp>
          <p:sp>
            <p:nvSpPr>
              <p:cNvPr name="Freeform 33" id="33"/>
              <p:cNvSpPr/>
              <p:nvPr/>
            </p:nvSpPr>
            <p:spPr>
              <a:xfrm flipH="false" flipV="false" rot="0">
                <a:off x="35560" y="35560"/>
                <a:ext cx="1813847" cy="597239"/>
              </a:xfrm>
              <a:custGeom>
                <a:avLst/>
                <a:gdLst/>
                <a:ahLst/>
                <a:cxnLst/>
                <a:rect r="r" b="b" t="t" l="l"/>
                <a:pathLst>
                  <a:path h="597239" w="1813847">
                    <a:moveTo>
                      <a:pt x="1813847" y="597239"/>
                    </a:moveTo>
                    <a:lnTo>
                      <a:pt x="0" y="597239"/>
                    </a:lnTo>
                    <a:lnTo>
                      <a:pt x="0" y="0"/>
                    </a:lnTo>
                    <a:lnTo>
                      <a:pt x="1813847" y="0"/>
                    </a:lnTo>
                    <a:lnTo>
                      <a:pt x="1813847" y="597239"/>
                    </a:lnTo>
                    <a:close/>
                    <a:moveTo>
                      <a:pt x="12700" y="584539"/>
                    </a:moveTo>
                    <a:lnTo>
                      <a:pt x="1801147" y="584539"/>
                    </a:lnTo>
                    <a:lnTo>
                      <a:pt x="1801147" y="12700"/>
                    </a:lnTo>
                    <a:lnTo>
                      <a:pt x="12700" y="12700"/>
                    </a:lnTo>
                    <a:lnTo>
                      <a:pt x="12700" y="584539"/>
                    </a:lnTo>
                    <a:close/>
                  </a:path>
                </a:pathLst>
              </a:custGeom>
              <a:solidFill>
                <a:srgbClr val="1211CA"/>
              </a:solidFill>
            </p:spPr>
          </p:sp>
          <p:sp>
            <p:nvSpPr>
              <p:cNvPr name="Freeform 34" id="34"/>
              <p:cNvSpPr/>
              <p:nvPr/>
            </p:nvSpPr>
            <p:spPr>
              <a:xfrm flipH="false" flipV="false" rot="0">
                <a:off x="0" y="0"/>
                <a:ext cx="1801147" cy="584538"/>
              </a:xfrm>
              <a:custGeom>
                <a:avLst/>
                <a:gdLst/>
                <a:ahLst/>
                <a:cxnLst/>
                <a:rect r="r" b="b" t="t" l="l"/>
                <a:pathLst>
                  <a:path h="584538" w="1801147">
                    <a:moveTo>
                      <a:pt x="0" y="0"/>
                    </a:moveTo>
                    <a:lnTo>
                      <a:pt x="1801147" y="0"/>
                    </a:lnTo>
                    <a:lnTo>
                      <a:pt x="1801147" y="584538"/>
                    </a:lnTo>
                    <a:lnTo>
                      <a:pt x="0" y="584538"/>
                    </a:lnTo>
                    <a:close/>
                  </a:path>
                </a:pathLst>
              </a:custGeom>
              <a:solidFill>
                <a:srgbClr val="F9B314"/>
              </a:solidFill>
            </p:spPr>
          </p:sp>
        </p:grpSp>
        <p:sp>
          <p:nvSpPr>
            <p:cNvPr name="TextBox 35" id="35"/>
            <p:cNvSpPr txBox="true"/>
            <p:nvPr/>
          </p:nvSpPr>
          <p:spPr>
            <a:xfrm rot="0">
              <a:off x="1193293" y="588464"/>
              <a:ext cx="2508461" cy="459876"/>
            </a:xfrm>
            <a:prstGeom prst="rect">
              <a:avLst/>
            </a:prstGeom>
          </p:spPr>
          <p:txBody>
            <a:bodyPr anchor="t" rtlCol="false" tIns="0" lIns="0" bIns="0" rIns="0">
              <a:spAutoFit/>
            </a:bodyPr>
            <a:lstStyle/>
            <a:p>
              <a:pPr algn="ctr">
                <a:lnSpc>
                  <a:spcPts val="2951"/>
                </a:lnSpc>
              </a:pPr>
              <a:r>
                <a:rPr lang="en-US" sz="2108">
                  <a:solidFill>
                    <a:srgbClr val="101010"/>
                  </a:solidFill>
                  <a:latin typeface="Montserrat Classic"/>
                  <a:ea typeface="Montserrat Classic"/>
                  <a:cs typeface="Montserrat Classic"/>
                  <a:sym typeface="Montserrat Classic"/>
                </a:rPr>
                <a:t>Implementasi</a:t>
              </a:r>
            </a:p>
          </p:txBody>
        </p:sp>
      </p:grpSp>
      <p:sp>
        <p:nvSpPr>
          <p:cNvPr name="AutoShape 36" id="36"/>
          <p:cNvSpPr/>
          <p:nvPr/>
        </p:nvSpPr>
        <p:spPr>
          <a:xfrm>
            <a:off x="2904126" y="5010467"/>
            <a:ext cx="1396982" cy="1639224"/>
          </a:xfrm>
          <a:prstGeom prst="line">
            <a:avLst/>
          </a:prstGeom>
          <a:ln cap="flat" w="38100">
            <a:solidFill>
              <a:srgbClr val="000000"/>
            </a:solidFill>
            <a:prstDash val="solid"/>
            <a:headEnd type="none" len="sm" w="sm"/>
            <a:tailEnd type="none" len="sm" w="sm"/>
          </a:ln>
        </p:spPr>
      </p:sp>
      <p:sp>
        <p:nvSpPr>
          <p:cNvPr name="AutoShape 37" id="37"/>
          <p:cNvSpPr/>
          <p:nvPr/>
        </p:nvSpPr>
        <p:spPr>
          <a:xfrm flipH="true">
            <a:off x="4301108" y="5238750"/>
            <a:ext cx="3293957" cy="1410941"/>
          </a:xfrm>
          <a:prstGeom prst="line">
            <a:avLst/>
          </a:prstGeom>
          <a:ln cap="flat" w="38100">
            <a:solidFill>
              <a:srgbClr val="000000"/>
            </a:solidFill>
            <a:prstDash val="solid"/>
            <a:headEnd type="none" len="sm" w="sm"/>
            <a:tailEnd type="none" len="sm" w="sm"/>
          </a:ln>
        </p:spPr>
      </p:sp>
      <p:sp>
        <p:nvSpPr>
          <p:cNvPr name="AutoShape 38" id="38"/>
          <p:cNvSpPr/>
          <p:nvPr/>
        </p:nvSpPr>
        <p:spPr>
          <a:xfrm>
            <a:off x="7595065" y="5238750"/>
            <a:ext cx="2550925" cy="1804570"/>
          </a:xfrm>
          <a:prstGeom prst="line">
            <a:avLst/>
          </a:prstGeom>
          <a:ln cap="flat" w="38100">
            <a:solidFill>
              <a:srgbClr val="000000"/>
            </a:solidFill>
            <a:prstDash val="solid"/>
            <a:headEnd type="none" len="sm" w="sm"/>
            <a:tailEnd type="none" len="sm" w="sm"/>
          </a:ln>
        </p:spPr>
      </p:sp>
      <p:sp>
        <p:nvSpPr>
          <p:cNvPr name="AutoShape 39" id="39"/>
          <p:cNvSpPr/>
          <p:nvPr/>
        </p:nvSpPr>
        <p:spPr>
          <a:xfrm flipH="true">
            <a:off x="10145990" y="5238750"/>
            <a:ext cx="3333476" cy="1804570"/>
          </a:xfrm>
          <a:prstGeom prst="line">
            <a:avLst/>
          </a:prstGeom>
          <a:ln cap="flat" w="38100">
            <a:solidFill>
              <a:srgbClr val="000000"/>
            </a:solidFill>
            <a:prstDash val="solid"/>
            <a:headEnd type="none" len="sm" w="sm"/>
            <a:tailEnd type="none" len="sm" w="sm"/>
          </a:ln>
        </p:spPr>
      </p:sp>
      <p:sp>
        <p:nvSpPr>
          <p:cNvPr name="TextBox 40" id="40"/>
          <p:cNvSpPr txBox="true"/>
          <p:nvPr/>
        </p:nvSpPr>
        <p:spPr>
          <a:xfrm rot="0">
            <a:off x="7859996" y="2287109"/>
            <a:ext cx="2585666" cy="631825"/>
          </a:xfrm>
          <a:prstGeom prst="rect">
            <a:avLst/>
          </a:prstGeom>
        </p:spPr>
        <p:txBody>
          <a:bodyPr anchor="t" rtlCol="false" tIns="0" lIns="0" bIns="0" rIns="0">
            <a:spAutoFit/>
          </a:bodyPr>
          <a:lstStyle/>
          <a:p>
            <a:pPr algn="l">
              <a:lnSpc>
                <a:spcPts val="4700"/>
              </a:lnSpc>
            </a:pPr>
            <a:r>
              <a:rPr lang="en-US" sz="5000" b="true">
                <a:solidFill>
                  <a:srgbClr val="1211CA"/>
                </a:solidFill>
                <a:latin typeface="Montserrat Heavy"/>
                <a:ea typeface="Montserrat Heavy"/>
                <a:cs typeface="Montserrat Heavy"/>
                <a:sym typeface="Montserrat Heavy"/>
              </a:rPr>
              <a:t>Out</a:t>
            </a:r>
            <a:r>
              <a:rPr lang="en-US" sz="5000" b="true">
                <a:solidFill>
                  <a:srgbClr val="F9B314"/>
                </a:solidFill>
                <a:latin typeface="Montserrat Heavy"/>
                <a:ea typeface="Montserrat Heavy"/>
                <a:cs typeface="Montserrat Heavy"/>
                <a:sym typeface="Montserrat Heavy"/>
              </a:rPr>
              <a:t>line</a:t>
            </a:r>
          </a:p>
        </p:txBody>
      </p:sp>
      <p:sp>
        <p:nvSpPr>
          <p:cNvPr name="TextBox 41" id="41"/>
          <p:cNvSpPr txBox="true"/>
          <p:nvPr/>
        </p:nvSpPr>
        <p:spPr>
          <a:xfrm rot="0">
            <a:off x="17115124" y="8961630"/>
            <a:ext cx="288353" cy="431799"/>
          </a:xfrm>
          <a:prstGeom prst="rect">
            <a:avLst/>
          </a:prstGeom>
        </p:spPr>
        <p:txBody>
          <a:bodyPr anchor="t" rtlCol="false" tIns="0" lIns="0" bIns="0" rIns="0">
            <a:spAutoFit/>
          </a:bodyPr>
          <a:lstStyle/>
          <a:p>
            <a:pPr algn="r">
              <a:lnSpc>
                <a:spcPts val="3500"/>
              </a:lnSpc>
            </a:pPr>
            <a:r>
              <a:rPr lang="en-US" b="true" sz="2500">
                <a:solidFill>
                  <a:srgbClr val="101010"/>
                </a:solidFill>
                <a:latin typeface="Montserrat Classic Bold"/>
                <a:ea typeface="Montserrat Classic Bold"/>
                <a:cs typeface="Montserrat Classic Bold"/>
                <a:sym typeface="Montserrat Classic Bold"/>
              </a:rPr>
              <a:t>3</a:t>
            </a:r>
          </a:p>
        </p:txBody>
      </p:sp>
      <p:grpSp>
        <p:nvGrpSpPr>
          <p:cNvPr name="Group 42" id="42"/>
          <p:cNvGrpSpPr/>
          <p:nvPr/>
        </p:nvGrpSpPr>
        <p:grpSpPr>
          <a:xfrm rot="0">
            <a:off x="1155862" y="1514198"/>
            <a:ext cx="4484217" cy="109618"/>
            <a:chOff x="0" y="0"/>
            <a:chExt cx="1181028" cy="28871"/>
          </a:xfrm>
        </p:grpSpPr>
        <p:sp>
          <p:nvSpPr>
            <p:cNvPr name="Freeform 43" id="43"/>
            <p:cNvSpPr/>
            <p:nvPr/>
          </p:nvSpPr>
          <p:spPr>
            <a:xfrm flipH="false" flipV="false" rot="0">
              <a:off x="0" y="0"/>
              <a:ext cx="1181028" cy="28871"/>
            </a:xfrm>
            <a:custGeom>
              <a:avLst/>
              <a:gdLst/>
              <a:ahLst/>
              <a:cxnLst/>
              <a:rect r="r" b="b" t="t" l="l"/>
              <a:pathLst>
                <a:path h="28871" w="1181028">
                  <a:moveTo>
                    <a:pt x="0" y="0"/>
                  </a:moveTo>
                  <a:lnTo>
                    <a:pt x="1181028" y="0"/>
                  </a:lnTo>
                  <a:lnTo>
                    <a:pt x="1181028" y="28871"/>
                  </a:lnTo>
                  <a:lnTo>
                    <a:pt x="0" y="28871"/>
                  </a:lnTo>
                  <a:close/>
                </a:path>
              </a:pathLst>
            </a:custGeom>
            <a:solidFill>
              <a:srgbClr val="F9B314"/>
            </a:solidFill>
          </p:spPr>
        </p:sp>
        <p:sp>
          <p:nvSpPr>
            <p:cNvPr name="TextBox 44" id="44"/>
            <p:cNvSpPr txBox="true"/>
            <p:nvPr/>
          </p:nvSpPr>
          <p:spPr>
            <a:xfrm>
              <a:off x="0" y="-38100"/>
              <a:ext cx="1181028" cy="66971"/>
            </a:xfrm>
            <a:prstGeom prst="rect">
              <a:avLst/>
            </a:prstGeom>
          </p:spPr>
          <p:txBody>
            <a:bodyPr anchor="ctr" rtlCol="false" tIns="50800" lIns="50800" bIns="50800" rIns="50800"/>
            <a:lstStyle/>
            <a:p>
              <a:pPr algn="ctr">
                <a:lnSpc>
                  <a:spcPts val="2659"/>
                </a:lnSpc>
                <a:spcBef>
                  <a:spcPct val="0"/>
                </a:spcBef>
              </a:pPr>
            </a:p>
          </p:txBody>
        </p:sp>
      </p:grpSp>
      <p:sp>
        <p:nvSpPr>
          <p:cNvPr name="TextBox 45" id="45"/>
          <p:cNvSpPr txBox="true"/>
          <p:nvPr/>
        </p:nvSpPr>
        <p:spPr>
          <a:xfrm rot="0">
            <a:off x="1028700" y="1038225"/>
            <a:ext cx="4639672" cy="352044"/>
          </a:xfrm>
          <a:prstGeom prst="rect">
            <a:avLst/>
          </a:prstGeom>
        </p:spPr>
        <p:txBody>
          <a:bodyPr anchor="t" rtlCol="false" tIns="0" lIns="0" bIns="0" rIns="0">
            <a:spAutoFit/>
          </a:bodyPr>
          <a:lstStyle/>
          <a:p>
            <a:pPr algn="r">
              <a:lnSpc>
                <a:spcPts val="2808"/>
              </a:lnSpc>
            </a:pPr>
            <a:r>
              <a:rPr lang="en-US" b="true" sz="2400">
                <a:solidFill>
                  <a:srgbClr val="101010"/>
                </a:solidFill>
                <a:latin typeface="Montserrat Semi-Bold"/>
                <a:ea typeface="Montserrat Semi-Bold"/>
                <a:cs typeface="Montserrat Semi-Bold"/>
                <a:sym typeface="Montserrat Semi-Bold"/>
              </a:rPr>
              <a:t>Pemrograman Bahasa Alami</a:t>
            </a:r>
          </a:p>
        </p:txBody>
      </p:sp>
      <p:sp>
        <p:nvSpPr>
          <p:cNvPr name="AutoShape 46" id="46"/>
          <p:cNvSpPr/>
          <p:nvPr/>
        </p:nvSpPr>
        <p:spPr>
          <a:xfrm>
            <a:off x="13479467" y="5238750"/>
            <a:ext cx="2219483" cy="1838296"/>
          </a:xfrm>
          <a:prstGeom prst="line">
            <a:avLst/>
          </a:prstGeom>
          <a:ln cap="flat" w="38100">
            <a:solidFill>
              <a:srgbClr val="000000"/>
            </a:solidFill>
            <a:prstDash val="solid"/>
            <a:headEnd type="none" len="sm" w="sm"/>
            <a:tailEnd type="none" len="sm" w="sm"/>
          </a:ln>
        </p:spPr>
      </p:sp>
      <p:grpSp>
        <p:nvGrpSpPr>
          <p:cNvPr name="Group 47" id="47"/>
          <p:cNvGrpSpPr/>
          <p:nvPr/>
        </p:nvGrpSpPr>
        <p:grpSpPr>
          <a:xfrm rot="0">
            <a:off x="13948101" y="7077046"/>
            <a:ext cx="3501699" cy="1188725"/>
            <a:chOff x="0" y="0"/>
            <a:chExt cx="4668933" cy="1584967"/>
          </a:xfrm>
        </p:grpSpPr>
        <p:grpSp>
          <p:nvGrpSpPr>
            <p:cNvPr name="Group 48" id="48"/>
            <p:cNvGrpSpPr/>
            <p:nvPr/>
          </p:nvGrpSpPr>
          <p:grpSpPr>
            <a:xfrm rot="0">
              <a:off x="0" y="0"/>
              <a:ext cx="4668933" cy="1584967"/>
              <a:chOff x="0" y="0"/>
              <a:chExt cx="1957119" cy="664385"/>
            </a:xfrm>
          </p:grpSpPr>
          <p:sp>
            <p:nvSpPr>
              <p:cNvPr name="Freeform 49" id="49"/>
              <p:cNvSpPr/>
              <p:nvPr/>
            </p:nvSpPr>
            <p:spPr>
              <a:xfrm flipH="false" flipV="false" rot="0">
                <a:off x="41910" y="43180"/>
                <a:ext cx="1908859" cy="616125"/>
              </a:xfrm>
              <a:custGeom>
                <a:avLst/>
                <a:gdLst/>
                <a:ahLst/>
                <a:cxnLst/>
                <a:rect r="r" b="b" t="t" l="l"/>
                <a:pathLst>
                  <a:path h="616125" w="1908859">
                    <a:moveTo>
                      <a:pt x="0" y="0"/>
                    </a:moveTo>
                    <a:lnTo>
                      <a:pt x="1908859" y="0"/>
                    </a:lnTo>
                    <a:lnTo>
                      <a:pt x="1908859" y="616125"/>
                    </a:lnTo>
                    <a:lnTo>
                      <a:pt x="0" y="616125"/>
                    </a:lnTo>
                    <a:close/>
                  </a:path>
                </a:pathLst>
              </a:custGeom>
              <a:solidFill>
                <a:srgbClr val="77838D"/>
              </a:solidFill>
            </p:spPr>
          </p:sp>
          <p:sp>
            <p:nvSpPr>
              <p:cNvPr name="Freeform 50" id="50"/>
              <p:cNvSpPr/>
              <p:nvPr/>
            </p:nvSpPr>
            <p:spPr>
              <a:xfrm flipH="false" flipV="false" rot="0">
                <a:off x="35560" y="35560"/>
                <a:ext cx="1921559" cy="628825"/>
              </a:xfrm>
              <a:custGeom>
                <a:avLst/>
                <a:gdLst/>
                <a:ahLst/>
                <a:cxnLst/>
                <a:rect r="r" b="b" t="t" l="l"/>
                <a:pathLst>
                  <a:path h="628825" w="1921559">
                    <a:moveTo>
                      <a:pt x="1921559" y="628825"/>
                    </a:moveTo>
                    <a:lnTo>
                      <a:pt x="0" y="628825"/>
                    </a:lnTo>
                    <a:lnTo>
                      <a:pt x="0" y="0"/>
                    </a:lnTo>
                    <a:lnTo>
                      <a:pt x="1921559" y="0"/>
                    </a:lnTo>
                    <a:lnTo>
                      <a:pt x="1921559" y="628825"/>
                    </a:lnTo>
                    <a:close/>
                    <a:moveTo>
                      <a:pt x="12700" y="616125"/>
                    </a:moveTo>
                    <a:lnTo>
                      <a:pt x="1908859" y="616125"/>
                    </a:lnTo>
                    <a:lnTo>
                      <a:pt x="1908859" y="12700"/>
                    </a:lnTo>
                    <a:lnTo>
                      <a:pt x="12700" y="12700"/>
                    </a:lnTo>
                    <a:lnTo>
                      <a:pt x="12700" y="616125"/>
                    </a:lnTo>
                    <a:close/>
                  </a:path>
                </a:pathLst>
              </a:custGeom>
              <a:solidFill>
                <a:srgbClr val="1211CA"/>
              </a:solidFill>
            </p:spPr>
          </p:sp>
          <p:sp>
            <p:nvSpPr>
              <p:cNvPr name="Freeform 51" id="51"/>
              <p:cNvSpPr/>
              <p:nvPr/>
            </p:nvSpPr>
            <p:spPr>
              <a:xfrm flipH="false" flipV="false" rot="0">
                <a:off x="0" y="0"/>
                <a:ext cx="1908859" cy="616125"/>
              </a:xfrm>
              <a:custGeom>
                <a:avLst/>
                <a:gdLst/>
                <a:ahLst/>
                <a:cxnLst/>
                <a:rect r="r" b="b" t="t" l="l"/>
                <a:pathLst>
                  <a:path h="616125" w="1908859">
                    <a:moveTo>
                      <a:pt x="0" y="0"/>
                    </a:moveTo>
                    <a:lnTo>
                      <a:pt x="1908859" y="0"/>
                    </a:lnTo>
                    <a:lnTo>
                      <a:pt x="1908859" y="616125"/>
                    </a:lnTo>
                    <a:lnTo>
                      <a:pt x="0" y="616125"/>
                    </a:lnTo>
                    <a:close/>
                  </a:path>
                </a:pathLst>
              </a:custGeom>
              <a:solidFill>
                <a:srgbClr val="F9B314"/>
              </a:solidFill>
            </p:spPr>
          </p:sp>
        </p:grpSp>
        <p:sp>
          <p:nvSpPr>
            <p:cNvPr name="TextBox 52" id="52"/>
            <p:cNvSpPr txBox="true"/>
            <p:nvPr/>
          </p:nvSpPr>
          <p:spPr>
            <a:xfrm rot="0">
              <a:off x="1138172" y="517105"/>
              <a:ext cx="2392589" cy="503132"/>
            </a:xfrm>
            <a:prstGeom prst="rect">
              <a:avLst/>
            </a:prstGeom>
          </p:spPr>
          <p:txBody>
            <a:bodyPr anchor="t" rtlCol="false" tIns="0" lIns="0" bIns="0" rIns="0">
              <a:spAutoFit/>
            </a:bodyPr>
            <a:lstStyle/>
            <a:p>
              <a:pPr algn="ctr">
                <a:lnSpc>
                  <a:spcPts val="3220"/>
                </a:lnSpc>
              </a:pPr>
              <a:r>
                <a:rPr lang="en-US" sz="2300">
                  <a:solidFill>
                    <a:srgbClr val="101010"/>
                  </a:solidFill>
                  <a:latin typeface="Montserrat Classic"/>
                  <a:ea typeface="Montserrat Classic"/>
                  <a:cs typeface="Montserrat Classic"/>
                  <a:sym typeface="Montserrat Classic"/>
                </a:rPr>
                <a:t>Kesimpulan</a:t>
              </a:r>
            </a:p>
          </p:txBody>
        </p:sp>
      </p:grpSp>
    </p:spTree>
  </p:cSld>
  <p:clrMapOvr>
    <a:masterClrMapping/>
  </p:clrMapOvr>
</p:sld>
</file>

<file path=ppt/slides/slide3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162050" y="3471092"/>
            <a:ext cx="15906750" cy="5219700"/>
          </a:xfrm>
          <a:prstGeom prst="rect">
            <a:avLst/>
          </a:prstGeom>
        </p:spPr>
        <p:txBody>
          <a:bodyPr anchor="t" rtlCol="false" tIns="0" lIns="0" bIns="0" rIns="0">
            <a:spAutoFit/>
          </a:bodyPr>
          <a:lstStyle/>
          <a:p>
            <a:pPr algn="just">
              <a:lnSpc>
                <a:spcPts val="4199"/>
              </a:lnSpc>
            </a:pPr>
            <a:r>
              <a:rPr lang="en-US" sz="2999">
                <a:solidFill>
                  <a:srgbClr val="2D262A"/>
                </a:solidFill>
                <a:latin typeface="Montserrat Classic"/>
                <a:ea typeface="Montserrat Classic"/>
                <a:cs typeface="Montserrat Classic"/>
                <a:sym typeface="Montserrat Classic"/>
              </a:rPr>
              <a:t>Selanjutnya saran dari kami, untuk meningkatkan performa model, kami menyarankan beberapa langkah yang dapat diterapkan. Pertama, perluasan dan peningkatan kualitas dataset dengan menambahkan lebih banyak contoh teks olahraga yang dilabeli secara manual. Kedua, penggunaan fitur tambahan seperti konteks kalimat atau pengetahuan domain olahraga. Ketiga, eksplorasi arsitektur model yang lebih kompleks, seperti Transformer. Keempat, penanganan ketidakseimbangan kelas melalui teknik oversampling atau undersampling. Kelima, memastikan preprocessing data berjalan optimal untuk menjamin konsistensi input. Penerapan langkah-langkah ini diharapkan dapat meningkatkan akurasi model NER secara signifikan.</a:t>
            </a:r>
          </a:p>
        </p:txBody>
      </p:sp>
      <p:grpSp>
        <p:nvGrpSpPr>
          <p:cNvPr name="Group 3" id="3"/>
          <p:cNvGrpSpPr/>
          <p:nvPr/>
        </p:nvGrpSpPr>
        <p:grpSpPr>
          <a:xfrm rot="0">
            <a:off x="16255884" y="9393429"/>
            <a:ext cx="1147593" cy="128804"/>
            <a:chOff x="0" y="0"/>
            <a:chExt cx="302247" cy="33924"/>
          </a:xfrm>
        </p:grpSpPr>
        <p:sp>
          <p:nvSpPr>
            <p:cNvPr name="Freeform 4" id="4"/>
            <p:cNvSpPr/>
            <p:nvPr/>
          </p:nvSpPr>
          <p:spPr>
            <a:xfrm flipH="false" flipV="false" rot="0">
              <a:off x="0" y="0"/>
              <a:ext cx="302247" cy="33924"/>
            </a:xfrm>
            <a:custGeom>
              <a:avLst/>
              <a:gdLst/>
              <a:ahLst/>
              <a:cxnLst/>
              <a:rect r="r" b="b" t="t" l="l"/>
              <a:pathLst>
                <a:path h="33924" w="302247">
                  <a:moveTo>
                    <a:pt x="0" y="0"/>
                  </a:moveTo>
                  <a:lnTo>
                    <a:pt x="302247" y="0"/>
                  </a:lnTo>
                  <a:lnTo>
                    <a:pt x="302247" y="33924"/>
                  </a:lnTo>
                  <a:lnTo>
                    <a:pt x="0" y="33924"/>
                  </a:lnTo>
                  <a:close/>
                </a:path>
              </a:pathLst>
            </a:custGeom>
            <a:solidFill>
              <a:srgbClr val="F9B314"/>
            </a:solidFill>
          </p:spPr>
        </p:sp>
        <p:sp>
          <p:nvSpPr>
            <p:cNvPr name="TextBox 5" id="5"/>
            <p:cNvSpPr txBox="true"/>
            <p:nvPr/>
          </p:nvSpPr>
          <p:spPr>
            <a:xfrm>
              <a:off x="0" y="-38100"/>
              <a:ext cx="302247" cy="72024"/>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16829680" y="8961630"/>
            <a:ext cx="573796" cy="431799"/>
          </a:xfrm>
          <a:prstGeom prst="rect">
            <a:avLst/>
          </a:prstGeom>
        </p:spPr>
        <p:txBody>
          <a:bodyPr anchor="t" rtlCol="false" tIns="0" lIns="0" bIns="0" rIns="0">
            <a:spAutoFit/>
          </a:bodyPr>
          <a:lstStyle/>
          <a:p>
            <a:pPr algn="r">
              <a:lnSpc>
                <a:spcPts val="3500"/>
              </a:lnSpc>
            </a:pPr>
            <a:r>
              <a:rPr lang="en-US" b="true" sz="2500">
                <a:solidFill>
                  <a:srgbClr val="101010"/>
                </a:solidFill>
                <a:latin typeface="Montserrat Classic Bold"/>
                <a:ea typeface="Montserrat Classic Bold"/>
                <a:cs typeface="Montserrat Classic Bold"/>
                <a:sym typeface="Montserrat Classic Bold"/>
              </a:rPr>
              <a:t>29</a:t>
            </a:r>
          </a:p>
        </p:txBody>
      </p:sp>
      <p:sp>
        <p:nvSpPr>
          <p:cNvPr name="TextBox 7" id="7"/>
          <p:cNvSpPr txBox="true"/>
          <p:nvPr/>
        </p:nvSpPr>
        <p:spPr>
          <a:xfrm rot="0">
            <a:off x="1162050" y="2654153"/>
            <a:ext cx="6806865" cy="679451"/>
          </a:xfrm>
          <a:prstGeom prst="rect">
            <a:avLst/>
          </a:prstGeom>
        </p:spPr>
        <p:txBody>
          <a:bodyPr anchor="t" rtlCol="false" tIns="0" lIns="0" bIns="0" rIns="0">
            <a:spAutoFit/>
          </a:bodyPr>
          <a:lstStyle/>
          <a:p>
            <a:pPr algn="l">
              <a:lnSpc>
                <a:spcPts val="5599"/>
              </a:lnSpc>
            </a:pPr>
            <a:r>
              <a:rPr lang="en-US" sz="3999" b="true">
                <a:solidFill>
                  <a:srgbClr val="1211CA"/>
                </a:solidFill>
                <a:latin typeface="Montserrat Classic Bold"/>
                <a:ea typeface="Montserrat Classic Bold"/>
                <a:cs typeface="Montserrat Classic Bold"/>
                <a:sym typeface="Montserrat Classic Bold"/>
              </a:rPr>
              <a:t>Saran</a:t>
            </a:r>
          </a:p>
        </p:txBody>
      </p:sp>
      <p:grpSp>
        <p:nvGrpSpPr>
          <p:cNvPr name="Group 8" id="8"/>
          <p:cNvGrpSpPr/>
          <p:nvPr/>
        </p:nvGrpSpPr>
        <p:grpSpPr>
          <a:xfrm rot="0">
            <a:off x="12761160" y="1529589"/>
            <a:ext cx="4484217" cy="109618"/>
            <a:chOff x="0" y="0"/>
            <a:chExt cx="1181028" cy="28871"/>
          </a:xfrm>
        </p:grpSpPr>
        <p:sp>
          <p:nvSpPr>
            <p:cNvPr name="Freeform 9" id="9"/>
            <p:cNvSpPr/>
            <p:nvPr/>
          </p:nvSpPr>
          <p:spPr>
            <a:xfrm flipH="false" flipV="false" rot="0">
              <a:off x="0" y="0"/>
              <a:ext cx="1181028" cy="28871"/>
            </a:xfrm>
            <a:custGeom>
              <a:avLst/>
              <a:gdLst/>
              <a:ahLst/>
              <a:cxnLst/>
              <a:rect r="r" b="b" t="t" l="l"/>
              <a:pathLst>
                <a:path h="28871" w="1181028">
                  <a:moveTo>
                    <a:pt x="0" y="0"/>
                  </a:moveTo>
                  <a:lnTo>
                    <a:pt x="1181028" y="0"/>
                  </a:lnTo>
                  <a:lnTo>
                    <a:pt x="1181028" y="28871"/>
                  </a:lnTo>
                  <a:lnTo>
                    <a:pt x="0" y="28871"/>
                  </a:lnTo>
                  <a:close/>
                </a:path>
              </a:pathLst>
            </a:custGeom>
            <a:solidFill>
              <a:srgbClr val="F9B314"/>
            </a:solidFill>
          </p:spPr>
        </p:sp>
        <p:sp>
          <p:nvSpPr>
            <p:cNvPr name="TextBox 10" id="10"/>
            <p:cNvSpPr txBox="true"/>
            <p:nvPr/>
          </p:nvSpPr>
          <p:spPr>
            <a:xfrm>
              <a:off x="0" y="-38100"/>
              <a:ext cx="1181028" cy="66971"/>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12619628" y="1038225"/>
            <a:ext cx="4639672" cy="352044"/>
          </a:xfrm>
          <a:prstGeom prst="rect">
            <a:avLst/>
          </a:prstGeom>
        </p:spPr>
        <p:txBody>
          <a:bodyPr anchor="t" rtlCol="false" tIns="0" lIns="0" bIns="0" rIns="0">
            <a:spAutoFit/>
          </a:bodyPr>
          <a:lstStyle/>
          <a:p>
            <a:pPr algn="r">
              <a:lnSpc>
                <a:spcPts val="2808"/>
              </a:lnSpc>
            </a:pPr>
            <a:r>
              <a:rPr lang="en-US" b="true" sz="2400">
                <a:solidFill>
                  <a:srgbClr val="101010"/>
                </a:solidFill>
                <a:latin typeface="Montserrat Semi-Bold"/>
                <a:ea typeface="Montserrat Semi-Bold"/>
                <a:cs typeface="Montserrat Semi-Bold"/>
                <a:sym typeface="Montserrat Semi-Bold"/>
              </a:rPr>
              <a:t>Pemrograman Bahasa Alami</a:t>
            </a:r>
          </a:p>
        </p:txBody>
      </p:sp>
    </p:spTree>
  </p:cSld>
  <p:clrMapOvr>
    <a:masterClrMapping/>
  </p:clrMapOvr>
</p:sld>
</file>

<file path=ppt/slides/slide3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240790" y="0"/>
            <a:ext cx="212090" cy="5143500"/>
            <a:chOff x="0" y="0"/>
            <a:chExt cx="55859" cy="1354667"/>
          </a:xfrm>
        </p:grpSpPr>
        <p:sp>
          <p:nvSpPr>
            <p:cNvPr name="Freeform 3" id="3"/>
            <p:cNvSpPr/>
            <p:nvPr/>
          </p:nvSpPr>
          <p:spPr>
            <a:xfrm flipH="false" flipV="false" rot="0">
              <a:off x="0" y="0"/>
              <a:ext cx="55859" cy="1354667"/>
            </a:xfrm>
            <a:custGeom>
              <a:avLst/>
              <a:gdLst/>
              <a:ahLst/>
              <a:cxnLst/>
              <a:rect r="r" b="b" t="t" l="l"/>
              <a:pathLst>
                <a:path h="1354667" w="55859">
                  <a:moveTo>
                    <a:pt x="0" y="0"/>
                  </a:moveTo>
                  <a:lnTo>
                    <a:pt x="55859" y="0"/>
                  </a:lnTo>
                  <a:lnTo>
                    <a:pt x="55859" y="1354667"/>
                  </a:lnTo>
                  <a:lnTo>
                    <a:pt x="0" y="1354667"/>
                  </a:lnTo>
                  <a:close/>
                </a:path>
              </a:pathLst>
            </a:custGeom>
            <a:solidFill>
              <a:srgbClr val="F9B314"/>
            </a:solidFill>
          </p:spPr>
        </p:sp>
        <p:sp>
          <p:nvSpPr>
            <p:cNvPr name="TextBox 4" id="4"/>
            <p:cNvSpPr txBox="true"/>
            <p:nvPr/>
          </p:nvSpPr>
          <p:spPr>
            <a:xfrm>
              <a:off x="0" y="-38100"/>
              <a:ext cx="55859" cy="1392767"/>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2794627" y="4511040"/>
            <a:ext cx="10691386" cy="1360170"/>
          </a:xfrm>
          <a:prstGeom prst="rect">
            <a:avLst/>
          </a:prstGeom>
        </p:spPr>
        <p:txBody>
          <a:bodyPr anchor="t" rtlCol="false" tIns="0" lIns="0" bIns="0" rIns="0">
            <a:spAutoFit/>
          </a:bodyPr>
          <a:lstStyle/>
          <a:p>
            <a:pPr algn="l">
              <a:lnSpc>
                <a:spcPts val="10560"/>
              </a:lnSpc>
            </a:pPr>
            <a:r>
              <a:rPr lang="en-US" b="true" sz="9600">
                <a:solidFill>
                  <a:srgbClr val="1211CA"/>
                </a:solidFill>
                <a:latin typeface="Montserrat Ultra-Bold"/>
                <a:ea typeface="Montserrat Ultra-Bold"/>
                <a:cs typeface="Montserrat Ultra-Bold"/>
                <a:sym typeface="Montserrat Ultra-Bold"/>
              </a:rPr>
              <a:t>TERIMA KASIH</a:t>
            </a:r>
          </a:p>
        </p:txBody>
      </p:sp>
      <p:sp>
        <p:nvSpPr>
          <p:cNvPr name="TextBox 6" id="6"/>
          <p:cNvSpPr txBox="true"/>
          <p:nvPr/>
        </p:nvSpPr>
        <p:spPr>
          <a:xfrm rot="0">
            <a:off x="16821864" y="8636800"/>
            <a:ext cx="437436" cy="481330"/>
          </a:xfrm>
          <a:prstGeom prst="rect">
            <a:avLst/>
          </a:prstGeom>
        </p:spPr>
        <p:txBody>
          <a:bodyPr anchor="t" rtlCol="false" tIns="0" lIns="0" bIns="0" rIns="0">
            <a:spAutoFit/>
          </a:bodyPr>
          <a:lstStyle/>
          <a:p>
            <a:pPr algn="r">
              <a:lnSpc>
                <a:spcPts val="3920"/>
              </a:lnSpc>
            </a:pPr>
            <a:r>
              <a:rPr lang="en-US" sz="2800">
                <a:solidFill>
                  <a:srgbClr val="101010"/>
                </a:solidFill>
                <a:latin typeface="Montserrat Classic"/>
                <a:ea typeface="Montserrat Classic"/>
                <a:cs typeface="Montserrat Classic"/>
                <a:sym typeface="Montserrat Classic"/>
              </a:rPr>
              <a:t>30</a:t>
            </a:r>
          </a:p>
        </p:txBody>
      </p:sp>
      <p:grpSp>
        <p:nvGrpSpPr>
          <p:cNvPr name="Group 7" id="7"/>
          <p:cNvGrpSpPr/>
          <p:nvPr/>
        </p:nvGrpSpPr>
        <p:grpSpPr>
          <a:xfrm rot="0">
            <a:off x="1240790" y="5742089"/>
            <a:ext cx="212090" cy="4214705"/>
            <a:chOff x="0" y="0"/>
            <a:chExt cx="282786" cy="5619607"/>
          </a:xfrm>
        </p:grpSpPr>
        <p:grpSp>
          <p:nvGrpSpPr>
            <p:cNvPr name="Group 8" id="8"/>
            <p:cNvGrpSpPr/>
            <p:nvPr/>
          </p:nvGrpSpPr>
          <p:grpSpPr>
            <a:xfrm rot="0">
              <a:off x="0" y="0"/>
              <a:ext cx="282786" cy="802801"/>
              <a:chOff x="0" y="0"/>
              <a:chExt cx="55859" cy="158578"/>
            </a:xfrm>
          </p:grpSpPr>
          <p:sp>
            <p:nvSpPr>
              <p:cNvPr name="Freeform 9" id="9"/>
              <p:cNvSpPr/>
              <p:nvPr/>
            </p:nvSpPr>
            <p:spPr>
              <a:xfrm flipH="false" flipV="false" rot="0">
                <a:off x="0" y="0"/>
                <a:ext cx="55859" cy="158578"/>
              </a:xfrm>
              <a:custGeom>
                <a:avLst/>
                <a:gdLst/>
                <a:ahLst/>
                <a:cxnLst/>
                <a:rect r="r" b="b" t="t" l="l"/>
                <a:pathLst>
                  <a:path h="158578" w="55859">
                    <a:moveTo>
                      <a:pt x="0" y="0"/>
                    </a:moveTo>
                    <a:lnTo>
                      <a:pt x="55859" y="0"/>
                    </a:lnTo>
                    <a:lnTo>
                      <a:pt x="55859" y="158578"/>
                    </a:lnTo>
                    <a:lnTo>
                      <a:pt x="0" y="158578"/>
                    </a:lnTo>
                    <a:close/>
                  </a:path>
                </a:pathLst>
              </a:custGeom>
              <a:solidFill>
                <a:srgbClr val="1211CA"/>
              </a:solidFill>
            </p:spPr>
          </p:sp>
          <p:sp>
            <p:nvSpPr>
              <p:cNvPr name="TextBox 10" id="10"/>
              <p:cNvSpPr txBox="true"/>
              <p:nvPr/>
            </p:nvSpPr>
            <p:spPr>
              <a:xfrm>
                <a:off x="0" y="-38100"/>
                <a:ext cx="55859" cy="196678"/>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0" y="1605602"/>
              <a:ext cx="282786" cy="802801"/>
              <a:chOff x="0" y="0"/>
              <a:chExt cx="55859" cy="158578"/>
            </a:xfrm>
          </p:grpSpPr>
          <p:sp>
            <p:nvSpPr>
              <p:cNvPr name="Freeform 12" id="12"/>
              <p:cNvSpPr/>
              <p:nvPr/>
            </p:nvSpPr>
            <p:spPr>
              <a:xfrm flipH="false" flipV="false" rot="0">
                <a:off x="0" y="0"/>
                <a:ext cx="55859" cy="158578"/>
              </a:xfrm>
              <a:custGeom>
                <a:avLst/>
                <a:gdLst/>
                <a:ahLst/>
                <a:cxnLst/>
                <a:rect r="r" b="b" t="t" l="l"/>
                <a:pathLst>
                  <a:path h="158578" w="55859">
                    <a:moveTo>
                      <a:pt x="0" y="0"/>
                    </a:moveTo>
                    <a:lnTo>
                      <a:pt x="55859" y="0"/>
                    </a:lnTo>
                    <a:lnTo>
                      <a:pt x="55859" y="158578"/>
                    </a:lnTo>
                    <a:lnTo>
                      <a:pt x="0" y="158578"/>
                    </a:lnTo>
                    <a:close/>
                  </a:path>
                </a:pathLst>
              </a:custGeom>
              <a:solidFill>
                <a:srgbClr val="1211CA"/>
              </a:solidFill>
            </p:spPr>
          </p:sp>
          <p:sp>
            <p:nvSpPr>
              <p:cNvPr name="TextBox 13" id="13"/>
              <p:cNvSpPr txBox="true"/>
              <p:nvPr/>
            </p:nvSpPr>
            <p:spPr>
              <a:xfrm>
                <a:off x="0" y="-38100"/>
                <a:ext cx="55859" cy="196678"/>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0">
              <a:off x="0" y="3211204"/>
              <a:ext cx="282786" cy="802801"/>
              <a:chOff x="0" y="0"/>
              <a:chExt cx="55859" cy="158578"/>
            </a:xfrm>
          </p:grpSpPr>
          <p:sp>
            <p:nvSpPr>
              <p:cNvPr name="Freeform 15" id="15"/>
              <p:cNvSpPr/>
              <p:nvPr/>
            </p:nvSpPr>
            <p:spPr>
              <a:xfrm flipH="false" flipV="false" rot="0">
                <a:off x="0" y="0"/>
                <a:ext cx="55859" cy="158578"/>
              </a:xfrm>
              <a:custGeom>
                <a:avLst/>
                <a:gdLst/>
                <a:ahLst/>
                <a:cxnLst/>
                <a:rect r="r" b="b" t="t" l="l"/>
                <a:pathLst>
                  <a:path h="158578" w="55859">
                    <a:moveTo>
                      <a:pt x="0" y="0"/>
                    </a:moveTo>
                    <a:lnTo>
                      <a:pt x="55859" y="0"/>
                    </a:lnTo>
                    <a:lnTo>
                      <a:pt x="55859" y="158578"/>
                    </a:lnTo>
                    <a:lnTo>
                      <a:pt x="0" y="158578"/>
                    </a:lnTo>
                    <a:close/>
                  </a:path>
                </a:pathLst>
              </a:custGeom>
              <a:solidFill>
                <a:srgbClr val="1211CA"/>
              </a:solidFill>
            </p:spPr>
          </p:sp>
          <p:sp>
            <p:nvSpPr>
              <p:cNvPr name="TextBox 16" id="16"/>
              <p:cNvSpPr txBox="true"/>
              <p:nvPr/>
            </p:nvSpPr>
            <p:spPr>
              <a:xfrm>
                <a:off x="0" y="-38100"/>
                <a:ext cx="55859" cy="196678"/>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0">
              <a:off x="0" y="4816806"/>
              <a:ext cx="282786" cy="802801"/>
              <a:chOff x="0" y="0"/>
              <a:chExt cx="55859" cy="158578"/>
            </a:xfrm>
          </p:grpSpPr>
          <p:sp>
            <p:nvSpPr>
              <p:cNvPr name="Freeform 18" id="18"/>
              <p:cNvSpPr/>
              <p:nvPr/>
            </p:nvSpPr>
            <p:spPr>
              <a:xfrm flipH="false" flipV="false" rot="0">
                <a:off x="0" y="0"/>
                <a:ext cx="55859" cy="158578"/>
              </a:xfrm>
              <a:custGeom>
                <a:avLst/>
                <a:gdLst/>
                <a:ahLst/>
                <a:cxnLst/>
                <a:rect r="r" b="b" t="t" l="l"/>
                <a:pathLst>
                  <a:path h="158578" w="55859">
                    <a:moveTo>
                      <a:pt x="0" y="0"/>
                    </a:moveTo>
                    <a:lnTo>
                      <a:pt x="55859" y="0"/>
                    </a:lnTo>
                    <a:lnTo>
                      <a:pt x="55859" y="158578"/>
                    </a:lnTo>
                    <a:lnTo>
                      <a:pt x="0" y="158578"/>
                    </a:lnTo>
                    <a:close/>
                  </a:path>
                </a:pathLst>
              </a:custGeom>
              <a:solidFill>
                <a:srgbClr val="1211CA"/>
              </a:solidFill>
            </p:spPr>
          </p:sp>
          <p:sp>
            <p:nvSpPr>
              <p:cNvPr name="TextBox 19" id="19"/>
              <p:cNvSpPr txBox="true"/>
              <p:nvPr/>
            </p:nvSpPr>
            <p:spPr>
              <a:xfrm>
                <a:off x="0" y="-38100"/>
                <a:ext cx="55859" cy="196678"/>
              </a:xfrm>
              <a:prstGeom prst="rect">
                <a:avLst/>
              </a:prstGeom>
            </p:spPr>
            <p:txBody>
              <a:bodyPr anchor="ctr" rtlCol="false" tIns="50800" lIns="50800" bIns="50800" rIns="50800"/>
              <a:lstStyle/>
              <a:p>
                <a:pPr algn="ctr">
                  <a:lnSpc>
                    <a:spcPts val="2659"/>
                  </a:lnSpc>
                  <a:spcBef>
                    <a:spcPct val="0"/>
                  </a:spcBef>
                </a:pPr>
              </a:p>
            </p:txBody>
          </p:sp>
        </p:grpSp>
      </p:grpSp>
      <p:grpSp>
        <p:nvGrpSpPr>
          <p:cNvPr name="Group 20" id="20"/>
          <p:cNvGrpSpPr/>
          <p:nvPr/>
        </p:nvGrpSpPr>
        <p:grpSpPr>
          <a:xfrm rot="0">
            <a:off x="16111707" y="9135364"/>
            <a:ext cx="1147593" cy="245871"/>
            <a:chOff x="0" y="0"/>
            <a:chExt cx="302247" cy="64756"/>
          </a:xfrm>
        </p:grpSpPr>
        <p:sp>
          <p:nvSpPr>
            <p:cNvPr name="Freeform 21" id="21"/>
            <p:cNvSpPr/>
            <p:nvPr/>
          </p:nvSpPr>
          <p:spPr>
            <a:xfrm flipH="false" flipV="false" rot="0">
              <a:off x="0" y="0"/>
              <a:ext cx="302247" cy="64756"/>
            </a:xfrm>
            <a:custGeom>
              <a:avLst/>
              <a:gdLst/>
              <a:ahLst/>
              <a:cxnLst/>
              <a:rect r="r" b="b" t="t" l="l"/>
              <a:pathLst>
                <a:path h="64756" w="302247">
                  <a:moveTo>
                    <a:pt x="0" y="0"/>
                  </a:moveTo>
                  <a:lnTo>
                    <a:pt x="302247" y="0"/>
                  </a:lnTo>
                  <a:lnTo>
                    <a:pt x="302247" y="64756"/>
                  </a:lnTo>
                  <a:lnTo>
                    <a:pt x="0" y="64756"/>
                  </a:lnTo>
                  <a:close/>
                </a:path>
              </a:pathLst>
            </a:custGeom>
            <a:solidFill>
              <a:srgbClr val="F9B314"/>
            </a:solidFill>
          </p:spPr>
        </p:sp>
        <p:sp>
          <p:nvSpPr>
            <p:cNvPr name="TextBox 22" id="22"/>
            <p:cNvSpPr txBox="true"/>
            <p:nvPr/>
          </p:nvSpPr>
          <p:spPr>
            <a:xfrm>
              <a:off x="0" y="-38100"/>
              <a:ext cx="302247" cy="102856"/>
            </a:xfrm>
            <a:prstGeom prst="rect">
              <a:avLst/>
            </a:prstGeom>
          </p:spPr>
          <p:txBody>
            <a:bodyPr anchor="ctr" rtlCol="false" tIns="50800" lIns="50800" bIns="50800" rIns="50800"/>
            <a:lstStyle/>
            <a:p>
              <a:pPr algn="ctr">
                <a:lnSpc>
                  <a:spcPts val="2659"/>
                </a:lnSpc>
                <a:spcBef>
                  <a:spcPct val="0"/>
                </a:spcBef>
              </a:pPr>
            </a:p>
          </p:txBody>
        </p:sp>
      </p:grpSp>
      <p:grpSp>
        <p:nvGrpSpPr>
          <p:cNvPr name="Group 23" id="23"/>
          <p:cNvGrpSpPr/>
          <p:nvPr/>
        </p:nvGrpSpPr>
        <p:grpSpPr>
          <a:xfrm rot="0">
            <a:off x="12761160" y="1529589"/>
            <a:ext cx="4484217" cy="109618"/>
            <a:chOff x="0" y="0"/>
            <a:chExt cx="1181028" cy="28871"/>
          </a:xfrm>
        </p:grpSpPr>
        <p:sp>
          <p:nvSpPr>
            <p:cNvPr name="Freeform 24" id="24"/>
            <p:cNvSpPr/>
            <p:nvPr/>
          </p:nvSpPr>
          <p:spPr>
            <a:xfrm flipH="false" flipV="false" rot="0">
              <a:off x="0" y="0"/>
              <a:ext cx="1181028" cy="28871"/>
            </a:xfrm>
            <a:custGeom>
              <a:avLst/>
              <a:gdLst/>
              <a:ahLst/>
              <a:cxnLst/>
              <a:rect r="r" b="b" t="t" l="l"/>
              <a:pathLst>
                <a:path h="28871" w="1181028">
                  <a:moveTo>
                    <a:pt x="0" y="0"/>
                  </a:moveTo>
                  <a:lnTo>
                    <a:pt x="1181028" y="0"/>
                  </a:lnTo>
                  <a:lnTo>
                    <a:pt x="1181028" y="28871"/>
                  </a:lnTo>
                  <a:lnTo>
                    <a:pt x="0" y="28871"/>
                  </a:lnTo>
                  <a:close/>
                </a:path>
              </a:pathLst>
            </a:custGeom>
            <a:solidFill>
              <a:srgbClr val="F9B314"/>
            </a:solidFill>
          </p:spPr>
        </p:sp>
        <p:sp>
          <p:nvSpPr>
            <p:cNvPr name="TextBox 25" id="25"/>
            <p:cNvSpPr txBox="true"/>
            <p:nvPr/>
          </p:nvSpPr>
          <p:spPr>
            <a:xfrm>
              <a:off x="0" y="-38100"/>
              <a:ext cx="1181028" cy="66971"/>
            </a:xfrm>
            <a:prstGeom prst="rect">
              <a:avLst/>
            </a:prstGeom>
          </p:spPr>
          <p:txBody>
            <a:bodyPr anchor="ctr" rtlCol="false" tIns="50800" lIns="50800" bIns="50800" rIns="50800"/>
            <a:lstStyle/>
            <a:p>
              <a:pPr algn="ctr">
                <a:lnSpc>
                  <a:spcPts val="2659"/>
                </a:lnSpc>
                <a:spcBef>
                  <a:spcPct val="0"/>
                </a:spcBef>
              </a:pPr>
            </a:p>
          </p:txBody>
        </p:sp>
      </p:grpSp>
      <p:sp>
        <p:nvSpPr>
          <p:cNvPr name="TextBox 26" id="26"/>
          <p:cNvSpPr txBox="true"/>
          <p:nvPr/>
        </p:nvSpPr>
        <p:spPr>
          <a:xfrm rot="0">
            <a:off x="12619628" y="1038225"/>
            <a:ext cx="4639672" cy="352044"/>
          </a:xfrm>
          <a:prstGeom prst="rect">
            <a:avLst/>
          </a:prstGeom>
        </p:spPr>
        <p:txBody>
          <a:bodyPr anchor="t" rtlCol="false" tIns="0" lIns="0" bIns="0" rIns="0">
            <a:spAutoFit/>
          </a:bodyPr>
          <a:lstStyle/>
          <a:p>
            <a:pPr algn="r">
              <a:lnSpc>
                <a:spcPts val="2808"/>
              </a:lnSpc>
            </a:pPr>
            <a:r>
              <a:rPr lang="en-US" b="true" sz="2400">
                <a:solidFill>
                  <a:srgbClr val="101010"/>
                </a:solidFill>
                <a:latin typeface="Montserrat Semi-Bold"/>
                <a:ea typeface="Montserrat Semi-Bold"/>
                <a:cs typeface="Montserrat Semi-Bold"/>
                <a:sym typeface="Montserrat Semi-Bold"/>
              </a:rPr>
              <a:t>Pemrograman Bahasa Alami</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952500"/>
            <a:ext cx="18288000" cy="12192000"/>
          </a:xfrm>
          <a:custGeom>
            <a:avLst/>
            <a:gdLst/>
            <a:ahLst/>
            <a:cxnLst/>
            <a:rect r="r" b="b" t="t" l="l"/>
            <a:pathLst>
              <a:path h="12192000" w="18288000">
                <a:moveTo>
                  <a:pt x="0" y="0"/>
                </a:moveTo>
                <a:lnTo>
                  <a:pt x="18288000" y="0"/>
                </a:lnTo>
                <a:lnTo>
                  <a:pt x="18288000" y="12192000"/>
                </a:lnTo>
                <a:lnTo>
                  <a:pt x="0" y="12192000"/>
                </a:lnTo>
                <a:lnTo>
                  <a:pt x="0" y="0"/>
                </a:lnTo>
                <a:close/>
              </a:path>
            </a:pathLst>
          </a:custGeom>
          <a:blipFill>
            <a:blip r:embed="rId2">
              <a:alphaModFix amt="5000"/>
            </a:blip>
            <a:stretch>
              <a:fillRect l="0" t="0" r="0" b="0"/>
            </a:stretch>
          </a:blipFill>
        </p:spPr>
      </p:sp>
      <p:grpSp>
        <p:nvGrpSpPr>
          <p:cNvPr name="Group 3" id="3"/>
          <p:cNvGrpSpPr/>
          <p:nvPr/>
        </p:nvGrpSpPr>
        <p:grpSpPr>
          <a:xfrm rot="0">
            <a:off x="16111707" y="9012429"/>
            <a:ext cx="1147593" cy="245871"/>
            <a:chOff x="0" y="0"/>
            <a:chExt cx="302247" cy="64756"/>
          </a:xfrm>
        </p:grpSpPr>
        <p:sp>
          <p:nvSpPr>
            <p:cNvPr name="Freeform 4" id="4"/>
            <p:cNvSpPr/>
            <p:nvPr/>
          </p:nvSpPr>
          <p:spPr>
            <a:xfrm flipH="false" flipV="false" rot="0">
              <a:off x="0" y="0"/>
              <a:ext cx="302247" cy="64756"/>
            </a:xfrm>
            <a:custGeom>
              <a:avLst/>
              <a:gdLst/>
              <a:ahLst/>
              <a:cxnLst/>
              <a:rect r="r" b="b" t="t" l="l"/>
              <a:pathLst>
                <a:path h="64756" w="302247">
                  <a:moveTo>
                    <a:pt x="0" y="0"/>
                  </a:moveTo>
                  <a:lnTo>
                    <a:pt x="302247" y="0"/>
                  </a:lnTo>
                  <a:lnTo>
                    <a:pt x="302247" y="64756"/>
                  </a:lnTo>
                  <a:lnTo>
                    <a:pt x="0" y="64756"/>
                  </a:lnTo>
                  <a:close/>
                </a:path>
              </a:pathLst>
            </a:custGeom>
            <a:solidFill>
              <a:srgbClr val="F9B314"/>
            </a:solidFill>
          </p:spPr>
        </p:sp>
        <p:sp>
          <p:nvSpPr>
            <p:cNvPr name="TextBox 5" id="5"/>
            <p:cNvSpPr txBox="true"/>
            <p:nvPr/>
          </p:nvSpPr>
          <p:spPr>
            <a:xfrm>
              <a:off x="0" y="-38100"/>
              <a:ext cx="302247" cy="102856"/>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16685504" y="8389494"/>
            <a:ext cx="573796" cy="622935"/>
          </a:xfrm>
          <a:prstGeom prst="rect">
            <a:avLst/>
          </a:prstGeom>
        </p:spPr>
        <p:txBody>
          <a:bodyPr anchor="t" rtlCol="false" tIns="0" lIns="0" bIns="0" rIns="0">
            <a:spAutoFit/>
          </a:bodyPr>
          <a:lstStyle/>
          <a:p>
            <a:pPr algn="r">
              <a:lnSpc>
                <a:spcPts val="5040"/>
              </a:lnSpc>
            </a:pPr>
            <a:r>
              <a:rPr lang="en-US" b="true" sz="3600">
                <a:solidFill>
                  <a:srgbClr val="101010"/>
                </a:solidFill>
                <a:latin typeface="Montserrat Classic Bold"/>
                <a:ea typeface="Montserrat Classic Bold"/>
                <a:cs typeface="Montserrat Classic Bold"/>
                <a:sym typeface="Montserrat Classic Bold"/>
              </a:rPr>
              <a:t>4</a:t>
            </a:r>
          </a:p>
        </p:txBody>
      </p:sp>
      <p:sp>
        <p:nvSpPr>
          <p:cNvPr name="TextBox 7" id="7"/>
          <p:cNvSpPr txBox="true"/>
          <p:nvPr/>
        </p:nvSpPr>
        <p:spPr>
          <a:xfrm rot="0">
            <a:off x="3565910" y="4735195"/>
            <a:ext cx="11156179" cy="1016636"/>
          </a:xfrm>
          <a:prstGeom prst="rect">
            <a:avLst/>
          </a:prstGeom>
        </p:spPr>
        <p:txBody>
          <a:bodyPr anchor="t" rtlCol="false" tIns="0" lIns="0" bIns="0" rIns="0">
            <a:spAutoFit/>
          </a:bodyPr>
          <a:lstStyle/>
          <a:p>
            <a:pPr algn="ctr">
              <a:lnSpc>
                <a:spcPts val="7520"/>
              </a:lnSpc>
            </a:pPr>
            <a:r>
              <a:rPr lang="en-US" b="true" sz="8000">
                <a:solidFill>
                  <a:srgbClr val="1211CA"/>
                </a:solidFill>
                <a:latin typeface="Montserrat Heavy"/>
                <a:ea typeface="Montserrat Heavy"/>
                <a:cs typeface="Montserrat Heavy"/>
                <a:sym typeface="Montserrat Heavy"/>
              </a:rPr>
              <a:t>PENDAHULUAN</a:t>
            </a:r>
          </a:p>
        </p:txBody>
      </p:sp>
      <p:grpSp>
        <p:nvGrpSpPr>
          <p:cNvPr name="Group 8" id="8"/>
          <p:cNvGrpSpPr/>
          <p:nvPr/>
        </p:nvGrpSpPr>
        <p:grpSpPr>
          <a:xfrm rot="0">
            <a:off x="1155862" y="1514198"/>
            <a:ext cx="4484217" cy="109618"/>
            <a:chOff x="0" y="0"/>
            <a:chExt cx="1181028" cy="28871"/>
          </a:xfrm>
        </p:grpSpPr>
        <p:sp>
          <p:nvSpPr>
            <p:cNvPr name="Freeform 9" id="9"/>
            <p:cNvSpPr/>
            <p:nvPr/>
          </p:nvSpPr>
          <p:spPr>
            <a:xfrm flipH="false" flipV="false" rot="0">
              <a:off x="0" y="0"/>
              <a:ext cx="1181028" cy="28871"/>
            </a:xfrm>
            <a:custGeom>
              <a:avLst/>
              <a:gdLst/>
              <a:ahLst/>
              <a:cxnLst/>
              <a:rect r="r" b="b" t="t" l="l"/>
              <a:pathLst>
                <a:path h="28871" w="1181028">
                  <a:moveTo>
                    <a:pt x="0" y="0"/>
                  </a:moveTo>
                  <a:lnTo>
                    <a:pt x="1181028" y="0"/>
                  </a:lnTo>
                  <a:lnTo>
                    <a:pt x="1181028" y="28871"/>
                  </a:lnTo>
                  <a:lnTo>
                    <a:pt x="0" y="28871"/>
                  </a:lnTo>
                  <a:close/>
                </a:path>
              </a:pathLst>
            </a:custGeom>
            <a:solidFill>
              <a:srgbClr val="F9B314"/>
            </a:solidFill>
          </p:spPr>
        </p:sp>
        <p:sp>
          <p:nvSpPr>
            <p:cNvPr name="TextBox 10" id="10"/>
            <p:cNvSpPr txBox="true"/>
            <p:nvPr/>
          </p:nvSpPr>
          <p:spPr>
            <a:xfrm>
              <a:off x="0" y="-38100"/>
              <a:ext cx="1181028" cy="66971"/>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1028700" y="1038225"/>
            <a:ext cx="4639672" cy="352044"/>
          </a:xfrm>
          <a:prstGeom prst="rect">
            <a:avLst/>
          </a:prstGeom>
        </p:spPr>
        <p:txBody>
          <a:bodyPr anchor="t" rtlCol="false" tIns="0" lIns="0" bIns="0" rIns="0">
            <a:spAutoFit/>
          </a:bodyPr>
          <a:lstStyle/>
          <a:p>
            <a:pPr algn="r">
              <a:lnSpc>
                <a:spcPts val="2808"/>
              </a:lnSpc>
            </a:pPr>
            <a:r>
              <a:rPr lang="en-US" b="true" sz="2400">
                <a:solidFill>
                  <a:srgbClr val="101010"/>
                </a:solidFill>
                <a:latin typeface="Montserrat Semi-Bold"/>
                <a:ea typeface="Montserrat Semi-Bold"/>
                <a:cs typeface="Montserrat Semi-Bold"/>
                <a:sym typeface="Montserrat Semi-Bold"/>
              </a:rPr>
              <a:t>Pemrograman Bahasa Alami</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257419" y="3281362"/>
            <a:ext cx="13773161" cy="5743576"/>
          </a:xfrm>
          <a:prstGeom prst="rect">
            <a:avLst/>
          </a:prstGeom>
        </p:spPr>
        <p:txBody>
          <a:bodyPr anchor="t" rtlCol="false" tIns="0" lIns="0" bIns="0" rIns="0">
            <a:spAutoFit/>
          </a:bodyPr>
          <a:lstStyle/>
          <a:p>
            <a:pPr algn="just">
              <a:lnSpc>
                <a:spcPts val="4199"/>
              </a:lnSpc>
            </a:pPr>
            <a:r>
              <a:rPr lang="en-US" sz="2999">
                <a:solidFill>
                  <a:srgbClr val="2D262A"/>
                </a:solidFill>
                <a:latin typeface="Montserrat Classic"/>
                <a:ea typeface="Montserrat Classic"/>
                <a:cs typeface="Montserrat Classic"/>
                <a:sym typeface="Montserrat Classic"/>
              </a:rPr>
              <a:t>Named Entity Recognition (NER) adalah teknologi untuk mengenali entitas penting dalam teks, seperti nama orang, tempat, atau organisasi. Dalam konteks olahraga, teks sering mengandung informasi spesifik seperti nama pemain, tim, atau stadion yang sulit dikenali oleh sistem NER umum karena kurangnya pemahaman terhadap istilah dan konteks khusus olahraga (Seti et al., 2020). Oleh karena itu, penelitian ini bertujuan mengembangkan model NER yang dirancang khusus untuk teks olahraga, sehingga pengenalan entitas seperti nama atlet, tim, atau lokasi pertandingan dapat dilakukan dengan lebih akurat untuk mendukung berbagai kebutuhan analisis data olahraga.</a:t>
            </a:r>
          </a:p>
          <a:p>
            <a:pPr algn="just">
              <a:lnSpc>
                <a:spcPts val="4199"/>
              </a:lnSpc>
            </a:pPr>
          </a:p>
        </p:txBody>
      </p:sp>
      <p:grpSp>
        <p:nvGrpSpPr>
          <p:cNvPr name="Group 3" id="3"/>
          <p:cNvGrpSpPr/>
          <p:nvPr/>
        </p:nvGrpSpPr>
        <p:grpSpPr>
          <a:xfrm rot="0">
            <a:off x="6824843" y="2287242"/>
            <a:ext cx="4638314" cy="669163"/>
            <a:chOff x="0" y="0"/>
            <a:chExt cx="6184419" cy="892217"/>
          </a:xfrm>
        </p:grpSpPr>
        <p:sp>
          <p:nvSpPr>
            <p:cNvPr name="TextBox 4" id="4"/>
            <p:cNvSpPr txBox="true"/>
            <p:nvPr/>
          </p:nvSpPr>
          <p:spPr>
            <a:xfrm rot="0">
              <a:off x="0" y="114300"/>
              <a:ext cx="2115291" cy="777917"/>
            </a:xfrm>
            <a:prstGeom prst="rect">
              <a:avLst/>
            </a:prstGeom>
          </p:spPr>
          <p:txBody>
            <a:bodyPr anchor="t" rtlCol="false" tIns="0" lIns="0" bIns="0" rIns="0">
              <a:spAutoFit/>
            </a:bodyPr>
            <a:lstStyle/>
            <a:p>
              <a:pPr algn="l">
                <a:lnSpc>
                  <a:spcPts val="4135"/>
                </a:lnSpc>
              </a:pPr>
              <a:r>
                <a:rPr lang="en-US" sz="4399" b="true">
                  <a:solidFill>
                    <a:srgbClr val="1211CA"/>
                  </a:solidFill>
                  <a:latin typeface="Montserrat Heavy"/>
                  <a:ea typeface="Montserrat Heavy"/>
                  <a:cs typeface="Montserrat Heavy"/>
                  <a:sym typeface="Montserrat Heavy"/>
                </a:rPr>
                <a:t>Latar </a:t>
              </a:r>
            </a:p>
          </p:txBody>
        </p:sp>
        <p:sp>
          <p:nvSpPr>
            <p:cNvPr name="TextBox 5" id="5"/>
            <p:cNvSpPr txBox="true"/>
            <p:nvPr/>
          </p:nvSpPr>
          <p:spPr>
            <a:xfrm rot="0">
              <a:off x="2291358" y="114300"/>
              <a:ext cx="3893061" cy="777917"/>
            </a:xfrm>
            <a:prstGeom prst="rect">
              <a:avLst/>
            </a:prstGeom>
          </p:spPr>
          <p:txBody>
            <a:bodyPr anchor="t" rtlCol="false" tIns="0" lIns="0" bIns="0" rIns="0">
              <a:spAutoFit/>
            </a:bodyPr>
            <a:lstStyle/>
            <a:p>
              <a:pPr algn="l">
                <a:lnSpc>
                  <a:spcPts val="4135"/>
                </a:lnSpc>
              </a:pPr>
              <a:r>
                <a:rPr lang="en-US" sz="4399" b="true">
                  <a:solidFill>
                    <a:srgbClr val="F9B314"/>
                  </a:solidFill>
                  <a:latin typeface="Montserrat Heavy"/>
                  <a:ea typeface="Montserrat Heavy"/>
                  <a:cs typeface="Montserrat Heavy"/>
                  <a:sym typeface="Montserrat Heavy"/>
                </a:rPr>
                <a:t>Belakang</a:t>
              </a:r>
            </a:p>
          </p:txBody>
        </p:sp>
      </p:grpSp>
      <p:grpSp>
        <p:nvGrpSpPr>
          <p:cNvPr name="Group 6" id="6"/>
          <p:cNvGrpSpPr/>
          <p:nvPr/>
        </p:nvGrpSpPr>
        <p:grpSpPr>
          <a:xfrm rot="0">
            <a:off x="16255884" y="9393429"/>
            <a:ext cx="1147593" cy="128804"/>
            <a:chOff x="0" y="0"/>
            <a:chExt cx="302247" cy="33924"/>
          </a:xfrm>
        </p:grpSpPr>
        <p:sp>
          <p:nvSpPr>
            <p:cNvPr name="Freeform 7" id="7"/>
            <p:cNvSpPr/>
            <p:nvPr/>
          </p:nvSpPr>
          <p:spPr>
            <a:xfrm flipH="false" flipV="false" rot="0">
              <a:off x="0" y="0"/>
              <a:ext cx="302247" cy="33924"/>
            </a:xfrm>
            <a:custGeom>
              <a:avLst/>
              <a:gdLst/>
              <a:ahLst/>
              <a:cxnLst/>
              <a:rect r="r" b="b" t="t" l="l"/>
              <a:pathLst>
                <a:path h="33924" w="302247">
                  <a:moveTo>
                    <a:pt x="0" y="0"/>
                  </a:moveTo>
                  <a:lnTo>
                    <a:pt x="302247" y="0"/>
                  </a:lnTo>
                  <a:lnTo>
                    <a:pt x="302247" y="33924"/>
                  </a:lnTo>
                  <a:lnTo>
                    <a:pt x="0" y="33924"/>
                  </a:lnTo>
                  <a:close/>
                </a:path>
              </a:pathLst>
            </a:custGeom>
            <a:solidFill>
              <a:srgbClr val="F9B314"/>
            </a:solidFill>
          </p:spPr>
        </p:sp>
        <p:sp>
          <p:nvSpPr>
            <p:cNvPr name="TextBox 8" id="8"/>
            <p:cNvSpPr txBox="true"/>
            <p:nvPr/>
          </p:nvSpPr>
          <p:spPr>
            <a:xfrm>
              <a:off x="0" y="-38100"/>
              <a:ext cx="302247" cy="72024"/>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17115124" y="8961630"/>
            <a:ext cx="288353" cy="431799"/>
          </a:xfrm>
          <a:prstGeom prst="rect">
            <a:avLst/>
          </a:prstGeom>
        </p:spPr>
        <p:txBody>
          <a:bodyPr anchor="t" rtlCol="false" tIns="0" lIns="0" bIns="0" rIns="0">
            <a:spAutoFit/>
          </a:bodyPr>
          <a:lstStyle/>
          <a:p>
            <a:pPr algn="r">
              <a:lnSpc>
                <a:spcPts val="3500"/>
              </a:lnSpc>
            </a:pPr>
            <a:r>
              <a:rPr lang="en-US" b="true" sz="2500">
                <a:solidFill>
                  <a:srgbClr val="101010"/>
                </a:solidFill>
                <a:latin typeface="Montserrat Classic Bold"/>
                <a:ea typeface="Montserrat Classic Bold"/>
                <a:cs typeface="Montserrat Classic Bold"/>
                <a:sym typeface="Montserrat Classic Bold"/>
              </a:rPr>
              <a:t>5</a:t>
            </a:r>
          </a:p>
        </p:txBody>
      </p:sp>
      <p:grpSp>
        <p:nvGrpSpPr>
          <p:cNvPr name="Group 10" id="10"/>
          <p:cNvGrpSpPr/>
          <p:nvPr/>
        </p:nvGrpSpPr>
        <p:grpSpPr>
          <a:xfrm rot="0">
            <a:off x="1155862" y="1514198"/>
            <a:ext cx="4484217" cy="109618"/>
            <a:chOff x="0" y="0"/>
            <a:chExt cx="1181028" cy="28871"/>
          </a:xfrm>
        </p:grpSpPr>
        <p:sp>
          <p:nvSpPr>
            <p:cNvPr name="Freeform 11" id="11"/>
            <p:cNvSpPr/>
            <p:nvPr/>
          </p:nvSpPr>
          <p:spPr>
            <a:xfrm flipH="false" flipV="false" rot="0">
              <a:off x="0" y="0"/>
              <a:ext cx="1181028" cy="28871"/>
            </a:xfrm>
            <a:custGeom>
              <a:avLst/>
              <a:gdLst/>
              <a:ahLst/>
              <a:cxnLst/>
              <a:rect r="r" b="b" t="t" l="l"/>
              <a:pathLst>
                <a:path h="28871" w="1181028">
                  <a:moveTo>
                    <a:pt x="0" y="0"/>
                  </a:moveTo>
                  <a:lnTo>
                    <a:pt x="1181028" y="0"/>
                  </a:lnTo>
                  <a:lnTo>
                    <a:pt x="1181028" y="28871"/>
                  </a:lnTo>
                  <a:lnTo>
                    <a:pt x="0" y="28871"/>
                  </a:lnTo>
                  <a:close/>
                </a:path>
              </a:pathLst>
            </a:custGeom>
            <a:solidFill>
              <a:srgbClr val="F9B314"/>
            </a:solidFill>
          </p:spPr>
        </p:sp>
        <p:sp>
          <p:nvSpPr>
            <p:cNvPr name="TextBox 12" id="12"/>
            <p:cNvSpPr txBox="true"/>
            <p:nvPr/>
          </p:nvSpPr>
          <p:spPr>
            <a:xfrm>
              <a:off x="0" y="-38100"/>
              <a:ext cx="1181028" cy="66971"/>
            </a:xfrm>
            <a:prstGeom prst="rect">
              <a:avLst/>
            </a:prstGeom>
          </p:spPr>
          <p:txBody>
            <a:bodyPr anchor="ctr" rtlCol="false" tIns="50800" lIns="50800" bIns="50800" rIns="50800"/>
            <a:lstStyle/>
            <a:p>
              <a:pPr algn="ctr">
                <a:lnSpc>
                  <a:spcPts val="2659"/>
                </a:lnSpc>
                <a:spcBef>
                  <a:spcPct val="0"/>
                </a:spcBef>
              </a:pPr>
            </a:p>
          </p:txBody>
        </p:sp>
      </p:grpSp>
      <p:sp>
        <p:nvSpPr>
          <p:cNvPr name="TextBox 13" id="13"/>
          <p:cNvSpPr txBox="true"/>
          <p:nvPr/>
        </p:nvSpPr>
        <p:spPr>
          <a:xfrm rot="0">
            <a:off x="1028700" y="1038225"/>
            <a:ext cx="4639672" cy="352044"/>
          </a:xfrm>
          <a:prstGeom prst="rect">
            <a:avLst/>
          </a:prstGeom>
        </p:spPr>
        <p:txBody>
          <a:bodyPr anchor="t" rtlCol="false" tIns="0" lIns="0" bIns="0" rIns="0">
            <a:spAutoFit/>
          </a:bodyPr>
          <a:lstStyle/>
          <a:p>
            <a:pPr algn="r">
              <a:lnSpc>
                <a:spcPts val="2808"/>
              </a:lnSpc>
            </a:pPr>
            <a:r>
              <a:rPr lang="en-US" b="true" sz="2400">
                <a:solidFill>
                  <a:srgbClr val="101010"/>
                </a:solidFill>
                <a:latin typeface="Montserrat Semi-Bold"/>
                <a:ea typeface="Montserrat Semi-Bold"/>
                <a:cs typeface="Montserrat Semi-Bold"/>
                <a:sym typeface="Montserrat Semi-Bold"/>
              </a:rPr>
              <a:t>Pemrograman Bahasa Alami</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3422555"/>
            <a:ext cx="7729128" cy="4695826"/>
          </a:xfrm>
          <a:prstGeom prst="rect">
            <a:avLst/>
          </a:prstGeom>
        </p:spPr>
        <p:txBody>
          <a:bodyPr anchor="t" rtlCol="false" tIns="0" lIns="0" bIns="0" rIns="0">
            <a:spAutoFit/>
          </a:bodyPr>
          <a:lstStyle/>
          <a:p>
            <a:pPr algn="just" marL="647697" indent="-323848" lvl="1">
              <a:lnSpc>
                <a:spcPts val="4199"/>
              </a:lnSpc>
              <a:buAutoNum type="arabicPeriod" startAt="1"/>
            </a:pPr>
            <a:r>
              <a:rPr lang="en-US" sz="2999">
                <a:solidFill>
                  <a:srgbClr val="2D262A"/>
                </a:solidFill>
                <a:latin typeface="Montserrat Classic"/>
                <a:ea typeface="Montserrat Classic"/>
                <a:cs typeface="Montserrat Classic"/>
                <a:sym typeface="Montserrat Classic"/>
              </a:rPr>
              <a:t>Bagaimana meningkatkan akurasi NER untuk entitas dalam teks olahraga?</a:t>
            </a:r>
          </a:p>
          <a:p>
            <a:pPr algn="just" marL="647697" indent="-323848" lvl="1">
              <a:lnSpc>
                <a:spcPts val="4199"/>
              </a:lnSpc>
              <a:buAutoNum type="arabicPeriod" startAt="1"/>
            </a:pPr>
            <a:r>
              <a:rPr lang="en-US" sz="2999">
                <a:solidFill>
                  <a:srgbClr val="2D262A"/>
                </a:solidFill>
                <a:latin typeface="Montserrat Classic"/>
                <a:ea typeface="Montserrat Classic"/>
                <a:cs typeface="Montserrat Classic"/>
                <a:sym typeface="Montserrat Classic"/>
              </a:rPr>
              <a:t>Apa saja tantangan dalam mengenali istilah atau entitas unik di bidang olahraga?</a:t>
            </a:r>
          </a:p>
          <a:p>
            <a:pPr algn="just" marL="647697" indent="-323848" lvl="1">
              <a:lnSpc>
                <a:spcPts val="4199"/>
              </a:lnSpc>
              <a:buAutoNum type="arabicPeriod" startAt="1"/>
            </a:pPr>
            <a:r>
              <a:rPr lang="en-US" sz="2999">
                <a:solidFill>
                  <a:srgbClr val="2D262A"/>
                </a:solidFill>
                <a:latin typeface="Montserrat Classic"/>
                <a:ea typeface="Montserrat Classic"/>
                <a:cs typeface="Montserrat Classic"/>
                <a:sym typeface="Montserrat Classic"/>
              </a:rPr>
              <a:t>Solusi apa yang dapat meningkatkan kemampuan NER untuk mengenali entitas olahraga?</a:t>
            </a:r>
          </a:p>
        </p:txBody>
      </p:sp>
      <p:grpSp>
        <p:nvGrpSpPr>
          <p:cNvPr name="Group 3" id="3"/>
          <p:cNvGrpSpPr/>
          <p:nvPr/>
        </p:nvGrpSpPr>
        <p:grpSpPr>
          <a:xfrm rot="0">
            <a:off x="1028700" y="2465632"/>
            <a:ext cx="5967277" cy="669163"/>
            <a:chOff x="0" y="0"/>
            <a:chExt cx="7956369" cy="892217"/>
          </a:xfrm>
        </p:grpSpPr>
        <p:sp>
          <p:nvSpPr>
            <p:cNvPr name="TextBox 4" id="4"/>
            <p:cNvSpPr txBox="true"/>
            <p:nvPr/>
          </p:nvSpPr>
          <p:spPr>
            <a:xfrm rot="0">
              <a:off x="0" y="114300"/>
              <a:ext cx="3887241" cy="777917"/>
            </a:xfrm>
            <a:prstGeom prst="rect">
              <a:avLst/>
            </a:prstGeom>
          </p:spPr>
          <p:txBody>
            <a:bodyPr anchor="t" rtlCol="false" tIns="0" lIns="0" bIns="0" rIns="0">
              <a:spAutoFit/>
            </a:bodyPr>
            <a:lstStyle/>
            <a:p>
              <a:pPr algn="l">
                <a:lnSpc>
                  <a:spcPts val="4135"/>
                </a:lnSpc>
              </a:pPr>
              <a:r>
                <a:rPr lang="en-US" sz="4399" b="true">
                  <a:solidFill>
                    <a:srgbClr val="1211CA"/>
                  </a:solidFill>
                  <a:latin typeface="Montserrat Heavy"/>
                  <a:ea typeface="Montserrat Heavy"/>
                  <a:cs typeface="Montserrat Heavy"/>
                  <a:sym typeface="Montserrat Heavy"/>
                </a:rPr>
                <a:t>Rumusan </a:t>
              </a:r>
            </a:p>
          </p:txBody>
        </p:sp>
        <p:sp>
          <p:nvSpPr>
            <p:cNvPr name="TextBox 5" id="5"/>
            <p:cNvSpPr txBox="true"/>
            <p:nvPr/>
          </p:nvSpPr>
          <p:spPr>
            <a:xfrm rot="0">
              <a:off x="4063308" y="114300"/>
              <a:ext cx="3893061" cy="777917"/>
            </a:xfrm>
            <a:prstGeom prst="rect">
              <a:avLst/>
            </a:prstGeom>
          </p:spPr>
          <p:txBody>
            <a:bodyPr anchor="t" rtlCol="false" tIns="0" lIns="0" bIns="0" rIns="0">
              <a:spAutoFit/>
            </a:bodyPr>
            <a:lstStyle/>
            <a:p>
              <a:pPr algn="l">
                <a:lnSpc>
                  <a:spcPts val="4135"/>
                </a:lnSpc>
              </a:pPr>
              <a:r>
                <a:rPr lang="en-US" sz="4399" b="true">
                  <a:solidFill>
                    <a:srgbClr val="F9B314"/>
                  </a:solidFill>
                  <a:latin typeface="Montserrat Heavy"/>
                  <a:ea typeface="Montserrat Heavy"/>
                  <a:cs typeface="Montserrat Heavy"/>
                  <a:sym typeface="Montserrat Heavy"/>
                </a:rPr>
                <a:t>Masalah</a:t>
              </a:r>
            </a:p>
          </p:txBody>
        </p:sp>
      </p:grpSp>
      <p:grpSp>
        <p:nvGrpSpPr>
          <p:cNvPr name="Group 6" id="6"/>
          <p:cNvGrpSpPr/>
          <p:nvPr/>
        </p:nvGrpSpPr>
        <p:grpSpPr>
          <a:xfrm rot="0">
            <a:off x="16255884" y="9393429"/>
            <a:ext cx="1147593" cy="128804"/>
            <a:chOff x="0" y="0"/>
            <a:chExt cx="302247" cy="33924"/>
          </a:xfrm>
        </p:grpSpPr>
        <p:sp>
          <p:nvSpPr>
            <p:cNvPr name="Freeform 7" id="7"/>
            <p:cNvSpPr/>
            <p:nvPr/>
          </p:nvSpPr>
          <p:spPr>
            <a:xfrm flipH="false" flipV="false" rot="0">
              <a:off x="0" y="0"/>
              <a:ext cx="302247" cy="33924"/>
            </a:xfrm>
            <a:custGeom>
              <a:avLst/>
              <a:gdLst/>
              <a:ahLst/>
              <a:cxnLst/>
              <a:rect r="r" b="b" t="t" l="l"/>
              <a:pathLst>
                <a:path h="33924" w="302247">
                  <a:moveTo>
                    <a:pt x="0" y="0"/>
                  </a:moveTo>
                  <a:lnTo>
                    <a:pt x="302247" y="0"/>
                  </a:lnTo>
                  <a:lnTo>
                    <a:pt x="302247" y="33924"/>
                  </a:lnTo>
                  <a:lnTo>
                    <a:pt x="0" y="33924"/>
                  </a:lnTo>
                  <a:close/>
                </a:path>
              </a:pathLst>
            </a:custGeom>
            <a:solidFill>
              <a:srgbClr val="F9B314"/>
            </a:solidFill>
          </p:spPr>
        </p:sp>
        <p:sp>
          <p:nvSpPr>
            <p:cNvPr name="TextBox 8" id="8"/>
            <p:cNvSpPr txBox="true"/>
            <p:nvPr/>
          </p:nvSpPr>
          <p:spPr>
            <a:xfrm>
              <a:off x="0" y="-38100"/>
              <a:ext cx="302247" cy="72024"/>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17115124" y="8961630"/>
            <a:ext cx="288353" cy="431799"/>
          </a:xfrm>
          <a:prstGeom prst="rect">
            <a:avLst/>
          </a:prstGeom>
        </p:spPr>
        <p:txBody>
          <a:bodyPr anchor="t" rtlCol="false" tIns="0" lIns="0" bIns="0" rIns="0">
            <a:spAutoFit/>
          </a:bodyPr>
          <a:lstStyle/>
          <a:p>
            <a:pPr algn="r">
              <a:lnSpc>
                <a:spcPts val="3500"/>
              </a:lnSpc>
            </a:pPr>
            <a:r>
              <a:rPr lang="en-US" b="true" sz="2500">
                <a:solidFill>
                  <a:srgbClr val="101010"/>
                </a:solidFill>
                <a:latin typeface="Montserrat Classic Bold"/>
                <a:ea typeface="Montserrat Classic Bold"/>
                <a:cs typeface="Montserrat Classic Bold"/>
                <a:sym typeface="Montserrat Classic Bold"/>
              </a:rPr>
              <a:t>6</a:t>
            </a:r>
          </a:p>
        </p:txBody>
      </p:sp>
      <p:sp>
        <p:nvSpPr>
          <p:cNvPr name="TextBox 10" id="10"/>
          <p:cNvSpPr txBox="true"/>
          <p:nvPr/>
        </p:nvSpPr>
        <p:spPr>
          <a:xfrm rot="0">
            <a:off x="9649820" y="3422555"/>
            <a:ext cx="7541504" cy="3648076"/>
          </a:xfrm>
          <a:prstGeom prst="rect">
            <a:avLst/>
          </a:prstGeom>
        </p:spPr>
        <p:txBody>
          <a:bodyPr anchor="t" rtlCol="false" tIns="0" lIns="0" bIns="0" rIns="0">
            <a:spAutoFit/>
          </a:bodyPr>
          <a:lstStyle/>
          <a:p>
            <a:pPr algn="just" marL="647697" indent="-323848" lvl="1">
              <a:lnSpc>
                <a:spcPts val="4199"/>
              </a:lnSpc>
              <a:buAutoNum type="arabicPeriod" startAt="1"/>
            </a:pPr>
            <a:r>
              <a:rPr lang="en-US" sz="2999">
                <a:solidFill>
                  <a:srgbClr val="2D262A"/>
                </a:solidFill>
                <a:latin typeface="Montserrat Classic"/>
                <a:ea typeface="Montserrat Classic"/>
                <a:cs typeface="Montserrat Classic"/>
                <a:sym typeface="Montserrat Classic"/>
              </a:rPr>
              <a:t>Mengembangkan sistem NER yang akurat untuk teks olahraga.</a:t>
            </a:r>
          </a:p>
          <a:p>
            <a:pPr algn="just" marL="647697" indent="-323848" lvl="1">
              <a:lnSpc>
                <a:spcPts val="4199"/>
              </a:lnSpc>
              <a:buAutoNum type="arabicPeriod" startAt="1"/>
            </a:pPr>
            <a:r>
              <a:rPr lang="en-US" sz="2999">
                <a:solidFill>
                  <a:srgbClr val="2D262A"/>
                </a:solidFill>
                <a:latin typeface="Montserrat Classic"/>
                <a:ea typeface="Montserrat Classic"/>
                <a:cs typeface="Montserrat Classic"/>
                <a:sym typeface="Montserrat Classic"/>
              </a:rPr>
              <a:t>Menganalisis tantangan dalam penerapan NER di bidang olahraga.</a:t>
            </a:r>
          </a:p>
          <a:p>
            <a:pPr algn="just" marL="647697" indent="-323848" lvl="1">
              <a:lnSpc>
                <a:spcPts val="4199"/>
              </a:lnSpc>
              <a:buAutoNum type="arabicPeriod" startAt="1"/>
            </a:pPr>
            <a:r>
              <a:rPr lang="en-US" sz="2999">
                <a:solidFill>
                  <a:srgbClr val="2D262A"/>
                </a:solidFill>
                <a:latin typeface="Montserrat Classic"/>
                <a:ea typeface="Montserrat Classic"/>
                <a:cs typeface="Montserrat Classic"/>
                <a:sym typeface="Montserrat Classic"/>
              </a:rPr>
              <a:t>Mengusulkan solusi untuk meningkatkan kualitas data pelatihan NER.</a:t>
            </a:r>
          </a:p>
        </p:txBody>
      </p:sp>
      <p:sp>
        <p:nvSpPr>
          <p:cNvPr name="TextBox 11" id="11"/>
          <p:cNvSpPr txBox="true"/>
          <p:nvPr/>
        </p:nvSpPr>
        <p:spPr>
          <a:xfrm rot="0">
            <a:off x="9668870" y="2579932"/>
            <a:ext cx="2281005" cy="554863"/>
          </a:xfrm>
          <a:prstGeom prst="rect">
            <a:avLst/>
          </a:prstGeom>
        </p:spPr>
        <p:txBody>
          <a:bodyPr anchor="t" rtlCol="false" tIns="0" lIns="0" bIns="0" rIns="0">
            <a:spAutoFit/>
          </a:bodyPr>
          <a:lstStyle/>
          <a:p>
            <a:pPr algn="l">
              <a:lnSpc>
                <a:spcPts val="4135"/>
              </a:lnSpc>
            </a:pPr>
            <a:r>
              <a:rPr lang="en-US" sz="4399" b="true">
                <a:solidFill>
                  <a:srgbClr val="1211CA"/>
                </a:solidFill>
                <a:latin typeface="Montserrat Heavy"/>
                <a:ea typeface="Montserrat Heavy"/>
                <a:cs typeface="Montserrat Heavy"/>
                <a:sym typeface="Montserrat Heavy"/>
              </a:rPr>
              <a:t>Tujuan</a:t>
            </a:r>
          </a:p>
        </p:txBody>
      </p:sp>
      <p:sp>
        <p:nvSpPr>
          <p:cNvPr name="TextBox 12" id="12"/>
          <p:cNvSpPr txBox="true"/>
          <p:nvPr/>
        </p:nvSpPr>
        <p:spPr>
          <a:xfrm rot="0">
            <a:off x="11940350" y="2579932"/>
            <a:ext cx="3165900" cy="554863"/>
          </a:xfrm>
          <a:prstGeom prst="rect">
            <a:avLst/>
          </a:prstGeom>
        </p:spPr>
        <p:txBody>
          <a:bodyPr anchor="t" rtlCol="false" tIns="0" lIns="0" bIns="0" rIns="0">
            <a:spAutoFit/>
          </a:bodyPr>
          <a:lstStyle/>
          <a:p>
            <a:pPr algn="l">
              <a:lnSpc>
                <a:spcPts val="4135"/>
              </a:lnSpc>
            </a:pPr>
            <a:r>
              <a:rPr lang="en-US" sz="4399" b="true">
                <a:solidFill>
                  <a:srgbClr val="F9B314"/>
                </a:solidFill>
                <a:latin typeface="Montserrat Heavy"/>
                <a:ea typeface="Montserrat Heavy"/>
                <a:cs typeface="Montserrat Heavy"/>
                <a:sym typeface="Montserrat Heavy"/>
              </a:rPr>
              <a:t>Penelitian</a:t>
            </a:r>
          </a:p>
        </p:txBody>
      </p:sp>
      <p:sp>
        <p:nvSpPr>
          <p:cNvPr name="AutoShape 13" id="13"/>
          <p:cNvSpPr/>
          <p:nvPr/>
        </p:nvSpPr>
        <p:spPr>
          <a:xfrm flipH="true">
            <a:off x="9280024" y="2155030"/>
            <a:ext cx="0" cy="6330285"/>
          </a:xfrm>
          <a:prstGeom prst="line">
            <a:avLst/>
          </a:prstGeom>
          <a:ln cap="flat" w="38100">
            <a:solidFill>
              <a:srgbClr val="000000"/>
            </a:solidFill>
            <a:prstDash val="solid"/>
            <a:headEnd type="none" len="sm" w="sm"/>
            <a:tailEnd type="none" len="sm" w="sm"/>
          </a:ln>
        </p:spPr>
      </p:sp>
      <p:grpSp>
        <p:nvGrpSpPr>
          <p:cNvPr name="Group 14" id="14"/>
          <p:cNvGrpSpPr/>
          <p:nvPr/>
        </p:nvGrpSpPr>
        <p:grpSpPr>
          <a:xfrm rot="0">
            <a:off x="1155862" y="1514198"/>
            <a:ext cx="4484217" cy="109618"/>
            <a:chOff x="0" y="0"/>
            <a:chExt cx="1181028" cy="28871"/>
          </a:xfrm>
        </p:grpSpPr>
        <p:sp>
          <p:nvSpPr>
            <p:cNvPr name="Freeform 15" id="15"/>
            <p:cNvSpPr/>
            <p:nvPr/>
          </p:nvSpPr>
          <p:spPr>
            <a:xfrm flipH="false" flipV="false" rot="0">
              <a:off x="0" y="0"/>
              <a:ext cx="1181028" cy="28871"/>
            </a:xfrm>
            <a:custGeom>
              <a:avLst/>
              <a:gdLst/>
              <a:ahLst/>
              <a:cxnLst/>
              <a:rect r="r" b="b" t="t" l="l"/>
              <a:pathLst>
                <a:path h="28871" w="1181028">
                  <a:moveTo>
                    <a:pt x="0" y="0"/>
                  </a:moveTo>
                  <a:lnTo>
                    <a:pt x="1181028" y="0"/>
                  </a:lnTo>
                  <a:lnTo>
                    <a:pt x="1181028" y="28871"/>
                  </a:lnTo>
                  <a:lnTo>
                    <a:pt x="0" y="28871"/>
                  </a:lnTo>
                  <a:close/>
                </a:path>
              </a:pathLst>
            </a:custGeom>
            <a:solidFill>
              <a:srgbClr val="F9B314"/>
            </a:solidFill>
          </p:spPr>
        </p:sp>
        <p:sp>
          <p:nvSpPr>
            <p:cNvPr name="TextBox 16" id="16"/>
            <p:cNvSpPr txBox="true"/>
            <p:nvPr/>
          </p:nvSpPr>
          <p:spPr>
            <a:xfrm>
              <a:off x="0" y="-38100"/>
              <a:ext cx="1181028" cy="66971"/>
            </a:xfrm>
            <a:prstGeom prst="rect">
              <a:avLst/>
            </a:prstGeom>
          </p:spPr>
          <p:txBody>
            <a:bodyPr anchor="ctr" rtlCol="false" tIns="50800" lIns="50800" bIns="50800" rIns="50800"/>
            <a:lstStyle/>
            <a:p>
              <a:pPr algn="ctr">
                <a:lnSpc>
                  <a:spcPts val="2659"/>
                </a:lnSpc>
                <a:spcBef>
                  <a:spcPct val="0"/>
                </a:spcBef>
              </a:pPr>
            </a:p>
          </p:txBody>
        </p:sp>
      </p:grpSp>
      <p:sp>
        <p:nvSpPr>
          <p:cNvPr name="TextBox 17" id="17"/>
          <p:cNvSpPr txBox="true"/>
          <p:nvPr/>
        </p:nvSpPr>
        <p:spPr>
          <a:xfrm rot="0">
            <a:off x="1028700" y="1038225"/>
            <a:ext cx="4639672" cy="352044"/>
          </a:xfrm>
          <a:prstGeom prst="rect">
            <a:avLst/>
          </a:prstGeom>
        </p:spPr>
        <p:txBody>
          <a:bodyPr anchor="t" rtlCol="false" tIns="0" lIns="0" bIns="0" rIns="0">
            <a:spAutoFit/>
          </a:bodyPr>
          <a:lstStyle/>
          <a:p>
            <a:pPr algn="r">
              <a:lnSpc>
                <a:spcPts val="2808"/>
              </a:lnSpc>
            </a:pPr>
            <a:r>
              <a:rPr lang="en-US" b="true" sz="2400">
                <a:solidFill>
                  <a:srgbClr val="101010"/>
                </a:solidFill>
                <a:latin typeface="Montserrat Semi-Bold"/>
                <a:ea typeface="Montserrat Semi-Bold"/>
                <a:cs typeface="Montserrat Semi-Bold"/>
                <a:sym typeface="Montserrat Semi-Bold"/>
              </a:rPr>
              <a:t>Pemrograman Bahasa Alami</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3422555"/>
            <a:ext cx="7729128" cy="3648076"/>
          </a:xfrm>
          <a:prstGeom prst="rect">
            <a:avLst/>
          </a:prstGeom>
        </p:spPr>
        <p:txBody>
          <a:bodyPr anchor="t" rtlCol="false" tIns="0" lIns="0" bIns="0" rIns="0">
            <a:spAutoFit/>
          </a:bodyPr>
          <a:lstStyle/>
          <a:p>
            <a:pPr algn="just" marL="647697" indent="-323848" lvl="1">
              <a:lnSpc>
                <a:spcPts val="4199"/>
              </a:lnSpc>
              <a:buAutoNum type="arabicPeriod" startAt="1"/>
            </a:pPr>
            <a:r>
              <a:rPr lang="en-US" sz="2999">
                <a:solidFill>
                  <a:srgbClr val="2D262A"/>
                </a:solidFill>
                <a:latin typeface="Montserrat Classic"/>
                <a:ea typeface="Montserrat Classic"/>
                <a:cs typeface="Montserrat Classic"/>
                <a:sym typeface="Montserrat Classic"/>
              </a:rPr>
              <a:t>Meningkatkan akurasi NER pada teks olahraga.</a:t>
            </a:r>
          </a:p>
          <a:p>
            <a:pPr algn="just" marL="647697" indent="-323848" lvl="1">
              <a:lnSpc>
                <a:spcPts val="4199"/>
              </a:lnSpc>
              <a:buAutoNum type="arabicPeriod" startAt="1"/>
            </a:pPr>
            <a:r>
              <a:rPr lang="en-US" sz="2999">
                <a:solidFill>
                  <a:srgbClr val="2D262A"/>
                </a:solidFill>
                <a:latin typeface="Montserrat Classic"/>
                <a:ea typeface="Montserrat Classic"/>
                <a:cs typeface="Montserrat Classic"/>
                <a:sym typeface="Montserrat Classic"/>
              </a:rPr>
              <a:t>Mendukung analisis data olahraga, seperti statistik pemain dan tim.</a:t>
            </a:r>
          </a:p>
          <a:p>
            <a:pPr algn="just" marL="647697" indent="-323848" lvl="1">
              <a:lnSpc>
                <a:spcPts val="4199"/>
              </a:lnSpc>
              <a:buAutoNum type="arabicPeriod" startAt="1"/>
            </a:pPr>
            <a:r>
              <a:rPr lang="en-US" sz="2999">
                <a:solidFill>
                  <a:srgbClr val="2D262A"/>
                </a:solidFill>
                <a:latin typeface="Montserrat Classic"/>
                <a:ea typeface="Montserrat Classic"/>
                <a:cs typeface="Montserrat Classic"/>
                <a:sym typeface="Montserrat Classic"/>
              </a:rPr>
              <a:t>Memberikan referensi untuk pengembangan NER pada domain khusus lainnya.</a:t>
            </a:r>
          </a:p>
        </p:txBody>
      </p:sp>
      <p:grpSp>
        <p:nvGrpSpPr>
          <p:cNvPr name="Group 3" id="3"/>
          <p:cNvGrpSpPr/>
          <p:nvPr/>
        </p:nvGrpSpPr>
        <p:grpSpPr>
          <a:xfrm rot="0">
            <a:off x="1028700" y="2465632"/>
            <a:ext cx="5853951" cy="669163"/>
            <a:chOff x="0" y="0"/>
            <a:chExt cx="7805267" cy="892217"/>
          </a:xfrm>
        </p:grpSpPr>
        <p:sp>
          <p:nvSpPr>
            <p:cNvPr name="TextBox 4" id="4"/>
            <p:cNvSpPr txBox="true"/>
            <p:nvPr/>
          </p:nvSpPr>
          <p:spPr>
            <a:xfrm rot="0">
              <a:off x="0" y="114300"/>
              <a:ext cx="4156889" cy="777917"/>
            </a:xfrm>
            <a:prstGeom prst="rect">
              <a:avLst/>
            </a:prstGeom>
          </p:spPr>
          <p:txBody>
            <a:bodyPr anchor="t" rtlCol="false" tIns="0" lIns="0" bIns="0" rIns="0">
              <a:spAutoFit/>
            </a:bodyPr>
            <a:lstStyle/>
            <a:p>
              <a:pPr algn="l">
                <a:lnSpc>
                  <a:spcPts val="4135"/>
                </a:lnSpc>
              </a:pPr>
              <a:r>
                <a:rPr lang="en-US" sz="4399" b="true">
                  <a:solidFill>
                    <a:srgbClr val="1211CA"/>
                  </a:solidFill>
                  <a:latin typeface="Montserrat Heavy"/>
                  <a:ea typeface="Montserrat Heavy"/>
                  <a:cs typeface="Montserrat Heavy"/>
                  <a:sym typeface="Montserrat Heavy"/>
                </a:rPr>
                <a:t>Manfaat</a:t>
              </a:r>
            </a:p>
          </p:txBody>
        </p:sp>
        <p:sp>
          <p:nvSpPr>
            <p:cNvPr name="TextBox 5" id="5"/>
            <p:cNvSpPr txBox="true"/>
            <p:nvPr/>
          </p:nvSpPr>
          <p:spPr>
            <a:xfrm rot="0">
              <a:off x="3642155" y="114300"/>
              <a:ext cx="4163113" cy="777917"/>
            </a:xfrm>
            <a:prstGeom prst="rect">
              <a:avLst/>
            </a:prstGeom>
          </p:spPr>
          <p:txBody>
            <a:bodyPr anchor="t" rtlCol="false" tIns="0" lIns="0" bIns="0" rIns="0">
              <a:spAutoFit/>
            </a:bodyPr>
            <a:lstStyle/>
            <a:p>
              <a:pPr algn="l">
                <a:lnSpc>
                  <a:spcPts val="4135"/>
                </a:lnSpc>
              </a:pPr>
              <a:r>
                <a:rPr lang="en-US" sz="4399" b="true">
                  <a:solidFill>
                    <a:srgbClr val="F9B314"/>
                  </a:solidFill>
                  <a:latin typeface="Montserrat Heavy"/>
                  <a:ea typeface="Montserrat Heavy"/>
                  <a:cs typeface="Montserrat Heavy"/>
                  <a:sym typeface="Montserrat Heavy"/>
                </a:rPr>
                <a:t>Penelitian</a:t>
              </a:r>
            </a:p>
          </p:txBody>
        </p:sp>
      </p:grpSp>
      <p:grpSp>
        <p:nvGrpSpPr>
          <p:cNvPr name="Group 6" id="6"/>
          <p:cNvGrpSpPr/>
          <p:nvPr/>
        </p:nvGrpSpPr>
        <p:grpSpPr>
          <a:xfrm rot="0">
            <a:off x="16255884" y="9393429"/>
            <a:ext cx="1147593" cy="128804"/>
            <a:chOff x="0" y="0"/>
            <a:chExt cx="302247" cy="33924"/>
          </a:xfrm>
        </p:grpSpPr>
        <p:sp>
          <p:nvSpPr>
            <p:cNvPr name="Freeform 7" id="7"/>
            <p:cNvSpPr/>
            <p:nvPr/>
          </p:nvSpPr>
          <p:spPr>
            <a:xfrm flipH="false" flipV="false" rot="0">
              <a:off x="0" y="0"/>
              <a:ext cx="302247" cy="33924"/>
            </a:xfrm>
            <a:custGeom>
              <a:avLst/>
              <a:gdLst/>
              <a:ahLst/>
              <a:cxnLst/>
              <a:rect r="r" b="b" t="t" l="l"/>
              <a:pathLst>
                <a:path h="33924" w="302247">
                  <a:moveTo>
                    <a:pt x="0" y="0"/>
                  </a:moveTo>
                  <a:lnTo>
                    <a:pt x="302247" y="0"/>
                  </a:lnTo>
                  <a:lnTo>
                    <a:pt x="302247" y="33924"/>
                  </a:lnTo>
                  <a:lnTo>
                    <a:pt x="0" y="33924"/>
                  </a:lnTo>
                  <a:close/>
                </a:path>
              </a:pathLst>
            </a:custGeom>
            <a:solidFill>
              <a:srgbClr val="F9B314"/>
            </a:solidFill>
          </p:spPr>
        </p:sp>
        <p:sp>
          <p:nvSpPr>
            <p:cNvPr name="TextBox 8" id="8"/>
            <p:cNvSpPr txBox="true"/>
            <p:nvPr/>
          </p:nvSpPr>
          <p:spPr>
            <a:xfrm>
              <a:off x="0" y="-38100"/>
              <a:ext cx="302247" cy="72024"/>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17115124" y="8961630"/>
            <a:ext cx="288353" cy="431799"/>
          </a:xfrm>
          <a:prstGeom prst="rect">
            <a:avLst/>
          </a:prstGeom>
        </p:spPr>
        <p:txBody>
          <a:bodyPr anchor="t" rtlCol="false" tIns="0" lIns="0" bIns="0" rIns="0">
            <a:spAutoFit/>
          </a:bodyPr>
          <a:lstStyle/>
          <a:p>
            <a:pPr algn="r">
              <a:lnSpc>
                <a:spcPts val="3500"/>
              </a:lnSpc>
            </a:pPr>
            <a:r>
              <a:rPr lang="en-US" b="true" sz="2500">
                <a:solidFill>
                  <a:srgbClr val="101010"/>
                </a:solidFill>
                <a:latin typeface="Montserrat Classic Bold"/>
                <a:ea typeface="Montserrat Classic Bold"/>
                <a:cs typeface="Montserrat Classic Bold"/>
                <a:sym typeface="Montserrat Classic Bold"/>
              </a:rPr>
              <a:t>7</a:t>
            </a:r>
          </a:p>
        </p:txBody>
      </p:sp>
      <p:sp>
        <p:nvSpPr>
          <p:cNvPr name="TextBox 10" id="10"/>
          <p:cNvSpPr txBox="true"/>
          <p:nvPr/>
        </p:nvSpPr>
        <p:spPr>
          <a:xfrm rot="0">
            <a:off x="9649820" y="3422555"/>
            <a:ext cx="7541504" cy="4171951"/>
          </a:xfrm>
          <a:prstGeom prst="rect">
            <a:avLst/>
          </a:prstGeom>
        </p:spPr>
        <p:txBody>
          <a:bodyPr anchor="t" rtlCol="false" tIns="0" lIns="0" bIns="0" rIns="0">
            <a:spAutoFit/>
          </a:bodyPr>
          <a:lstStyle/>
          <a:p>
            <a:pPr algn="just" marL="647697" indent="-323848" lvl="1">
              <a:lnSpc>
                <a:spcPts val="4199"/>
              </a:lnSpc>
              <a:buAutoNum type="arabicPeriod" startAt="1"/>
            </a:pPr>
            <a:r>
              <a:rPr lang="en-US" sz="2999">
                <a:solidFill>
                  <a:srgbClr val="2D262A"/>
                </a:solidFill>
                <a:latin typeface="Montserrat Classic"/>
                <a:ea typeface="Montserrat Classic"/>
                <a:cs typeface="Montserrat Classic"/>
                <a:sym typeface="Montserrat Classic"/>
              </a:rPr>
              <a:t>Penelitian hanya fokus pada pengembangan NER untuk teks olahraga.</a:t>
            </a:r>
          </a:p>
          <a:p>
            <a:pPr algn="just" marL="647697" indent="-323848" lvl="1">
              <a:lnSpc>
                <a:spcPts val="4199"/>
              </a:lnSpc>
              <a:buAutoNum type="arabicPeriod" startAt="1"/>
            </a:pPr>
            <a:r>
              <a:rPr lang="en-US" sz="2999">
                <a:solidFill>
                  <a:srgbClr val="2D262A"/>
                </a:solidFill>
                <a:latin typeface="Montserrat Classic"/>
                <a:ea typeface="Montserrat Classic"/>
                <a:cs typeface="Montserrat Classic"/>
                <a:sym typeface="Montserrat Classic"/>
              </a:rPr>
              <a:t>Pengujian dilakukan pada dataset olahraga tanpa mencakup domain lain.</a:t>
            </a:r>
          </a:p>
          <a:p>
            <a:pPr algn="just" marL="647697" indent="-323848" lvl="1">
              <a:lnSpc>
                <a:spcPts val="4199"/>
              </a:lnSpc>
              <a:buAutoNum type="arabicPeriod" startAt="1"/>
            </a:pPr>
            <a:r>
              <a:rPr lang="en-US" sz="2999">
                <a:solidFill>
                  <a:srgbClr val="2D262A"/>
                </a:solidFill>
                <a:latin typeface="Montserrat Classic"/>
                <a:ea typeface="Montserrat Classic"/>
                <a:cs typeface="Montserrat Classic"/>
                <a:sym typeface="Montserrat Classic"/>
              </a:rPr>
              <a:t>Penelitian tidak membahas teknik NLP lain selain NER.</a:t>
            </a:r>
          </a:p>
        </p:txBody>
      </p:sp>
      <p:sp>
        <p:nvSpPr>
          <p:cNvPr name="TextBox 11" id="11"/>
          <p:cNvSpPr txBox="true"/>
          <p:nvPr/>
        </p:nvSpPr>
        <p:spPr>
          <a:xfrm rot="0">
            <a:off x="9668870" y="2579932"/>
            <a:ext cx="2541631" cy="554863"/>
          </a:xfrm>
          <a:prstGeom prst="rect">
            <a:avLst/>
          </a:prstGeom>
        </p:spPr>
        <p:txBody>
          <a:bodyPr anchor="t" rtlCol="false" tIns="0" lIns="0" bIns="0" rIns="0">
            <a:spAutoFit/>
          </a:bodyPr>
          <a:lstStyle/>
          <a:p>
            <a:pPr algn="l">
              <a:lnSpc>
                <a:spcPts val="4135"/>
              </a:lnSpc>
            </a:pPr>
            <a:r>
              <a:rPr lang="en-US" sz="4399" b="true">
                <a:solidFill>
                  <a:srgbClr val="1211CA"/>
                </a:solidFill>
                <a:latin typeface="Montserrat Heavy"/>
                <a:ea typeface="Montserrat Heavy"/>
                <a:cs typeface="Montserrat Heavy"/>
                <a:sym typeface="Montserrat Heavy"/>
              </a:rPr>
              <a:t>Batasan</a:t>
            </a:r>
          </a:p>
        </p:txBody>
      </p:sp>
      <p:sp>
        <p:nvSpPr>
          <p:cNvPr name="TextBox 12" id="12"/>
          <p:cNvSpPr txBox="true"/>
          <p:nvPr/>
        </p:nvSpPr>
        <p:spPr>
          <a:xfrm rot="0">
            <a:off x="12210501" y="2579932"/>
            <a:ext cx="3165900" cy="554863"/>
          </a:xfrm>
          <a:prstGeom prst="rect">
            <a:avLst/>
          </a:prstGeom>
        </p:spPr>
        <p:txBody>
          <a:bodyPr anchor="t" rtlCol="false" tIns="0" lIns="0" bIns="0" rIns="0">
            <a:spAutoFit/>
          </a:bodyPr>
          <a:lstStyle/>
          <a:p>
            <a:pPr algn="l">
              <a:lnSpc>
                <a:spcPts val="4135"/>
              </a:lnSpc>
            </a:pPr>
            <a:r>
              <a:rPr lang="en-US" sz="4399" b="true">
                <a:solidFill>
                  <a:srgbClr val="F9B314"/>
                </a:solidFill>
                <a:latin typeface="Montserrat Heavy"/>
                <a:ea typeface="Montserrat Heavy"/>
                <a:cs typeface="Montserrat Heavy"/>
                <a:sym typeface="Montserrat Heavy"/>
              </a:rPr>
              <a:t>Masalah</a:t>
            </a:r>
          </a:p>
        </p:txBody>
      </p:sp>
      <p:sp>
        <p:nvSpPr>
          <p:cNvPr name="AutoShape 13" id="13"/>
          <p:cNvSpPr/>
          <p:nvPr/>
        </p:nvSpPr>
        <p:spPr>
          <a:xfrm flipH="true">
            <a:off x="9280024" y="2155030"/>
            <a:ext cx="0" cy="6330285"/>
          </a:xfrm>
          <a:prstGeom prst="line">
            <a:avLst/>
          </a:prstGeom>
          <a:ln cap="flat" w="38100">
            <a:solidFill>
              <a:srgbClr val="000000"/>
            </a:solidFill>
            <a:prstDash val="solid"/>
            <a:headEnd type="none" len="sm" w="sm"/>
            <a:tailEnd type="none" len="sm" w="sm"/>
          </a:ln>
        </p:spPr>
      </p:sp>
      <p:grpSp>
        <p:nvGrpSpPr>
          <p:cNvPr name="Group 14" id="14"/>
          <p:cNvGrpSpPr/>
          <p:nvPr/>
        </p:nvGrpSpPr>
        <p:grpSpPr>
          <a:xfrm rot="0">
            <a:off x="1155862" y="1514198"/>
            <a:ext cx="4484217" cy="109618"/>
            <a:chOff x="0" y="0"/>
            <a:chExt cx="1181028" cy="28871"/>
          </a:xfrm>
        </p:grpSpPr>
        <p:sp>
          <p:nvSpPr>
            <p:cNvPr name="Freeform 15" id="15"/>
            <p:cNvSpPr/>
            <p:nvPr/>
          </p:nvSpPr>
          <p:spPr>
            <a:xfrm flipH="false" flipV="false" rot="0">
              <a:off x="0" y="0"/>
              <a:ext cx="1181028" cy="28871"/>
            </a:xfrm>
            <a:custGeom>
              <a:avLst/>
              <a:gdLst/>
              <a:ahLst/>
              <a:cxnLst/>
              <a:rect r="r" b="b" t="t" l="l"/>
              <a:pathLst>
                <a:path h="28871" w="1181028">
                  <a:moveTo>
                    <a:pt x="0" y="0"/>
                  </a:moveTo>
                  <a:lnTo>
                    <a:pt x="1181028" y="0"/>
                  </a:lnTo>
                  <a:lnTo>
                    <a:pt x="1181028" y="28871"/>
                  </a:lnTo>
                  <a:lnTo>
                    <a:pt x="0" y="28871"/>
                  </a:lnTo>
                  <a:close/>
                </a:path>
              </a:pathLst>
            </a:custGeom>
            <a:solidFill>
              <a:srgbClr val="F9B314"/>
            </a:solidFill>
          </p:spPr>
        </p:sp>
        <p:sp>
          <p:nvSpPr>
            <p:cNvPr name="TextBox 16" id="16"/>
            <p:cNvSpPr txBox="true"/>
            <p:nvPr/>
          </p:nvSpPr>
          <p:spPr>
            <a:xfrm>
              <a:off x="0" y="-38100"/>
              <a:ext cx="1181028" cy="66971"/>
            </a:xfrm>
            <a:prstGeom prst="rect">
              <a:avLst/>
            </a:prstGeom>
          </p:spPr>
          <p:txBody>
            <a:bodyPr anchor="ctr" rtlCol="false" tIns="50800" lIns="50800" bIns="50800" rIns="50800"/>
            <a:lstStyle/>
            <a:p>
              <a:pPr algn="ctr">
                <a:lnSpc>
                  <a:spcPts val="2659"/>
                </a:lnSpc>
                <a:spcBef>
                  <a:spcPct val="0"/>
                </a:spcBef>
              </a:pPr>
            </a:p>
          </p:txBody>
        </p:sp>
      </p:grpSp>
      <p:sp>
        <p:nvSpPr>
          <p:cNvPr name="TextBox 17" id="17"/>
          <p:cNvSpPr txBox="true"/>
          <p:nvPr/>
        </p:nvSpPr>
        <p:spPr>
          <a:xfrm rot="0">
            <a:off x="1028700" y="1038225"/>
            <a:ext cx="4639672" cy="352044"/>
          </a:xfrm>
          <a:prstGeom prst="rect">
            <a:avLst/>
          </a:prstGeom>
        </p:spPr>
        <p:txBody>
          <a:bodyPr anchor="t" rtlCol="false" tIns="0" lIns="0" bIns="0" rIns="0">
            <a:spAutoFit/>
          </a:bodyPr>
          <a:lstStyle/>
          <a:p>
            <a:pPr algn="r">
              <a:lnSpc>
                <a:spcPts val="2808"/>
              </a:lnSpc>
            </a:pPr>
            <a:r>
              <a:rPr lang="en-US" b="true" sz="2400">
                <a:solidFill>
                  <a:srgbClr val="101010"/>
                </a:solidFill>
                <a:latin typeface="Montserrat Semi-Bold"/>
                <a:ea typeface="Montserrat Semi-Bold"/>
                <a:cs typeface="Montserrat Semi-Bold"/>
                <a:sym typeface="Montserrat Semi-Bold"/>
              </a:rPr>
              <a:t>Pemrograman Bahasa Alami</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952500"/>
            <a:ext cx="18288000" cy="12192000"/>
          </a:xfrm>
          <a:custGeom>
            <a:avLst/>
            <a:gdLst/>
            <a:ahLst/>
            <a:cxnLst/>
            <a:rect r="r" b="b" t="t" l="l"/>
            <a:pathLst>
              <a:path h="12192000" w="18288000">
                <a:moveTo>
                  <a:pt x="0" y="0"/>
                </a:moveTo>
                <a:lnTo>
                  <a:pt x="18288000" y="0"/>
                </a:lnTo>
                <a:lnTo>
                  <a:pt x="18288000" y="12192000"/>
                </a:lnTo>
                <a:lnTo>
                  <a:pt x="0" y="12192000"/>
                </a:lnTo>
                <a:lnTo>
                  <a:pt x="0" y="0"/>
                </a:lnTo>
                <a:close/>
              </a:path>
            </a:pathLst>
          </a:custGeom>
          <a:blipFill>
            <a:blip r:embed="rId2">
              <a:alphaModFix amt="5000"/>
            </a:blip>
            <a:stretch>
              <a:fillRect l="0" t="0" r="0" b="0"/>
            </a:stretch>
          </a:blipFill>
        </p:spPr>
      </p:sp>
      <p:grpSp>
        <p:nvGrpSpPr>
          <p:cNvPr name="Group 3" id="3"/>
          <p:cNvGrpSpPr/>
          <p:nvPr/>
        </p:nvGrpSpPr>
        <p:grpSpPr>
          <a:xfrm rot="0">
            <a:off x="16111707" y="9012429"/>
            <a:ext cx="1147593" cy="245871"/>
            <a:chOff x="0" y="0"/>
            <a:chExt cx="302247" cy="64756"/>
          </a:xfrm>
        </p:grpSpPr>
        <p:sp>
          <p:nvSpPr>
            <p:cNvPr name="Freeform 4" id="4"/>
            <p:cNvSpPr/>
            <p:nvPr/>
          </p:nvSpPr>
          <p:spPr>
            <a:xfrm flipH="false" flipV="false" rot="0">
              <a:off x="0" y="0"/>
              <a:ext cx="302247" cy="64756"/>
            </a:xfrm>
            <a:custGeom>
              <a:avLst/>
              <a:gdLst/>
              <a:ahLst/>
              <a:cxnLst/>
              <a:rect r="r" b="b" t="t" l="l"/>
              <a:pathLst>
                <a:path h="64756" w="302247">
                  <a:moveTo>
                    <a:pt x="0" y="0"/>
                  </a:moveTo>
                  <a:lnTo>
                    <a:pt x="302247" y="0"/>
                  </a:lnTo>
                  <a:lnTo>
                    <a:pt x="302247" y="64756"/>
                  </a:lnTo>
                  <a:lnTo>
                    <a:pt x="0" y="64756"/>
                  </a:lnTo>
                  <a:close/>
                </a:path>
              </a:pathLst>
            </a:custGeom>
            <a:solidFill>
              <a:srgbClr val="F9B314"/>
            </a:solidFill>
          </p:spPr>
        </p:sp>
        <p:sp>
          <p:nvSpPr>
            <p:cNvPr name="TextBox 5" id="5"/>
            <p:cNvSpPr txBox="true"/>
            <p:nvPr/>
          </p:nvSpPr>
          <p:spPr>
            <a:xfrm>
              <a:off x="0" y="-38100"/>
              <a:ext cx="302247" cy="102856"/>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16685504" y="8389494"/>
            <a:ext cx="573796" cy="622935"/>
          </a:xfrm>
          <a:prstGeom prst="rect">
            <a:avLst/>
          </a:prstGeom>
        </p:spPr>
        <p:txBody>
          <a:bodyPr anchor="t" rtlCol="false" tIns="0" lIns="0" bIns="0" rIns="0">
            <a:spAutoFit/>
          </a:bodyPr>
          <a:lstStyle/>
          <a:p>
            <a:pPr algn="r">
              <a:lnSpc>
                <a:spcPts val="5040"/>
              </a:lnSpc>
            </a:pPr>
            <a:r>
              <a:rPr lang="en-US" b="true" sz="3600">
                <a:solidFill>
                  <a:srgbClr val="101010"/>
                </a:solidFill>
                <a:latin typeface="Montserrat Classic Bold"/>
                <a:ea typeface="Montserrat Classic Bold"/>
                <a:cs typeface="Montserrat Classic Bold"/>
                <a:sym typeface="Montserrat Classic Bold"/>
              </a:rPr>
              <a:t>8</a:t>
            </a:r>
          </a:p>
        </p:txBody>
      </p:sp>
      <p:sp>
        <p:nvSpPr>
          <p:cNvPr name="TextBox 7" id="7"/>
          <p:cNvSpPr txBox="true"/>
          <p:nvPr/>
        </p:nvSpPr>
        <p:spPr>
          <a:xfrm rot="0">
            <a:off x="3565910" y="4735195"/>
            <a:ext cx="11156179" cy="1016636"/>
          </a:xfrm>
          <a:prstGeom prst="rect">
            <a:avLst/>
          </a:prstGeom>
        </p:spPr>
        <p:txBody>
          <a:bodyPr anchor="t" rtlCol="false" tIns="0" lIns="0" bIns="0" rIns="0">
            <a:spAutoFit/>
          </a:bodyPr>
          <a:lstStyle/>
          <a:p>
            <a:pPr algn="ctr">
              <a:lnSpc>
                <a:spcPts val="7520"/>
              </a:lnSpc>
            </a:pPr>
            <a:r>
              <a:rPr lang="en-US" b="true" sz="8000">
                <a:solidFill>
                  <a:srgbClr val="1211CA"/>
                </a:solidFill>
                <a:latin typeface="Montserrat Heavy"/>
                <a:ea typeface="Montserrat Heavy"/>
                <a:cs typeface="Montserrat Heavy"/>
                <a:sym typeface="Montserrat Heavy"/>
              </a:rPr>
              <a:t>Tinjauan </a:t>
            </a:r>
            <a:r>
              <a:rPr lang="en-US" b="true" sz="8000">
                <a:solidFill>
                  <a:srgbClr val="F9B314"/>
                </a:solidFill>
                <a:latin typeface="Montserrat Heavy"/>
                <a:ea typeface="Montserrat Heavy"/>
                <a:cs typeface="Montserrat Heavy"/>
                <a:sym typeface="Montserrat Heavy"/>
              </a:rPr>
              <a:t>Pustaka</a:t>
            </a:r>
          </a:p>
        </p:txBody>
      </p:sp>
      <p:grpSp>
        <p:nvGrpSpPr>
          <p:cNvPr name="Group 8" id="8"/>
          <p:cNvGrpSpPr/>
          <p:nvPr/>
        </p:nvGrpSpPr>
        <p:grpSpPr>
          <a:xfrm rot="0">
            <a:off x="1155862" y="1514198"/>
            <a:ext cx="4484217" cy="109618"/>
            <a:chOff x="0" y="0"/>
            <a:chExt cx="1181028" cy="28871"/>
          </a:xfrm>
        </p:grpSpPr>
        <p:sp>
          <p:nvSpPr>
            <p:cNvPr name="Freeform 9" id="9"/>
            <p:cNvSpPr/>
            <p:nvPr/>
          </p:nvSpPr>
          <p:spPr>
            <a:xfrm flipH="false" flipV="false" rot="0">
              <a:off x="0" y="0"/>
              <a:ext cx="1181028" cy="28871"/>
            </a:xfrm>
            <a:custGeom>
              <a:avLst/>
              <a:gdLst/>
              <a:ahLst/>
              <a:cxnLst/>
              <a:rect r="r" b="b" t="t" l="l"/>
              <a:pathLst>
                <a:path h="28871" w="1181028">
                  <a:moveTo>
                    <a:pt x="0" y="0"/>
                  </a:moveTo>
                  <a:lnTo>
                    <a:pt x="1181028" y="0"/>
                  </a:lnTo>
                  <a:lnTo>
                    <a:pt x="1181028" y="28871"/>
                  </a:lnTo>
                  <a:lnTo>
                    <a:pt x="0" y="28871"/>
                  </a:lnTo>
                  <a:close/>
                </a:path>
              </a:pathLst>
            </a:custGeom>
            <a:solidFill>
              <a:srgbClr val="F9B314"/>
            </a:solidFill>
          </p:spPr>
        </p:sp>
        <p:sp>
          <p:nvSpPr>
            <p:cNvPr name="TextBox 10" id="10"/>
            <p:cNvSpPr txBox="true"/>
            <p:nvPr/>
          </p:nvSpPr>
          <p:spPr>
            <a:xfrm>
              <a:off x="0" y="-38100"/>
              <a:ext cx="1181028" cy="66971"/>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1028700" y="1038225"/>
            <a:ext cx="4639672" cy="352044"/>
          </a:xfrm>
          <a:prstGeom prst="rect">
            <a:avLst/>
          </a:prstGeom>
        </p:spPr>
        <p:txBody>
          <a:bodyPr anchor="t" rtlCol="false" tIns="0" lIns="0" bIns="0" rIns="0">
            <a:spAutoFit/>
          </a:bodyPr>
          <a:lstStyle/>
          <a:p>
            <a:pPr algn="r">
              <a:lnSpc>
                <a:spcPts val="2808"/>
              </a:lnSpc>
            </a:pPr>
            <a:r>
              <a:rPr lang="en-US" b="true" sz="2400">
                <a:solidFill>
                  <a:srgbClr val="101010"/>
                </a:solidFill>
                <a:latin typeface="Montserrat Semi-Bold"/>
                <a:ea typeface="Montserrat Semi-Bold"/>
                <a:cs typeface="Montserrat Semi-Bold"/>
                <a:sym typeface="Montserrat Semi-Bold"/>
              </a:rPr>
              <a:t>Pemrograman Bahasa Alami</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6255884" y="9393429"/>
            <a:ext cx="1147593" cy="128804"/>
            <a:chOff x="0" y="0"/>
            <a:chExt cx="302247" cy="33924"/>
          </a:xfrm>
        </p:grpSpPr>
        <p:sp>
          <p:nvSpPr>
            <p:cNvPr name="Freeform 3" id="3"/>
            <p:cNvSpPr/>
            <p:nvPr/>
          </p:nvSpPr>
          <p:spPr>
            <a:xfrm flipH="false" flipV="false" rot="0">
              <a:off x="0" y="0"/>
              <a:ext cx="302247" cy="33924"/>
            </a:xfrm>
            <a:custGeom>
              <a:avLst/>
              <a:gdLst/>
              <a:ahLst/>
              <a:cxnLst/>
              <a:rect r="r" b="b" t="t" l="l"/>
              <a:pathLst>
                <a:path h="33924" w="302247">
                  <a:moveTo>
                    <a:pt x="0" y="0"/>
                  </a:moveTo>
                  <a:lnTo>
                    <a:pt x="302247" y="0"/>
                  </a:lnTo>
                  <a:lnTo>
                    <a:pt x="302247" y="33924"/>
                  </a:lnTo>
                  <a:lnTo>
                    <a:pt x="0" y="33924"/>
                  </a:lnTo>
                  <a:close/>
                </a:path>
              </a:pathLst>
            </a:custGeom>
            <a:solidFill>
              <a:srgbClr val="F9B314"/>
            </a:solidFill>
          </p:spPr>
        </p:sp>
        <p:sp>
          <p:nvSpPr>
            <p:cNvPr name="TextBox 4" id="4"/>
            <p:cNvSpPr txBox="true"/>
            <p:nvPr/>
          </p:nvSpPr>
          <p:spPr>
            <a:xfrm>
              <a:off x="0" y="-38100"/>
              <a:ext cx="302247" cy="72024"/>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7115124" y="8961630"/>
            <a:ext cx="288353" cy="431799"/>
          </a:xfrm>
          <a:prstGeom prst="rect">
            <a:avLst/>
          </a:prstGeom>
        </p:spPr>
        <p:txBody>
          <a:bodyPr anchor="t" rtlCol="false" tIns="0" lIns="0" bIns="0" rIns="0">
            <a:spAutoFit/>
          </a:bodyPr>
          <a:lstStyle/>
          <a:p>
            <a:pPr algn="r">
              <a:lnSpc>
                <a:spcPts val="3500"/>
              </a:lnSpc>
            </a:pPr>
            <a:r>
              <a:rPr lang="en-US" b="true" sz="2500">
                <a:solidFill>
                  <a:srgbClr val="101010"/>
                </a:solidFill>
                <a:latin typeface="Montserrat Classic Bold"/>
                <a:ea typeface="Montserrat Classic Bold"/>
                <a:cs typeface="Montserrat Classic Bold"/>
                <a:sym typeface="Montserrat Classic Bold"/>
              </a:rPr>
              <a:t>9</a:t>
            </a:r>
          </a:p>
        </p:txBody>
      </p:sp>
      <p:sp>
        <p:nvSpPr>
          <p:cNvPr name="TextBox 6" id="6"/>
          <p:cNvSpPr txBox="true"/>
          <p:nvPr/>
        </p:nvSpPr>
        <p:spPr>
          <a:xfrm rot="0">
            <a:off x="1155862" y="2285874"/>
            <a:ext cx="15710403" cy="6920231"/>
          </a:xfrm>
          <a:prstGeom prst="rect">
            <a:avLst/>
          </a:prstGeom>
        </p:spPr>
        <p:txBody>
          <a:bodyPr anchor="t" rtlCol="false" tIns="0" lIns="0" bIns="0" rIns="0">
            <a:spAutoFit/>
          </a:bodyPr>
          <a:lstStyle/>
          <a:p>
            <a:pPr algn="just">
              <a:lnSpc>
                <a:spcPts val="3919"/>
              </a:lnSpc>
            </a:pPr>
            <a:r>
              <a:rPr lang="en-US" sz="2799">
                <a:solidFill>
                  <a:srgbClr val="2D262A"/>
                </a:solidFill>
                <a:latin typeface="Montserrat Classic"/>
                <a:ea typeface="Montserrat Classic"/>
                <a:cs typeface="Montserrat Classic"/>
                <a:sym typeface="Montserrat Classic"/>
              </a:rPr>
              <a:t>Named Entity Recognition (NER) adalah salah satu tugas penting dalam pemrosesan bahasa alami (NLP) yang bertujuan untuk mengenali entitas seperti nama orang, organisasi, lokasi, hingga tanggal dalam teks. Bayangkan NER sebagai "detektif digital" yang mampu mengidentifikasi informasi penting dari data teks secara otomatis! Namun, saat kita membawa NER ke dunia olahraga, tantangannya semakin menarik: ada nama-nama pemain, tim, stadion, hingga liga yang unik dan sering kali tidak dikenali oleh model standar. Untuk menjawab tantangan ini, kita bisa memanfaatkan dataset khusus olahraga, menggunakan teknik transfer learning untuk "melatih ulang" model yang sudah ada, atau bahkan meningkatkan variasi data dengan augmentasi kreatif. Dengan bantuan teknologi seperti Transformer (misalnya BERT), kita dapat membuat model yang tidak hanya cerdas tetapi juga memahami konteks olahraga secara lebih mendalam. Hasilnya? Sistem NER yang siap menjawab kebutuhan spesifik di dunia olahraga dengan lebih akurat dan relevan!</a:t>
            </a:r>
          </a:p>
          <a:p>
            <a:pPr algn="just">
              <a:lnSpc>
                <a:spcPts val="3919"/>
              </a:lnSpc>
            </a:pPr>
          </a:p>
        </p:txBody>
      </p:sp>
      <p:grpSp>
        <p:nvGrpSpPr>
          <p:cNvPr name="Group 7" id="7"/>
          <p:cNvGrpSpPr/>
          <p:nvPr/>
        </p:nvGrpSpPr>
        <p:grpSpPr>
          <a:xfrm rot="0">
            <a:off x="1155862" y="1514198"/>
            <a:ext cx="4484217" cy="109618"/>
            <a:chOff x="0" y="0"/>
            <a:chExt cx="1181028" cy="28871"/>
          </a:xfrm>
        </p:grpSpPr>
        <p:sp>
          <p:nvSpPr>
            <p:cNvPr name="Freeform 8" id="8"/>
            <p:cNvSpPr/>
            <p:nvPr/>
          </p:nvSpPr>
          <p:spPr>
            <a:xfrm flipH="false" flipV="false" rot="0">
              <a:off x="0" y="0"/>
              <a:ext cx="1181028" cy="28871"/>
            </a:xfrm>
            <a:custGeom>
              <a:avLst/>
              <a:gdLst/>
              <a:ahLst/>
              <a:cxnLst/>
              <a:rect r="r" b="b" t="t" l="l"/>
              <a:pathLst>
                <a:path h="28871" w="1181028">
                  <a:moveTo>
                    <a:pt x="0" y="0"/>
                  </a:moveTo>
                  <a:lnTo>
                    <a:pt x="1181028" y="0"/>
                  </a:lnTo>
                  <a:lnTo>
                    <a:pt x="1181028" y="28871"/>
                  </a:lnTo>
                  <a:lnTo>
                    <a:pt x="0" y="28871"/>
                  </a:lnTo>
                  <a:close/>
                </a:path>
              </a:pathLst>
            </a:custGeom>
            <a:solidFill>
              <a:srgbClr val="F9B314"/>
            </a:solidFill>
          </p:spPr>
        </p:sp>
        <p:sp>
          <p:nvSpPr>
            <p:cNvPr name="TextBox 9" id="9"/>
            <p:cNvSpPr txBox="true"/>
            <p:nvPr/>
          </p:nvSpPr>
          <p:spPr>
            <a:xfrm>
              <a:off x="0" y="-38100"/>
              <a:ext cx="1181028" cy="66971"/>
            </a:xfrm>
            <a:prstGeom prst="rect">
              <a:avLst/>
            </a:prstGeom>
          </p:spPr>
          <p:txBody>
            <a:bodyPr anchor="ctr" rtlCol="false" tIns="50800" lIns="50800" bIns="50800" rIns="50800"/>
            <a:lstStyle/>
            <a:p>
              <a:pPr algn="ctr">
                <a:lnSpc>
                  <a:spcPts val="2659"/>
                </a:lnSpc>
                <a:spcBef>
                  <a:spcPct val="0"/>
                </a:spcBef>
              </a:pPr>
            </a:p>
          </p:txBody>
        </p:sp>
      </p:grpSp>
      <p:sp>
        <p:nvSpPr>
          <p:cNvPr name="TextBox 10" id="10"/>
          <p:cNvSpPr txBox="true"/>
          <p:nvPr/>
        </p:nvSpPr>
        <p:spPr>
          <a:xfrm rot="0">
            <a:off x="1028700" y="1038225"/>
            <a:ext cx="4639672" cy="352044"/>
          </a:xfrm>
          <a:prstGeom prst="rect">
            <a:avLst/>
          </a:prstGeom>
        </p:spPr>
        <p:txBody>
          <a:bodyPr anchor="t" rtlCol="false" tIns="0" lIns="0" bIns="0" rIns="0">
            <a:spAutoFit/>
          </a:bodyPr>
          <a:lstStyle/>
          <a:p>
            <a:pPr algn="r">
              <a:lnSpc>
                <a:spcPts val="2808"/>
              </a:lnSpc>
            </a:pPr>
            <a:r>
              <a:rPr lang="en-US" b="true" sz="2400">
                <a:solidFill>
                  <a:srgbClr val="101010"/>
                </a:solidFill>
                <a:latin typeface="Montserrat Semi-Bold"/>
                <a:ea typeface="Montserrat Semi-Bold"/>
                <a:cs typeface="Montserrat Semi-Bold"/>
                <a:sym typeface="Montserrat Semi-Bold"/>
              </a:rPr>
              <a:t>Pemrograman Bahasa Alami</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DAGX-YlfMos</dc:identifier>
  <dcterms:modified xsi:type="dcterms:W3CDTF">2011-08-01T06:04:30Z</dcterms:modified>
  <cp:revision>1</cp:revision>
  <dc:title>[Final Project][PBA-TIF-A] Muhammad Aldy Naufal Fadhilah[PPT]</dc:title>
</cp:coreProperties>
</file>