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57" r:id="rId6"/>
    <p:sldId id="261" r:id="rId7"/>
    <p:sldId id="260" r:id="rId8"/>
    <p:sldId id="273" r:id="rId9"/>
    <p:sldId id="274" r:id="rId10"/>
    <p:sldId id="275" r:id="rId11"/>
    <p:sldId id="276" r:id="rId12"/>
    <p:sldId id="263" r:id="rId13"/>
    <p:sldId id="271" r:id="rId14"/>
    <p:sldId id="267" r:id="rId15"/>
    <p:sldId id="268" r:id="rId16"/>
    <p:sldId id="269" r:id="rId17"/>
    <p:sldId id="270"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6F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a:p>
        </p:txBody>
      </p:sp>
      <p:sp>
        <p:nvSpPr>
          <p:cNvPr id="4" name="Espaço Reservado para Data 3"/>
          <p:cNvSpPr>
            <a:spLocks noGrp="1"/>
          </p:cNvSpPr>
          <p:nvPr>
            <p:ph type="dt" sz="half" idx="10"/>
          </p:nvPr>
        </p:nvSpPr>
        <p:spPr/>
        <p:txBody>
          <a:bodyPr/>
          <a:lstStyle/>
          <a:p>
            <a:fld id="{9394FC15-C62C-47D9-AA63-E5A366B8138A}" type="datetimeFigureOut">
              <a:rPr lang="en-US" smtClean="0"/>
              <a:t>9/21/2023</a:t>
            </a:fld>
            <a:endParaRPr lang="en-US" dirty="0"/>
          </a:p>
        </p:txBody>
      </p:sp>
      <p:sp>
        <p:nvSpPr>
          <p:cNvPr id="5" name="Espaço Reservado para Rodapé 4"/>
          <p:cNvSpPr>
            <a:spLocks noGrp="1"/>
          </p:cNvSpPr>
          <p:nvPr>
            <p:ph type="ftr" sz="quarter" idx="11"/>
          </p:nvPr>
        </p:nvSpPr>
        <p:spPr/>
        <p:txBody>
          <a:bodyPr/>
          <a:lstStyle/>
          <a:p>
            <a:endParaRPr lang="en-US" dirty="0"/>
          </a:p>
        </p:txBody>
      </p:sp>
      <p:sp>
        <p:nvSpPr>
          <p:cNvPr id="6" name="Espaço Reservado para Número de Slide 5"/>
          <p:cNvSpPr>
            <a:spLocks noGrp="1"/>
          </p:cNvSpPr>
          <p:nvPr>
            <p:ph type="sldNum" sz="quarter" idx="12"/>
          </p:nvPr>
        </p:nvSpPr>
        <p:spPr/>
        <p:txBody>
          <a:bodyPr/>
          <a:lstStyle/>
          <a:p>
            <a:fld id="{0E91B978-6106-44FE-A2B0-87A2F6797DB9}" type="slidenum">
              <a:rPr lang="en-US" smtClean="0"/>
              <a:t>‹#›</a:t>
            </a:fld>
            <a:endParaRPr lang="en-US" dirty="0"/>
          </a:p>
        </p:txBody>
      </p:sp>
    </p:spTree>
    <p:extLst>
      <p:ext uri="{BB962C8B-B14F-4D97-AF65-F5344CB8AC3E}">
        <p14:creationId xmlns:p14="http://schemas.microsoft.com/office/powerpoint/2010/main" val="2570583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p:cNvSpPr>
            <a:spLocks noGrp="1"/>
          </p:cNvSpPr>
          <p:nvPr>
            <p:ph type="dt" sz="half" idx="10"/>
          </p:nvPr>
        </p:nvSpPr>
        <p:spPr/>
        <p:txBody>
          <a:bodyPr/>
          <a:lstStyle/>
          <a:p>
            <a:fld id="{9394FC15-C62C-47D9-AA63-E5A366B8138A}" type="datetimeFigureOut">
              <a:rPr lang="en-US" smtClean="0"/>
              <a:t>9/21/2023</a:t>
            </a:fld>
            <a:endParaRPr lang="en-US" dirty="0"/>
          </a:p>
        </p:txBody>
      </p:sp>
      <p:sp>
        <p:nvSpPr>
          <p:cNvPr id="5" name="Espaço Reservado para Rodapé 4"/>
          <p:cNvSpPr>
            <a:spLocks noGrp="1"/>
          </p:cNvSpPr>
          <p:nvPr>
            <p:ph type="ftr" sz="quarter" idx="11"/>
          </p:nvPr>
        </p:nvSpPr>
        <p:spPr/>
        <p:txBody>
          <a:bodyPr/>
          <a:lstStyle/>
          <a:p>
            <a:endParaRPr lang="en-US" dirty="0"/>
          </a:p>
        </p:txBody>
      </p:sp>
      <p:sp>
        <p:nvSpPr>
          <p:cNvPr id="6" name="Espaço Reservado para Número de Slide 5"/>
          <p:cNvSpPr>
            <a:spLocks noGrp="1"/>
          </p:cNvSpPr>
          <p:nvPr>
            <p:ph type="sldNum" sz="quarter" idx="12"/>
          </p:nvPr>
        </p:nvSpPr>
        <p:spPr/>
        <p:txBody>
          <a:bodyPr/>
          <a:lstStyle/>
          <a:p>
            <a:fld id="{0E91B978-6106-44FE-A2B0-87A2F6797DB9}" type="slidenum">
              <a:rPr lang="en-US" smtClean="0"/>
              <a:t>‹#›</a:t>
            </a:fld>
            <a:endParaRPr lang="en-US" dirty="0"/>
          </a:p>
        </p:txBody>
      </p:sp>
    </p:spTree>
    <p:extLst>
      <p:ext uri="{BB962C8B-B14F-4D97-AF65-F5344CB8AC3E}">
        <p14:creationId xmlns:p14="http://schemas.microsoft.com/office/powerpoint/2010/main" val="2590103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endParaRPr lang="en-US"/>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p:cNvSpPr>
            <a:spLocks noGrp="1"/>
          </p:cNvSpPr>
          <p:nvPr>
            <p:ph type="dt" sz="half" idx="10"/>
          </p:nvPr>
        </p:nvSpPr>
        <p:spPr/>
        <p:txBody>
          <a:bodyPr/>
          <a:lstStyle/>
          <a:p>
            <a:fld id="{9394FC15-C62C-47D9-AA63-E5A366B8138A}" type="datetimeFigureOut">
              <a:rPr lang="en-US" smtClean="0"/>
              <a:t>9/21/2023</a:t>
            </a:fld>
            <a:endParaRPr lang="en-US" dirty="0"/>
          </a:p>
        </p:txBody>
      </p:sp>
      <p:sp>
        <p:nvSpPr>
          <p:cNvPr id="5" name="Espaço Reservado para Rodapé 4"/>
          <p:cNvSpPr>
            <a:spLocks noGrp="1"/>
          </p:cNvSpPr>
          <p:nvPr>
            <p:ph type="ftr" sz="quarter" idx="11"/>
          </p:nvPr>
        </p:nvSpPr>
        <p:spPr/>
        <p:txBody>
          <a:bodyPr/>
          <a:lstStyle/>
          <a:p>
            <a:endParaRPr lang="en-US" dirty="0"/>
          </a:p>
        </p:txBody>
      </p:sp>
      <p:sp>
        <p:nvSpPr>
          <p:cNvPr id="6" name="Espaço Reservado para Número de Slide 5"/>
          <p:cNvSpPr>
            <a:spLocks noGrp="1"/>
          </p:cNvSpPr>
          <p:nvPr>
            <p:ph type="sldNum" sz="quarter" idx="12"/>
          </p:nvPr>
        </p:nvSpPr>
        <p:spPr/>
        <p:txBody>
          <a:bodyPr/>
          <a:lstStyle/>
          <a:p>
            <a:fld id="{0E91B978-6106-44FE-A2B0-87A2F6797DB9}" type="slidenum">
              <a:rPr lang="en-US" smtClean="0"/>
              <a:t>‹#›</a:t>
            </a:fld>
            <a:endParaRPr lang="en-US" dirty="0"/>
          </a:p>
        </p:txBody>
      </p:sp>
    </p:spTree>
    <p:extLst>
      <p:ext uri="{BB962C8B-B14F-4D97-AF65-F5344CB8AC3E}">
        <p14:creationId xmlns:p14="http://schemas.microsoft.com/office/powerpoint/2010/main" val="966064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en-US"/>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p:cNvSpPr>
            <a:spLocks noGrp="1"/>
          </p:cNvSpPr>
          <p:nvPr>
            <p:ph type="dt" sz="half" idx="10"/>
          </p:nvPr>
        </p:nvSpPr>
        <p:spPr/>
        <p:txBody>
          <a:bodyPr/>
          <a:lstStyle/>
          <a:p>
            <a:fld id="{9394FC15-C62C-47D9-AA63-E5A366B8138A}" type="datetimeFigureOut">
              <a:rPr lang="en-US" smtClean="0"/>
              <a:t>9/21/2023</a:t>
            </a:fld>
            <a:endParaRPr lang="en-US" dirty="0"/>
          </a:p>
        </p:txBody>
      </p:sp>
      <p:sp>
        <p:nvSpPr>
          <p:cNvPr id="5" name="Espaço Reservado para Rodapé 4"/>
          <p:cNvSpPr>
            <a:spLocks noGrp="1"/>
          </p:cNvSpPr>
          <p:nvPr>
            <p:ph type="ftr" sz="quarter" idx="11"/>
          </p:nvPr>
        </p:nvSpPr>
        <p:spPr/>
        <p:txBody>
          <a:bodyPr/>
          <a:lstStyle/>
          <a:p>
            <a:endParaRPr lang="en-US" dirty="0"/>
          </a:p>
        </p:txBody>
      </p:sp>
      <p:sp>
        <p:nvSpPr>
          <p:cNvPr id="6" name="Espaço Reservado para Número de Slide 5"/>
          <p:cNvSpPr>
            <a:spLocks noGrp="1"/>
          </p:cNvSpPr>
          <p:nvPr>
            <p:ph type="sldNum" sz="quarter" idx="12"/>
          </p:nvPr>
        </p:nvSpPr>
        <p:spPr/>
        <p:txBody>
          <a:bodyPr/>
          <a:lstStyle/>
          <a:p>
            <a:fld id="{0E91B978-6106-44FE-A2B0-87A2F6797DB9}" type="slidenum">
              <a:rPr lang="en-US" smtClean="0"/>
              <a:t>‹#›</a:t>
            </a:fld>
            <a:endParaRPr lang="en-US" dirty="0"/>
          </a:p>
        </p:txBody>
      </p:sp>
    </p:spTree>
    <p:extLst>
      <p:ext uri="{BB962C8B-B14F-4D97-AF65-F5344CB8AC3E}">
        <p14:creationId xmlns:p14="http://schemas.microsoft.com/office/powerpoint/2010/main" val="111156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9394FC15-C62C-47D9-AA63-E5A366B8138A}" type="datetimeFigureOut">
              <a:rPr lang="en-US" smtClean="0"/>
              <a:t>9/21/2023</a:t>
            </a:fld>
            <a:endParaRPr lang="en-US" dirty="0"/>
          </a:p>
        </p:txBody>
      </p:sp>
      <p:sp>
        <p:nvSpPr>
          <p:cNvPr id="5" name="Espaço Reservado para Rodapé 4"/>
          <p:cNvSpPr>
            <a:spLocks noGrp="1"/>
          </p:cNvSpPr>
          <p:nvPr>
            <p:ph type="ftr" sz="quarter" idx="11"/>
          </p:nvPr>
        </p:nvSpPr>
        <p:spPr/>
        <p:txBody>
          <a:bodyPr/>
          <a:lstStyle/>
          <a:p>
            <a:endParaRPr lang="en-US" dirty="0"/>
          </a:p>
        </p:txBody>
      </p:sp>
      <p:sp>
        <p:nvSpPr>
          <p:cNvPr id="6" name="Espaço Reservado para Número de Slide 5"/>
          <p:cNvSpPr>
            <a:spLocks noGrp="1"/>
          </p:cNvSpPr>
          <p:nvPr>
            <p:ph type="sldNum" sz="quarter" idx="12"/>
          </p:nvPr>
        </p:nvSpPr>
        <p:spPr/>
        <p:txBody>
          <a:bodyPr/>
          <a:lstStyle/>
          <a:p>
            <a:fld id="{0E91B978-6106-44FE-A2B0-87A2F6797DB9}" type="slidenum">
              <a:rPr lang="en-US" smtClean="0"/>
              <a:t>‹#›</a:t>
            </a:fld>
            <a:endParaRPr lang="en-US" dirty="0"/>
          </a:p>
        </p:txBody>
      </p:sp>
    </p:spTree>
    <p:extLst>
      <p:ext uri="{BB962C8B-B14F-4D97-AF65-F5344CB8AC3E}">
        <p14:creationId xmlns:p14="http://schemas.microsoft.com/office/powerpoint/2010/main" val="2857158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en-US"/>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4"/>
          <p:cNvSpPr>
            <a:spLocks noGrp="1"/>
          </p:cNvSpPr>
          <p:nvPr>
            <p:ph type="dt" sz="half" idx="10"/>
          </p:nvPr>
        </p:nvSpPr>
        <p:spPr/>
        <p:txBody>
          <a:bodyPr/>
          <a:lstStyle/>
          <a:p>
            <a:fld id="{9394FC15-C62C-47D9-AA63-E5A366B8138A}" type="datetimeFigureOut">
              <a:rPr lang="en-US" smtClean="0"/>
              <a:t>9/21/2023</a:t>
            </a:fld>
            <a:endParaRPr lang="en-US" dirty="0"/>
          </a:p>
        </p:txBody>
      </p:sp>
      <p:sp>
        <p:nvSpPr>
          <p:cNvPr id="6" name="Espaço Reservado para Rodapé 5"/>
          <p:cNvSpPr>
            <a:spLocks noGrp="1"/>
          </p:cNvSpPr>
          <p:nvPr>
            <p:ph type="ftr" sz="quarter" idx="11"/>
          </p:nvPr>
        </p:nvSpPr>
        <p:spPr/>
        <p:txBody>
          <a:bodyPr/>
          <a:lstStyle/>
          <a:p>
            <a:endParaRPr lang="en-US" dirty="0"/>
          </a:p>
        </p:txBody>
      </p:sp>
      <p:sp>
        <p:nvSpPr>
          <p:cNvPr id="7" name="Espaço Reservado para Número de Slide 6"/>
          <p:cNvSpPr>
            <a:spLocks noGrp="1"/>
          </p:cNvSpPr>
          <p:nvPr>
            <p:ph type="sldNum" sz="quarter" idx="12"/>
          </p:nvPr>
        </p:nvSpPr>
        <p:spPr/>
        <p:txBody>
          <a:bodyPr/>
          <a:lstStyle/>
          <a:p>
            <a:fld id="{0E91B978-6106-44FE-A2B0-87A2F6797DB9}" type="slidenum">
              <a:rPr lang="en-US" smtClean="0"/>
              <a:t>‹#›</a:t>
            </a:fld>
            <a:endParaRPr lang="en-US" dirty="0"/>
          </a:p>
        </p:txBody>
      </p:sp>
    </p:spTree>
    <p:extLst>
      <p:ext uri="{BB962C8B-B14F-4D97-AF65-F5344CB8AC3E}">
        <p14:creationId xmlns:p14="http://schemas.microsoft.com/office/powerpoint/2010/main" val="319676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endParaRPr lang="en-US"/>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Espaço Reservado para Data 6"/>
          <p:cNvSpPr>
            <a:spLocks noGrp="1"/>
          </p:cNvSpPr>
          <p:nvPr>
            <p:ph type="dt" sz="half" idx="10"/>
          </p:nvPr>
        </p:nvSpPr>
        <p:spPr/>
        <p:txBody>
          <a:bodyPr/>
          <a:lstStyle/>
          <a:p>
            <a:fld id="{9394FC15-C62C-47D9-AA63-E5A366B8138A}" type="datetimeFigureOut">
              <a:rPr lang="en-US" smtClean="0"/>
              <a:t>9/21/2023</a:t>
            </a:fld>
            <a:endParaRPr lang="en-US" dirty="0"/>
          </a:p>
        </p:txBody>
      </p:sp>
      <p:sp>
        <p:nvSpPr>
          <p:cNvPr id="8" name="Espaço Reservado para Rodapé 7"/>
          <p:cNvSpPr>
            <a:spLocks noGrp="1"/>
          </p:cNvSpPr>
          <p:nvPr>
            <p:ph type="ftr" sz="quarter" idx="11"/>
          </p:nvPr>
        </p:nvSpPr>
        <p:spPr/>
        <p:txBody>
          <a:bodyPr/>
          <a:lstStyle/>
          <a:p>
            <a:endParaRPr lang="en-US" dirty="0"/>
          </a:p>
        </p:txBody>
      </p:sp>
      <p:sp>
        <p:nvSpPr>
          <p:cNvPr id="9" name="Espaço Reservado para Número de Slide 8"/>
          <p:cNvSpPr>
            <a:spLocks noGrp="1"/>
          </p:cNvSpPr>
          <p:nvPr>
            <p:ph type="sldNum" sz="quarter" idx="12"/>
          </p:nvPr>
        </p:nvSpPr>
        <p:spPr/>
        <p:txBody>
          <a:bodyPr/>
          <a:lstStyle/>
          <a:p>
            <a:fld id="{0E91B978-6106-44FE-A2B0-87A2F6797DB9}" type="slidenum">
              <a:rPr lang="en-US" smtClean="0"/>
              <a:t>‹#›</a:t>
            </a:fld>
            <a:endParaRPr lang="en-US" dirty="0"/>
          </a:p>
        </p:txBody>
      </p:sp>
    </p:spTree>
    <p:extLst>
      <p:ext uri="{BB962C8B-B14F-4D97-AF65-F5344CB8AC3E}">
        <p14:creationId xmlns:p14="http://schemas.microsoft.com/office/powerpoint/2010/main" val="4201364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en-US"/>
          </a:p>
        </p:txBody>
      </p:sp>
      <p:sp>
        <p:nvSpPr>
          <p:cNvPr id="3" name="Espaço Reservado para Data 2"/>
          <p:cNvSpPr>
            <a:spLocks noGrp="1"/>
          </p:cNvSpPr>
          <p:nvPr>
            <p:ph type="dt" sz="half" idx="10"/>
          </p:nvPr>
        </p:nvSpPr>
        <p:spPr/>
        <p:txBody>
          <a:bodyPr/>
          <a:lstStyle/>
          <a:p>
            <a:fld id="{9394FC15-C62C-47D9-AA63-E5A366B8138A}" type="datetimeFigureOut">
              <a:rPr lang="en-US" smtClean="0"/>
              <a:t>9/21/2023</a:t>
            </a:fld>
            <a:endParaRPr lang="en-US" dirty="0"/>
          </a:p>
        </p:txBody>
      </p:sp>
      <p:sp>
        <p:nvSpPr>
          <p:cNvPr id="4" name="Espaço Reservado para Rodapé 3"/>
          <p:cNvSpPr>
            <a:spLocks noGrp="1"/>
          </p:cNvSpPr>
          <p:nvPr>
            <p:ph type="ftr" sz="quarter" idx="11"/>
          </p:nvPr>
        </p:nvSpPr>
        <p:spPr/>
        <p:txBody>
          <a:bodyPr/>
          <a:lstStyle/>
          <a:p>
            <a:endParaRPr lang="en-US" dirty="0"/>
          </a:p>
        </p:txBody>
      </p:sp>
      <p:sp>
        <p:nvSpPr>
          <p:cNvPr id="5" name="Espaço Reservado para Número de Slide 4"/>
          <p:cNvSpPr>
            <a:spLocks noGrp="1"/>
          </p:cNvSpPr>
          <p:nvPr>
            <p:ph type="sldNum" sz="quarter" idx="12"/>
          </p:nvPr>
        </p:nvSpPr>
        <p:spPr/>
        <p:txBody>
          <a:bodyPr/>
          <a:lstStyle/>
          <a:p>
            <a:fld id="{0E91B978-6106-44FE-A2B0-87A2F6797DB9}" type="slidenum">
              <a:rPr lang="en-US" smtClean="0"/>
              <a:t>‹#›</a:t>
            </a:fld>
            <a:endParaRPr lang="en-US" dirty="0"/>
          </a:p>
        </p:txBody>
      </p:sp>
    </p:spTree>
    <p:extLst>
      <p:ext uri="{BB962C8B-B14F-4D97-AF65-F5344CB8AC3E}">
        <p14:creationId xmlns:p14="http://schemas.microsoft.com/office/powerpoint/2010/main" val="26176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394FC15-C62C-47D9-AA63-E5A366B8138A}" type="datetimeFigureOut">
              <a:rPr lang="en-US" smtClean="0"/>
              <a:t>9/21/2023</a:t>
            </a:fld>
            <a:endParaRPr lang="en-US" dirty="0"/>
          </a:p>
        </p:txBody>
      </p:sp>
      <p:sp>
        <p:nvSpPr>
          <p:cNvPr id="3" name="Espaço Reservado para Rodapé 2"/>
          <p:cNvSpPr>
            <a:spLocks noGrp="1"/>
          </p:cNvSpPr>
          <p:nvPr>
            <p:ph type="ftr" sz="quarter" idx="11"/>
          </p:nvPr>
        </p:nvSpPr>
        <p:spPr/>
        <p:txBody>
          <a:bodyPr/>
          <a:lstStyle/>
          <a:p>
            <a:endParaRPr lang="en-US" dirty="0"/>
          </a:p>
        </p:txBody>
      </p:sp>
      <p:sp>
        <p:nvSpPr>
          <p:cNvPr id="4" name="Espaço Reservado para Número de Slide 3"/>
          <p:cNvSpPr>
            <a:spLocks noGrp="1"/>
          </p:cNvSpPr>
          <p:nvPr>
            <p:ph type="sldNum" sz="quarter" idx="12"/>
          </p:nvPr>
        </p:nvSpPr>
        <p:spPr/>
        <p:txBody>
          <a:bodyPr/>
          <a:lstStyle/>
          <a:p>
            <a:fld id="{0E91B978-6106-44FE-A2B0-87A2F6797DB9}" type="slidenum">
              <a:rPr lang="en-US" smtClean="0"/>
              <a:t>‹#›</a:t>
            </a:fld>
            <a:endParaRPr lang="en-US" dirty="0"/>
          </a:p>
        </p:txBody>
      </p:sp>
    </p:spTree>
    <p:extLst>
      <p:ext uri="{BB962C8B-B14F-4D97-AF65-F5344CB8AC3E}">
        <p14:creationId xmlns:p14="http://schemas.microsoft.com/office/powerpoint/2010/main" val="3549865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394FC15-C62C-47D9-AA63-E5A366B8138A}" type="datetimeFigureOut">
              <a:rPr lang="en-US" smtClean="0"/>
              <a:t>9/21/2023</a:t>
            </a:fld>
            <a:endParaRPr lang="en-US" dirty="0"/>
          </a:p>
        </p:txBody>
      </p:sp>
      <p:sp>
        <p:nvSpPr>
          <p:cNvPr id="6" name="Espaço Reservado para Rodapé 5"/>
          <p:cNvSpPr>
            <a:spLocks noGrp="1"/>
          </p:cNvSpPr>
          <p:nvPr>
            <p:ph type="ftr" sz="quarter" idx="11"/>
          </p:nvPr>
        </p:nvSpPr>
        <p:spPr/>
        <p:txBody>
          <a:bodyPr/>
          <a:lstStyle/>
          <a:p>
            <a:endParaRPr lang="en-US" dirty="0"/>
          </a:p>
        </p:txBody>
      </p:sp>
      <p:sp>
        <p:nvSpPr>
          <p:cNvPr id="7" name="Espaço Reservado para Número de Slide 6"/>
          <p:cNvSpPr>
            <a:spLocks noGrp="1"/>
          </p:cNvSpPr>
          <p:nvPr>
            <p:ph type="sldNum" sz="quarter" idx="12"/>
          </p:nvPr>
        </p:nvSpPr>
        <p:spPr/>
        <p:txBody>
          <a:bodyPr/>
          <a:lstStyle/>
          <a:p>
            <a:fld id="{0E91B978-6106-44FE-A2B0-87A2F6797DB9}" type="slidenum">
              <a:rPr lang="en-US" smtClean="0"/>
              <a:t>‹#›</a:t>
            </a:fld>
            <a:endParaRPr lang="en-US" dirty="0"/>
          </a:p>
        </p:txBody>
      </p:sp>
    </p:spTree>
    <p:extLst>
      <p:ext uri="{BB962C8B-B14F-4D97-AF65-F5344CB8AC3E}">
        <p14:creationId xmlns:p14="http://schemas.microsoft.com/office/powerpoint/2010/main" val="2327086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394FC15-C62C-47D9-AA63-E5A366B8138A}" type="datetimeFigureOut">
              <a:rPr lang="en-US" smtClean="0"/>
              <a:t>9/21/2023</a:t>
            </a:fld>
            <a:endParaRPr lang="en-US" dirty="0"/>
          </a:p>
        </p:txBody>
      </p:sp>
      <p:sp>
        <p:nvSpPr>
          <p:cNvPr id="6" name="Espaço Reservado para Rodapé 5"/>
          <p:cNvSpPr>
            <a:spLocks noGrp="1"/>
          </p:cNvSpPr>
          <p:nvPr>
            <p:ph type="ftr" sz="quarter" idx="11"/>
          </p:nvPr>
        </p:nvSpPr>
        <p:spPr/>
        <p:txBody>
          <a:bodyPr/>
          <a:lstStyle/>
          <a:p>
            <a:endParaRPr lang="en-US" dirty="0"/>
          </a:p>
        </p:txBody>
      </p:sp>
      <p:sp>
        <p:nvSpPr>
          <p:cNvPr id="7" name="Espaço Reservado para Número de Slide 6"/>
          <p:cNvSpPr>
            <a:spLocks noGrp="1"/>
          </p:cNvSpPr>
          <p:nvPr>
            <p:ph type="sldNum" sz="quarter" idx="12"/>
          </p:nvPr>
        </p:nvSpPr>
        <p:spPr/>
        <p:txBody>
          <a:bodyPr/>
          <a:lstStyle/>
          <a:p>
            <a:fld id="{0E91B978-6106-44FE-A2B0-87A2F6797DB9}" type="slidenum">
              <a:rPr lang="en-US" smtClean="0"/>
              <a:t>‹#›</a:t>
            </a:fld>
            <a:endParaRPr lang="en-US" dirty="0"/>
          </a:p>
        </p:txBody>
      </p:sp>
    </p:spTree>
    <p:extLst>
      <p:ext uri="{BB962C8B-B14F-4D97-AF65-F5344CB8AC3E}">
        <p14:creationId xmlns:p14="http://schemas.microsoft.com/office/powerpoint/2010/main" val="270506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4FC15-C62C-47D9-AA63-E5A366B8138A}" type="datetimeFigureOut">
              <a:rPr lang="en-US" smtClean="0"/>
              <a:t>9/21/2023</a:t>
            </a:fld>
            <a:endParaRPr lang="en-US" dirty="0"/>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1B978-6106-44FE-A2B0-87A2F6797DB9}" type="slidenum">
              <a:rPr lang="en-US" smtClean="0"/>
              <a:t>‹#›</a:t>
            </a:fld>
            <a:endParaRPr lang="en-US" dirty="0"/>
          </a:p>
        </p:txBody>
      </p:sp>
    </p:spTree>
    <p:extLst>
      <p:ext uri="{BB962C8B-B14F-4D97-AF65-F5344CB8AC3E}">
        <p14:creationId xmlns:p14="http://schemas.microsoft.com/office/powerpoint/2010/main" val="2487344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en.wikipedia.org/wiki/Cohen%27s_kapp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mariofilho.com/" TargetMode="External"/><Relationship Id="rId5" Type="http://schemas.openxmlformats.org/officeDocument/2006/relationships/hyperlink" Target="https://mariofilho.com/mape-erro-absoluto-percentual-medio-em-machine-learning/" TargetMode="Externa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scikit-learn.org/stable/modules/generated/sklearn.model_selection.RandomizedSearchCV.html" TargetMode="External"/><Relationship Id="rId2" Type="http://schemas.openxmlformats.org/officeDocument/2006/relationships/hyperlink" Target="https://scikit-learn.org/stable/modules/generated/sklearn.model_selection.GridSearchCV.html"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blog.somostera.com/data-science/clusteriza%C3%A7%C3%A3o-de-dados"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analyticsvidhya.com/blog/2021/06/kmodes-clustering-algorithm-for-categorical-data/" TargetMode="External"/><Relationship Id="rId2" Type="http://schemas.openxmlformats.org/officeDocument/2006/relationships/hyperlink" Target="https://www.youtube.com/watch?v=b39_vipRkUo" TargetMode="External"/><Relationship Id="rId1" Type="http://schemas.openxmlformats.org/officeDocument/2006/relationships/slideLayout" Target="../slideLayouts/slideLayout1.xml"/><Relationship Id="rId5" Type="http://schemas.openxmlformats.org/officeDocument/2006/relationships/hyperlink" Target="https://www.dca.fee.unicamp.br/~lboccato/topico_8_clusterizacao.pdf" TargetMode="External"/><Relationship Id="rId4" Type="http://schemas.openxmlformats.org/officeDocument/2006/relationships/hyperlink" Target="https://www.maxwell.vrac.puc-rio.br/14382/14382_4.PDF"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sites.google.com/view/vinegarhill-datalabs/introduction-to-machine-learning/random-forest-and-ol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tângulo 44"/>
          <p:cNvSpPr/>
          <p:nvPr/>
        </p:nvSpPr>
        <p:spPr>
          <a:xfrm>
            <a:off x="1105989" y="125556"/>
            <a:ext cx="6096000" cy="685059"/>
          </a:xfrm>
          <a:prstGeom prst="rect">
            <a:avLst/>
          </a:prstGeom>
        </p:spPr>
        <p:txBody>
          <a:bodyPr>
            <a:spAutoFit/>
          </a:bodyPr>
          <a:lstStyle/>
          <a:p>
            <a:pPr>
              <a:lnSpc>
                <a:spcPct val="107000"/>
              </a:lnSpc>
              <a:spcAft>
                <a:spcPts val="800"/>
              </a:spcAft>
            </a:pPr>
            <a:r>
              <a:rPr lang="pt-PT" dirty="0">
                <a:effectLst/>
                <a:latin typeface="Calibri" panose="020F0502020204030204" pitchFamily="34" charset="0"/>
                <a:ea typeface="Calibri" panose="020F0502020204030204" pitchFamily="34" charset="0"/>
                <a:cs typeface="Times New Roman" panose="02020603050405020304" pitchFamily="18" charset="0"/>
              </a:rPr>
              <a:t>Y = variavel resposta, target, dependente, output, </a:t>
            </a:r>
            <a:br>
              <a:rPr lang="pt-PT" dirty="0">
                <a:effectLst/>
                <a:latin typeface="Calibri" panose="020F0502020204030204" pitchFamily="34" charset="0"/>
                <a:ea typeface="Calibri" panose="020F0502020204030204" pitchFamily="34" charset="0"/>
                <a:cs typeface="Times New Roman" panose="02020603050405020304" pitchFamily="18" charset="0"/>
              </a:rPr>
            </a:br>
            <a:r>
              <a:rPr lang="pt-PT" dirty="0">
                <a:effectLst/>
                <a:latin typeface="Calibri" panose="020F0502020204030204" pitchFamily="34" charset="0"/>
                <a:ea typeface="Calibri" panose="020F0502020204030204" pitchFamily="34" charset="0"/>
                <a:cs typeface="Times New Roman" panose="02020603050405020304" pitchFamily="18" charset="0"/>
              </a:rPr>
              <a:t>X = variável preditora, </a:t>
            </a:r>
            <a:r>
              <a:rPr lang="pt-PT" dirty="0" err="1">
                <a:latin typeface="Calibri" panose="020F0502020204030204" pitchFamily="34" charset="0"/>
                <a:ea typeface="Calibri" panose="020F0502020204030204" pitchFamily="34" charset="0"/>
                <a:cs typeface="Times New Roman" panose="02020603050405020304" pitchFamily="18" charset="0"/>
              </a:rPr>
              <a:t>exploratoria</a:t>
            </a:r>
            <a:r>
              <a:rPr lang="pt-PT" dirty="0">
                <a:latin typeface="Calibri" panose="020F0502020204030204" pitchFamily="34" charset="0"/>
                <a:ea typeface="Calibri" panose="020F0502020204030204" pitchFamily="34" charset="0"/>
                <a:cs typeface="Times New Roman" panose="02020603050405020304" pitchFamily="18" charset="0"/>
              </a:rPr>
              <a:t>, </a:t>
            </a:r>
            <a:r>
              <a:rPr lang="pt-PT" dirty="0">
                <a:effectLst/>
                <a:latin typeface="Calibri" panose="020F0502020204030204" pitchFamily="34" charset="0"/>
                <a:ea typeface="Calibri" panose="020F0502020204030204" pitchFamily="34" charset="0"/>
                <a:cs typeface="Times New Roman" panose="02020603050405020304" pitchFamily="18" charset="0"/>
              </a:rPr>
              <a:t>independente, input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m 1"/>
          <p:cNvPicPr>
            <a:picLocks noChangeAspect="1"/>
          </p:cNvPicPr>
          <p:nvPr/>
        </p:nvPicPr>
        <p:blipFill>
          <a:blip r:embed="rId2"/>
          <a:stretch>
            <a:fillRect/>
          </a:stretch>
        </p:blipFill>
        <p:spPr>
          <a:xfrm>
            <a:off x="1822550" y="2468219"/>
            <a:ext cx="6073666" cy="2705334"/>
          </a:xfrm>
          <a:prstGeom prst="rect">
            <a:avLst/>
          </a:prstGeom>
        </p:spPr>
      </p:pic>
      <p:pic>
        <p:nvPicPr>
          <p:cNvPr id="3" name="Imagem 2"/>
          <p:cNvPicPr>
            <a:picLocks noChangeAspect="1"/>
          </p:cNvPicPr>
          <p:nvPr/>
        </p:nvPicPr>
        <p:blipFill>
          <a:blip r:embed="rId3"/>
          <a:stretch>
            <a:fillRect/>
          </a:stretch>
        </p:blipFill>
        <p:spPr>
          <a:xfrm>
            <a:off x="3234053" y="1379747"/>
            <a:ext cx="2118544" cy="388654"/>
          </a:xfrm>
          <a:prstGeom prst="rect">
            <a:avLst/>
          </a:prstGeom>
        </p:spPr>
      </p:pic>
    </p:spTree>
    <p:extLst>
      <p:ext uri="{BB962C8B-B14F-4D97-AF65-F5344CB8AC3E}">
        <p14:creationId xmlns:p14="http://schemas.microsoft.com/office/powerpoint/2010/main" val="2041941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F0F4-D34A-CDE8-857E-3C561BA04F86}"/>
              </a:ext>
            </a:extLst>
          </p:cNvPr>
          <p:cNvSpPr>
            <a:spLocks noGrp="1"/>
          </p:cNvSpPr>
          <p:nvPr>
            <p:ph type="title"/>
          </p:nvPr>
        </p:nvSpPr>
        <p:spPr>
          <a:xfrm>
            <a:off x="838200" y="174296"/>
            <a:ext cx="10515600" cy="644524"/>
          </a:xfrm>
        </p:spPr>
        <p:txBody>
          <a:bodyPr>
            <a:normAutofit/>
          </a:bodyPr>
          <a:lstStyle/>
          <a:p>
            <a:pPr algn="ctr"/>
            <a:r>
              <a:rPr lang="pt-PT" sz="2400" dirty="0">
                <a:latin typeface="Arial" panose="020B0604020202020204" pitchFamily="34" charset="0"/>
                <a:cs typeface="Arial" panose="020B0604020202020204" pitchFamily="34" charset="0"/>
              </a:rPr>
              <a:t>Métrica – Para Classificação</a:t>
            </a:r>
          </a:p>
        </p:txBody>
      </p:sp>
      <p:sp>
        <p:nvSpPr>
          <p:cNvPr id="3" name="Content Placeholder 2">
            <a:extLst>
              <a:ext uri="{FF2B5EF4-FFF2-40B4-BE49-F238E27FC236}">
                <a16:creationId xmlns:a16="http://schemas.microsoft.com/office/drawing/2014/main" id="{5F3EA1AA-44D0-A058-4D8F-066A168B39C6}"/>
              </a:ext>
            </a:extLst>
          </p:cNvPr>
          <p:cNvSpPr>
            <a:spLocks noGrp="1"/>
          </p:cNvSpPr>
          <p:nvPr>
            <p:ph idx="1"/>
          </p:nvPr>
        </p:nvSpPr>
        <p:spPr>
          <a:xfrm>
            <a:off x="838200" y="933060"/>
            <a:ext cx="5012094" cy="5803641"/>
          </a:xfrm>
        </p:spPr>
        <p:txBody>
          <a:bodyPr>
            <a:normAutofit/>
          </a:bodyPr>
          <a:lstStyle/>
          <a:p>
            <a:pPr marL="0" indent="0">
              <a:buNone/>
            </a:pPr>
            <a:endParaRPr lang="pt-PT" sz="1100" b="1" dirty="0">
              <a:solidFill>
                <a:srgbClr val="000000"/>
              </a:solidFill>
              <a:latin typeface="Arial" panose="020B0604020202020204" pitchFamily="34" charset="0"/>
              <a:cs typeface="Arial" panose="020B0604020202020204" pitchFamily="34" charset="0"/>
            </a:endParaRPr>
          </a:p>
          <a:p>
            <a:pPr marL="0" indent="0">
              <a:buNone/>
            </a:pPr>
            <a:r>
              <a:rPr lang="pt-PT" sz="1600" b="1" dirty="0">
                <a:solidFill>
                  <a:srgbClr val="000000"/>
                </a:solidFill>
                <a:latin typeface="Arial" panose="020B0604020202020204" pitchFamily="34" charset="0"/>
                <a:cs typeface="Arial" panose="020B0604020202020204" pitchFamily="34" charset="0"/>
              </a:rPr>
              <a:t>F1 Score</a:t>
            </a:r>
          </a:p>
          <a:p>
            <a:pPr algn="l"/>
            <a:r>
              <a:rPr lang="pt-PT" sz="1100" b="0" i="0" dirty="0">
                <a:solidFill>
                  <a:srgbClr val="000000"/>
                </a:solidFill>
                <a:effectLst/>
                <a:latin typeface="Helvetica Neue"/>
              </a:rPr>
              <a:t>O F1 Score é a média harmônica de </a:t>
            </a:r>
            <a:r>
              <a:rPr lang="pt-PT" sz="1100" b="0" i="0" dirty="0" err="1">
                <a:solidFill>
                  <a:srgbClr val="000000"/>
                </a:solidFill>
                <a:effectLst/>
                <a:latin typeface="Helvetica Neue"/>
              </a:rPr>
              <a:t>recall</a:t>
            </a:r>
            <a:r>
              <a:rPr lang="pt-PT" sz="1100" b="0" i="0" dirty="0">
                <a:solidFill>
                  <a:srgbClr val="000000"/>
                </a:solidFill>
                <a:effectLst/>
                <a:latin typeface="Helvetica Neue"/>
              </a:rPr>
              <a:t> e </a:t>
            </a:r>
            <a:r>
              <a:rPr lang="pt-PT" sz="1100" b="0" i="0" dirty="0" err="1">
                <a:solidFill>
                  <a:srgbClr val="000000"/>
                </a:solidFill>
                <a:effectLst/>
                <a:latin typeface="Helvetica Neue"/>
              </a:rPr>
              <a:t>precision</a:t>
            </a:r>
            <a:r>
              <a:rPr lang="pt-PT" sz="1100" b="0" i="0" dirty="0">
                <a:solidFill>
                  <a:srgbClr val="000000"/>
                </a:solidFill>
                <a:effectLst/>
                <a:latin typeface="Helvetica Neue"/>
              </a:rPr>
              <a:t>, com uma pontuação mais alta para um modelo melhor.</a:t>
            </a:r>
          </a:p>
          <a:p>
            <a:pPr algn="l"/>
            <a:r>
              <a:rPr lang="pt-PT" sz="1100" b="0" i="0" dirty="0">
                <a:solidFill>
                  <a:srgbClr val="000000"/>
                </a:solidFill>
                <a:effectLst/>
                <a:latin typeface="Helvetica Neue"/>
              </a:rPr>
              <a:t>A média harmônica é uma média quando x e y são iguais. Mas quando x e y são diferentes, fica mais próximo do número menor em comparação com o número maior. </a:t>
            </a:r>
          </a:p>
          <a:p>
            <a:pPr marL="0" indent="0">
              <a:buNone/>
            </a:pPr>
            <a:endParaRPr lang="pt-PT" sz="1600" b="1" dirty="0">
              <a:solidFill>
                <a:srgbClr val="000000"/>
              </a:solidFill>
              <a:latin typeface="Arial" panose="020B0604020202020204" pitchFamily="34" charset="0"/>
              <a:cs typeface="Arial" panose="020B0604020202020204" pitchFamily="34" charset="0"/>
            </a:endParaRPr>
          </a:p>
          <a:p>
            <a:pPr marL="0" indent="0">
              <a:buNone/>
            </a:pPr>
            <a:endParaRPr lang="pt-PT" sz="1600" b="1" dirty="0">
              <a:solidFill>
                <a:srgbClr val="000000"/>
              </a:solidFill>
              <a:latin typeface="Arial" panose="020B0604020202020204" pitchFamily="34" charset="0"/>
              <a:cs typeface="Arial" panose="020B0604020202020204" pitchFamily="34" charset="0"/>
            </a:endParaRPr>
          </a:p>
          <a:p>
            <a:pPr marL="0" indent="0">
              <a:buNone/>
            </a:pPr>
            <a:endParaRPr lang="pt-PT" sz="1600" b="1" dirty="0">
              <a:solidFill>
                <a:srgbClr val="000000"/>
              </a:solidFill>
              <a:latin typeface="Arial" panose="020B0604020202020204" pitchFamily="34" charset="0"/>
              <a:cs typeface="Arial" panose="020B0604020202020204" pitchFamily="34" charset="0"/>
            </a:endParaRPr>
          </a:p>
          <a:p>
            <a:pPr marL="0" indent="0">
              <a:buNone/>
            </a:pPr>
            <a:endParaRPr lang="pt-PT" sz="1600" b="1" dirty="0">
              <a:solidFill>
                <a:srgbClr val="000000"/>
              </a:solidFill>
              <a:latin typeface="Arial" panose="020B0604020202020204" pitchFamily="34" charset="0"/>
              <a:cs typeface="Arial" panose="020B0604020202020204" pitchFamily="34" charset="0"/>
            </a:endParaRPr>
          </a:p>
          <a:p>
            <a:pPr marL="0" indent="0">
              <a:buNone/>
            </a:pPr>
            <a:endParaRPr lang="pt-PT" sz="1600" b="1" dirty="0">
              <a:solidFill>
                <a:srgbClr val="000000"/>
              </a:solidFill>
              <a:latin typeface="Arial" panose="020B0604020202020204" pitchFamily="34" charset="0"/>
              <a:cs typeface="Arial" panose="020B0604020202020204" pitchFamily="34" charset="0"/>
            </a:endParaRPr>
          </a:p>
          <a:p>
            <a:pPr marL="0" indent="0">
              <a:buNone/>
            </a:pPr>
            <a:r>
              <a:rPr lang="pt-PT" sz="1100" b="1" i="0" dirty="0">
                <a:solidFill>
                  <a:srgbClr val="242424"/>
                </a:solidFill>
                <a:effectLst/>
                <a:latin typeface="sohne"/>
              </a:rPr>
              <a:t>Log-</a:t>
            </a:r>
            <a:r>
              <a:rPr lang="pt-PT" sz="1100" b="1" i="0" dirty="0" err="1">
                <a:solidFill>
                  <a:srgbClr val="242424"/>
                </a:solidFill>
                <a:effectLst/>
                <a:latin typeface="sohne"/>
              </a:rPr>
              <a:t>loss</a:t>
            </a:r>
            <a:endParaRPr lang="pt-PT" sz="1100" b="1" i="0" dirty="0">
              <a:solidFill>
                <a:srgbClr val="242424"/>
              </a:solidFill>
              <a:effectLst/>
              <a:latin typeface="sohne"/>
            </a:endParaRPr>
          </a:p>
          <a:p>
            <a:pPr marL="0" indent="0">
              <a:buNone/>
            </a:pPr>
            <a:r>
              <a:rPr lang="pt-PT" sz="1100" b="0" i="0" dirty="0">
                <a:solidFill>
                  <a:srgbClr val="242424"/>
                </a:solidFill>
                <a:effectLst/>
                <a:latin typeface="source-serif-pro"/>
              </a:rPr>
              <a:t> </a:t>
            </a:r>
            <a:r>
              <a:rPr lang="pt-PT" sz="1100" b="0" i="1" u="sng" dirty="0" err="1">
                <a:effectLst/>
                <a:latin typeface="source-serif-pro"/>
                <a:hlinkClick r:id="rId2"/>
              </a:rPr>
              <a:t>Kappa</a:t>
            </a:r>
            <a:r>
              <a:rPr lang="pt-PT" sz="1100" b="0" i="1" u="sng" dirty="0">
                <a:effectLst/>
                <a:latin typeface="source-serif-pro"/>
                <a:hlinkClick r:id="rId2"/>
              </a:rPr>
              <a:t> de Cohen</a:t>
            </a:r>
            <a:r>
              <a:rPr lang="pt-PT" sz="1100" b="0" i="0" dirty="0">
                <a:solidFill>
                  <a:srgbClr val="242424"/>
                </a:solidFill>
                <a:effectLst/>
                <a:latin typeface="source-serif-pro"/>
              </a:rPr>
              <a:t>. </a:t>
            </a:r>
            <a:endParaRPr lang="pt-PT" sz="1600" b="1" dirty="0">
              <a:solidFill>
                <a:srgbClr val="000000"/>
              </a:solidFill>
              <a:latin typeface="Arial" panose="020B0604020202020204" pitchFamily="34" charset="0"/>
              <a:cs typeface="Arial" panose="020B0604020202020204" pitchFamily="34" charset="0"/>
            </a:endParaRPr>
          </a:p>
          <a:p>
            <a:pPr marL="0" indent="0">
              <a:buNone/>
            </a:pPr>
            <a:endParaRPr lang="pt-PT" sz="1600" b="1" dirty="0">
              <a:solidFill>
                <a:srgbClr val="000000"/>
              </a:solidFill>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1C874CFA-49CF-B603-987A-82A752E825C1}"/>
              </a:ext>
            </a:extLst>
          </p:cNvPr>
          <p:cNvPicPr>
            <a:picLocks noChangeAspect="1"/>
          </p:cNvPicPr>
          <p:nvPr/>
        </p:nvPicPr>
        <p:blipFill>
          <a:blip r:embed="rId3"/>
          <a:stretch>
            <a:fillRect/>
          </a:stretch>
        </p:blipFill>
        <p:spPr>
          <a:xfrm>
            <a:off x="1032146" y="2567865"/>
            <a:ext cx="3017782" cy="861135"/>
          </a:xfrm>
          <a:prstGeom prst="rect">
            <a:avLst/>
          </a:prstGeom>
        </p:spPr>
      </p:pic>
    </p:spTree>
    <p:extLst>
      <p:ext uri="{BB962C8B-B14F-4D97-AF65-F5344CB8AC3E}">
        <p14:creationId xmlns:p14="http://schemas.microsoft.com/office/powerpoint/2010/main" val="1189033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F0F4-D34A-CDE8-857E-3C561BA04F86}"/>
              </a:ext>
            </a:extLst>
          </p:cNvPr>
          <p:cNvSpPr>
            <a:spLocks noGrp="1"/>
          </p:cNvSpPr>
          <p:nvPr>
            <p:ph type="title"/>
          </p:nvPr>
        </p:nvSpPr>
        <p:spPr>
          <a:xfrm>
            <a:off x="838200" y="174296"/>
            <a:ext cx="10515600" cy="644524"/>
          </a:xfrm>
        </p:spPr>
        <p:txBody>
          <a:bodyPr>
            <a:normAutofit/>
          </a:bodyPr>
          <a:lstStyle/>
          <a:p>
            <a:pPr algn="ctr"/>
            <a:r>
              <a:rPr lang="pt-PT" sz="2400" dirty="0">
                <a:latin typeface="Arial" panose="020B0604020202020204" pitchFamily="34" charset="0"/>
                <a:cs typeface="Arial" panose="020B0604020202020204" pitchFamily="34" charset="0"/>
              </a:rPr>
              <a:t>Métrica – Para Regressão</a:t>
            </a:r>
          </a:p>
        </p:txBody>
      </p:sp>
      <p:sp>
        <p:nvSpPr>
          <p:cNvPr id="3" name="Content Placeholder 2">
            <a:extLst>
              <a:ext uri="{FF2B5EF4-FFF2-40B4-BE49-F238E27FC236}">
                <a16:creationId xmlns:a16="http://schemas.microsoft.com/office/drawing/2014/main" id="{5F3EA1AA-44D0-A058-4D8F-066A168B39C6}"/>
              </a:ext>
            </a:extLst>
          </p:cNvPr>
          <p:cNvSpPr>
            <a:spLocks noGrp="1"/>
          </p:cNvSpPr>
          <p:nvPr>
            <p:ph idx="1"/>
          </p:nvPr>
        </p:nvSpPr>
        <p:spPr>
          <a:xfrm>
            <a:off x="838200" y="933060"/>
            <a:ext cx="5012094" cy="5803641"/>
          </a:xfrm>
        </p:spPr>
        <p:txBody>
          <a:bodyPr>
            <a:normAutofit fontScale="92500" lnSpcReduction="20000"/>
          </a:bodyPr>
          <a:lstStyle/>
          <a:p>
            <a:pPr marL="0" indent="0">
              <a:buNone/>
            </a:pPr>
            <a:endParaRPr lang="pt-PT" sz="1400" b="1" dirty="0">
              <a:solidFill>
                <a:srgbClr val="000000"/>
              </a:solidFill>
              <a:latin typeface="Arial" panose="020B0604020202020204" pitchFamily="34" charset="0"/>
              <a:cs typeface="Arial" panose="020B0604020202020204" pitchFamily="34" charset="0"/>
            </a:endParaRPr>
          </a:p>
          <a:p>
            <a:pPr marL="0" indent="0">
              <a:buNone/>
            </a:pPr>
            <a:r>
              <a:rPr lang="pt-PT" sz="1400" b="1" i="0" dirty="0">
                <a:effectLst/>
                <a:latin typeface="Arial" panose="020B0604020202020204" pitchFamily="34" charset="0"/>
                <a:cs typeface="Arial" panose="020B0604020202020204" pitchFamily="34" charset="0"/>
              </a:rPr>
              <a:t>Erro médio quadrático(MSE): </a:t>
            </a:r>
            <a:r>
              <a:rPr lang="pt-PT" sz="1050" b="0" i="0" dirty="0">
                <a:effectLst/>
                <a:latin typeface="-apple-system"/>
              </a:rPr>
              <a:t> </a:t>
            </a:r>
            <a:r>
              <a:rPr lang="pt-PT" sz="1400" dirty="0">
                <a:latin typeface="Arial" panose="020B0604020202020204" pitchFamily="34" charset="0"/>
                <a:cs typeface="Arial" panose="020B0604020202020204" pitchFamily="34" charset="0"/>
              </a:rPr>
              <a:t>encontra o erro quadrado médio entre os valores previstos e reais.   </a:t>
            </a:r>
          </a:p>
          <a:p>
            <a:pPr marL="0" indent="0">
              <a:buNone/>
            </a:pPr>
            <a:endParaRPr lang="pt-PT" sz="2000" b="1" dirty="0">
              <a:solidFill>
                <a:srgbClr val="000000"/>
              </a:solidFill>
              <a:latin typeface="Arial" panose="020B0604020202020204" pitchFamily="34" charset="0"/>
              <a:cs typeface="Arial" panose="020B0604020202020204" pitchFamily="34" charset="0"/>
            </a:endParaRPr>
          </a:p>
          <a:p>
            <a:pPr marL="0" indent="0">
              <a:buNone/>
            </a:pPr>
            <a:endParaRPr lang="pt-PT" sz="2000" b="1" dirty="0">
              <a:solidFill>
                <a:srgbClr val="000000"/>
              </a:solidFill>
              <a:latin typeface="Arial" panose="020B0604020202020204" pitchFamily="34" charset="0"/>
              <a:cs typeface="Arial" panose="020B0604020202020204" pitchFamily="34" charset="0"/>
            </a:endParaRPr>
          </a:p>
          <a:p>
            <a:pPr marL="0" indent="0">
              <a:buNone/>
            </a:pPr>
            <a:endParaRPr lang="pt-PT" sz="2000" b="1" dirty="0">
              <a:solidFill>
                <a:srgbClr val="000000"/>
              </a:solidFill>
              <a:latin typeface="Arial" panose="020B0604020202020204" pitchFamily="34" charset="0"/>
              <a:cs typeface="Arial" panose="020B0604020202020204" pitchFamily="34" charset="0"/>
            </a:endParaRPr>
          </a:p>
          <a:p>
            <a:pPr marL="0" indent="0">
              <a:buNone/>
            </a:pPr>
            <a:r>
              <a:rPr lang="pt-PT" sz="1400" b="1" dirty="0" err="1">
                <a:latin typeface="-apple-system"/>
              </a:rPr>
              <a:t>Root</a:t>
            </a:r>
            <a:r>
              <a:rPr lang="pt-PT" sz="1400" b="1" dirty="0">
                <a:latin typeface="-apple-system"/>
              </a:rPr>
              <a:t> </a:t>
            </a:r>
            <a:r>
              <a:rPr lang="pt-PT" sz="1400" b="1" dirty="0" err="1">
                <a:latin typeface="-apple-system"/>
              </a:rPr>
              <a:t>mean</a:t>
            </a:r>
            <a:r>
              <a:rPr lang="pt-PT" sz="1400" b="1" dirty="0">
                <a:latin typeface="-apple-system"/>
              </a:rPr>
              <a:t> </a:t>
            </a:r>
            <a:r>
              <a:rPr lang="pt-PT" sz="1400" b="1" dirty="0" err="1">
                <a:latin typeface="-apple-system"/>
              </a:rPr>
              <a:t>squared</a:t>
            </a:r>
            <a:r>
              <a:rPr lang="pt-PT" sz="1400" b="1" dirty="0">
                <a:latin typeface="-apple-system"/>
              </a:rPr>
              <a:t> error (RMSE) </a:t>
            </a:r>
            <a:r>
              <a:rPr lang="pt-PT" sz="1400" dirty="0">
                <a:latin typeface="-apple-system"/>
              </a:rPr>
              <a:t>para ter </a:t>
            </a:r>
            <a:r>
              <a:rPr lang="pt-PT" sz="1400" b="0" i="0" dirty="0">
                <a:effectLst/>
                <a:latin typeface="-apple-system"/>
              </a:rPr>
              <a:t>uma métrica com escala como os valores-alvo, é raiz quadrada do MSE.</a:t>
            </a:r>
          </a:p>
          <a:p>
            <a:pPr marL="0" indent="0">
              <a:buNone/>
            </a:pPr>
            <a:r>
              <a:rPr lang="pt-PT" sz="1400" b="1" i="0" dirty="0">
                <a:effectLst/>
                <a:latin typeface="-apple-system"/>
              </a:rPr>
              <a:t>erro absoluto médio (ou desvio absoluto médio) (MAE):  </a:t>
            </a:r>
            <a:r>
              <a:rPr lang="pt-PT" sz="1400" dirty="0">
                <a:latin typeface="-apple-system"/>
              </a:rPr>
              <a:t>encontra o erro quadrado médio entre os valores previstos e reais.   </a:t>
            </a:r>
          </a:p>
          <a:p>
            <a:pPr marL="0" indent="0">
              <a:buNone/>
            </a:pPr>
            <a:endParaRPr lang="pt-PT" sz="2000" b="1" dirty="0">
              <a:solidFill>
                <a:srgbClr val="000000"/>
              </a:solidFill>
              <a:latin typeface="Arial" panose="020B0604020202020204" pitchFamily="34" charset="0"/>
              <a:cs typeface="Arial" panose="020B0604020202020204" pitchFamily="34" charset="0"/>
            </a:endParaRPr>
          </a:p>
          <a:p>
            <a:pPr marL="0" indent="0">
              <a:buNone/>
            </a:pPr>
            <a:endParaRPr lang="pt-PT" sz="2000" b="1" dirty="0">
              <a:solidFill>
                <a:srgbClr val="000000"/>
              </a:solidFill>
              <a:latin typeface="Arial" panose="020B0604020202020204" pitchFamily="34" charset="0"/>
              <a:cs typeface="Arial" panose="020B0604020202020204" pitchFamily="34" charset="0"/>
            </a:endParaRPr>
          </a:p>
          <a:p>
            <a:pPr marL="0" indent="0">
              <a:buNone/>
            </a:pPr>
            <a:endParaRPr lang="pt-PT" sz="2000" b="1" dirty="0">
              <a:solidFill>
                <a:srgbClr val="000000"/>
              </a:solidFill>
              <a:latin typeface="Arial" panose="020B0604020202020204" pitchFamily="34" charset="0"/>
              <a:cs typeface="Arial" panose="020B0604020202020204" pitchFamily="34" charset="0"/>
            </a:endParaRPr>
          </a:p>
          <a:p>
            <a:pPr marL="0" indent="0">
              <a:buNone/>
            </a:pPr>
            <a:r>
              <a:rPr lang="pt-PT" sz="1400" b="1" dirty="0">
                <a:latin typeface="-apple-system"/>
              </a:rPr>
              <a:t> Erro absoluto percentual médio (MAPE) :</a:t>
            </a:r>
            <a:r>
              <a:rPr lang="pt-PT" sz="1200" b="0" i="0" dirty="0">
                <a:solidFill>
                  <a:srgbClr val="1F1F1F"/>
                </a:solidFill>
                <a:effectLst/>
                <a:latin typeface="Arial" panose="020B0604020202020204" pitchFamily="34" charset="0"/>
                <a:cs typeface="Arial" panose="020B0604020202020204" pitchFamily="34" charset="0"/>
              </a:rPr>
              <a:t> boa métrica para usar quando o desvio absoluto das previsões não significa o mesmo para valores em escalas diferentes (por exemplo, prever demanda para um produto que vende 1000 unidades por dia e outro que vende 10 unidades por dia).</a:t>
            </a:r>
            <a:r>
              <a:rPr lang="pt-PT" sz="1500" b="1" dirty="0">
                <a:latin typeface="Arial" panose="020B0604020202020204" pitchFamily="34" charset="0"/>
                <a:cs typeface="Arial" panose="020B0604020202020204" pitchFamily="34" charset="0"/>
              </a:rPr>
              <a:t> </a:t>
            </a:r>
          </a:p>
          <a:p>
            <a:pPr marL="0" indent="0">
              <a:lnSpc>
                <a:spcPct val="100000"/>
              </a:lnSpc>
              <a:spcBef>
                <a:spcPts val="0"/>
              </a:spcBef>
              <a:buNone/>
            </a:pPr>
            <a:endParaRPr lang="pt-PT" sz="2000" b="1" dirty="0">
              <a:solidFill>
                <a:srgbClr val="000000"/>
              </a:solidFill>
              <a:latin typeface="Arial" panose="020B0604020202020204" pitchFamily="34" charset="0"/>
              <a:cs typeface="Arial" panose="020B0604020202020204" pitchFamily="34" charset="0"/>
            </a:endParaRPr>
          </a:p>
          <a:p>
            <a:pPr marL="0" indent="0">
              <a:lnSpc>
                <a:spcPct val="100000"/>
              </a:lnSpc>
              <a:spcBef>
                <a:spcPts val="0"/>
              </a:spcBef>
              <a:buNone/>
            </a:pPr>
            <a:endParaRPr lang="pt-PT" sz="2000" b="1" dirty="0">
              <a:solidFill>
                <a:srgbClr val="000000"/>
              </a:solidFill>
              <a:latin typeface="Arial" panose="020B0604020202020204" pitchFamily="34" charset="0"/>
              <a:cs typeface="Arial" panose="020B0604020202020204" pitchFamily="34" charset="0"/>
            </a:endParaRPr>
          </a:p>
          <a:p>
            <a:pPr marL="0" indent="0">
              <a:lnSpc>
                <a:spcPct val="100000"/>
              </a:lnSpc>
              <a:spcBef>
                <a:spcPts val="0"/>
              </a:spcBef>
              <a:buNone/>
            </a:pPr>
            <a:endParaRPr lang="pt-PT" sz="2000" b="1" dirty="0">
              <a:solidFill>
                <a:srgbClr val="000000"/>
              </a:solidFill>
              <a:latin typeface="Arial" panose="020B0604020202020204" pitchFamily="34" charset="0"/>
              <a:cs typeface="Arial" panose="020B0604020202020204" pitchFamily="34" charset="0"/>
            </a:endParaRPr>
          </a:p>
          <a:p>
            <a:pPr marL="0" indent="0">
              <a:lnSpc>
                <a:spcPct val="100000"/>
              </a:lnSpc>
              <a:spcBef>
                <a:spcPts val="0"/>
              </a:spcBef>
              <a:buNone/>
            </a:pPr>
            <a:endParaRPr lang="pt-PT" sz="2000" b="1" dirty="0">
              <a:solidFill>
                <a:srgbClr val="000000"/>
              </a:solidFill>
              <a:latin typeface="Arial" panose="020B0604020202020204" pitchFamily="34" charset="0"/>
              <a:cs typeface="Arial" panose="020B0604020202020204" pitchFamily="34" charset="0"/>
            </a:endParaRPr>
          </a:p>
          <a:p>
            <a:pPr algn="l">
              <a:lnSpc>
                <a:spcPct val="100000"/>
              </a:lnSpc>
              <a:spcBef>
                <a:spcPts val="0"/>
              </a:spcBef>
              <a:buFont typeface="Arial" panose="020B0604020202020204" pitchFamily="34" charset="0"/>
              <a:buChar char="•"/>
            </a:pPr>
            <a:r>
              <a:rPr lang="pt-PT" sz="1400" b="0" i="0" dirty="0">
                <a:solidFill>
                  <a:srgbClr val="1F1F1F"/>
                </a:solidFill>
                <a:effectLst/>
                <a:latin typeface="-apple-system"/>
              </a:rPr>
              <a:t>n é o número total de amostras</a:t>
            </a:r>
          </a:p>
          <a:p>
            <a:pPr algn="l">
              <a:lnSpc>
                <a:spcPct val="100000"/>
              </a:lnSpc>
              <a:spcBef>
                <a:spcPts val="0"/>
              </a:spcBef>
              <a:buFont typeface="Arial" panose="020B0604020202020204" pitchFamily="34" charset="0"/>
              <a:buChar char="•"/>
            </a:pPr>
            <a:r>
              <a:rPr lang="pt-PT" sz="1400" b="0" i="0" dirty="0" err="1">
                <a:solidFill>
                  <a:srgbClr val="1F1F1F"/>
                </a:solidFill>
                <a:effectLst/>
                <a:latin typeface="-apple-system"/>
              </a:rPr>
              <a:t>yi</a:t>
            </a:r>
            <a:r>
              <a:rPr lang="pt-PT" sz="1400" b="0" i="0" dirty="0">
                <a:solidFill>
                  <a:srgbClr val="1F1F1F"/>
                </a:solidFill>
                <a:effectLst/>
                <a:latin typeface="-apple-system"/>
              </a:rPr>
              <a:t> é o valor real para a amostra i</a:t>
            </a:r>
          </a:p>
          <a:p>
            <a:pPr algn="l">
              <a:lnSpc>
                <a:spcPct val="100000"/>
              </a:lnSpc>
              <a:spcBef>
                <a:spcPts val="0"/>
              </a:spcBef>
              <a:buFont typeface="Arial" panose="020B0604020202020204" pitchFamily="34" charset="0"/>
              <a:buChar char="•"/>
            </a:pPr>
            <a:r>
              <a:rPr lang="pt-PT" sz="1400" b="0" i="0" dirty="0">
                <a:solidFill>
                  <a:srgbClr val="1F1F1F"/>
                </a:solidFill>
                <a:effectLst/>
                <a:latin typeface="-apple-system"/>
              </a:rPr>
              <a:t>pi é o valor previsto para amostra i</a:t>
            </a:r>
          </a:p>
          <a:p>
            <a:pPr marL="0" indent="0">
              <a:buNone/>
            </a:pPr>
            <a:endParaRPr lang="pt-PT" sz="2000" b="1" dirty="0">
              <a:solidFill>
                <a:srgbClr val="00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3A1DD83-D820-7CF4-327F-482B32FFDEE9}"/>
              </a:ext>
            </a:extLst>
          </p:cNvPr>
          <p:cNvPicPr>
            <a:picLocks noChangeAspect="1"/>
          </p:cNvPicPr>
          <p:nvPr/>
        </p:nvPicPr>
        <p:blipFill>
          <a:blip r:embed="rId2"/>
          <a:stretch>
            <a:fillRect/>
          </a:stretch>
        </p:blipFill>
        <p:spPr>
          <a:xfrm>
            <a:off x="966808" y="1512131"/>
            <a:ext cx="2586435" cy="873955"/>
          </a:xfrm>
          <a:prstGeom prst="rect">
            <a:avLst/>
          </a:prstGeom>
        </p:spPr>
      </p:pic>
      <p:pic>
        <p:nvPicPr>
          <p:cNvPr id="8" name="Picture 7">
            <a:extLst>
              <a:ext uri="{FF2B5EF4-FFF2-40B4-BE49-F238E27FC236}">
                <a16:creationId xmlns:a16="http://schemas.microsoft.com/office/drawing/2014/main" id="{6197AD3E-8BC6-FD8B-CF25-08EEDA848204}"/>
              </a:ext>
            </a:extLst>
          </p:cNvPr>
          <p:cNvPicPr>
            <a:picLocks noChangeAspect="1"/>
          </p:cNvPicPr>
          <p:nvPr/>
        </p:nvPicPr>
        <p:blipFill>
          <a:blip r:embed="rId3"/>
          <a:stretch>
            <a:fillRect/>
          </a:stretch>
        </p:blipFill>
        <p:spPr>
          <a:xfrm>
            <a:off x="966808" y="3449760"/>
            <a:ext cx="2134532" cy="633474"/>
          </a:xfrm>
          <a:prstGeom prst="rect">
            <a:avLst/>
          </a:prstGeom>
        </p:spPr>
      </p:pic>
      <p:pic>
        <p:nvPicPr>
          <p:cNvPr id="12" name="Picture 11">
            <a:extLst>
              <a:ext uri="{FF2B5EF4-FFF2-40B4-BE49-F238E27FC236}">
                <a16:creationId xmlns:a16="http://schemas.microsoft.com/office/drawing/2014/main" id="{436BE525-809F-1183-85BD-A68E03B923E5}"/>
              </a:ext>
            </a:extLst>
          </p:cNvPr>
          <p:cNvPicPr>
            <a:picLocks noChangeAspect="1"/>
          </p:cNvPicPr>
          <p:nvPr/>
        </p:nvPicPr>
        <p:blipFill>
          <a:blip r:embed="rId4"/>
          <a:stretch>
            <a:fillRect/>
          </a:stretch>
        </p:blipFill>
        <p:spPr>
          <a:xfrm>
            <a:off x="953902" y="5122276"/>
            <a:ext cx="2444620" cy="447186"/>
          </a:xfrm>
          <a:prstGeom prst="rect">
            <a:avLst/>
          </a:prstGeom>
        </p:spPr>
      </p:pic>
      <p:sp>
        <p:nvSpPr>
          <p:cNvPr id="13" name="Content Placeholder 2">
            <a:extLst>
              <a:ext uri="{FF2B5EF4-FFF2-40B4-BE49-F238E27FC236}">
                <a16:creationId xmlns:a16="http://schemas.microsoft.com/office/drawing/2014/main" id="{659CD044-9EC6-82F2-C18D-007CECC96D89}"/>
              </a:ext>
            </a:extLst>
          </p:cNvPr>
          <p:cNvSpPr txBox="1">
            <a:spLocks/>
          </p:cNvSpPr>
          <p:nvPr/>
        </p:nvSpPr>
        <p:spPr>
          <a:xfrm>
            <a:off x="6226004" y="880063"/>
            <a:ext cx="5012094" cy="5803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pt-PT" sz="14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400" b="1" i="0" dirty="0">
                <a:solidFill>
                  <a:srgbClr val="1F1F1F"/>
                </a:solidFill>
                <a:effectLst/>
                <a:latin typeface="-apple-system"/>
              </a:rPr>
              <a:t>WMAPE (Weighted Mean Absolute Percentage Error) </a:t>
            </a:r>
            <a:r>
              <a:rPr lang="en-US" sz="1400" b="0" i="0" dirty="0">
                <a:solidFill>
                  <a:srgbClr val="1F1F1F"/>
                </a:solidFill>
                <a:effectLst/>
                <a:latin typeface="-apple-system"/>
              </a:rPr>
              <a:t>: </a:t>
            </a:r>
            <a:r>
              <a:rPr lang="pt-PT" sz="1400" b="0" i="0" dirty="0">
                <a:solidFill>
                  <a:srgbClr val="1F1F1F"/>
                </a:solidFill>
                <a:effectLst/>
                <a:latin typeface="-apple-system"/>
              </a:rPr>
              <a:t> é uma variação do MAPE que atribui importâncias diferentes para cada amostra através da ponderação na hora de calcular a média.</a:t>
            </a:r>
            <a:endParaRPr lang="pt-PT" sz="20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20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20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r>
              <a:rPr lang="pt-PT" sz="2000" b="1" dirty="0">
                <a:solidFill>
                  <a:srgbClr val="000000"/>
                </a:solidFill>
                <a:latin typeface="Arial" panose="020B0604020202020204" pitchFamily="34" charset="0"/>
                <a:cs typeface="Arial" panose="020B0604020202020204" pitchFamily="34" charset="0"/>
                <a:hlinkClick r:id="rId5"/>
              </a:rPr>
              <a:t>https://mariofilho.com/mape-erro-absoluto-percentual-medio-em-machine-learning/</a:t>
            </a:r>
            <a:r>
              <a:rPr lang="pt-PT" sz="2000" b="1" dirty="0">
                <a:solidFill>
                  <a:srgbClr val="000000"/>
                </a:solidFill>
                <a:latin typeface="Arial" panose="020B0604020202020204" pitchFamily="34" charset="0"/>
                <a:cs typeface="Arial" panose="020B0604020202020204" pitchFamily="34" charset="0"/>
              </a:rPr>
              <a:t> </a:t>
            </a:r>
          </a:p>
          <a:p>
            <a:pPr marL="0" indent="0">
              <a:buFont typeface="Arial" panose="020B0604020202020204" pitchFamily="34" charset="0"/>
              <a:buNone/>
            </a:pPr>
            <a:endParaRPr lang="pt-PT" sz="20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r>
              <a:rPr lang="pt-PT" sz="2000" b="1" dirty="0">
                <a:solidFill>
                  <a:srgbClr val="000000"/>
                </a:solidFill>
                <a:latin typeface="Arial" panose="020B0604020202020204" pitchFamily="34" charset="0"/>
                <a:cs typeface="Arial" panose="020B0604020202020204" pitchFamily="34" charset="0"/>
                <a:hlinkClick r:id="rId6"/>
              </a:rPr>
              <a:t>https://mariofilho.com/</a:t>
            </a:r>
            <a:r>
              <a:rPr lang="pt-PT" sz="2000" b="1" dirty="0">
                <a:solidFill>
                  <a:srgbClr val="000000"/>
                </a:solidFill>
                <a:latin typeface="Arial" panose="020B0604020202020204" pitchFamily="34" charset="0"/>
                <a:cs typeface="Arial" panose="020B0604020202020204" pitchFamily="34" charset="0"/>
              </a:rPr>
              <a:t> </a:t>
            </a:r>
          </a:p>
        </p:txBody>
      </p:sp>
      <p:pic>
        <p:nvPicPr>
          <p:cNvPr id="16" name="Picture 15">
            <a:extLst>
              <a:ext uri="{FF2B5EF4-FFF2-40B4-BE49-F238E27FC236}">
                <a16:creationId xmlns:a16="http://schemas.microsoft.com/office/drawing/2014/main" id="{5A1845AE-8CD1-C79F-4C8B-EDC00B371B9F}"/>
              </a:ext>
            </a:extLst>
          </p:cNvPr>
          <p:cNvPicPr>
            <a:picLocks noChangeAspect="1"/>
          </p:cNvPicPr>
          <p:nvPr/>
        </p:nvPicPr>
        <p:blipFill>
          <a:blip r:embed="rId7"/>
          <a:stretch>
            <a:fillRect/>
          </a:stretch>
        </p:blipFill>
        <p:spPr>
          <a:xfrm>
            <a:off x="7619441" y="2070748"/>
            <a:ext cx="2225220" cy="447186"/>
          </a:xfrm>
          <a:prstGeom prst="rect">
            <a:avLst/>
          </a:prstGeom>
        </p:spPr>
      </p:pic>
    </p:spTree>
    <p:extLst>
      <p:ext uri="{BB962C8B-B14F-4D97-AF65-F5344CB8AC3E}">
        <p14:creationId xmlns:p14="http://schemas.microsoft.com/office/powerpoint/2010/main" val="90742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554583" y="409303"/>
            <a:ext cx="3143794"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a:t>
            </a:r>
          </a:p>
        </p:txBody>
      </p:sp>
      <p:sp>
        <p:nvSpPr>
          <p:cNvPr id="5" name="Retângulo 4"/>
          <p:cNvSpPr/>
          <p:nvPr/>
        </p:nvSpPr>
        <p:spPr>
          <a:xfrm>
            <a:off x="6015444" y="1245325"/>
            <a:ext cx="2784567"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Unsupervised Learning</a:t>
            </a:r>
          </a:p>
        </p:txBody>
      </p:sp>
      <p:sp>
        <p:nvSpPr>
          <p:cNvPr id="6" name="Retângulo 5"/>
          <p:cNvSpPr/>
          <p:nvPr/>
        </p:nvSpPr>
        <p:spPr>
          <a:xfrm>
            <a:off x="1552302" y="1273629"/>
            <a:ext cx="3143794"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Supervised Learning</a:t>
            </a:r>
          </a:p>
        </p:txBody>
      </p:sp>
      <p:sp>
        <p:nvSpPr>
          <p:cNvPr id="7" name="Retângulo 6"/>
          <p:cNvSpPr/>
          <p:nvPr/>
        </p:nvSpPr>
        <p:spPr>
          <a:xfrm>
            <a:off x="8906688" y="1273629"/>
            <a:ext cx="2784569"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Reinforcement Learning</a:t>
            </a:r>
          </a:p>
        </p:txBody>
      </p:sp>
      <p:sp>
        <p:nvSpPr>
          <p:cNvPr id="11" name="Retângulo 10"/>
          <p:cNvSpPr/>
          <p:nvPr/>
        </p:nvSpPr>
        <p:spPr>
          <a:xfrm>
            <a:off x="3124199" y="2124892"/>
            <a:ext cx="2784568"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Regression</a:t>
            </a:r>
          </a:p>
        </p:txBody>
      </p:sp>
      <p:sp>
        <p:nvSpPr>
          <p:cNvPr id="12" name="Retângulo 11"/>
          <p:cNvSpPr/>
          <p:nvPr/>
        </p:nvSpPr>
        <p:spPr>
          <a:xfrm>
            <a:off x="232954" y="2124892"/>
            <a:ext cx="2784568"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Classification</a:t>
            </a:r>
          </a:p>
        </p:txBody>
      </p:sp>
      <p:sp>
        <p:nvSpPr>
          <p:cNvPr id="13" name="Retângulo 12"/>
          <p:cNvSpPr/>
          <p:nvPr/>
        </p:nvSpPr>
        <p:spPr>
          <a:xfrm>
            <a:off x="6015444" y="2124892"/>
            <a:ext cx="2784568"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Clustering</a:t>
            </a:r>
          </a:p>
        </p:txBody>
      </p:sp>
      <p:sp>
        <p:nvSpPr>
          <p:cNvPr id="14" name="Retângulo 13"/>
          <p:cNvSpPr/>
          <p:nvPr/>
        </p:nvSpPr>
        <p:spPr>
          <a:xfrm>
            <a:off x="8906689" y="2124892"/>
            <a:ext cx="2784568"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Decision Making</a:t>
            </a:r>
          </a:p>
        </p:txBody>
      </p:sp>
      <p:sp>
        <p:nvSpPr>
          <p:cNvPr id="15" name="Retângulo 14"/>
          <p:cNvSpPr/>
          <p:nvPr/>
        </p:nvSpPr>
        <p:spPr>
          <a:xfrm>
            <a:off x="3124199" y="3039291"/>
            <a:ext cx="2784568" cy="353879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solidFill>
                  <a:schemeClr val="tx1"/>
                </a:solidFill>
              </a:rPr>
              <a:t>Linear Regression</a:t>
            </a:r>
          </a:p>
          <a:p>
            <a:pPr marL="342900" indent="-342900">
              <a:buFont typeface="+mj-lt"/>
              <a:buAutoNum type="arabicPeriod"/>
            </a:pPr>
            <a:r>
              <a:rPr lang="en-US" sz="1400" dirty="0">
                <a:solidFill>
                  <a:schemeClr val="tx1"/>
                </a:solidFill>
              </a:rPr>
              <a:t>Polynomial Regression</a:t>
            </a:r>
          </a:p>
          <a:p>
            <a:pPr marL="342900" indent="-342900">
              <a:buFont typeface="+mj-lt"/>
              <a:buAutoNum type="arabicPeriod"/>
            </a:pPr>
            <a:r>
              <a:rPr lang="en-US" sz="1400" dirty="0">
                <a:solidFill>
                  <a:schemeClr val="tx1"/>
                </a:solidFill>
              </a:rPr>
              <a:t>Lasso Regression</a:t>
            </a:r>
          </a:p>
          <a:p>
            <a:pPr marL="342900" indent="-342900">
              <a:buFont typeface="+mj-lt"/>
              <a:buAutoNum type="arabicPeriod"/>
            </a:pPr>
            <a:r>
              <a:rPr lang="en-US" sz="1400" dirty="0">
                <a:solidFill>
                  <a:schemeClr val="tx1"/>
                </a:solidFill>
              </a:rPr>
              <a:t>Ridge Regression</a:t>
            </a:r>
          </a:p>
          <a:p>
            <a:pPr marL="342900" indent="-342900">
              <a:buFont typeface="+mj-lt"/>
              <a:buAutoNum type="arabicPeriod"/>
            </a:pPr>
            <a:r>
              <a:rPr lang="en-US" sz="1400" dirty="0">
                <a:solidFill>
                  <a:schemeClr val="tx1"/>
                </a:solidFill>
              </a:rPr>
              <a:t>Support vector Regression</a:t>
            </a:r>
          </a:p>
          <a:p>
            <a:pPr marL="342900" indent="-342900">
              <a:buFont typeface="+mj-lt"/>
              <a:buAutoNum type="arabicPeriod"/>
            </a:pPr>
            <a:r>
              <a:rPr lang="en-US" sz="1400" dirty="0">
                <a:solidFill>
                  <a:schemeClr val="tx1"/>
                </a:solidFill>
              </a:rPr>
              <a:t>Nearest Neighbors Regression</a:t>
            </a:r>
          </a:p>
          <a:p>
            <a:pPr marL="342900" indent="-342900">
              <a:buFont typeface="+mj-lt"/>
              <a:buAutoNum type="arabicPeriod"/>
            </a:pPr>
            <a:r>
              <a:rPr lang="en-US" sz="1400" dirty="0">
                <a:solidFill>
                  <a:schemeClr val="tx1"/>
                </a:solidFill>
              </a:rPr>
              <a:t>Decision tree</a:t>
            </a:r>
          </a:p>
          <a:p>
            <a:pPr marL="342900" indent="-342900">
              <a:buFont typeface="+mj-lt"/>
              <a:buAutoNum type="arabicPeriod"/>
            </a:pPr>
            <a:r>
              <a:rPr lang="en-US" sz="1400" dirty="0">
                <a:solidFill>
                  <a:schemeClr val="tx1"/>
                </a:solidFill>
              </a:rPr>
              <a:t>Random Forest</a:t>
            </a:r>
          </a:p>
          <a:p>
            <a:pPr marL="342900" indent="-342900">
              <a:buFont typeface="+mj-lt"/>
              <a:buAutoNum type="arabicPeriod"/>
            </a:pPr>
            <a:r>
              <a:rPr lang="en-US" sz="1400" dirty="0">
                <a:solidFill>
                  <a:schemeClr val="tx1"/>
                </a:solidFill>
              </a:rPr>
              <a:t>Gradient Boosting</a:t>
            </a:r>
          </a:p>
          <a:p>
            <a:pPr marL="342900" indent="-342900">
              <a:buFont typeface="+mj-lt"/>
              <a:buAutoNum type="arabicPeriod"/>
            </a:pPr>
            <a:r>
              <a:rPr lang="en-US" sz="1400" dirty="0">
                <a:solidFill>
                  <a:schemeClr val="tx1"/>
                </a:solidFill>
              </a:rPr>
              <a:t>Light Gradient Boosting</a:t>
            </a:r>
          </a:p>
          <a:p>
            <a:pPr marL="342900" indent="-342900">
              <a:buFont typeface="+mj-lt"/>
              <a:buAutoNum type="arabicPeriod"/>
            </a:pPr>
            <a:r>
              <a:rPr lang="en-US" sz="1400" dirty="0">
                <a:solidFill>
                  <a:schemeClr val="tx1"/>
                </a:solidFill>
              </a:rPr>
              <a:t>Extreme  Gradient Boosting (</a:t>
            </a:r>
            <a:r>
              <a:rPr lang="en-US" sz="1400" dirty="0" err="1">
                <a:solidFill>
                  <a:schemeClr val="tx1"/>
                </a:solidFill>
              </a:rPr>
              <a:t>XGBoost</a:t>
            </a:r>
            <a:r>
              <a:rPr lang="en-US" sz="1400" dirty="0">
                <a:solidFill>
                  <a:schemeClr val="tx1"/>
                </a:solidFill>
              </a:rPr>
              <a:t>)</a:t>
            </a:r>
          </a:p>
          <a:p>
            <a:pPr marL="342900" indent="-342900">
              <a:buFont typeface="+mj-lt"/>
              <a:buAutoNum type="arabicPeriod"/>
            </a:pPr>
            <a:r>
              <a:rPr lang="en-US" sz="1400" dirty="0">
                <a:solidFill>
                  <a:schemeClr val="tx1"/>
                </a:solidFill>
              </a:rPr>
              <a:t>Neural Network</a:t>
            </a:r>
          </a:p>
          <a:p>
            <a:pPr marL="285750" indent="-285750">
              <a:buFont typeface="Arial" panose="020B0604020202020204" pitchFamily="34" charset="0"/>
              <a:buChar char="•"/>
            </a:pPr>
            <a:endParaRPr lang="en-US" sz="1400" dirty="0">
              <a:solidFill>
                <a:schemeClr val="tx1"/>
              </a:solidFill>
            </a:endParaRPr>
          </a:p>
        </p:txBody>
      </p:sp>
      <p:sp>
        <p:nvSpPr>
          <p:cNvPr id="16" name="Retângulo 15"/>
          <p:cNvSpPr/>
          <p:nvPr/>
        </p:nvSpPr>
        <p:spPr>
          <a:xfrm>
            <a:off x="232954" y="3039291"/>
            <a:ext cx="2784568" cy="353879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solidFill>
                  <a:schemeClr val="tx1"/>
                </a:solidFill>
              </a:rPr>
              <a:t>Naive Bayes</a:t>
            </a:r>
          </a:p>
          <a:p>
            <a:pPr marL="342900" indent="-342900">
              <a:buFont typeface="+mj-lt"/>
              <a:buAutoNum type="arabicPeriod"/>
            </a:pPr>
            <a:r>
              <a:rPr lang="en-US" sz="1400" dirty="0">
                <a:solidFill>
                  <a:schemeClr val="tx1"/>
                </a:solidFill>
              </a:rPr>
              <a:t>Quadratic Discriminant Analysis</a:t>
            </a:r>
          </a:p>
          <a:p>
            <a:pPr marL="342900" indent="-342900">
              <a:buFont typeface="+mj-lt"/>
              <a:buAutoNum type="arabicPeriod"/>
            </a:pPr>
            <a:r>
              <a:rPr lang="en-US" sz="1400" dirty="0">
                <a:solidFill>
                  <a:schemeClr val="tx1"/>
                </a:solidFill>
              </a:rPr>
              <a:t>Logistic Regression</a:t>
            </a:r>
          </a:p>
          <a:p>
            <a:pPr marL="342900" indent="-342900">
              <a:buFont typeface="+mj-lt"/>
              <a:buAutoNum type="arabicPeriod"/>
            </a:pPr>
            <a:r>
              <a:rPr lang="en-US" sz="1400" dirty="0">
                <a:solidFill>
                  <a:schemeClr val="tx1"/>
                </a:solidFill>
              </a:rPr>
              <a:t>Decision</a:t>
            </a:r>
            <a:r>
              <a:rPr lang="pt-BR" sz="1400" dirty="0">
                <a:solidFill>
                  <a:schemeClr val="tx1"/>
                </a:solidFill>
              </a:rPr>
              <a:t> </a:t>
            </a:r>
            <a:r>
              <a:rPr lang="en-US" sz="1400" dirty="0">
                <a:solidFill>
                  <a:schemeClr val="tx1"/>
                </a:solidFill>
              </a:rPr>
              <a:t>Tree</a:t>
            </a:r>
          </a:p>
          <a:p>
            <a:pPr marL="342900" indent="-342900">
              <a:buFont typeface="+mj-lt"/>
              <a:buAutoNum type="arabicPeriod"/>
            </a:pPr>
            <a:r>
              <a:rPr lang="en-US" sz="1400" dirty="0">
                <a:solidFill>
                  <a:schemeClr val="tx1"/>
                </a:solidFill>
              </a:rPr>
              <a:t>Random Forest</a:t>
            </a:r>
          </a:p>
          <a:p>
            <a:pPr marL="342900" indent="-342900">
              <a:buFont typeface="+mj-lt"/>
              <a:buAutoNum type="arabicPeriod"/>
            </a:pPr>
            <a:r>
              <a:rPr lang="en-US" sz="1400" dirty="0">
                <a:solidFill>
                  <a:schemeClr val="tx1"/>
                </a:solidFill>
              </a:rPr>
              <a:t>Extra Trees </a:t>
            </a:r>
          </a:p>
          <a:p>
            <a:pPr marL="342900" indent="-342900">
              <a:buFont typeface="+mj-lt"/>
              <a:buAutoNum type="arabicPeriod"/>
            </a:pPr>
            <a:r>
              <a:rPr lang="en-US" sz="1400" dirty="0">
                <a:solidFill>
                  <a:schemeClr val="tx1"/>
                </a:solidFill>
              </a:rPr>
              <a:t>Ada Boost </a:t>
            </a:r>
          </a:p>
          <a:p>
            <a:pPr marL="342900" indent="-342900">
              <a:buFont typeface="+mj-lt"/>
              <a:buAutoNum type="arabicPeriod"/>
            </a:pPr>
            <a:r>
              <a:rPr lang="en-US" sz="1400" dirty="0">
                <a:solidFill>
                  <a:schemeClr val="tx1"/>
                </a:solidFill>
              </a:rPr>
              <a:t>Gradient Boosting </a:t>
            </a:r>
          </a:p>
          <a:p>
            <a:pPr marL="342900" indent="-342900">
              <a:buFont typeface="+mj-lt"/>
              <a:buAutoNum type="arabicPeriod"/>
            </a:pPr>
            <a:r>
              <a:rPr lang="en-US" sz="1400" dirty="0">
                <a:solidFill>
                  <a:schemeClr val="tx1"/>
                </a:solidFill>
              </a:rPr>
              <a:t>Light Gradient Boosting Machine</a:t>
            </a:r>
          </a:p>
          <a:p>
            <a:pPr marL="342900" indent="-342900">
              <a:buFont typeface="+mj-lt"/>
              <a:buAutoNum type="arabicPeriod"/>
            </a:pPr>
            <a:r>
              <a:rPr lang="en-US" sz="1400" dirty="0">
                <a:solidFill>
                  <a:schemeClr val="tx1"/>
                </a:solidFill>
              </a:rPr>
              <a:t>K-Nearest Neighbors(</a:t>
            </a:r>
            <a:r>
              <a:rPr lang="en-US" sz="1400" dirty="0" err="1">
                <a:solidFill>
                  <a:schemeClr val="tx1"/>
                </a:solidFill>
              </a:rPr>
              <a:t>knn</a:t>
            </a:r>
            <a:r>
              <a:rPr lang="en-US" sz="1400" dirty="0">
                <a:solidFill>
                  <a:schemeClr val="tx1"/>
                </a:solidFill>
              </a:rPr>
              <a:t>)</a:t>
            </a:r>
          </a:p>
          <a:p>
            <a:pPr marL="342900" indent="-342900">
              <a:buFont typeface="+mj-lt"/>
              <a:buAutoNum type="arabicPeriod"/>
            </a:pPr>
            <a:r>
              <a:rPr lang="en-US" sz="1400" dirty="0">
                <a:solidFill>
                  <a:schemeClr val="tx1"/>
                </a:solidFill>
              </a:rPr>
              <a:t>Neural Network</a:t>
            </a:r>
          </a:p>
          <a:p>
            <a:pPr marL="342900" indent="-342900">
              <a:buFont typeface="+mj-lt"/>
              <a:buAutoNum type="arabicPeriod"/>
            </a:pPr>
            <a:r>
              <a:rPr lang="en-US" sz="1400" dirty="0">
                <a:solidFill>
                  <a:schemeClr val="tx1"/>
                </a:solidFill>
              </a:rPr>
              <a:t>Support Vector Machine -Linear Kernel</a:t>
            </a:r>
          </a:p>
          <a:p>
            <a:pPr marL="342900" indent="-342900">
              <a:buFont typeface="+mj-lt"/>
              <a:buAutoNum type="arabicPeriod"/>
            </a:pPr>
            <a:endParaRPr lang="en-US" sz="1400" dirty="0">
              <a:solidFill>
                <a:schemeClr val="tx1"/>
              </a:solidFill>
            </a:endParaRPr>
          </a:p>
        </p:txBody>
      </p:sp>
      <p:sp>
        <p:nvSpPr>
          <p:cNvPr id="17" name="Retângulo 16"/>
          <p:cNvSpPr/>
          <p:nvPr/>
        </p:nvSpPr>
        <p:spPr>
          <a:xfrm>
            <a:off x="6015444" y="3039291"/>
            <a:ext cx="2784568" cy="353879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K-means </a:t>
            </a:r>
          </a:p>
          <a:p>
            <a:pPr marL="285750" indent="-285750">
              <a:buFont typeface="Arial" panose="020B0604020202020204" pitchFamily="34" charset="0"/>
              <a:buChar char="•"/>
            </a:pPr>
            <a:r>
              <a:rPr lang="en-US" sz="1400" dirty="0">
                <a:solidFill>
                  <a:schemeClr val="tx1"/>
                </a:solidFill>
              </a:rPr>
              <a:t>Mean</a:t>
            </a:r>
            <a:r>
              <a:rPr lang="pt-BR" sz="1400" dirty="0">
                <a:solidFill>
                  <a:schemeClr val="tx1"/>
                </a:solidFill>
              </a:rPr>
              <a:t> Shift</a:t>
            </a:r>
          </a:p>
          <a:p>
            <a:pPr marL="285750" indent="-285750">
              <a:buFont typeface="Arial" panose="020B0604020202020204" pitchFamily="34" charset="0"/>
              <a:buChar char="•"/>
            </a:pPr>
            <a:r>
              <a:rPr lang="pt-BR" sz="1400" dirty="0">
                <a:solidFill>
                  <a:schemeClr val="tx1"/>
                </a:solidFill>
              </a:rPr>
              <a:t>DBSCAN </a:t>
            </a:r>
          </a:p>
          <a:p>
            <a:pPr marL="285750" indent="-285750">
              <a:buFont typeface="Arial" panose="020B0604020202020204" pitchFamily="34" charset="0"/>
              <a:buChar char="•"/>
            </a:pPr>
            <a:r>
              <a:rPr lang="en-US" sz="1400" dirty="0">
                <a:solidFill>
                  <a:schemeClr val="tx1"/>
                </a:solidFill>
              </a:rPr>
              <a:t>Agglomerative</a:t>
            </a:r>
            <a:r>
              <a:rPr lang="pt-BR" sz="1400" dirty="0">
                <a:solidFill>
                  <a:schemeClr val="tx1"/>
                </a:solidFill>
              </a:rPr>
              <a:t> </a:t>
            </a:r>
            <a:r>
              <a:rPr lang="en-US" sz="1400" dirty="0">
                <a:solidFill>
                  <a:schemeClr val="tx1"/>
                </a:solidFill>
              </a:rPr>
              <a:t>Hierarchical</a:t>
            </a:r>
          </a:p>
          <a:p>
            <a:pPr marL="285750" indent="-285750">
              <a:buFont typeface="Arial" panose="020B0604020202020204" pitchFamily="34" charset="0"/>
              <a:buChar char="•"/>
            </a:pPr>
            <a:r>
              <a:rPr lang="en-US" sz="1400" dirty="0">
                <a:solidFill>
                  <a:schemeClr val="tx1"/>
                </a:solidFill>
              </a:rPr>
              <a:t>Gaussian Mixture</a:t>
            </a:r>
          </a:p>
          <a:p>
            <a:pPr marL="285750" indent="-285750">
              <a:buFont typeface="Arial" panose="020B0604020202020204" pitchFamily="34" charset="0"/>
              <a:buChar char="•"/>
            </a:pPr>
            <a:r>
              <a:rPr lang="en-US" sz="1400" dirty="0">
                <a:solidFill>
                  <a:schemeClr val="tx1"/>
                </a:solidFill>
              </a:rPr>
              <a:t>Lantent Dirichlet analysis</a:t>
            </a:r>
          </a:p>
          <a:p>
            <a:pPr marL="285750" indent="-285750">
              <a:buFont typeface="Arial" panose="020B0604020202020204" pitchFamily="34" charset="0"/>
              <a:buChar char="•"/>
            </a:pPr>
            <a:r>
              <a:rPr lang="en-US" sz="1400" dirty="0">
                <a:solidFill>
                  <a:schemeClr val="tx1"/>
                </a:solidFill>
              </a:rPr>
              <a:t>SVD </a:t>
            </a:r>
          </a:p>
          <a:p>
            <a:pPr marL="285750" indent="-285750">
              <a:buFont typeface="Arial" panose="020B0604020202020204" pitchFamily="34" charset="0"/>
              <a:buChar char="•"/>
            </a:pPr>
            <a:r>
              <a:rPr lang="en-US" sz="1400" dirty="0">
                <a:solidFill>
                  <a:schemeClr val="tx1"/>
                </a:solidFill>
              </a:rPr>
              <a:t>KNN</a:t>
            </a:r>
          </a:p>
          <a:p>
            <a:pPr marL="285750" indent="-285750">
              <a:buFont typeface="Arial" panose="020B0604020202020204" pitchFamily="34" charset="0"/>
              <a:buChar char="•"/>
            </a:pPr>
            <a:endParaRPr lang="en-US" sz="1400" dirty="0">
              <a:solidFill>
                <a:schemeClr val="tx1"/>
              </a:solidFill>
            </a:endParaRPr>
          </a:p>
        </p:txBody>
      </p:sp>
      <p:sp>
        <p:nvSpPr>
          <p:cNvPr id="18" name="Retângulo 17"/>
          <p:cNvSpPr/>
          <p:nvPr/>
        </p:nvSpPr>
        <p:spPr>
          <a:xfrm>
            <a:off x="8906689" y="3039291"/>
            <a:ext cx="2784568" cy="353879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Q-Learning</a:t>
            </a:r>
          </a:p>
          <a:p>
            <a:pPr marL="285750" indent="-285750">
              <a:buFont typeface="Arial" panose="020B0604020202020204" pitchFamily="34" charset="0"/>
              <a:buChar char="•"/>
            </a:pPr>
            <a:r>
              <a:rPr lang="pt-BR" sz="1400" dirty="0">
                <a:solidFill>
                  <a:schemeClr val="tx1"/>
                </a:solidFill>
              </a:rPr>
              <a:t>R-Learning</a:t>
            </a:r>
          </a:p>
          <a:p>
            <a:pPr marL="285750" indent="-285750">
              <a:buFont typeface="Arial" panose="020B0604020202020204" pitchFamily="34" charset="0"/>
              <a:buChar char="•"/>
            </a:pPr>
            <a:r>
              <a:rPr lang="pt-BR" sz="1400" dirty="0">
                <a:solidFill>
                  <a:schemeClr val="tx1"/>
                </a:solidFill>
              </a:rPr>
              <a:t>TD-Learning</a:t>
            </a:r>
          </a:p>
          <a:p>
            <a:pPr marL="285750" indent="-285750">
              <a:buFont typeface="Arial" panose="020B0604020202020204" pitchFamily="34" charset="0"/>
              <a:buChar char="•"/>
            </a:pPr>
            <a:r>
              <a:rPr lang="pt-BR" sz="1400" dirty="0">
                <a:solidFill>
                  <a:schemeClr val="tx1"/>
                </a:solidFill>
              </a:rPr>
              <a:t>Monte carlos</a:t>
            </a:r>
          </a:p>
          <a:p>
            <a:pPr marL="285750" indent="-285750">
              <a:buFont typeface="Arial" panose="020B0604020202020204" pitchFamily="34" charset="0"/>
              <a:buChar char="•"/>
            </a:pPr>
            <a:r>
              <a:rPr lang="pt-BR" sz="1400" dirty="0">
                <a:solidFill>
                  <a:schemeClr val="tx1"/>
                </a:solidFill>
              </a:rPr>
              <a:t>Markov decision process</a:t>
            </a:r>
          </a:p>
          <a:p>
            <a:pPr marL="285750" indent="-285750">
              <a:buFont typeface="Arial" panose="020B0604020202020204" pitchFamily="34" charset="0"/>
              <a:buChar char="•"/>
            </a:pPr>
            <a:endParaRPr lang="en-US" sz="1400" dirty="0">
              <a:solidFill>
                <a:schemeClr val="tx1"/>
              </a:solidFill>
            </a:endParaRPr>
          </a:p>
        </p:txBody>
      </p:sp>
      <p:cxnSp>
        <p:nvCxnSpPr>
          <p:cNvPr id="20" name="Conector de seta reta 19"/>
          <p:cNvCxnSpPr>
            <a:stCxn id="6" idx="2"/>
            <a:endCxn id="12" idx="0"/>
          </p:cNvCxnSpPr>
          <p:nvPr/>
        </p:nvCxnSpPr>
        <p:spPr>
          <a:xfrm flipH="1">
            <a:off x="1625238" y="1752601"/>
            <a:ext cx="1498961" cy="3722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p:cNvCxnSpPr>
            <a:stCxn id="6" idx="2"/>
            <a:endCxn id="11" idx="0"/>
          </p:cNvCxnSpPr>
          <p:nvPr/>
        </p:nvCxnSpPr>
        <p:spPr>
          <a:xfrm>
            <a:off x="3124199" y="1752601"/>
            <a:ext cx="1392284" cy="3722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p:cNvCxnSpPr>
            <a:stCxn id="5" idx="2"/>
            <a:endCxn id="13" idx="0"/>
          </p:cNvCxnSpPr>
          <p:nvPr/>
        </p:nvCxnSpPr>
        <p:spPr>
          <a:xfrm>
            <a:off x="7407728" y="1724297"/>
            <a:ext cx="0" cy="4005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de seta reta 27"/>
          <p:cNvCxnSpPr>
            <a:stCxn id="7" idx="2"/>
            <a:endCxn id="14" idx="0"/>
          </p:cNvCxnSpPr>
          <p:nvPr/>
        </p:nvCxnSpPr>
        <p:spPr>
          <a:xfrm>
            <a:off x="10298973" y="1752601"/>
            <a:ext cx="0" cy="3722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de seta reta 40"/>
          <p:cNvCxnSpPr/>
          <p:nvPr/>
        </p:nvCxnSpPr>
        <p:spPr>
          <a:xfrm>
            <a:off x="7407727" y="2603864"/>
            <a:ext cx="0" cy="4005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ctor de seta reta 41"/>
          <p:cNvCxnSpPr/>
          <p:nvPr/>
        </p:nvCxnSpPr>
        <p:spPr>
          <a:xfrm>
            <a:off x="10308768" y="2603863"/>
            <a:ext cx="0" cy="4005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ector de seta reta 42"/>
          <p:cNvCxnSpPr/>
          <p:nvPr/>
        </p:nvCxnSpPr>
        <p:spPr>
          <a:xfrm>
            <a:off x="4556757" y="2638697"/>
            <a:ext cx="0" cy="4005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de seta reta 43"/>
          <p:cNvCxnSpPr/>
          <p:nvPr/>
        </p:nvCxnSpPr>
        <p:spPr>
          <a:xfrm>
            <a:off x="1552302" y="2608217"/>
            <a:ext cx="0" cy="4005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359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14AD96-E8B5-F483-1516-D6A14787C537}"/>
              </a:ext>
            </a:extLst>
          </p:cNvPr>
          <p:cNvSpPr txBox="1"/>
          <p:nvPr/>
        </p:nvSpPr>
        <p:spPr>
          <a:xfrm>
            <a:off x="1313284" y="1182269"/>
            <a:ext cx="6097554" cy="369332"/>
          </a:xfrm>
          <a:prstGeom prst="rect">
            <a:avLst/>
          </a:prstGeom>
          <a:noFill/>
        </p:spPr>
        <p:txBody>
          <a:bodyPr wrap="square">
            <a:spAutoFit/>
          </a:bodyPr>
          <a:lstStyle/>
          <a:p>
            <a:r>
              <a:rPr lang="pt-PT" b="0" i="0" dirty="0" err="1">
                <a:solidFill>
                  <a:srgbClr val="0493D4"/>
                </a:solidFill>
                <a:effectLst/>
                <a:latin typeface="Inter"/>
                <a:hlinkClick r:id="rId2"/>
              </a:rPr>
              <a:t>GridSearchCV</a:t>
            </a:r>
            <a:r>
              <a:rPr lang="pt-PT" b="0" i="0" dirty="0">
                <a:solidFill>
                  <a:srgbClr val="093366"/>
                </a:solidFill>
                <a:effectLst/>
                <a:latin typeface="Inter"/>
              </a:rPr>
              <a:t> e o </a:t>
            </a:r>
            <a:r>
              <a:rPr lang="pt-PT" b="0" i="0" dirty="0" err="1">
                <a:solidFill>
                  <a:srgbClr val="0493D4"/>
                </a:solidFill>
                <a:effectLst/>
                <a:latin typeface="Inter"/>
                <a:hlinkClick r:id="rId3"/>
              </a:rPr>
              <a:t>RandomizedSearchCV</a:t>
            </a:r>
            <a:endParaRPr lang="pt-PT" dirty="0"/>
          </a:p>
        </p:txBody>
      </p:sp>
      <p:sp>
        <p:nvSpPr>
          <p:cNvPr id="5" name="Title 1">
            <a:extLst>
              <a:ext uri="{FF2B5EF4-FFF2-40B4-BE49-F238E27FC236}">
                <a16:creationId xmlns:a16="http://schemas.microsoft.com/office/drawing/2014/main" id="{6EE53141-22EC-2BC0-2B02-642404FB8D2A}"/>
              </a:ext>
            </a:extLst>
          </p:cNvPr>
          <p:cNvSpPr txBox="1">
            <a:spLocks/>
          </p:cNvSpPr>
          <p:nvPr/>
        </p:nvSpPr>
        <p:spPr>
          <a:xfrm>
            <a:off x="838200" y="174296"/>
            <a:ext cx="10515600" cy="64452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PT" sz="2400" dirty="0">
                <a:latin typeface="Arial" panose="020B0604020202020204" pitchFamily="34" charset="0"/>
                <a:cs typeface="Arial" panose="020B0604020202020204" pitchFamily="34" charset="0"/>
              </a:rPr>
              <a:t>Otimização de parâmetros</a:t>
            </a:r>
          </a:p>
        </p:txBody>
      </p:sp>
    </p:spTree>
    <p:extLst>
      <p:ext uri="{BB962C8B-B14F-4D97-AF65-F5344CB8AC3E}">
        <p14:creationId xmlns:p14="http://schemas.microsoft.com/office/powerpoint/2010/main" val="4058723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554583" y="409303"/>
            <a:ext cx="3143794"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a:t>
            </a:r>
          </a:p>
        </p:txBody>
      </p:sp>
      <p:sp>
        <p:nvSpPr>
          <p:cNvPr id="3" name="TextBox 2">
            <a:extLst>
              <a:ext uri="{FF2B5EF4-FFF2-40B4-BE49-F238E27FC236}">
                <a16:creationId xmlns:a16="http://schemas.microsoft.com/office/drawing/2014/main" id="{5011653A-7E7E-1045-ABF3-C761A35E08AB}"/>
              </a:ext>
            </a:extLst>
          </p:cNvPr>
          <p:cNvSpPr txBox="1"/>
          <p:nvPr/>
        </p:nvSpPr>
        <p:spPr>
          <a:xfrm>
            <a:off x="536994" y="1154358"/>
            <a:ext cx="8270576" cy="1754326"/>
          </a:xfrm>
          <a:prstGeom prst="rect">
            <a:avLst/>
          </a:prstGeom>
          <a:noFill/>
        </p:spPr>
        <p:txBody>
          <a:bodyPr wrap="square">
            <a:spAutoFit/>
          </a:bodyPr>
          <a:lstStyle/>
          <a:p>
            <a:pPr algn="l"/>
            <a:r>
              <a:rPr lang="pt-PT" b="0" i="0" u="none" strike="noStrike" dirty="0">
                <a:solidFill>
                  <a:srgbClr val="000000"/>
                </a:solidFill>
                <a:effectLst/>
                <a:latin typeface="Georgia" panose="02040502050405020303" pitchFamily="18" charset="0"/>
              </a:rPr>
              <a:t>Os cálculos variam a depender do tipo de </a:t>
            </a:r>
            <a:r>
              <a:rPr lang="pt-PT" b="0" i="0" u="none" strike="noStrike" dirty="0" err="1">
                <a:solidFill>
                  <a:srgbClr val="000000"/>
                </a:solidFill>
                <a:effectLst/>
                <a:latin typeface="Georgia" panose="02040502050405020303" pitchFamily="18" charset="0"/>
              </a:rPr>
              <a:t>clusterização</a:t>
            </a:r>
            <a:r>
              <a:rPr lang="pt-PT" b="0" i="0" u="none" strike="noStrike" dirty="0">
                <a:solidFill>
                  <a:srgbClr val="000000"/>
                </a:solidFill>
                <a:effectLst/>
                <a:latin typeface="Georgia" panose="02040502050405020303" pitchFamily="18" charset="0"/>
              </a:rPr>
              <a:t> que é adotado. Veremos, a seguir, alguns tipos:</a:t>
            </a:r>
          </a:p>
          <a:p>
            <a:pPr algn="l">
              <a:buFont typeface="Arial" panose="020B0604020202020204" pitchFamily="34" charset="0"/>
              <a:buChar char="•"/>
            </a:pPr>
            <a:r>
              <a:rPr lang="pt-PT" b="0" i="0" dirty="0">
                <a:solidFill>
                  <a:srgbClr val="000000"/>
                </a:solidFill>
                <a:effectLst/>
                <a:latin typeface="Georgia" panose="02040502050405020303" pitchFamily="18" charset="0"/>
              </a:rPr>
              <a:t>modelos de conectividade;</a:t>
            </a:r>
            <a:endParaRPr lang="pt-PT" b="0" i="0" dirty="0">
              <a:solidFill>
                <a:srgbClr val="000000"/>
              </a:solidFill>
              <a:effectLst/>
              <a:latin typeface="Times New Roman" panose="02020603050405020304" pitchFamily="18" charset="0"/>
            </a:endParaRPr>
          </a:p>
          <a:p>
            <a:pPr algn="l">
              <a:buFont typeface="Arial" panose="020B0604020202020204" pitchFamily="34" charset="0"/>
              <a:buChar char="•"/>
            </a:pPr>
            <a:r>
              <a:rPr lang="pt-PT" b="0" i="0" dirty="0">
                <a:solidFill>
                  <a:srgbClr val="000000"/>
                </a:solidFill>
                <a:effectLst/>
                <a:latin typeface="Georgia" panose="02040502050405020303" pitchFamily="18" charset="0"/>
              </a:rPr>
              <a:t>modelos de </a:t>
            </a:r>
            <a:r>
              <a:rPr lang="pt-PT" b="0" i="0" dirty="0" err="1">
                <a:solidFill>
                  <a:srgbClr val="000000"/>
                </a:solidFill>
                <a:effectLst/>
                <a:latin typeface="Georgia" panose="02040502050405020303" pitchFamily="18" charset="0"/>
              </a:rPr>
              <a:t>centróide</a:t>
            </a:r>
            <a:r>
              <a:rPr lang="pt-PT" b="0" i="0" dirty="0">
                <a:solidFill>
                  <a:srgbClr val="000000"/>
                </a:solidFill>
                <a:effectLst/>
                <a:latin typeface="Georgia" panose="02040502050405020303" pitchFamily="18" charset="0"/>
              </a:rPr>
              <a:t>;</a:t>
            </a:r>
            <a:endParaRPr lang="pt-PT" b="0" i="0" dirty="0">
              <a:solidFill>
                <a:srgbClr val="000000"/>
              </a:solidFill>
              <a:effectLst/>
              <a:latin typeface="Times New Roman" panose="02020603050405020304" pitchFamily="18" charset="0"/>
            </a:endParaRPr>
          </a:p>
          <a:p>
            <a:pPr algn="l">
              <a:buFont typeface="Arial" panose="020B0604020202020204" pitchFamily="34" charset="0"/>
              <a:buChar char="•"/>
            </a:pPr>
            <a:r>
              <a:rPr lang="pt-PT" b="0" i="0" dirty="0">
                <a:solidFill>
                  <a:srgbClr val="000000"/>
                </a:solidFill>
                <a:effectLst/>
                <a:latin typeface="Georgia" panose="02040502050405020303" pitchFamily="18" charset="0"/>
              </a:rPr>
              <a:t>modelos de distribuição;</a:t>
            </a:r>
            <a:endParaRPr lang="pt-PT" b="0" i="0" dirty="0">
              <a:solidFill>
                <a:srgbClr val="000000"/>
              </a:solidFill>
              <a:effectLst/>
              <a:latin typeface="Times New Roman" panose="02020603050405020304" pitchFamily="18" charset="0"/>
            </a:endParaRPr>
          </a:p>
          <a:p>
            <a:pPr algn="l">
              <a:buFont typeface="Arial" panose="020B0604020202020204" pitchFamily="34" charset="0"/>
              <a:buChar char="•"/>
            </a:pPr>
            <a:r>
              <a:rPr lang="pt-PT" b="0" i="0" dirty="0">
                <a:solidFill>
                  <a:srgbClr val="000000"/>
                </a:solidFill>
                <a:effectLst/>
                <a:latin typeface="Georgia" panose="02040502050405020303" pitchFamily="18" charset="0"/>
              </a:rPr>
              <a:t>modelos de densidade.</a:t>
            </a:r>
            <a:endParaRPr lang="pt-PT" b="0" i="0" dirty="0">
              <a:solidFill>
                <a:srgbClr val="000000"/>
              </a:solidFill>
              <a:effectLst/>
              <a:latin typeface="Times New Roman" panose="02020603050405020304" pitchFamily="18" charset="0"/>
            </a:endParaRPr>
          </a:p>
        </p:txBody>
      </p:sp>
      <p:sp>
        <p:nvSpPr>
          <p:cNvPr id="9" name="TextBox 8">
            <a:extLst>
              <a:ext uri="{FF2B5EF4-FFF2-40B4-BE49-F238E27FC236}">
                <a16:creationId xmlns:a16="http://schemas.microsoft.com/office/drawing/2014/main" id="{327BFE51-F331-49AA-EA6D-B0B099F31F3A}"/>
              </a:ext>
            </a:extLst>
          </p:cNvPr>
          <p:cNvSpPr txBox="1"/>
          <p:nvPr/>
        </p:nvSpPr>
        <p:spPr>
          <a:xfrm>
            <a:off x="813038" y="3174767"/>
            <a:ext cx="10151135" cy="2308324"/>
          </a:xfrm>
          <a:prstGeom prst="rect">
            <a:avLst/>
          </a:prstGeom>
          <a:noFill/>
        </p:spPr>
        <p:txBody>
          <a:bodyPr wrap="square">
            <a:spAutoFit/>
          </a:bodyPr>
          <a:lstStyle/>
          <a:p>
            <a:pPr algn="l"/>
            <a:r>
              <a:rPr lang="pt-PT" b="0" i="0" u="none" strike="noStrike" dirty="0">
                <a:solidFill>
                  <a:srgbClr val="000000"/>
                </a:solidFill>
                <a:effectLst/>
                <a:latin typeface="Georgia" panose="02040502050405020303" pitchFamily="18" charset="0"/>
              </a:rPr>
              <a:t>Os dois definem classes para seus dados. A </a:t>
            </a:r>
            <a:r>
              <a:rPr lang="pt-PT" b="1" i="0" u="none" strike="noStrike" dirty="0">
                <a:solidFill>
                  <a:srgbClr val="000000"/>
                </a:solidFill>
                <a:effectLst/>
                <a:latin typeface="Georgia" panose="02040502050405020303" pitchFamily="18" charset="0"/>
              </a:rPr>
              <a:t>classificação</a:t>
            </a:r>
            <a:r>
              <a:rPr lang="pt-PT" b="0" i="0" u="none" strike="noStrike" dirty="0">
                <a:solidFill>
                  <a:srgbClr val="000000"/>
                </a:solidFill>
                <a:effectLst/>
                <a:latin typeface="Georgia" panose="02040502050405020303" pitchFamily="18" charset="0"/>
              </a:rPr>
              <a:t> agrupa os dados em determinadas categorias, ao passo que a </a:t>
            </a:r>
            <a:r>
              <a:rPr lang="pt-PT" b="1" i="0" u="none" strike="noStrike" dirty="0" err="1">
                <a:solidFill>
                  <a:srgbClr val="000000"/>
                </a:solidFill>
                <a:effectLst/>
                <a:latin typeface="Georgia" panose="02040502050405020303" pitchFamily="18" charset="0"/>
              </a:rPr>
              <a:t>clusterização</a:t>
            </a:r>
            <a:r>
              <a:rPr lang="pt-PT" b="0" i="0" u="none" strike="noStrike" dirty="0">
                <a:solidFill>
                  <a:srgbClr val="000000"/>
                </a:solidFill>
                <a:effectLst/>
                <a:latin typeface="Georgia" panose="02040502050405020303" pitchFamily="18" charset="0"/>
              </a:rPr>
              <a:t> utiliza a noção de clusters. </a:t>
            </a:r>
          </a:p>
          <a:p>
            <a:pPr algn="l"/>
            <a:r>
              <a:rPr lang="pt-PT" b="0" i="0" u="none" strike="noStrike" dirty="0">
                <a:solidFill>
                  <a:srgbClr val="000000"/>
                </a:solidFill>
                <a:effectLst/>
                <a:latin typeface="Georgia" panose="02040502050405020303" pitchFamily="18" charset="0"/>
              </a:rPr>
              <a:t>Contudo,</a:t>
            </a:r>
            <a:r>
              <a:rPr lang="pt-PT" b="1" i="0" u="none" strike="noStrike" dirty="0">
                <a:solidFill>
                  <a:srgbClr val="000000"/>
                </a:solidFill>
                <a:effectLst/>
                <a:latin typeface="Georgia" panose="02040502050405020303" pitchFamily="18" charset="0"/>
              </a:rPr>
              <a:t> a principal diferença é a supervisão</a:t>
            </a:r>
            <a:r>
              <a:rPr lang="pt-PT" b="0" i="0" u="none" strike="noStrike" dirty="0">
                <a:solidFill>
                  <a:srgbClr val="000000"/>
                </a:solidFill>
                <a:effectLst/>
                <a:latin typeface="Georgia" panose="02040502050405020303" pitchFamily="18" charset="0"/>
              </a:rPr>
              <a:t>. A classificação é um clássico método supervisionado, em que o número de categorias para os dados é definido de antemão, com base nos dados de entrada. Ou seja, a pessoa cientista transmite dados com os rótulos prévios de saída, solicitando que o sistema aprenda como aqueles dados geram aquelas saídas. </a:t>
            </a:r>
          </a:p>
          <a:p>
            <a:pPr algn="l"/>
            <a:endParaRPr lang="pt-PT" dirty="0">
              <a:solidFill>
                <a:srgbClr val="000000"/>
              </a:solidFill>
              <a:latin typeface="Georgia" panose="02040502050405020303" pitchFamily="18" charset="0"/>
            </a:endParaRPr>
          </a:p>
          <a:p>
            <a:pPr algn="l"/>
            <a:r>
              <a:rPr lang="pt-PT" b="0" i="0" u="none" strike="noStrike" dirty="0">
                <a:solidFill>
                  <a:srgbClr val="000000"/>
                </a:solidFill>
                <a:effectLst/>
                <a:latin typeface="Georgia" panose="02040502050405020303" pitchFamily="18" charset="0"/>
                <a:hlinkClick r:id="rId2"/>
              </a:rPr>
              <a:t>https://blog.somostera.com/data-science/clusteriza%C3%A7%C3%A3o-de-dados</a:t>
            </a:r>
            <a:r>
              <a:rPr lang="pt-PT" b="0" i="0" u="none" strike="noStrike" dirty="0">
                <a:solidFill>
                  <a:srgbClr val="000000"/>
                </a:solidFill>
                <a:effectLst/>
                <a:latin typeface="Georgia" panose="02040502050405020303" pitchFamily="18" charset="0"/>
              </a:rPr>
              <a:t> </a:t>
            </a:r>
          </a:p>
        </p:txBody>
      </p:sp>
    </p:spTree>
    <p:extLst>
      <p:ext uri="{BB962C8B-B14F-4D97-AF65-F5344CB8AC3E}">
        <p14:creationId xmlns:p14="http://schemas.microsoft.com/office/powerpoint/2010/main" val="1506274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554583" y="409303"/>
            <a:ext cx="3143794"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a:t>
            </a:r>
          </a:p>
        </p:txBody>
      </p:sp>
      <p:sp>
        <p:nvSpPr>
          <p:cNvPr id="3" name="TextBox 2">
            <a:extLst>
              <a:ext uri="{FF2B5EF4-FFF2-40B4-BE49-F238E27FC236}">
                <a16:creationId xmlns:a16="http://schemas.microsoft.com/office/drawing/2014/main" id="{5011653A-7E7E-1045-ABF3-C761A35E08AB}"/>
              </a:ext>
            </a:extLst>
          </p:cNvPr>
          <p:cNvSpPr txBox="1"/>
          <p:nvPr/>
        </p:nvSpPr>
        <p:spPr>
          <a:xfrm>
            <a:off x="536994" y="1154358"/>
            <a:ext cx="8270576" cy="1754326"/>
          </a:xfrm>
          <a:prstGeom prst="rect">
            <a:avLst/>
          </a:prstGeom>
          <a:noFill/>
        </p:spPr>
        <p:txBody>
          <a:bodyPr wrap="square">
            <a:spAutoFit/>
          </a:bodyPr>
          <a:lstStyle/>
          <a:p>
            <a:pPr algn="l"/>
            <a:r>
              <a:rPr lang="pt-PT" b="0" i="0" u="none" strike="noStrike" dirty="0">
                <a:solidFill>
                  <a:srgbClr val="000000"/>
                </a:solidFill>
                <a:effectLst/>
                <a:latin typeface="Georgia" panose="02040502050405020303" pitchFamily="18" charset="0"/>
              </a:rPr>
              <a:t>Os cálculos variam a depender do tipo de </a:t>
            </a:r>
            <a:r>
              <a:rPr lang="pt-PT" b="0" i="0" u="none" strike="noStrike" dirty="0" err="1">
                <a:solidFill>
                  <a:srgbClr val="000000"/>
                </a:solidFill>
                <a:effectLst/>
                <a:latin typeface="Georgia" panose="02040502050405020303" pitchFamily="18" charset="0"/>
              </a:rPr>
              <a:t>clusterização</a:t>
            </a:r>
            <a:r>
              <a:rPr lang="pt-PT" b="0" i="0" u="none" strike="noStrike" dirty="0">
                <a:solidFill>
                  <a:srgbClr val="000000"/>
                </a:solidFill>
                <a:effectLst/>
                <a:latin typeface="Georgia" panose="02040502050405020303" pitchFamily="18" charset="0"/>
              </a:rPr>
              <a:t> que é adotado. Veremos, a seguir, alguns tipos:</a:t>
            </a:r>
          </a:p>
          <a:p>
            <a:pPr algn="l">
              <a:buFont typeface="Arial" panose="020B0604020202020204" pitchFamily="34" charset="0"/>
              <a:buChar char="•"/>
            </a:pPr>
            <a:r>
              <a:rPr lang="pt-PT" b="0" i="0" dirty="0">
                <a:solidFill>
                  <a:srgbClr val="000000"/>
                </a:solidFill>
                <a:effectLst/>
                <a:latin typeface="Georgia" panose="02040502050405020303" pitchFamily="18" charset="0"/>
              </a:rPr>
              <a:t>modelos de conectividade;</a:t>
            </a:r>
            <a:endParaRPr lang="pt-PT" b="0" i="0" dirty="0">
              <a:solidFill>
                <a:srgbClr val="000000"/>
              </a:solidFill>
              <a:effectLst/>
              <a:latin typeface="Times New Roman" panose="02020603050405020304" pitchFamily="18" charset="0"/>
            </a:endParaRPr>
          </a:p>
          <a:p>
            <a:pPr algn="l">
              <a:buFont typeface="Arial" panose="020B0604020202020204" pitchFamily="34" charset="0"/>
              <a:buChar char="•"/>
            </a:pPr>
            <a:r>
              <a:rPr lang="pt-PT" b="0" i="0" dirty="0">
                <a:solidFill>
                  <a:srgbClr val="000000"/>
                </a:solidFill>
                <a:effectLst/>
                <a:latin typeface="Georgia" panose="02040502050405020303" pitchFamily="18" charset="0"/>
              </a:rPr>
              <a:t>modelos de </a:t>
            </a:r>
            <a:r>
              <a:rPr lang="pt-PT" b="0" i="0" dirty="0" err="1">
                <a:solidFill>
                  <a:srgbClr val="000000"/>
                </a:solidFill>
                <a:effectLst/>
                <a:latin typeface="Georgia" panose="02040502050405020303" pitchFamily="18" charset="0"/>
              </a:rPr>
              <a:t>centróide</a:t>
            </a:r>
            <a:r>
              <a:rPr lang="pt-PT" b="0" i="0" dirty="0">
                <a:solidFill>
                  <a:srgbClr val="000000"/>
                </a:solidFill>
                <a:effectLst/>
                <a:latin typeface="Georgia" panose="02040502050405020303" pitchFamily="18" charset="0"/>
              </a:rPr>
              <a:t>;</a:t>
            </a:r>
            <a:endParaRPr lang="pt-PT" b="0" i="0" dirty="0">
              <a:solidFill>
                <a:srgbClr val="000000"/>
              </a:solidFill>
              <a:effectLst/>
              <a:latin typeface="Times New Roman" panose="02020603050405020304" pitchFamily="18" charset="0"/>
            </a:endParaRPr>
          </a:p>
          <a:p>
            <a:pPr algn="l">
              <a:buFont typeface="Arial" panose="020B0604020202020204" pitchFamily="34" charset="0"/>
              <a:buChar char="•"/>
            </a:pPr>
            <a:r>
              <a:rPr lang="pt-PT" b="0" i="0" dirty="0">
                <a:solidFill>
                  <a:srgbClr val="000000"/>
                </a:solidFill>
                <a:effectLst/>
                <a:latin typeface="Georgia" panose="02040502050405020303" pitchFamily="18" charset="0"/>
              </a:rPr>
              <a:t>modelos de distribuição;</a:t>
            </a:r>
            <a:endParaRPr lang="pt-PT" b="0" i="0" dirty="0">
              <a:solidFill>
                <a:srgbClr val="000000"/>
              </a:solidFill>
              <a:effectLst/>
              <a:latin typeface="Times New Roman" panose="02020603050405020304" pitchFamily="18" charset="0"/>
            </a:endParaRPr>
          </a:p>
          <a:p>
            <a:pPr algn="l">
              <a:buFont typeface="Arial" panose="020B0604020202020204" pitchFamily="34" charset="0"/>
              <a:buChar char="•"/>
            </a:pPr>
            <a:r>
              <a:rPr lang="pt-PT" b="0" i="0" dirty="0">
                <a:solidFill>
                  <a:srgbClr val="000000"/>
                </a:solidFill>
                <a:effectLst/>
                <a:latin typeface="Georgia" panose="02040502050405020303" pitchFamily="18" charset="0"/>
              </a:rPr>
              <a:t>modelos de densidade.</a:t>
            </a:r>
            <a:endParaRPr lang="pt-PT" b="0" i="0" dirty="0">
              <a:solidFill>
                <a:srgbClr val="000000"/>
              </a:solidFill>
              <a:effectLst/>
              <a:latin typeface="Times New Roman" panose="02020603050405020304" pitchFamily="18" charset="0"/>
            </a:endParaRPr>
          </a:p>
        </p:txBody>
      </p:sp>
      <p:sp>
        <p:nvSpPr>
          <p:cNvPr id="9" name="TextBox 8">
            <a:extLst>
              <a:ext uri="{FF2B5EF4-FFF2-40B4-BE49-F238E27FC236}">
                <a16:creationId xmlns:a16="http://schemas.microsoft.com/office/drawing/2014/main" id="{327BFE51-F331-49AA-EA6D-B0B099F31F3A}"/>
              </a:ext>
            </a:extLst>
          </p:cNvPr>
          <p:cNvSpPr txBox="1"/>
          <p:nvPr/>
        </p:nvSpPr>
        <p:spPr>
          <a:xfrm>
            <a:off x="813038" y="3174767"/>
            <a:ext cx="10151135" cy="3416320"/>
          </a:xfrm>
          <a:prstGeom prst="rect">
            <a:avLst/>
          </a:prstGeom>
          <a:noFill/>
        </p:spPr>
        <p:txBody>
          <a:bodyPr wrap="square">
            <a:spAutoFit/>
          </a:bodyPr>
          <a:lstStyle/>
          <a:p>
            <a:pPr algn="l"/>
            <a:r>
              <a:rPr lang="pt-PT" b="0" i="0" u="none" strike="noStrike" dirty="0" err="1">
                <a:solidFill>
                  <a:srgbClr val="000000"/>
                </a:solidFill>
                <a:effectLst/>
                <a:latin typeface="Georgia" panose="02040502050405020303" pitchFamily="18" charset="0"/>
              </a:rPr>
              <a:t>Clusterização</a:t>
            </a:r>
            <a:r>
              <a:rPr lang="pt-PT" b="0" i="0" u="none" strike="noStrike" dirty="0">
                <a:solidFill>
                  <a:srgbClr val="000000"/>
                </a:solidFill>
                <a:effectLst/>
                <a:latin typeface="Georgia" panose="02040502050405020303" pitchFamily="18" charset="0"/>
              </a:rPr>
              <a:t> para variáveis categóricas </a:t>
            </a:r>
          </a:p>
          <a:p>
            <a:pPr algn="l"/>
            <a:endParaRPr lang="pt-PT" dirty="0">
              <a:solidFill>
                <a:srgbClr val="000000"/>
              </a:solidFill>
              <a:latin typeface="Georgia" panose="02040502050405020303" pitchFamily="18" charset="0"/>
            </a:endParaRPr>
          </a:p>
          <a:p>
            <a:pPr algn="l"/>
            <a:r>
              <a:rPr lang="pt-PT" b="0" i="0" u="none" strike="noStrike" dirty="0">
                <a:solidFill>
                  <a:srgbClr val="000000"/>
                </a:solidFill>
                <a:effectLst/>
                <a:latin typeface="Georgia" panose="02040502050405020303" pitchFamily="18" charset="0"/>
                <a:hlinkClick r:id="rId2"/>
              </a:rPr>
              <a:t>https://www.youtube.com/watch?v=b39_vipRkUo</a:t>
            </a:r>
            <a:r>
              <a:rPr lang="pt-PT" b="0" i="0" u="none" strike="noStrike" dirty="0">
                <a:solidFill>
                  <a:srgbClr val="000000"/>
                </a:solidFill>
                <a:effectLst/>
                <a:latin typeface="Georgia" panose="02040502050405020303" pitchFamily="18" charset="0"/>
              </a:rPr>
              <a:t> </a:t>
            </a:r>
          </a:p>
          <a:p>
            <a:pPr algn="l"/>
            <a:endParaRPr lang="pt-PT" dirty="0">
              <a:solidFill>
                <a:srgbClr val="000000"/>
              </a:solidFill>
              <a:latin typeface="Georgia" panose="02040502050405020303" pitchFamily="18" charset="0"/>
            </a:endParaRPr>
          </a:p>
          <a:p>
            <a:pPr algn="l"/>
            <a:r>
              <a:rPr lang="pt-PT" b="0" i="0" u="none" strike="noStrike" dirty="0">
                <a:solidFill>
                  <a:srgbClr val="000000"/>
                </a:solidFill>
                <a:effectLst/>
                <a:latin typeface="Georgia" panose="02040502050405020303" pitchFamily="18" charset="0"/>
                <a:hlinkClick r:id="rId3"/>
              </a:rPr>
              <a:t>https://www.analyticsvidhya.com/blog/2021/06/kmodes-clustering-algorithm-for-categorical-data/</a:t>
            </a:r>
            <a:r>
              <a:rPr lang="pt-PT" b="0" i="0" u="none" strike="noStrike" dirty="0">
                <a:solidFill>
                  <a:srgbClr val="000000"/>
                </a:solidFill>
                <a:effectLst/>
                <a:latin typeface="Georgia" panose="02040502050405020303" pitchFamily="18" charset="0"/>
              </a:rPr>
              <a:t> </a:t>
            </a:r>
          </a:p>
          <a:p>
            <a:pPr algn="l"/>
            <a:endParaRPr lang="pt-PT" dirty="0">
              <a:solidFill>
                <a:srgbClr val="000000"/>
              </a:solidFill>
              <a:latin typeface="Georgia" panose="02040502050405020303" pitchFamily="18" charset="0"/>
            </a:endParaRPr>
          </a:p>
          <a:p>
            <a:pPr algn="l"/>
            <a:endParaRPr lang="pt-PT" b="0" i="0" u="none" strike="noStrike" dirty="0">
              <a:solidFill>
                <a:srgbClr val="000000"/>
              </a:solidFill>
              <a:effectLst/>
              <a:latin typeface="Georgia" panose="02040502050405020303" pitchFamily="18" charset="0"/>
            </a:endParaRPr>
          </a:p>
          <a:p>
            <a:pPr algn="l"/>
            <a:r>
              <a:rPr lang="pt-PT" b="0" i="0" u="none" strike="noStrike" dirty="0">
                <a:solidFill>
                  <a:srgbClr val="000000"/>
                </a:solidFill>
                <a:effectLst/>
                <a:latin typeface="Georgia" panose="02040502050405020303" pitchFamily="18" charset="0"/>
                <a:hlinkClick r:id="rId3"/>
              </a:rPr>
              <a:t>https://www.analyticsvidhya.com/blog/2021/06/kmodes-clustering-algorithm-for-categorical-data/</a:t>
            </a:r>
            <a:r>
              <a:rPr lang="pt-PT" dirty="0">
                <a:solidFill>
                  <a:srgbClr val="000000"/>
                </a:solidFill>
                <a:latin typeface="Georgia" panose="02040502050405020303" pitchFamily="18" charset="0"/>
              </a:rPr>
              <a:t> </a:t>
            </a:r>
          </a:p>
          <a:p>
            <a:pPr algn="l"/>
            <a:r>
              <a:rPr lang="pt-PT" dirty="0">
                <a:solidFill>
                  <a:srgbClr val="000000"/>
                </a:solidFill>
                <a:latin typeface="Georgia" panose="02040502050405020303" pitchFamily="18" charset="0"/>
                <a:hlinkClick r:id="rId4"/>
              </a:rPr>
              <a:t>https://www.maxwell.vrac.puc-rio.br/14382/14382_4.PDF</a:t>
            </a:r>
            <a:r>
              <a:rPr lang="pt-PT" dirty="0">
                <a:solidFill>
                  <a:srgbClr val="000000"/>
                </a:solidFill>
                <a:latin typeface="Georgia" panose="02040502050405020303" pitchFamily="18" charset="0"/>
              </a:rPr>
              <a:t> </a:t>
            </a:r>
          </a:p>
          <a:p>
            <a:pPr algn="l"/>
            <a:r>
              <a:rPr lang="pt-PT" b="0" i="0" u="none" strike="noStrike" dirty="0">
                <a:solidFill>
                  <a:srgbClr val="000000"/>
                </a:solidFill>
                <a:effectLst/>
                <a:latin typeface="Georgia" panose="02040502050405020303" pitchFamily="18" charset="0"/>
                <a:hlinkClick r:id="rId5"/>
              </a:rPr>
              <a:t>https://www.dca.fee.unicamp.br/~lboccato/topico_8_clusterizacao.pdf</a:t>
            </a:r>
            <a:r>
              <a:rPr lang="pt-PT" b="0" i="0" u="none" strike="noStrike" dirty="0">
                <a:solidFill>
                  <a:srgbClr val="000000"/>
                </a:solidFill>
                <a:effectLst/>
                <a:latin typeface="Georgia" panose="02040502050405020303" pitchFamily="18" charset="0"/>
              </a:rPr>
              <a:t> </a:t>
            </a:r>
          </a:p>
        </p:txBody>
      </p:sp>
    </p:spTree>
    <p:extLst>
      <p:ext uri="{BB962C8B-B14F-4D97-AF65-F5344CB8AC3E}">
        <p14:creationId xmlns:p14="http://schemas.microsoft.com/office/powerpoint/2010/main" val="2212152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554583" y="409303"/>
            <a:ext cx="3143794"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a:t>
            </a:r>
          </a:p>
        </p:txBody>
      </p:sp>
      <p:pic>
        <p:nvPicPr>
          <p:cNvPr id="5" name="Picture 4">
            <a:extLst>
              <a:ext uri="{FF2B5EF4-FFF2-40B4-BE49-F238E27FC236}">
                <a16:creationId xmlns:a16="http://schemas.microsoft.com/office/drawing/2014/main" id="{453ED842-A31A-7A87-93AA-08A1DE094F74}"/>
              </a:ext>
            </a:extLst>
          </p:cNvPr>
          <p:cNvPicPr>
            <a:picLocks noChangeAspect="1"/>
          </p:cNvPicPr>
          <p:nvPr/>
        </p:nvPicPr>
        <p:blipFill>
          <a:blip r:embed="rId2"/>
          <a:stretch>
            <a:fillRect/>
          </a:stretch>
        </p:blipFill>
        <p:spPr>
          <a:xfrm>
            <a:off x="3243262" y="1066800"/>
            <a:ext cx="5705475" cy="4724400"/>
          </a:xfrm>
          <a:prstGeom prst="rect">
            <a:avLst/>
          </a:prstGeom>
        </p:spPr>
      </p:pic>
    </p:spTree>
    <p:extLst>
      <p:ext uri="{BB962C8B-B14F-4D97-AF65-F5344CB8AC3E}">
        <p14:creationId xmlns:p14="http://schemas.microsoft.com/office/powerpoint/2010/main" val="3696952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554583" y="409303"/>
            <a:ext cx="3143794"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a:t>
            </a:r>
          </a:p>
        </p:txBody>
      </p:sp>
      <p:sp>
        <p:nvSpPr>
          <p:cNvPr id="3" name="TextBox 2">
            <a:extLst>
              <a:ext uri="{FF2B5EF4-FFF2-40B4-BE49-F238E27FC236}">
                <a16:creationId xmlns:a16="http://schemas.microsoft.com/office/drawing/2014/main" id="{FDB12D37-AC5B-20C8-EBBA-52049CD37E46}"/>
              </a:ext>
            </a:extLst>
          </p:cNvPr>
          <p:cNvSpPr txBox="1"/>
          <p:nvPr/>
        </p:nvSpPr>
        <p:spPr>
          <a:xfrm>
            <a:off x="640511" y="1182144"/>
            <a:ext cx="6094562" cy="646331"/>
          </a:xfrm>
          <a:prstGeom prst="rect">
            <a:avLst/>
          </a:prstGeom>
          <a:noFill/>
        </p:spPr>
        <p:txBody>
          <a:bodyPr wrap="square">
            <a:spAutoFit/>
          </a:bodyPr>
          <a:lstStyle/>
          <a:p>
            <a:r>
              <a:rPr lang="pt-PT" dirty="0"/>
              <a:t>https://www.analyticsvidhya.com/blog/2022/02/a-quick-guide-to-bivariate-analysis-in-python/</a:t>
            </a:r>
          </a:p>
        </p:txBody>
      </p:sp>
      <p:sp>
        <p:nvSpPr>
          <p:cNvPr id="7" name="TextBox 6">
            <a:extLst>
              <a:ext uri="{FF2B5EF4-FFF2-40B4-BE49-F238E27FC236}">
                <a16:creationId xmlns:a16="http://schemas.microsoft.com/office/drawing/2014/main" id="{D61441EC-42D8-D437-7C92-08F618A77F8A}"/>
              </a:ext>
            </a:extLst>
          </p:cNvPr>
          <p:cNvSpPr txBox="1"/>
          <p:nvPr/>
        </p:nvSpPr>
        <p:spPr>
          <a:xfrm>
            <a:off x="467983" y="2122344"/>
            <a:ext cx="6094562" cy="646331"/>
          </a:xfrm>
          <a:prstGeom prst="rect">
            <a:avLst/>
          </a:prstGeom>
          <a:noFill/>
        </p:spPr>
        <p:txBody>
          <a:bodyPr wrap="square">
            <a:spAutoFit/>
          </a:bodyPr>
          <a:lstStyle/>
          <a:p>
            <a:r>
              <a:rPr lang="pt-PT" dirty="0"/>
              <a:t>https://www.quora.com/How-can-I-measure-the-correlation-between-continuous-and-categorical-variables</a:t>
            </a:r>
          </a:p>
        </p:txBody>
      </p:sp>
      <p:sp>
        <p:nvSpPr>
          <p:cNvPr id="2" name="Retângulo 1"/>
          <p:cNvSpPr/>
          <p:nvPr/>
        </p:nvSpPr>
        <p:spPr>
          <a:xfrm>
            <a:off x="365761" y="3062544"/>
            <a:ext cx="6096000" cy="646331"/>
          </a:xfrm>
          <a:prstGeom prst="rect">
            <a:avLst/>
          </a:prstGeom>
        </p:spPr>
        <p:txBody>
          <a:bodyPr>
            <a:spAutoFit/>
          </a:bodyPr>
          <a:lstStyle/>
          <a:p>
            <a:r>
              <a:rPr lang="en-US" dirty="0"/>
              <a:t>https://sites.google.com/view/vinegarhill-datalabs/data-transformation-and-visualization</a:t>
            </a:r>
          </a:p>
        </p:txBody>
      </p:sp>
    </p:spTree>
    <p:extLst>
      <p:ext uri="{BB962C8B-B14F-4D97-AF65-F5344CB8AC3E}">
        <p14:creationId xmlns:p14="http://schemas.microsoft.com/office/powerpoint/2010/main" val="2800087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452846" y="457778"/>
            <a:ext cx="100584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pt-BR" altLang="en-US" sz="1200" b="0" i="0" u="none" strike="noStrike" cap="none" normalizeH="0" baseline="0" dirty="0">
                <a:ln>
                  <a:noFill/>
                </a:ln>
                <a:solidFill>
                  <a:srgbClr val="1C1D1F"/>
                </a:solidFill>
                <a:effectLst/>
                <a:latin typeface="Segoe UI" panose="020B0502040204020203" pitchFamily="34" charset="0"/>
                <a:ea typeface="Times New Roman" panose="02020603050405020304" pitchFamily="18" charset="0"/>
                <a:cs typeface="Segoe UI" panose="020B0502040204020203" pitchFamily="34" charset="0"/>
              </a:rPr>
              <a:t>Utilizar validação cruzada ao invés de dividir a base em porções para treinamento e teste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pt-BR" altLang="en-US" sz="1200" b="0" i="0" u="none" strike="noStrike" cap="none" normalizeH="0" baseline="0" dirty="0">
                <a:ln>
                  <a:noFill/>
                </a:ln>
                <a:solidFill>
                  <a:srgbClr val="1C1D1F"/>
                </a:solidFill>
                <a:effectLst/>
                <a:latin typeface="Segoe UI" panose="020B0502040204020203" pitchFamily="34" charset="0"/>
                <a:ea typeface="Times New Roman" panose="02020603050405020304" pitchFamily="18" charset="0"/>
                <a:cs typeface="Segoe UI" panose="020B0502040204020203" pitchFamily="34" charset="0"/>
              </a:rPr>
              <a:t>Executar pelo menos 30 testes com cada algoritmo, utilizando o valor retornado pelo </a:t>
            </a:r>
            <a:r>
              <a:rPr kumimoji="0" lang="pt-BR" altLang="en-US" sz="1300" b="0" i="0" u="none" strike="noStrike" cap="none" normalizeH="0" baseline="0" dirty="0">
                <a:ln>
                  <a:noFill/>
                </a:ln>
                <a:solidFill>
                  <a:srgbClr val="B4690E"/>
                </a:solidFill>
                <a:effectLst/>
                <a:latin typeface="Consolas" panose="020B0609020204030204" pitchFamily="49" charset="0"/>
                <a:ea typeface="Times New Roman" panose="02020603050405020304" pitchFamily="18" charset="0"/>
                <a:cs typeface="Courier New" panose="02070309020205020404" pitchFamily="49" charset="0"/>
              </a:rPr>
              <a:t>score</a:t>
            </a:r>
            <a:r>
              <a:rPr kumimoji="0" lang="pt-BR" altLang="en-US" sz="1200" b="0" i="0" u="none" strike="noStrike" cap="none" normalizeH="0" baseline="0" dirty="0">
                <a:ln>
                  <a:noFill/>
                </a:ln>
                <a:solidFill>
                  <a:srgbClr val="1C1D1F"/>
                </a:solidFill>
                <a:effectLst/>
                <a:latin typeface="Segoe UI" panose="020B0502040204020203" pitchFamily="34" charset="0"/>
                <a:ea typeface="Times New Roman" panose="02020603050405020304" pitchFamily="18" charset="0"/>
                <a:cs typeface="Segoe UI" panose="020B0502040204020203" pitchFamily="34" charset="0"/>
              </a:rPr>
              <a:t> (opcionalmente você pode usar o </a:t>
            </a:r>
            <a:r>
              <a:rPr kumimoji="0" lang="pt-BR" altLang="en-US" sz="1300" b="0" i="0" u="none" strike="noStrike" cap="none" normalizeH="0" baseline="0" dirty="0" err="1">
                <a:ln>
                  <a:noFill/>
                </a:ln>
                <a:solidFill>
                  <a:srgbClr val="B4690E"/>
                </a:solidFill>
                <a:effectLst/>
                <a:latin typeface="Consolas" panose="020B0609020204030204" pitchFamily="49" charset="0"/>
                <a:ea typeface="Times New Roman" panose="02020603050405020304" pitchFamily="18" charset="0"/>
                <a:cs typeface="Courier New" panose="02070309020205020404" pitchFamily="49" charset="0"/>
              </a:rPr>
              <a:t>mean_absolute_error</a:t>
            </a:r>
            <a:r>
              <a:rPr kumimoji="0" lang="pt-BR" altLang="en-US" sz="1200" b="0" i="0" u="none" strike="noStrike" cap="none" normalizeH="0" baseline="0" dirty="0">
                <a:ln>
                  <a:noFill/>
                </a:ln>
                <a:solidFill>
                  <a:srgbClr val="1C1D1F"/>
                </a:solidFill>
                <a:effectLst/>
                <a:latin typeface="Segoe UI" panose="020B0502040204020203" pitchFamily="34" charset="0"/>
                <a:ea typeface="Times New Roman" panose="02020603050405020304" pitchFamily="18" charset="0"/>
                <a:cs typeface="Segoe UI" panose="020B0502040204020203" pitchFamily="34" charset="0"/>
              </a:rPr>
              <a:t>)</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pt-BR" altLang="en-US" sz="1200" b="0" i="0" u="none" strike="noStrike" cap="none" normalizeH="0" baseline="0" dirty="0">
                <a:ln>
                  <a:noFill/>
                </a:ln>
                <a:solidFill>
                  <a:srgbClr val="1C1D1F"/>
                </a:solidFill>
                <a:effectLst/>
                <a:latin typeface="Segoe UI" panose="020B0502040204020203" pitchFamily="34" charset="0"/>
                <a:ea typeface="Times New Roman" panose="02020603050405020304" pitchFamily="18" charset="0"/>
                <a:cs typeface="Segoe UI" panose="020B0502040204020203" pitchFamily="34" charset="0"/>
              </a:rPr>
              <a:t>Construir a planilha com os resultados, calculando a média dos 30 testes de cada algoritmo</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pt-BR" altLang="en-US" sz="1200" b="0" i="0" u="none" strike="noStrike" cap="none" normalizeH="0" baseline="0" dirty="0">
                <a:ln>
                  <a:noFill/>
                </a:ln>
                <a:solidFill>
                  <a:srgbClr val="1C1D1F"/>
                </a:solidFill>
                <a:effectLst/>
                <a:latin typeface="Segoe UI" panose="020B0502040204020203" pitchFamily="34" charset="0"/>
                <a:ea typeface="Times New Roman" panose="02020603050405020304" pitchFamily="18" charset="0"/>
                <a:cs typeface="Segoe UI" panose="020B0502040204020203" pitchFamily="34" charset="0"/>
              </a:rPr>
              <a:t>Fazer os testes de </a:t>
            </a:r>
            <a:r>
              <a:rPr kumimoji="0" lang="pt-BR" altLang="en-US" sz="1200" b="0" i="0" u="none" strike="noStrike" cap="none" normalizeH="0" baseline="0" dirty="0" err="1">
                <a:ln>
                  <a:noFill/>
                </a:ln>
                <a:solidFill>
                  <a:srgbClr val="1C1D1F"/>
                </a:solidFill>
                <a:effectLst/>
                <a:latin typeface="Segoe UI" panose="020B0502040204020203" pitchFamily="34" charset="0"/>
                <a:ea typeface="Times New Roman" panose="02020603050405020304" pitchFamily="18" charset="0"/>
                <a:cs typeface="Segoe UI" panose="020B0502040204020203" pitchFamily="34" charset="0"/>
              </a:rPr>
              <a:t>Friedmann</a:t>
            </a:r>
            <a:r>
              <a:rPr kumimoji="0" lang="pt-BR" altLang="en-US" sz="1200" b="0" i="0" u="none" strike="noStrike" cap="none" normalizeH="0" baseline="0" dirty="0">
                <a:ln>
                  <a:noFill/>
                </a:ln>
                <a:solidFill>
                  <a:srgbClr val="1C1D1F"/>
                </a:solidFill>
                <a:effectLst/>
                <a:latin typeface="Segoe UI" panose="020B0502040204020203" pitchFamily="34" charset="0"/>
                <a:ea typeface="Times New Roman" panose="02020603050405020304" pitchFamily="18" charset="0"/>
                <a:cs typeface="Segoe UI" panose="020B0502040204020203" pitchFamily="34" charset="0"/>
              </a:rPr>
              <a:t> e </a:t>
            </a:r>
            <a:r>
              <a:rPr kumimoji="0" lang="pt-BR" altLang="en-US" sz="1200" b="0" i="0" u="none" strike="noStrike" cap="none" normalizeH="0" baseline="0" dirty="0" err="1">
                <a:ln>
                  <a:noFill/>
                </a:ln>
                <a:solidFill>
                  <a:srgbClr val="1C1D1F"/>
                </a:solidFill>
                <a:effectLst/>
                <a:latin typeface="Segoe UI" panose="020B0502040204020203" pitchFamily="34" charset="0"/>
                <a:ea typeface="Times New Roman" panose="02020603050405020304" pitchFamily="18" charset="0"/>
                <a:cs typeface="Segoe UI" panose="020B0502040204020203" pitchFamily="34" charset="0"/>
              </a:rPr>
              <a:t>Nemenyi</a:t>
            </a:r>
            <a:r>
              <a:rPr kumimoji="0" lang="pt-BR" altLang="en-US" sz="1200" b="0" i="0" u="none" strike="noStrike" cap="none" normalizeH="0" baseline="0" dirty="0">
                <a:ln>
                  <a:noFill/>
                </a:ln>
                <a:solidFill>
                  <a:srgbClr val="1C1D1F"/>
                </a:solidFill>
                <a:effectLst/>
                <a:latin typeface="Segoe UI" panose="020B0502040204020203" pitchFamily="34" charset="0"/>
                <a:ea typeface="Times New Roman" panose="02020603050405020304" pitchFamily="18" charset="0"/>
                <a:cs typeface="Segoe UI" panose="020B0502040204020203" pitchFamily="34" charset="0"/>
              </a:rPr>
              <a:t> para verificar se existe diferença estatística significativa entre os resultados </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pt-BR" altLang="en-US" sz="1200" b="0" i="0" u="none" strike="noStrike" cap="none" normalizeH="0" baseline="0" dirty="0">
                <a:ln>
                  <a:noFill/>
                </a:ln>
                <a:solidFill>
                  <a:srgbClr val="1C1D1F"/>
                </a:solidFill>
                <a:effectLst/>
                <a:latin typeface="Segoe UI" panose="020B0502040204020203" pitchFamily="34" charset="0"/>
                <a:ea typeface="Times New Roman" panose="02020603050405020304" pitchFamily="18" charset="0"/>
                <a:cs typeface="Segoe UI" panose="020B0502040204020203" pitchFamily="34" charset="0"/>
                <a:hlinkClick r:id="rId2"/>
              </a:rPr>
              <a:t>https://sites.google.com/view/vinegarhill-datalabs/introduction-to-machine-learning/random-forest-and-ols</a:t>
            </a:r>
            <a:r>
              <a:rPr kumimoji="0" lang="pt-BR" altLang="en-US" sz="1200" b="0" i="0" u="none" strike="noStrike" cap="none" normalizeH="0" baseline="0" dirty="0">
                <a:ln>
                  <a:noFill/>
                </a:ln>
                <a:solidFill>
                  <a:srgbClr val="1C1D1F"/>
                </a:solidFill>
                <a:effectLst/>
                <a:latin typeface="Segoe UI" panose="020B0502040204020203" pitchFamily="34" charset="0"/>
                <a:ea typeface="Times New Roman" panose="02020603050405020304" pitchFamily="18" charset="0"/>
                <a:cs typeface="Segoe UI" panose="020B0502040204020203" pitchFamily="34" charset="0"/>
              </a:rPr>
              <a:t> </a:t>
            </a:r>
            <a:endParaRPr kumimoji="0" lang="pt-BR"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2156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09303" y="95466"/>
            <a:ext cx="11599817" cy="435757"/>
          </a:xfrm>
          <a:prstGeom prst="rect">
            <a:avLst/>
          </a:prstGeom>
          <a:solidFill>
            <a:schemeClr val="tx2">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Selection Methods</a:t>
            </a:r>
          </a:p>
        </p:txBody>
      </p:sp>
      <p:sp>
        <p:nvSpPr>
          <p:cNvPr id="15" name="Retângulo 14"/>
          <p:cNvSpPr/>
          <p:nvPr/>
        </p:nvSpPr>
        <p:spPr>
          <a:xfrm>
            <a:off x="2636510" y="2690949"/>
            <a:ext cx="2283825" cy="24732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Forward selection</a:t>
            </a:r>
          </a:p>
          <a:p>
            <a:pPr marL="285750" indent="-285750">
              <a:buFont typeface="Arial" panose="020B0604020202020204" pitchFamily="34" charset="0"/>
              <a:buChar char="•"/>
            </a:pPr>
            <a:r>
              <a:rPr lang="en-US" sz="1400" dirty="0">
                <a:solidFill>
                  <a:schemeClr val="tx1"/>
                </a:solidFill>
              </a:rPr>
              <a:t>Backyard selection</a:t>
            </a:r>
          </a:p>
          <a:p>
            <a:pPr marL="285750" indent="-285750">
              <a:buFont typeface="Arial" panose="020B0604020202020204" pitchFamily="34" charset="0"/>
              <a:buChar char="•"/>
            </a:pPr>
            <a:r>
              <a:rPr lang="en-US" sz="1400" dirty="0">
                <a:solidFill>
                  <a:schemeClr val="tx1"/>
                </a:solidFill>
              </a:rPr>
              <a:t>Recursive Feature elimination (RFE)</a:t>
            </a:r>
          </a:p>
        </p:txBody>
      </p:sp>
      <p:sp>
        <p:nvSpPr>
          <p:cNvPr id="16" name="Retângulo 15"/>
          <p:cNvSpPr/>
          <p:nvPr/>
        </p:nvSpPr>
        <p:spPr>
          <a:xfrm>
            <a:off x="232954" y="2679656"/>
            <a:ext cx="2283825" cy="247323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a:solidFill>
                  <a:schemeClr val="tx1"/>
                </a:solidFill>
              </a:rPr>
              <a:t>Drop incomplete features</a:t>
            </a:r>
          </a:p>
          <a:p>
            <a:pPr marL="285750" indent="-285750">
              <a:buFont typeface="Arial" panose="020B0604020202020204" pitchFamily="34" charset="0"/>
              <a:buChar char="•"/>
            </a:pPr>
            <a:r>
              <a:rPr lang="en-US" sz="1400" dirty="0">
                <a:solidFill>
                  <a:schemeClr val="tx1"/>
                </a:solidFill>
              </a:rPr>
              <a:t>Drop features with high multicollinearity</a:t>
            </a:r>
          </a:p>
          <a:p>
            <a:pPr marL="285750" indent="-285750">
              <a:buFont typeface="Arial" panose="020B0604020202020204" pitchFamily="34" charset="0"/>
              <a:buChar char="•"/>
            </a:pPr>
            <a:r>
              <a:rPr lang="en-US" sz="1400" dirty="0">
                <a:solidFill>
                  <a:schemeClr val="tx1"/>
                </a:solidFill>
              </a:rPr>
              <a:t>Drop features with (near) zero variance</a:t>
            </a:r>
          </a:p>
          <a:p>
            <a:pPr marL="285750" indent="-285750">
              <a:buFont typeface="Arial" panose="020B0604020202020204" pitchFamily="34" charset="0"/>
              <a:buChar char="•"/>
            </a:pPr>
            <a:endParaRPr lang="en-US" sz="1400" dirty="0">
              <a:solidFill>
                <a:schemeClr val="tx1"/>
              </a:solidFill>
            </a:endParaRPr>
          </a:p>
        </p:txBody>
      </p:sp>
      <p:sp>
        <p:nvSpPr>
          <p:cNvPr id="17" name="Retângulo 16"/>
          <p:cNvSpPr/>
          <p:nvPr/>
        </p:nvSpPr>
        <p:spPr>
          <a:xfrm>
            <a:off x="5040063" y="2690949"/>
            <a:ext cx="2283825" cy="24732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Pearson’s</a:t>
            </a:r>
          </a:p>
          <a:p>
            <a:pPr marL="285750" indent="-285750">
              <a:buFont typeface="Arial" panose="020B0604020202020204" pitchFamily="34" charset="0"/>
              <a:buChar char="•"/>
            </a:pPr>
            <a:r>
              <a:rPr lang="en-US" sz="1400" dirty="0">
                <a:solidFill>
                  <a:schemeClr val="tx1"/>
                </a:solidFill>
              </a:rPr>
              <a:t>Spearman´s</a:t>
            </a:r>
          </a:p>
          <a:p>
            <a:pPr marL="285750" indent="-285750">
              <a:buFont typeface="Arial" panose="020B0604020202020204" pitchFamily="34" charset="0"/>
              <a:buChar char="•"/>
            </a:pPr>
            <a:r>
              <a:rPr lang="pt-BR" sz="1400">
                <a:solidFill>
                  <a:schemeClr val="tx1"/>
                </a:solidFill>
              </a:rPr>
              <a:t>Anova</a:t>
            </a:r>
            <a:endParaRPr lang="pt-BR" sz="1400" dirty="0">
              <a:solidFill>
                <a:schemeClr val="tx1"/>
              </a:solidFill>
            </a:endParaRPr>
          </a:p>
          <a:p>
            <a:pPr marL="285750" indent="-285750">
              <a:buFont typeface="Arial" panose="020B0604020202020204" pitchFamily="34" charset="0"/>
              <a:buChar char="•"/>
            </a:pPr>
            <a:r>
              <a:rPr lang="en-US" sz="1400">
                <a:solidFill>
                  <a:schemeClr val="tx1"/>
                </a:solidFill>
              </a:rPr>
              <a:t>Kendall’s</a:t>
            </a:r>
          </a:p>
          <a:p>
            <a:pPr marL="285750" indent="-285750">
              <a:buFont typeface="Arial" panose="020B0604020202020204" pitchFamily="34" charset="0"/>
              <a:buChar char="•"/>
            </a:pPr>
            <a:r>
              <a:rPr lang="pt-BR" sz="1400">
                <a:solidFill>
                  <a:schemeClr val="tx1"/>
                </a:solidFill>
              </a:rPr>
              <a:t>Chi-Squared</a:t>
            </a:r>
            <a:endParaRPr lang="pt-BR" sz="1400" dirty="0">
              <a:solidFill>
                <a:schemeClr val="tx1"/>
              </a:solidFill>
            </a:endParaRPr>
          </a:p>
          <a:p>
            <a:pPr marL="285750" indent="-285750">
              <a:buFont typeface="Arial" panose="020B0604020202020204" pitchFamily="34" charset="0"/>
              <a:buChar char="•"/>
            </a:pPr>
            <a:r>
              <a:rPr lang="pt-BR" sz="1400" dirty="0">
                <a:solidFill>
                  <a:schemeClr val="tx1"/>
                </a:solidFill>
              </a:rPr>
              <a:t>Mutual </a:t>
            </a:r>
            <a:r>
              <a:rPr lang="en-US" sz="1400">
                <a:solidFill>
                  <a:schemeClr val="tx1"/>
                </a:solidFill>
              </a:rPr>
              <a:t>Information</a:t>
            </a:r>
          </a:p>
          <a:p>
            <a:pPr marL="285750" indent="-285750">
              <a:buFont typeface="Arial" panose="020B0604020202020204" pitchFamily="34" charset="0"/>
              <a:buChar char="•"/>
            </a:pPr>
            <a:r>
              <a:rPr lang="pt-BR" sz="1400">
                <a:solidFill>
                  <a:schemeClr val="tx1"/>
                </a:solidFill>
              </a:rPr>
              <a:t>Point-biserial </a:t>
            </a:r>
          </a:p>
          <a:p>
            <a:pPr marL="285750" indent="-285750">
              <a:buFont typeface="Arial" panose="020B0604020202020204" pitchFamily="34" charset="0"/>
              <a:buChar char="•"/>
            </a:pPr>
            <a:r>
              <a:rPr lang="en-US" sz="1400">
                <a:solidFill>
                  <a:schemeClr val="tx1"/>
                </a:solidFill>
              </a:rPr>
              <a:t>Linear discriminant analysis (LDA</a:t>
            </a:r>
            <a:endParaRPr lang="en-US" sz="1400" dirty="0">
              <a:solidFill>
                <a:schemeClr val="tx1"/>
              </a:solidFill>
            </a:endParaRPr>
          </a:p>
          <a:p>
            <a:endParaRPr lang="en-US" sz="1400" dirty="0">
              <a:solidFill>
                <a:schemeClr val="tx1"/>
              </a:solidFill>
            </a:endParaRPr>
          </a:p>
        </p:txBody>
      </p:sp>
      <p:sp>
        <p:nvSpPr>
          <p:cNvPr id="18" name="Retângulo 17"/>
          <p:cNvSpPr/>
          <p:nvPr/>
        </p:nvSpPr>
        <p:spPr>
          <a:xfrm>
            <a:off x="7434915" y="2690949"/>
            <a:ext cx="2283825" cy="24732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Lasso/Ridge</a:t>
            </a:r>
            <a:r>
              <a:rPr lang="pt-BR" sz="1400" dirty="0">
                <a:solidFill>
                  <a:schemeClr val="tx1"/>
                </a:solidFill>
              </a:rPr>
              <a:t> (</a:t>
            </a:r>
            <a:r>
              <a:rPr lang="en-US" sz="1400" dirty="0">
                <a:solidFill>
                  <a:schemeClr val="tx1"/>
                </a:solidFill>
              </a:rPr>
              <a:t>using</a:t>
            </a:r>
            <a:r>
              <a:rPr lang="pt-BR" sz="1400">
                <a:solidFill>
                  <a:schemeClr val="tx1"/>
                </a:solidFill>
              </a:rPr>
              <a:t> </a:t>
            </a:r>
            <a:r>
              <a:rPr lang="en-US" sz="1400">
                <a:solidFill>
                  <a:schemeClr val="tx1"/>
                </a:solidFill>
              </a:rPr>
              <a:t>Elastic</a:t>
            </a:r>
            <a:r>
              <a:rPr lang="pt-BR" sz="1400">
                <a:solidFill>
                  <a:schemeClr val="tx1"/>
                </a:solidFill>
              </a:rPr>
              <a:t>Net)</a:t>
            </a:r>
          </a:p>
          <a:p>
            <a:pPr marL="285750" indent="-285750">
              <a:buFont typeface="Arial" panose="020B0604020202020204" pitchFamily="34" charset="0"/>
              <a:buChar char="•"/>
            </a:pPr>
            <a:r>
              <a:rPr lang="en-US" sz="1400" dirty="0">
                <a:solidFill>
                  <a:schemeClr val="tx1"/>
                </a:solidFill>
              </a:rPr>
              <a:t>Tree</a:t>
            </a:r>
            <a:r>
              <a:rPr lang="pt-BR" sz="1400" dirty="0">
                <a:solidFill>
                  <a:schemeClr val="tx1"/>
                </a:solidFill>
              </a:rPr>
              <a:t> </a:t>
            </a:r>
            <a:r>
              <a:rPr lang="en-US" sz="1400">
                <a:solidFill>
                  <a:schemeClr val="tx1"/>
                </a:solidFill>
              </a:rPr>
              <a:t>based</a:t>
            </a:r>
            <a:r>
              <a:rPr lang="pt-BR" sz="1400">
                <a:solidFill>
                  <a:schemeClr val="tx1"/>
                </a:solidFill>
              </a:rPr>
              <a:t> </a:t>
            </a:r>
            <a:r>
              <a:rPr lang="en-US" sz="1400">
                <a:solidFill>
                  <a:schemeClr val="tx1"/>
                </a:solidFill>
              </a:rPr>
              <a:t>selection</a:t>
            </a:r>
          </a:p>
          <a:p>
            <a:pPr marL="285750" indent="-285750">
              <a:buFont typeface="Arial" panose="020B0604020202020204" pitchFamily="34" charset="0"/>
              <a:buChar char="•"/>
            </a:pPr>
            <a:endParaRPr lang="pt-BR" sz="1400" dirty="0">
              <a:solidFill>
                <a:schemeClr val="tx1"/>
              </a:solidFill>
            </a:endParaRPr>
          </a:p>
          <a:p>
            <a:pPr marL="285750" indent="-285750">
              <a:buFont typeface="Arial" panose="020B0604020202020204" pitchFamily="34" charset="0"/>
              <a:buChar char="•"/>
            </a:pPr>
            <a:endParaRPr lang="pt-BR" sz="1400" dirty="0">
              <a:solidFill>
                <a:schemeClr val="tx1"/>
              </a:solidFill>
            </a:endParaRPr>
          </a:p>
        </p:txBody>
      </p:sp>
      <p:sp>
        <p:nvSpPr>
          <p:cNvPr id="23" name="Retângulo 22"/>
          <p:cNvSpPr/>
          <p:nvPr/>
        </p:nvSpPr>
        <p:spPr>
          <a:xfrm>
            <a:off x="5408024" y="836808"/>
            <a:ext cx="2784568" cy="478972"/>
          </a:xfrm>
          <a:prstGeom prst="rect">
            <a:avLst/>
          </a:prstGeom>
          <a:solidFill>
            <a:srgbClr val="DE6F6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Supervised</a:t>
            </a:r>
          </a:p>
        </p:txBody>
      </p:sp>
      <p:sp>
        <p:nvSpPr>
          <p:cNvPr id="24" name="Retângulo 23"/>
          <p:cNvSpPr/>
          <p:nvPr/>
        </p:nvSpPr>
        <p:spPr>
          <a:xfrm>
            <a:off x="339631" y="894398"/>
            <a:ext cx="2177148" cy="478972"/>
          </a:xfrm>
          <a:prstGeom prst="rect">
            <a:avLst/>
          </a:prstGeom>
          <a:solidFill>
            <a:srgbClr val="DE6F6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Unsupervised</a:t>
            </a:r>
          </a:p>
        </p:txBody>
      </p:sp>
      <p:sp>
        <p:nvSpPr>
          <p:cNvPr id="29" name="Retângulo 28"/>
          <p:cNvSpPr/>
          <p:nvPr/>
        </p:nvSpPr>
        <p:spPr>
          <a:xfrm>
            <a:off x="2636510" y="1816689"/>
            <a:ext cx="2283825"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Wrapper</a:t>
            </a:r>
          </a:p>
        </p:txBody>
      </p:sp>
      <p:sp>
        <p:nvSpPr>
          <p:cNvPr id="33" name="Retângulo 32"/>
          <p:cNvSpPr/>
          <p:nvPr/>
        </p:nvSpPr>
        <p:spPr>
          <a:xfrm>
            <a:off x="7434915" y="1830281"/>
            <a:ext cx="2283825"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Embedded</a:t>
            </a:r>
          </a:p>
        </p:txBody>
      </p:sp>
      <p:sp>
        <p:nvSpPr>
          <p:cNvPr id="34" name="Retângulo 33"/>
          <p:cNvSpPr/>
          <p:nvPr/>
        </p:nvSpPr>
        <p:spPr>
          <a:xfrm>
            <a:off x="5040063" y="1830281"/>
            <a:ext cx="2283825"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Filters</a:t>
            </a:r>
          </a:p>
        </p:txBody>
      </p:sp>
      <p:cxnSp>
        <p:nvCxnSpPr>
          <p:cNvPr id="35" name="Conector de seta reta 34"/>
          <p:cNvCxnSpPr>
            <a:endCxn id="34" idx="0"/>
          </p:cNvCxnSpPr>
          <p:nvPr/>
        </p:nvCxnSpPr>
        <p:spPr>
          <a:xfrm flipH="1">
            <a:off x="6181976" y="1457990"/>
            <a:ext cx="1749334" cy="3722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de seta reta 35"/>
          <p:cNvCxnSpPr>
            <a:endCxn id="33" idx="0"/>
          </p:cNvCxnSpPr>
          <p:nvPr/>
        </p:nvCxnSpPr>
        <p:spPr>
          <a:xfrm>
            <a:off x="7434915" y="1457990"/>
            <a:ext cx="1141913" cy="3722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a:off x="1625238" y="1457990"/>
            <a:ext cx="0" cy="12068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a:off x="3969460" y="2309253"/>
            <a:ext cx="9800" cy="3555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de seta reta 44"/>
          <p:cNvCxnSpPr/>
          <p:nvPr/>
        </p:nvCxnSpPr>
        <p:spPr>
          <a:xfrm>
            <a:off x="6405676" y="2295661"/>
            <a:ext cx="9800" cy="3555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de seta reta 45"/>
          <p:cNvCxnSpPr/>
          <p:nvPr/>
        </p:nvCxnSpPr>
        <p:spPr>
          <a:xfrm>
            <a:off x="8827199" y="2325972"/>
            <a:ext cx="9800" cy="3555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ector de seta reta 36"/>
          <p:cNvCxnSpPr>
            <a:endCxn id="29" idx="0"/>
          </p:cNvCxnSpPr>
          <p:nvPr/>
        </p:nvCxnSpPr>
        <p:spPr>
          <a:xfrm flipH="1">
            <a:off x="3778423" y="1437731"/>
            <a:ext cx="4640578" cy="3789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tângulo 38"/>
          <p:cNvSpPr/>
          <p:nvPr/>
        </p:nvSpPr>
        <p:spPr>
          <a:xfrm>
            <a:off x="9835748" y="2677357"/>
            <a:ext cx="2283825" cy="24732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pt-BR" sz="1400">
                <a:solidFill>
                  <a:schemeClr val="tx1"/>
                </a:solidFill>
              </a:rPr>
              <a:t>Feature </a:t>
            </a:r>
            <a:r>
              <a:rPr lang="en-US" sz="1400">
                <a:solidFill>
                  <a:schemeClr val="tx1"/>
                </a:solidFill>
              </a:rPr>
              <a:t>shuffling</a:t>
            </a:r>
            <a:r>
              <a:rPr lang="pt-BR" sz="1400">
                <a:solidFill>
                  <a:schemeClr val="tx1"/>
                </a:solidFill>
              </a:rPr>
              <a:t> </a:t>
            </a:r>
            <a:endParaRPr lang="pt-BR" sz="1400" dirty="0">
              <a:solidFill>
                <a:schemeClr val="tx1"/>
              </a:solidFill>
            </a:endParaRPr>
          </a:p>
          <a:p>
            <a:pPr marL="285750" indent="-285750">
              <a:buFont typeface="Arial" panose="020B0604020202020204" pitchFamily="34" charset="0"/>
              <a:buChar char="•"/>
            </a:pPr>
            <a:r>
              <a:rPr lang="en-US" sz="1400">
                <a:solidFill>
                  <a:schemeClr val="tx1"/>
                </a:solidFill>
              </a:rPr>
              <a:t>Recursive</a:t>
            </a:r>
            <a:r>
              <a:rPr lang="pt-BR" sz="1400">
                <a:solidFill>
                  <a:schemeClr val="tx1"/>
                </a:solidFill>
              </a:rPr>
              <a:t> Feature </a:t>
            </a:r>
            <a:r>
              <a:rPr lang="en-US" sz="1400">
                <a:solidFill>
                  <a:schemeClr val="tx1"/>
                </a:solidFill>
              </a:rPr>
              <a:t>elimination</a:t>
            </a:r>
            <a:r>
              <a:rPr lang="pt-BR" sz="1400">
                <a:solidFill>
                  <a:schemeClr val="tx1"/>
                </a:solidFill>
              </a:rPr>
              <a:t> </a:t>
            </a:r>
            <a:r>
              <a:rPr lang="pt-BR" sz="1400" dirty="0">
                <a:solidFill>
                  <a:schemeClr val="tx1"/>
                </a:solidFill>
              </a:rPr>
              <a:t>(RFE)</a:t>
            </a:r>
            <a:endParaRPr lang="en-US" sz="1400" dirty="0">
              <a:solidFill>
                <a:schemeClr val="tx1"/>
              </a:solidFill>
            </a:endParaRPr>
          </a:p>
          <a:p>
            <a:pPr marL="285750" indent="-285750">
              <a:buFont typeface="Arial" panose="020B0604020202020204" pitchFamily="34" charset="0"/>
              <a:buChar char="•"/>
            </a:pPr>
            <a:r>
              <a:rPr lang="en-US" sz="1400">
                <a:solidFill>
                  <a:schemeClr val="tx1"/>
                </a:solidFill>
              </a:rPr>
              <a:t>Recursive</a:t>
            </a:r>
            <a:r>
              <a:rPr lang="pt-BR" sz="1400">
                <a:solidFill>
                  <a:schemeClr val="tx1"/>
                </a:solidFill>
              </a:rPr>
              <a:t> Feature </a:t>
            </a:r>
            <a:r>
              <a:rPr lang="en-US" sz="1400">
                <a:solidFill>
                  <a:schemeClr val="tx1"/>
                </a:solidFill>
              </a:rPr>
              <a:t>addition</a:t>
            </a:r>
          </a:p>
          <a:p>
            <a:pPr marL="285750" indent="-285750">
              <a:buFont typeface="Arial" panose="020B0604020202020204" pitchFamily="34" charset="0"/>
              <a:buChar char="•"/>
            </a:pPr>
            <a:endParaRPr lang="pt-BR" sz="1400" dirty="0">
              <a:solidFill>
                <a:schemeClr val="tx1"/>
              </a:solidFill>
            </a:endParaRPr>
          </a:p>
          <a:p>
            <a:pPr marL="285750" indent="-285750">
              <a:buFont typeface="Arial" panose="020B0604020202020204" pitchFamily="34" charset="0"/>
              <a:buChar char="•"/>
            </a:pPr>
            <a:endParaRPr lang="pt-BR" sz="1400" dirty="0">
              <a:solidFill>
                <a:schemeClr val="tx1"/>
              </a:solidFill>
            </a:endParaRPr>
          </a:p>
        </p:txBody>
      </p:sp>
      <p:sp>
        <p:nvSpPr>
          <p:cNvPr id="41" name="Retângulo 40"/>
          <p:cNvSpPr/>
          <p:nvPr/>
        </p:nvSpPr>
        <p:spPr>
          <a:xfrm>
            <a:off x="9835748" y="1816689"/>
            <a:ext cx="2283825"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Hybrid</a:t>
            </a:r>
          </a:p>
        </p:txBody>
      </p:sp>
      <p:cxnSp>
        <p:nvCxnSpPr>
          <p:cNvPr id="42" name="Conector de seta reta 41"/>
          <p:cNvCxnSpPr/>
          <p:nvPr/>
        </p:nvCxnSpPr>
        <p:spPr>
          <a:xfrm>
            <a:off x="11228032" y="2312380"/>
            <a:ext cx="9800" cy="3555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34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70262" y="714895"/>
            <a:ext cx="10955384" cy="5401735"/>
          </a:xfrm>
          <a:prstGeom prst="rect">
            <a:avLst/>
          </a:prstGeom>
        </p:spPr>
        <p:txBody>
          <a:bodyPr wrap="square">
            <a:spAutoFit/>
          </a:bodyPr>
          <a:lstStyle/>
          <a:p>
            <a:pPr marR="0" lvl="0" algn="ctr">
              <a:lnSpc>
                <a:spcPct val="107000"/>
              </a:lnSpc>
              <a:spcBef>
                <a:spcPts val="0"/>
              </a:spcBef>
              <a:spcAft>
                <a:spcPts val="0"/>
              </a:spcAft>
            </a:pPr>
            <a:r>
              <a:rPr lang="en-US" b="1" dirty="0"/>
              <a:t>Explanation</a:t>
            </a:r>
            <a:endParaRPr lang="en-US" sz="1200" b="1"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200" b="1"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Filter</a:t>
            </a:r>
            <a:r>
              <a:rPr lang="en-US" sz="1400" dirty="0">
                <a:latin typeface="Calibri" panose="020F0502020204030204" pitchFamily="34" charset="0"/>
                <a:ea typeface="Calibri" panose="020F0502020204030204" pitchFamily="34" charset="0"/>
                <a:cs typeface="Times New Roman" panose="02020603050405020304" pitchFamily="18" charset="0"/>
              </a:rPr>
              <a:t>: it is based on correlation, uses statistical measures to assign a score to each feature. This method should be used for preliminary screening. It can detect constant, duplicated, and correlated features. Usually not the best performance in terms of reducing features.  </a:t>
            </a:r>
          </a:p>
          <a:p>
            <a:pPr marR="0" lvl="0">
              <a:lnSpc>
                <a:spcPct val="107000"/>
              </a:lnSpc>
              <a:spcBef>
                <a:spcPts val="0"/>
              </a:spcBef>
              <a:spcAft>
                <a:spcPts val="0"/>
              </a:spcAft>
            </a:pPr>
            <a:r>
              <a:rPr lang="en-US" sz="1400" dirty="0">
                <a:latin typeface="Calibri" panose="020F0502020204030204" pitchFamily="34" charset="0"/>
                <a:ea typeface="Calibri" panose="020F0502020204030204" pitchFamily="34" charset="0"/>
                <a:cs typeface="Times New Roman" panose="02020603050405020304" pitchFamily="18" charset="0"/>
              </a:rPr>
              <a:t>Filter method is less accurate. It is great while doing EDA, it can also be used for checking multi co-linearity in data.</a:t>
            </a:r>
          </a:p>
          <a:p>
            <a:pPr marL="457200" marR="0">
              <a:lnSpc>
                <a:spcPct val="107000"/>
              </a:lnSpc>
              <a:spcBef>
                <a:spcPts val="0"/>
              </a:spcBef>
              <a:spcAft>
                <a:spcPts val="0"/>
              </a:spcAft>
            </a:pPr>
            <a:r>
              <a:rPr lang="en-US" sz="1400" dirty="0">
                <a:latin typeface="Calibri" panose="020F0502020204030204" pitchFamily="34" charset="0"/>
                <a:ea typeface="Calibri" panose="020F0502020204030204" pitchFamily="34" charset="0"/>
                <a:cs typeface="Times New Roman" panose="02020603050405020304" pitchFamily="18" charset="0"/>
              </a:rPr>
              <a:t>Note: Linear discriminant analysis (LDA): Linear discriminant analysis is used to find a linear combination of features that characterizes or separates two or more classes of a categorical variable.</a:t>
            </a:r>
          </a:p>
          <a:p>
            <a:pPr marL="457200" marR="0">
              <a:lnSpc>
                <a:spcPct val="107000"/>
              </a:lnSpc>
              <a:spcBef>
                <a:spcPts val="0"/>
              </a:spcBef>
              <a:spcAft>
                <a:spcPts val="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p>
          <a:p>
            <a:pPr marR="0" lvl="0">
              <a:lnSpc>
                <a:spcPct val="107000"/>
              </a:lnSpc>
              <a:spcBef>
                <a:spcPts val="0"/>
              </a:spcBef>
              <a:spcAft>
                <a:spcPts val="0"/>
              </a:spcAft>
            </a:pPr>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Wrapper Methods</a:t>
            </a:r>
            <a:r>
              <a:rPr lang="en-US" sz="1400" dirty="0">
                <a:latin typeface="Calibri" panose="020F0502020204030204" pitchFamily="34" charset="0"/>
                <a:ea typeface="Calibri" panose="020F0502020204030204" pitchFamily="34" charset="0"/>
                <a:cs typeface="Times New Roman" panose="02020603050405020304" pitchFamily="18" charset="0"/>
              </a:rPr>
              <a:t>: This approach uses Machine Learning algorithm. Performance of this method depends on model selected and data underlying. Usually can suggests the optimal feature subset. Tries different subset of features to figure out optimal features. Typically very computationally expensive. Can detect interactions between features.</a:t>
            </a:r>
          </a:p>
          <a:p>
            <a:pPr marR="0" lvl="0">
              <a:lnSpc>
                <a:spcPct val="107000"/>
              </a:lnSpc>
              <a:spcBef>
                <a:spcPts val="0"/>
              </a:spcBef>
              <a:spcAft>
                <a:spcPts val="0"/>
              </a:spcAft>
            </a:pPr>
            <a:r>
              <a:rPr lang="en-US" sz="1400" dirty="0">
                <a:latin typeface="Calibri" panose="020F0502020204030204" pitchFamily="34" charset="0"/>
                <a:ea typeface="Calibri" panose="020F0502020204030204" pitchFamily="34" charset="0"/>
                <a:cs typeface="Times New Roman" panose="02020603050405020304" pitchFamily="18" charset="0"/>
              </a:rPr>
              <a:t>Select a set of features, in which different combinations are prepared, evaluated and compared. A predictive model is used to evaluate the combination of features and assign a score based on model accuracy. Example: Backward Elimination, Forward Selection, Bidirectional Elimination,</a:t>
            </a:r>
            <a:r>
              <a:rPr lang="en-US" sz="1400" i="1"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Exhaustive Search, and RFE (Recursive Feature Elimination).  Wrappers are terribly slow when it comes to large datasets.</a:t>
            </a:r>
          </a:p>
          <a:p>
            <a:pPr marL="457200" marR="0">
              <a:lnSpc>
                <a:spcPct val="107000"/>
              </a:lnSpc>
              <a:spcBef>
                <a:spcPts val="0"/>
              </a:spcBef>
              <a:spcAft>
                <a:spcPts val="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p>
          <a:p>
            <a:pPr marR="0" lvl="0">
              <a:lnSpc>
                <a:spcPct val="107000"/>
              </a:lnSpc>
              <a:spcBef>
                <a:spcPts val="0"/>
              </a:spcBef>
              <a:spcAft>
                <a:spcPts val="800"/>
              </a:spcAft>
            </a:pPr>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Embedded Methods</a:t>
            </a:r>
            <a:r>
              <a:rPr lang="en-US" sz="1400" b="1"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Performs feature selection as building the model. Generally less computationally expensive than Wrapper methods. Often provides results that are best of both worlds, often more realistic approach.</a:t>
            </a:r>
          </a:p>
          <a:p>
            <a:pPr marR="0" lvl="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Wrapper and Embedded methods</a:t>
            </a:r>
            <a:r>
              <a:rPr lang="en-US" sz="1400" dirty="0">
                <a:latin typeface="Calibri" panose="020F0502020204030204" pitchFamily="34" charset="0"/>
                <a:ea typeface="Calibri" panose="020F0502020204030204" pitchFamily="34" charset="0"/>
                <a:cs typeface="Times New Roman" panose="02020603050405020304" pitchFamily="18" charset="0"/>
              </a:rPr>
              <a:t> give more accurate results but as they are computationally expensive, these method are suited when you have lesser features (~20).</a:t>
            </a:r>
          </a:p>
          <a:p>
            <a:pPr marR="0" lvl="0">
              <a:lnSpc>
                <a:spcPct val="107000"/>
              </a:lnSpc>
              <a:spcBef>
                <a:spcPts val="0"/>
              </a:spcBef>
              <a:spcAft>
                <a:spcPts val="800"/>
              </a:spcAft>
            </a:pPr>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Hybrid Methods</a:t>
            </a:r>
            <a:r>
              <a:rPr lang="en-US" sz="1400" b="1" dirty="0">
                <a:latin typeface="Calibri" panose="020F0502020204030204" pitchFamily="34" charset="0"/>
                <a:ea typeface="Calibri" panose="020F0502020204030204" pitchFamily="34" charset="0"/>
                <a:cs typeface="Times New Roman" panose="02020603050405020304" pitchFamily="18" charset="0"/>
              </a:rPr>
              <a:t>:</a:t>
            </a:r>
            <a:r>
              <a:rPr lang="en-US" sz="1400" dirty="0">
                <a:latin typeface="Calibri" panose="020F0502020204030204" pitchFamily="34" charset="0"/>
                <a:ea typeface="Calibri" panose="020F0502020204030204" pitchFamily="34" charset="0"/>
                <a:cs typeface="Times New Roman" panose="02020603050405020304" pitchFamily="18" charset="0"/>
              </a:rPr>
              <a:t> Amalgamation of all the techniques above. This approach is less computationally expensive than Wrapper methods and has good performance.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881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70262" y="714895"/>
            <a:ext cx="10955384" cy="2109488"/>
          </a:xfrm>
          <a:prstGeom prst="rect">
            <a:avLst/>
          </a:prstGeom>
        </p:spPr>
        <p:txBody>
          <a:bodyPr wrap="square">
            <a:spAutoFit/>
          </a:bodyPr>
          <a:lstStyle/>
          <a:p>
            <a:pPr marR="0" lvl="0" algn="ctr">
              <a:lnSpc>
                <a:spcPct val="107000"/>
              </a:lnSpc>
              <a:spcBef>
                <a:spcPts val="0"/>
              </a:spcBef>
              <a:spcAft>
                <a:spcPts val="0"/>
              </a:spcAft>
            </a:pPr>
            <a:r>
              <a:rPr lang="en-US" b="1" dirty="0"/>
              <a:t>Explanation</a:t>
            </a:r>
            <a:endParaRPr lang="en-US" sz="1200" b="1"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200" b="1"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fontAlgn="base"/>
            <a:r>
              <a:rPr lang="pt-BR" sz="1400" b="1" dirty="0"/>
              <a:t>Qual Método utilizar?</a:t>
            </a:r>
            <a:endParaRPr lang="en-US" sz="1400" b="1" dirty="0"/>
          </a:p>
          <a:p>
            <a:pPr marL="342900" lvl="0" indent="-342900" fontAlgn="base">
              <a:buFont typeface="+mj-lt"/>
              <a:buAutoNum type="arabicPeriod"/>
            </a:pPr>
            <a:r>
              <a:rPr lang="pt-BR" sz="1400" dirty="0"/>
              <a:t>Tente usar o RFE caso tenha recursos computacionais para isso.</a:t>
            </a:r>
          </a:p>
          <a:p>
            <a:pPr marL="342900" lvl="0" indent="-342900" fontAlgn="base">
              <a:buFont typeface="+mj-lt"/>
              <a:buAutoNum type="arabicPeriod"/>
            </a:pPr>
            <a:r>
              <a:rPr lang="pt-BR" sz="1400" dirty="0"/>
              <a:t>Se estiver trabalhando com Classificação e as </a:t>
            </a:r>
            <a:r>
              <a:rPr lang="pt-BR" sz="1400" dirty="0" err="1"/>
              <a:t>features</a:t>
            </a:r>
            <a:r>
              <a:rPr lang="pt-BR" sz="1400" dirty="0"/>
              <a:t> forem numéricas utilize </a:t>
            </a:r>
            <a:r>
              <a:rPr lang="pt-BR" sz="1400" dirty="0" err="1"/>
              <a:t>f_classif</a:t>
            </a:r>
            <a:r>
              <a:rPr lang="pt-BR" sz="1400" dirty="0"/>
              <a:t> ou </a:t>
            </a:r>
            <a:r>
              <a:rPr lang="pt-BR" sz="1400" dirty="0" err="1"/>
              <a:t>mutual_info_classif</a:t>
            </a:r>
            <a:r>
              <a:rPr lang="pt-BR" sz="1400" dirty="0"/>
              <a:t>.</a:t>
            </a:r>
            <a:endParaRPr lang="en-US" sz="1400" dirty="0"/>
          </a:p>
          <a:p>
            <a:pPr marL="342900" lvl="0" indent="-342900" fontAlgn="base">
              <a:buFont typeface="+mj-lt"/>
              <a:buAutoNum type="arabicPeriod"/>
            </a:pPr>
            <a:r>
              <a:rPr lang="pt-BR" sz="1400" dirty="0"/>
              <a:t>Se estiver trabalhando com Regressão e as features forem numéricas utilize f_regression ou mutual_info_regression.</a:t>
            </a:r>
            <a:endParaRPr lang="en-US" sz="1400" dirty="0"/>
          </a:p>
          <a:p>
            <a:pPr marL="342900" lvl="0" indent="-342900" fontAlgn="base">
              <a:buFont typeface="+mj-lt"/>
              <a:buAutoNum type="arabicPeriod"/>
            </a:pPr>
            <a:r>
              <a:rPr lang="pt-BR" sz="1400" dirty="0"/>
              <a:t>Caso esteja trabalhando com features categóricas utilize chi2</a:t>
            </a:r>
          </a:p>
          <a:p>
            <a:pPr marL="342900" lvl="0" indent="-342900" fontAlgn="base">
              <a:buFont typeface="+mj-lt"/>
              <a:buAutoNum type="arabicPeriod"/>
            </a:pPr>
            <a:r>
              <a:rPr lang="pt-BR" sz="1400" dirty="0"/>
              <a:t>Automatize essa etapa com Pipelines para evitar erros.</a:t>
            </a:r>
            <a:endParaRPr lang="en-US" sz="1400" dirty="0"/>
          </a:p>
        </p:txBody>
      </p:sp>
    </p:spTree>
    <p:extLst>
      <p:ext uri="{BB962C8B-B14F-4D97-AF65-F5344CB8AC3E}">
        <p14:creationId xmlns:p14="http://schemas.microsoft.com/office/powerpoint/2010/main" val="182963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09303" y="95466"/>
            <a:ext cx="11599817" cy="435757"/>
          </a:xfrm>
          <a:prstGeom prst="rect">
            <a:avLst/>
          </a:prstGeom>
          <a:solidFill>
            <a:schemeClr val="tx2">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Filter Method: How to select the estimator</a:t>
            </a:r>
          </a:p>
        </p:txBody>
      </p:sp>
      <p:sp>
        <p:nvSpPr>
          <p:cNvPr id="6" name="Retângulo 5"/>
          <p:cNvSpPr/>
          <p:nvPr/>
        </p:nvSpPr>
        <p:spPr>
          <a:xfrm>
            <a:off x="4336870" y="811940"/>
            <a:ext cx="3143794" cy="478972"/>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Variable</a:t>
            </a:r>
          </a:p>
        </p:txBody>
      </p:sp>
      <p:sp>
        <p:nvSpPr>
          <p:cNvPr id="11" name="Retângulo 10"/>
          <p:cNvSpPr/>
          <p:nvPr/>
        </p:nvSpPr>
        <p:spPr>
          <a:xfrm>
            <a:off x="7480664" y="1790301"/>
            <a:ext cx="2784568"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Categorical</a:t>
            </a:r>
          </a:p>
        </p:txBody>
      </p:sp>
      <p:sp>
        <p:nvSpPr>
          <p:cNvPr id="12" name="Retângulo 11"/>
          <p:cNvSpPr/>
          <p:nvPr/>
        </p:nvSpPr>
        <p:spPr>
          <a:xfrm>
            <a:off x="1731915" y="1772476"/>
            <a:ext cx="2784568"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Numerical</a:t>
            </a:r>
          </a:p>
        </p:txBody>
      </p:sp>
      <p:sp>
        <p:nvSpPr>
          <p:cNvPr id="15" name="Retângulo 14"/>
          <p:cNvSpPr/>
          <p:nvPr/>
        </p:nvSpPr>
        <p:spPr>
          <a:xfrm>
            <a:off x="3124199" y="4275907"/>
            <a:ext cx="2784568" cy="134112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pt-BR" sz="1600" dirty="0">
                <a:solidFill>
                  <a:schemeClr val="tx1"/>
                </a:solidFill>
              </a:rPr>
              <a:t>Anova</a:t>
            </a:r>
          </a:p>
          <a:p>
            <a:pPr marL="285750" indent="-285750">
              <a:buFont typeface="Arial" panose="020B0604020202020204" pitchFamily="34" charset="0"/>
              <a:buChar char="•"/>
            </a:pPr>
            <a:r>
              <a:rPr lang="pt-BR" sz="1600" dirty="0" err="1">
                <a:solidFill>
                  <a:schemeClr val="tx1"/>
                </a:solidFill>
              </a:rPr>
              <a:t>Kendall’s</a:t>
            </a:r>
            <a:endParaRPr lang="en-US" sz="1600" dirty="0">
              <a:solidFill>
                <a:schemeClr val="tx1"/>
              </a:solidFill>
            </a:endParaRPr>
          </a:p>
        </p:txBody>
      </p:sp>
      <p:sp>
        <p:nvSpPr>
          <p:cNvPr id="16" name="Retângulo 15"/>
          <p:cNvSpPr/>
          <p:nvPr/>
        </p:nvSpPr>
        <p:spPr>
          <a:xfrm>
            <a:off x="232954" y="4275907"/>
            <a:ext cx="2784568" cy="134112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pt-BR" sz="1600" dirty="0" err="1">
                <a:solidFill>
                  <a:schemeClr val="tx1"/>
                </a:solidFill>
              </a:rPr>
              <a:t>Pearson’s</a:t>
            </a:r>
            <a:endParaRPr lang="pt-BR" sz="1600" dirty="0">
              <a:solidFill>
                <a:schemeClr val="tx1"/>
              </a:solidFill>
            </a:endParaRPr>
          </a:p>
          <a:p>
            <a:pPr marL="285750" indent="-285750">
              <a:buFont typeface="Arial" panose="020B0604020202020204" pitchFamily="34" charset="0"/>
              <a:buChar char="•"/>
            </a:pPr>
            <a:r>
              <a:rPr lang="pt-BR" sz="1600" dirty="0" err="1">
                <a:solidFill>
                  <a:schemeClr val="tx1"/>
                </a:solidFill>
              </a:rPr>
              <a:t>Spearman´s</a:t>
            </a:r>
            <a:endParaRPr lang="pt-BR" sz="1600" dirty="0">
              <a:solidFill>
                <a:schemeClr val="tx1"/>
              </a:solidFill>
            </a:endParaRPr>
          </a:p>
          <a:p>
            <a:pPr marL="285750" indent="-285750">
              <a:buFont typeface="Arial" panose="020B0604020202020204" pitchFamily="34" charset="0"/>
              <a:buChar char="•"/>
            </a:pPr>
            <a:r>
              <a:rPr lang="pt-BR" sz="1600" dirty="0">
                <a:solidFill>
                  <a:schemeClr val="tx1"/>
                </a:solidFill>
              </a:rPr>
              <a:t>Mutual </a:t>
            </a:r>
            <a:r>
              <a:rPr lang="pt-BR" sz="1600" dirty="0" err="1">
                <a:solidFill>
                  <a:schemeClr val="tx1"/>
                </a:solidFill>
              </a:rPr>
              <a:t>Information</a:t>
            </a:r>
            <a:endParaRPr lang="pt-BR" sz="1600" dirty="0">
              <a:solidFill>
                <a:schemeClr val="tx1"/>
              </a:solidFill>
            </a:endParaRPr>
          </a:p>
          <a:p>
            <a:pPr marL="285750" indent="-285750">
              <a:buFont typeface="Arial" panose="020B0604020202020204" pitchFamily="34" charset="0"/>
              <a:buChar char="•"/>
            </a:pPr>
            <a:endParaRPr lang="en-US" sz="1600" dirty="0">
              <a:solidFill>
                <a:schemeClr val="tx1"/>
              </a:solidFill>
            </a:endParaRPr>
          </a:p>
        </p:txBody>
      </p:sp>
      <p:sp>
        <p:nvSpPr>
          <p:cNvPr id="17" name="Retângulo 16"/>
          <p:cNvSpPr/>
          <p:nvPr/>
        </p:nvSpPr>
        <p:spPr>
          <a:xfrm>
            <a:off x="6015444" y="4275907"/>
            <a:ext cx="2784568" cy="134112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pt-BR" sz="1600" dirty="0">
                <a:solidFill>
                  <a:schemeClr val="tx1"/>
                </a:solidFill>
              </a:rPr>
              <a:t>Anova</a:t>
            </a:r>
          </a:p>
          <a:p>
            <a:pPr marL="285750" indent="-285750">
              <a:buFont typeface="Arial" panose="020B0604020202020204" pitchFamily="34" charset="0"/>
              <a:buChar char="•"/>
            </a:pPr>
            <a:r>
              <a:rPr lang="pt-BR" sz="1600" dirty="0" err="1">
                <a:solidFill>
                  <a:schemeClr val="tx1"/>
                </a:solidFill>
              </a:rPr>
              <a:t>Kendall’s</a:t>
            </a:r>
            <a:endParaRPr lang="en-US" sz="1600">
              <a:solidFill>
                <a:schemeClr val="tx1"/>
              </a:solidFill>
            </a:endParaRPr>
          </a:p>
          <a:p>
            <a:endParaRPr lang="en-US" sz="1600" dirty="0">
              <a:solidFill>
                <a:schemeClr val="tx1"/>
              </a:solidFill>
            </a:endParaRPr>
          </a:p>
        </p:txBody>
      </p:sp>
      <p:sp>
        <p:nvSpPr>
          <p:cNvPr id="18" name="Retângulo 17"/>
          <p:cNvSpPr/>
          <p:nvPr/>
        </p:nvSpPr>
        <p:spPr>
          <a:xfrm>
            <a:off x="8906689" y="4275907"/>
            <a:ext cx="2784568" cy="134112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pt-BR" sz="1600" dirty="0">
                <a:solidFill>
                  <a:schemeClr val="tx1"/>
                </a:solidFill>
              </a:rPr>
              <a:t>Chi-</a:t>
            </a:r>
            <a:r>
              <a:rPr lang="pt-BR" sz="1600" dirty="0" err="1">
                <a:solidFill>
                  <a:schemeClr val="tx1"/>
                </a:solidFill>
              </a:rPr>
              <a:t>Squared</a:t>
            </a:r>
            <a:endParaRPr lang="pt-BR" sz="1600" dirty="0">
              <a:solidFill>
                <a:schemeClr val="tx1"/>
              </a:solidFill>
            </a:endParaRPr>
          </a:p>
          <a:p>
            <a:pPr marL="285750" indent="-285750">
              <a:buFont typeface="Arial" panose="020B0604020202020204" pitchFamily="34" charset="0"/>
              <a:buChar char="•"/>
            </a:pPr>
            <a:r>
              <a:rPr lang="pt-BR" sz="1600" dirty="0">
                <a:solidFill>
                  <a:schemeClr val="tx1"/>
                </a:solidFill>
              </a:rPr>
              <a:t>Mutual </a:t>
            </a:r>
            <a:r>
              <a:rPr lang="pt-BR" sz="1600" dirty="0" err="1">
                <a:solidFill>
                  <a:schemeClr val="tx1"/>
                </a:solidFill>
              </a:rPr>
              <a:t>Information</a:t>
            </a:r>
            <a:endParaRPr lang="en-US" sz="1600" dirty="0">
              <a:solidFill>
                <a:schemeClr val="tx1"/>
              </a:solidFill>
            </a:endParaRPr>
          </a:p>
        </p:txBody>
      </p:sp>
      <p:cxnSp>
        <p:nvCxnSpPr>
          <p:cNvPr id="20" name="Conector de seta reta 19"/>
          <p:cNvCxnSpPr>
            <a:stCxn id="6" idx="2"/>
            <a:endCxn id="12" idx="0"/>
          </p:cNvCxnSpPr>
          <p:nvPr/>
        </p:nvCxnSpPr>
        <p:spPr>
          <a:xfrm flipH="1">
            <a:off x="3124199" y="1290912"/>
            <a:ext cx="2784568" cy="4815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p:cNvCxnSpPr>
            <a:stCxn id="6" idx="2"/>
            <a:endCxn id="11" idx="0"/>
          </p:cNvCxnSpPr>
          <p:nvPr/>
        </p:nvCxnSpPr>
        <p:spPr>
          <a:xfrm>
            <a:off x="5908767" y="1290912"/>
            <a:ext cx="2964181" cy="4993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de seta reta 43"/>
          <p:cNvCxnSpPr/>
          <p:nvPr/>
        </p:nvCxnSpPr>
        <p:spPr>
          <a:xfrm>
            <a:off x="3051263" y="2255801"/>
            <a:ext cx="0" cy="2657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tângulo 22"/>
          <p:cNvSpPr/>
          <p:nvPr/>
        </p:nvSpPr>
        <p:spPr>
          <a:xfrm>
            <a:off x="7480664" y="2550250"/>
            <a:ext cx="2784568" cy="478972"/>
          </a:xfrm>
          <a:prstGeom prst="rect">
            <a:avLst/>
          </a:prstGeom>
          <a:solidFill>
            <a:srgbClr val="DE6F6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Variable</a:t>
            </a:r>
          </a:p>
        </p:txBody>
      </p:sp>
      <p:sp>
        <p:nvSpPr>
          <p:cNvPr id="24" name="Retângulo 23"/>
          <p:cNvSpPr/>
          <p:nvPr/>
        </p:nvSpPr>
        <p:spPr>
          <a:xfrm>
            <a:off x="1731915" y="2532425"/>
            <a:ext cx="2784568" cy="478972"/>
          </a:xfrm>
          <a:prstGeom prst="rect">
            <a:avLst/>
          </a:prstGeom>
          <a:solidFill>
            <a:srgbClr val="DE6F6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Variable</a:t>
            </a:r>
          </a:p>
        </p:txBody>
      </p:sp>
      <p:cxnSp>
        <p:nvCxnSpPr>
          <p:cNvPr id="27" name="Conector de seta reta 26"/>
          <p:cNvCxnSpPr/>
          <p:nvPr/>
        </p:nvCxnSpPr>
        <p:spPr>
          <a:xfrm>
            <a:off x="8943704" y="2273626"/>
            <a:ext cx="0" cy="2657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tângulo 28"/>
          <p:cNvSpPr/>
          <p:nvPr/>
        </p:nvSpPr>
        <p:spPr>
          <a:xfrm>
            <a:off x="3124199" y="3401647"/>
            <a:ext cx="2784568"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Categorical</a:t>
            </a:r>
          </a:p>
        </p:txBody>
      </p:sp>
      <p:sp>
        <p:nvSpPr>
          <p:cNvPr id="30" name="Retângulo 29"/>
          <p:cNvSpPr/>
          <p:nvPr/>
        </p:nvSpPr>
        <p:spPr>
          <a:xfrm>
            <a:off x="232954" y="3401647"/>
            <a:ext cx="2784568"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Numerical</a:t>
            </a:r>
          </a:p>
        </p:txBody>
      </p:sp>
      <p:cxnSp>
        <p:nvCxnSpPr>
          <p:cNvPr id="31" name="Conector de seta reta 30"/>
          <p:cNvCxnSpPr>
            <a:endCxn id="30" idx="0"/>
          </p:cNvCxnSpPr>
          <p:nvPr/>
        </p:nvCxnSpPr>
        <p:spPr>
          <a:xfrm flipH="1">
            <a:off x="1625238" y="3029356"/>
            <a:ext cx="1498961" cy="3722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de seta reta 31"/>
          <p:cNvCxnSpPr>
            <a:endCxn id="29" idx="0"/>
          </p:cNvCxnSpPr>
          <p:nvPr/>
        </p:nvCxnSpPr>
        <p:spPr>
          <a:xfrm>
            <a:off x="3124199" y="3029356"/>
            <a:ext cx="1392284" cy="3722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tângulo 32"/>
          <p:cNvSpPr/>
          <p:nvPr/>
        </p:nvSpPr>
        <p:spPr>
          <a:xfrm>
            <a:off x="8906689" y="3415239"/>
            <a:ext cx="2784568"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Categorical</a:t>
            </a:r>
          </a:p>
        </p:txBody>
      </p:sp>
      <p:sp>
        <p:nvSpPr>
          <p:cNvPr id="34" name="Retângulo 33"/>
          <p:cNvSpPr/>
          <p:nvPr/>
        </p:nvSpPr>
        <p:spPr>
          <a:xfrm>
            <a:off x="6015444" y="3415239"/>
            <a:ext cx="2784568"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Numerical</a:t>
            </a:r>
          </a:p>
        </p:txBody>
      </p:sp>
      <p:cxnSp>
        <p:nvCxnSpPr>
          <p:cNvPr id="35" name="Conector de seta reta 34"/>
          <p:cNvCxnSpPr>
            <a:endCxn id="34" idx="0"/>
          </p:cNvCxnSpPr>
          <p:nvPr/>
        </p:nvCxnSpPr>
        <p:spPr>
          <a:xfrm flipH="1">
            <a:off x="7407728" y="3042948"/>
            <a:ext cx="1498961" cy="3722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de seta reta 35"/>
          <p:cNvCxnSpPr>
            <a:endCxn id="33" idx="0"/>
          </p:cNvCxnSpPr>
          <p:nvPr/>
        </p:nvCxnSpPr>
        <p:spPr>
          <a:xfrm>
            <a:off x="8906689" y="3042948"/>
            <a:ext cx="1392284" cy="3722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a:off x="1615438" y="3894211"/>
            <a:ext cx="9800" cy="3555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a:off x="4457149" y="3894211"/>
            <a:ext cx="9800" cy="3555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de seta reta 44"/>
          <p:cNvCxnSpPr/>
          <p:nvPr/>
        </p:nvCxnSpPr>
        <p:spPr>
          <a:xfrm>
            <a:off x="7381057" y="3880619"/>
            <a:ext cx="9800" cy="3555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de seta reta 45"/>
          <p:cNvCxnSpPr/>
          <p:nvPr/>
        </p:nvCxnSpPr>
        <p:spPr>
          <a:xfrm>
            <a:off x="10298973" y="3910930"/>
            <a:ext cx="9800" cy="3555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250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2731462" y="532654"/>
            <a:ext cx="7094835" cy="4625741"/>
          </a:xfrm>
          <a:prstGeom prst="rect">
            <a:avLst/>
          </a:prstGeom>
        </p:spPr>
      </p:pic>
    </p:spTree>
    <p:extLst>
      <p:ext uri="{BB962C8B-B14F-4D97-AF65-F5344CB8AC3E}">
        <p14:creationId xmlns:p14="http://schemas.microsoft.com/office/powerpoint/2010/main" val="316137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27017" y="390104"/>
            <a:ext cx="10197737" cy="2308324"/>
          </a:xfrm>
          <a:prstGeom prst="rect">
            <a:avLst/>
          </a:prstGeom>
        </p:spPr>
        <p:txBody>
          <a:bodyPr wrap="square">
            <a:spAutoFit/>
          </a:bodyPr>
          <a:lstStyle/>
          <a:p>
            <a:r>
              <a:rPr lang="en-US" dirty="0">
                <a:latin typeface="IBM Plex Sans"/>
              </a:rPr>
              <a:t>Another scenario is when both variables are nominal. In this case, we can choose from a couple of different correlation measures:</a:t>
            </a:r>
          </a:p>
          <a:p>
            <a:pPr>
              <a:buFont typeface="Arial" panose="020B0604020202020204" pitchFamily="34" charset="0"/>
              <a:buChar char="•"/>
            </a:pPr>
            <a:r>
              <a:rPr lang="en-US" b="1" dirty="0">
                <a:latin typeface="IBM Plex Sans"/>
              </a:rPr>
              <a:t>Cramer’s V</a:t>
            </a:r>
            <a:r>
              <a:rPr lang="en-US" dirty="0">
                <a:latin typeface="IBM Plex Sans"/>
              </a:rPr>
              <a:t>, which captures the association between the two variables into a number ranging from zero (no association) to one (one variable completely determined by the other).</a:t>
            </a:r>
          </a:p>
          <a:p>
            <a:pPr>
              <a:buFont typeface="Arial" panose="020B0604020202020204" pitchFamily="34" charset="0"/>
              <a:buChar char="•"/>
            </a:pPr>
            <a:r>
              <a:rPr lang="en-US" b="1" dirty="0">
                <a:latin typeface="IBM Plex Sans"/>
              </a:rPr>
              <a:t>Chi-Squared statistic</a:t>
            </a:r>
            <a:r>
              <a:rPr lang="en-US" dirty="0">
                <a:latin typeface="IBM Plex Sans"/>
              </a:rPr>
              <a:t> commonly used for testing for dependence between two variables. Lack of dependence suggests the particular feature is not useful.</a:t>
            </a:r>
          </a:p>
          <a:p>
            <a:pPr>
              <a:buFont typeface="Arial" panose="020B0604020202020204" pitchFamily="34" charset="0"/>
              <a:buChar char="•"/>
            </a:pPr>
            <a:r>
              <a:rPr lang="en-US" b="1" dirty="0">
                <a:latin typeface="IBM Plex Sans"/>
              </a:rPr>
              <a:t>Mutual information</a:t>
            </a:r>
            <a:r>
              <a:rPr lang="en-US" dirty="0">
                <a:latin typeface="IBM Plex Sans"/>
              </a:rPr>
              <a:t> a measure of mutual dependence between two variables that seeks to quantify the amount of information that one can extract from one variable about the other.</a:t>
            </a:r>
            <a:endParaRPr lang="en-US" b="0" i="0" dirty="0">
              <a:effectLst/>
              <a:latin typeface="IBM Plex Sans"/>
            </a:endParaRPr>
          </a:p>
        </p:txBody>
      </p:sp>
      <p:sp>
        <p:nvSpPr>
          <p:cNvPr id="3" name="Retângulo 2"/>
          <p:cNvSpPr/>
          <p:nvPr/>
        </p:nvSpPr>
        <p:spPr>
          <a:xfrm>
            <a:off x="627017" y="2952431"/>
            <a:ext cx="10763794" cy="923330"/>
          </a:xfrm>
          <a:prstGeom prst="rect">
            <a:avLst/>
          </a:prstGeom>
        </p:spPr>
        <p:txBody>
          <a:bodyPr wrap="square">
            <a:spAutoFit/>
          </a:bodyPr>
          <a:lstStyle/>
          <a:p>
            <a:r>
              <a:rPr lang="en-US" dirty="0">
                <a:latin typeface="IBM Plex Sans"/>
              </a:rPr>
              <a:t>Cramer’s V is known to overestimate the association’s strength. Mutual information, being a non-parametric method, requires larger data samples to yield reliable results. Finally, the Chi-Squared does not provide information about the strength of the relationship, but rather only whether it exists or not.</a:t>
            </a:r>
            <a:endParaRPr lang="en-US" dirty="0"/>
          </a:p>
        </p:txBody>
      </p:sp>
    </p:spTree>
    <p:extLst>
      <p:ext uri="{BB962C8B-B14F-4D97-AF65-F5344CB8AC3E}">
        <p14:creationId xmlns:p14="http://schemas.microsoft.com/office/powerpoint/2010/main" val="89523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F0F4-D34A-CDE8-857E-3C561BA04F86}"/>
              </a:ext>
            </a:extLst>
          </p:cNvPr>
          <p:cNvSpPr>
            <a:spLocks noGrp="1"/>
          </p:cNvSpPr>
          <p:nvPr>
            <p:ph type="title"/>
          </p:nvPr>
        </p:nvSpPr>
        <p:spPr>
          <a:xfrm>
            <a:off x="838200" y="174296"/>
            <a:ext cx="10515600" cy="644524"/>
          </a:xfrm>
        </p:spPr>
        <p:txBody>
          <a:bodyPr>
            <a:normAutofit/>
          </a:bodyPr>
          <a:lstStyle/>
          <a:p>
            <a:pPr algn="ctr"/>
            <a:r>
              <a:rPr lang="pt-PT" sz="2400" dirty="0">
                <a:latin typeface="Arial" panose="020B0604020202020204" pitchFamily="34" charset="0"/>
                <a:cs typeface="Arial" panose="020B0604020202020204" pitchFamily="34" charset="0"/>
              </a:rPr>
              <a:t>Métrica – Para Classificação</a:t>
            </a:r>
          </a:p>
        </p:txBody>
      </p:sp>
      <p:sp>
        <p:nvSpPr>
          <p:cNvPr id="3" name="Content Placeholder 2">
            <a:extLst>
              <a:ext uri="{FF2B5EF4-FFF2-40B4-BE49-F238E27FC236}">
                <a16:creationId xmlns:a16="http://schemas.microsoft.com/office/drawing/2014/main" id="{5F3EA1AA-44D0-A058-4D8F-066A168B39C6}"/>
              </a:ext>
            </a:extLst>
          </p:cNvPr>
          <p:cNvSpPr>
            <a:spLocks noGrp="1"/>
          </p:cNvSpPr>
          <p:nvPr>
            <p:ph idx="1"/>
          </p:nvPr>
        </p:nvSpPr>
        <p:spPr>
          <a:xfrm>
            <a:off x="838200" y="933060"/>
            <a:ext cx="5257800" cy="5803641"/>
          </a:xfrm>
        </p:spPr>
        <p:txBody>
          <a:bodyPr>
            <a:normAutofit/>
          </a:bodyPr>
          <a:lstStyle/>
          <a:p>
            <a:pPr marL="0" indent="0">
              <a:buNone/>
            </a:pPr>
            <a:r>
              <a:rPr lang="pt-PT" sz="1400" b="1" i="0" dirty="0">
                <a:solidFill>
                  <a:srgbClr val="000000"/>
                </a:solidFill>
                <a:effectLst/>
                <a:latin typeface="Arial" panose="020B0604020202020204" pitchFamily="34" charset="0"/>
                <a:cs typeface="Arial" panose="020B0604020202020204" pitchFamily="34" charset="0"/>
              </a:rPr>
              <a:t>Matriz de Confusão</a:t>
            </a:r>
            <a:r>
              <a:rPr lang="pt-PT" sz="1600" b="1" i="0" dirty="0">
                <a:solidFill>
                  <a:srgbClr val="000000"/>
                </a:solidFill>
                <a:effectLst/>
                <a:latin typeface="Arial" panose="020B0604020202020204" pitchFamily="34" charset="0"/>
                <a:cs typeface="Arial" panose="020B0604020202020204" pitchFamily="34" charset="0"/>
              </a:rPr>
              <a:t>:                                                              </a:t>
            </a:r>
          </a:p>
          <a:p>
            <a:pPr marL="0" indent="0">
              <a:buNone/>
            </a:pPr>
            <a:endParaRPr lang="pt-PT" sz="1600" b="1" dirty="0">
              <a:solidFill>
                <a:srgbClr val="000000"/>
              </a:solidFill>
              <a:latin typeface="Arial" panose="020B0604020202020204" pitchFamily="34" charset="0"/>
              <a:cs typeface="Arial" panose="020B0604020202020204" pitchFamily="34" charset="0"/>
            </a:endParaRPr>
          </a:p>
          <a:p>
            <a:pPr marL="0" indent="0">
              <a:buNone/>
            </a:pPr>
            <a:r>
              <a:rPr lang="pt-PT" sz="1600" b="1" dirty="0">
                <a:solidFill>
                  <a:srgbClr val="000000"/>
                </a:solidFill>
                <a:latin typeface="Arial" panose="020B0604020202020204" pitchFamily="34" charset="0"/>
                <a:cs typeface="Arial" panose="020B0604020202020204" pitchFamily="34" charset="0"/>
              </a:rPr>
              <a:t>                                                         </a:t>
            </a:r>
            <a:r>
              <a:rPr lang="pt-PT" sz="1100" b="1" i="0" dirty="0">
                <a:solidFill>
                  <a:srgbClr val="000000"/>
                </a:solidFill>
                <a:effectLst/>
                <a:latin typeface="Arial" panose="020B0604020202020204" pitchFamily="34" charset="0"/>
                <a:cs typeface="Arial" panose="020B0604020202020204" pitchFamily="34" charset="0"/>
              </a:rPr>
              <a:t>TP = </a:t>
            </a:r>
            <a:r>
              <a:rPr lang="pt-PT" sz="1100" b="1" i="0" dirty="0" err="1">
                <a:solidFill>
                  <a:srgbClr val="000000"/>
                </a:solidFill>
                <a:effectLst/>
                <a:latin typeface="Arial" panose="020B0604020202020204" pitchFamily="34" charset="0"/>
                <a:cs typeface="Arial" panose="020B0604020202020204" pitchFamily="34" charset="0"/>
              </a:rPr>
              <a:t>True</a:t>
            </a:r>
            <a:r>
              <a:rPr lang="pt-PT" sz="1100" b="1" i="0" dirty="0">
                <a:solidFill>
                  <a:srgbClr val="000000"/>
                </a:solidFill>
                <a:effectLst/>
                <a:latin typeface="Arial" panose="020B0604020202020204" pitchFamily="34" charset="0"/>
                <a:cs typeface="Arial" panose="020B0604020202020204" pitchFamily="34" charset="0"/>
              </a:rPr>
              <a:t> positive      </a:t>
            </a:r>
          </a:p>
          <a:p>
            <a:pPr marL="0" indent="0">
              <a:buNone/>
            </a:pPr>
            <a:r>
              <a:rPr lang="pt-PT" sz="1100" b="1" dirty="0">
                <a:solidFill>
                  <a:srgbClr val="000000"/>
                </a:solidFill>
                <a:latin typeface="Arial" panose="020B0604020202020204" pitchFamily="34" charset="0"/>
                <a:cs typeface="Arial" panose="020B0604020202020204" pitchFamily="34" charset="0"/>
              </a:rPr>
              <a:t>			             </a:t>
            </a:r>
            <a:r>
              <a:rPr lang="pt-PT" sz="1100" b="1" i="0" dirty="0">
                <a:solidFill>
                  <a:srgbClr val="000000"/>
                </a:solidFill>
                <a:effectLst/>
                <a:latin typeface="Arial" panose="020B0604020202020204" pitchFamily="34" charset="0"/>
                <a:cs typeface="Arial" panose="020B0604020202020204" pitchFamily="34" charset="0"/>
              </a:rPr>
              <a:t>FP = False positive</a:t>
            </a:r>
          </a:p>
          <a:p>
            <a:pPr marL="0" indent="0">
              <a:buNone/>
            </a:pPr>
            <a:r>
              <a:rPr lang="pt-PT" sz="1100" b="1" i="0" dirty="0">
                <a:solidFill>
                  <a:srgbClr val="000000"/>
                </a:solidFill>
                <a:effectLst/>
                <a:latin typeface="Arial" panose="020B0604020202020204" pitchFamily="34" charset="0"/>
                <a:cs typeface="Arial" panose="020B0604020202020204" pitchFamily="34" charset="0"/>
              </a:rPr>
              <a:t>			             FN = False negativo  </a:t>
            </a:r>
          </a:p>
          <a:p>
            <a:pPr marL="0" indent="0">
              <a:buNone/>
            </a:pPr>
            <a:r>
              <a:rPr lang="pt-PT" sz="1100" b="1" dirty="0">
                <a:solidFill>
                  <a:srgbClr val="000000"/>
                </a:solidFill>
                <a:latin typeface="Arial" panose="020B0604020202020204" pitchFamily="34" charset="0"/>
                <a:cs typeface="Arial" panose="020B0604020202020204" pitchFamily="34" charset="0"/>
              </a:rPr>
              <a:t>			             </a:t>
            </a:r>
            <a:r>
              <a:rPr lang="pt-PT" sz="1100" b="1" i="0" dirty="0">
                <a:solidFill>
                  <a:srgbClr val="000000"/>
                </a:solidFill>
                <a:effectLst/>
                <a:latin typeface="Arial" panose="020B0604020202020204" pitchFamily="34" charset="0"/>
                <a:cs typeface="Arial" panose="020B0604020202020204" pitchFamily="34" charset="0"/>
              </a:rPr>
              <a:t>TN = </a:t>
            </a:r>
            <a:r>
              <a:rPr lang="pt-PT" sz="1100" b="1" i="0" dirty="0" err="1">
                <a:solidFill>
                  <a:srgbClr val="000000"/>
                </a:solidFill>
                <a:effectLst/>
                <a:latin typeface="Arial" panose="020B0604020202020204" pitchFamily="34" charset="0"/>
                <a:cs typeface="Arial" panose="020B0604020202020204" pitchFamily="34" charset="0"/>
              </a:rPr>
              <a:t>True</a:t>
            </a:r>
            <a:r>
              <a:rPr lang="pt-PT" sz="1100" b="1" i="0" dirty="0">
                <a:solidFill>
                  <a:srgbClr val="000000"/>
                </a:solidFill>
                <a:effectLst/>
                <a:latin typeface="Arial" panose="020B0604020202020204" pitchFamily="34" charset="0"/>
                <a:cs typeface="Arial" panose="020B0604020202020204" pitchFamily="34" charset="0"/>
              </a:rPr>
              <a:t> negativo</a:t>
            </a:r>
          </a:p>
          <a:p>
            <a:pPr marL="0" indent="0">
              <a:buNone/>
            </a:pPr>
            <a:endParaRPr lang="pt-PT" sz="1100" b="1" dirty="0">
              <a:solidFill>
                <a:srgbClr val="000000"/>
              </a:solidFill>
              <a:latin typeface="Arial" panose="020B0604020202020204" pitchFamily="34" charset="0"/>
              <a:cs typeface="Arial" panose="020B0604020202020204" pitchFamily="34" charset="0"/>
            </a:endParaRPr>
          </a:p>
          <a:p>
            <a:pPr marL="0" indent="0">
              <a:buNone/>
            </a:pPr>
            <a:r>
              <a:rPr lang="pt-PT" sz="1400" b="1" dirty="0">
                <a:solidFill>
                  <a:srgbClr val="000000"/>
                </a:solidFill>
                <a:latin typeface="Arial" panose="020B0604020202020204" pitchFamily="34" charset="0"/>
                <a:cs typeface="Arial" panose="020B0604020202020204" pitchFamily="34" charset="0"/>
              </a:rPr>
              <a:t>Acurácia</a:t>
            </a:r>
            <a:r>
              <a:rPr lang="pt-PT" sz="1100" b="1" dirty="0">
                <a:solidFill>
                  <a:srgbClr val="000000"/>
                </a:solidFill>
                <a:latin typeface="Arial" panose="020B0604020202020204" pitchFamily="34" charset="0"/>
                <a:cs typeface="Arial" panose="020B0604020202020204" pitchFamily="34" charset="0"/>
              </a:rPr>
              <a:t> :  </a:t>
            </a:r>
            <a:r>
              <a:rPr lang="pt-PT" sz="1100" b="0" i="0" dirty="0">
                <a:solidFill>
                  <a:srgbClr val="000000"/>
                </a:solidFill>
                <a:effectLst/>
                <a:latin typeface="Arial" panose="020B0604020202020204" pitchFamily="34" charset="0"/>
                <a:cs typeface="Arial" panose="020B0604020202020204" pitchFamily="34" charset="0"/>
              </a:rPr>
              <a:t>número de previsões corretas feitas pelo modelo</a:t>
            </a:r>
            <a:endParaRPr lang="pt-PT" sz="1600" b="1" dirty="0">
              <a:solidFill>
                <a:srgbClr val="000000"/>
              </a:solidFill>
              <a:latin typeface="Arial" panose="020B0604020202020204" pitchFamily="34" charset="0"/>
              <a:cs typeface="Arial" panose="020B0604020202020204" pitchFamily="34" charset="0"/>
            </a:endParaRPr>
          </a:p>
          <a:p>
            <a:pPr marL="0" indent="0">
              <a:buNone/>
            </a:pPr>
            <a:endParaRPr lang="pt-PT" sz="1100" b="1" dirty="0">
              <a:solidFill>
                <a:srgbClr val="000000"/>
              </a:solidFill>
              <a:latin typeface="Arial" panose="020B0604020202020204" pitchFamily="34" charset="0"/>
              <a:cs typeface="Arial" panose="020B0604020202020204" pitchFamily="34" charset="0"/>
            </a:endParaRPr>
          </a:p>
          <a:p>
            <a:pPr marL="0" indent="0">
              <a:buNone/>
            </a:pPr>
            <a:endParaRPr lang="pt-PT" sz="1100" b="1" dirty="0">
              <a:solidFill>
                <a:srgbClr val="000000"/>
              </a:solidFill>
              <a:latin typeface="Arial" panose="020B0604020202020204" pitchFamily="34" charset="0"/>
              <a:cs typeface="Arial" panose="020B0604020202020204" pitchFamily="34" charset="0"/>
            </a:endParaRPr>
          </a:p>
          <a:p>
            <a:pPr marL="0" indent="0">
              <a:buNone/>
            </a:pPr>
            <a:endParaRPr lang="pt-PT" sz="1100" b="1" i="0" dirty="0">
              <a:solidFill>
                <a:srgbClr val="000000"/>
              </a:solidFill>
              <a:effectLst/>
              <a:latin typeface="Arial" panose="020B0604020202020204" pitchFamily="34" charset="0"/>
              <a:cs typeface="Arial" panose="020B0604020202020204" pitchFamily="34" charset="0"/>
            </a:endParaRPr>
          </a:p>
          <a:p>
            <a:pPr marL="0" indent="0">
              <a:buNone/>
            </a:pPr>
            <a:endParaRPr lang="pt-PT" sz="1600" b="1" dirty="0">
              <a:solidFill>
                <a:srgbClr val="000000"/>
              </a:solidFill>
              <a:latin typeface="Arial" panose="020B0604020202020204" pitchFamily="34" charset="0"/>
              <a:cs typeface="Arial" panose="020B0604020202020204" pitchFamily="34" charset="0"/>
            </a:endParaRPr>
          </a:p>
          <a:p>
            <a:pPr marL="0" indent="0">
              <a:buNone/>
            </a:pPr>
            <a:endParaRPr lang="pt-PT" sz="1600" b="1" dirty="0">
              <a:solidFill>
                <a:srgbClr val="000000"/>
              </a:solidFill>
              <a:latin typeface="Arial" panose="020B0604020202020204" pitchFamily="34" charset="0"/>
              <a:cs typeface="Arial" panose="020B0604020202020204" pitchFamily="34" charset="0"/>
            </a:endParaRPr>
          </a:p>
          <a:p>
            <a:pPr marL="0" indent="0">
              <a:buNone/>
            </a:pPr>
            <a:endParaRPr lang="pt-PT" sz="1600" b="1" dirty="0">
              <a:solidFill>
                <a:srgbClr val="000000"/>
              </a:solidFill>
              <a:latin typeface="Arial" panose="020B0604020202020204" pitchFamily="34" charset="0"/>
              <a:cs typeface="Arial" panose="020B0604020202020204" pitchFamily="34" charset="0"/>
            </a:endParaRPr>
          </a:p>
          <a:p>
            <a:pPr marL="0" indent="0">
              <a:buNone/>
            </a:pPr>
            <a:endParaRPr lang="pt-PT" sz="16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r>
              <a:rPr lang="pt-PT" sz="1100" b="1" dirty="0">
                <a:solidFill>
                  <a:srgbClr val="000000"/>
                </a:solidFill>
                <a:latin typeface="Arial" panose="020B0604020202020204" pitchFamily="34" charset="0"/>
                <a:cs typeface="Arial" panose="020B0604020202020204" pitchFamily="34" charset="0"/>
              </a:rPr>
              <a:t>Acurácia</a:t>
            </a:r>
            <a:r>
              <a:rPr lang="pt-PT" sz="1100" dirty="0">
                <a:solidFill>
                  <a:srgbClr val="000000"/>
                </a:solidFill>
                <a:latin typeface="Arial" panose="020B0604020202020204" pitchFamily="34" charset="0"/>
                <a:cs typeface="Arial" panose="020B0604020202020204" pitchFamily="34" charset="0"/>
              </a:rPr>
              <a:t> é uma boa medida quando a variável alvo está quase equilibradas (60% de 1 e 40% de 0).</a:t>
            </a:r>
          </a:p>
          <a:p>
            <a:pPr marL="0" indent="0">
              <a:buFont typeface="Arial" panose="020B0604020202020204" pitchFamily="34" charset="0"/>
              <a:buNone/>
            </a:pPr>
            <a:r>
              <a:rPr lang="pt-PT" sz="1100" b="1" dirty="0">
                <a:solidFill>
                  <a:srgbClr val="000000"/>
                </a:solidFill>
                <a:latin typeface="Arial" panose="020B0604020202020204" pitchFamily="34" charset="0"/>
                <a:cs typeface="Arial" panose="020B0604020202020204" pitchFamily="34" charset="0"/>
              </a:rPr>
              <a:t>Acurácia</a:t>
            </a:r>
            <a:r>
              <a:rPr lang="pt-PT" sz="1100" dirty="0">
                <a:solidFill>
                  <a:srgbClr val="000000"/>
                </a:solidFill>
                <a:latin typeface="Arial" panose="020B0604020202020204" pitchFamily="34" charset="0"/>
                <a:cs typeface="Arial" panose="020B0604020202020204" pitchFamily="34" charset="0"/>
              </a:rPr>
              <a:t> </a:t>
            </a:r>
            <a:r>
              <a:rPr lang="pt-PT" sz="1100" dirty="0">
                <a:solidFill>
                  <a:srgbClr val="FF0000"/>
                </a:solidFill>
                <a:latin typeface="Arial" panose="020B0604020202020204" pitchFamily="34" charset="0"/>
                <a:cs typeface="Arial" panose="020B0604020202020204" pitchFamily="34" charset="0"/>
              </a:rPr>
              <a:t>NUNCA</a:t>
            </a:r>
            <a:r>
              <a:rPr lang="pt-PT" sz="1100" dirty="0">
                <a:solidFill>
                  <a:srgbClr val="000000"/>
                </a:solidFill>
                <a:latin typeface="Arial" panose="020B0604020202020204" pitchFamily="34" charset="0"/>
                <a:cs typeface="Arial" panose="020B0604020202020204" pitchFamily="34" charset="0"/>
              </a:rPr>
              <a:t> deve ser usada como métrica quando a variável alvo está desequilibrada. Ex: 95% de 1 e 5% de 0</a:t>
            </a:r>
            <a:endParaRPr lang="pt-PT" sz="1100" b="1" dirty="0">
              <a:solidFill>
                <a:srgbClr val="00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C075649-B33A-6607-F0BE-C0AE4C35C3EE}"/>
              </a:ext>
            </a:extLst>
          </p:cNvPr>
          <p:cNvPicPr>
            <a:picLocks noChangeAspect="1"/>
          </p:cNvPicPr>
          <p:nvPr/>
        </p:nvPicPr>
        <p:blipFill>
          <a:blip r:embed="rId2"/>
          <a:stretch>
            <a:fillRect/>
          </a:stretch>
        </p:blipFill>
        <p:spPr>
          <a:xfrm>
            <a:off x="867099" y="1349103"/>
            <a:ext cx="3285024" cy="1622817"/>
          </a:xfrm>
          <a:prstGeom prst="rect">
            <a:avLst/>
          </a:prstGeom>
        </p:spPr>
      </p:pic>
      <p:sp>
        <p:nvSpPr>
          <p:cNvPr id="10" name="Content Placeholder 2">
            <a:extLst>
              <a:ext uri="{FF2B5EF4-FFF2-40B4-BE49-F238E27FC236}">
                <a16:creationId xmlns:a16="http://schemas.microsoft.com/office/drawing/2014/main" id="{4A0609C1-642B-F0F2-51DD-F2FA7A0235ED}"/>
              </a:ext>
            </a:extLst>
          </p:cNvPr>
          <p:cNvSpPr txBox="1">
            <a:spLocks/>
          </p:cNvSpPr>
          <p:nvPr/>
        </p:nvSpPr>
        <p:spPr>
          <a:xfrm>
            <a:off x="6341708" y="933060"/>
            <a:ext cx="5368210" cy="5803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sz="1400" b="1" i="0" dirty="0" err="1">
                <a:solidFill>
                  <a:srgbClr val="000000"/>
                </a:solidFill>
                <a:effectLst/>
                <a:latin typeface="Arial" panose="020B0604020202020204" pitchFamily="34" charset="0"/>
                <a:cs typeface="Arial" panose="020B0604020202020204" pitchFamily="34" charset="0"/>
              </a:rPr>
              <a:t>Recall</a:t>
            </a:r>
            <a:r>
              <a:rPr lang="pt-PT" sz="1400" b="1" i="0" dirty="0">
                <a:solidFill>
                  <a:srgbClr val="000000"/>
                </a:solidFill>
                <a:effectLst/>
                <a:latin typeface="Arial" panose="020B0604020202020204" pitchFamily="34" charset="0"/>
                <a:cs typeface="Arial" panose="020B0604020202020204" pitchFamily="34" charset="0"/>
              </a:rPr>
              <a:t>: </a:t>
            </a:r>
            <a:r>
              <a:rPr lang="pt-PT" sz="1100" b="0" i="0" dirty="0">
                <a:solidFill>
                  <a:srgbClr val="000000"/>
                </a:solidFill>
                <a:effectLst/>
                <a:latin typeface="Arial" panose="020B0604020202020204" pitchFamily="34" charset="0"/>
                <a:cs typeface="Arial" panose="020B0604020202020204" pitchFamily="34" charset="0"/>
              </a:rPr>
              <a:t>é a fração de eventos positivos que foram previstos corretamente</a:t>
            </a:r>
            <a:endParaRPr lang="pt-PT" sz="1600" b="1" i="0" dirty="0">
              <a:solidFill>
                <a:srgbClr val="000000"/>
              </a:solidFill>
              <a:effectLst/>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6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6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6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6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6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1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r>
              <a:rPr lang="pt-PT" sz="1100" b="1" dirty="0" err="1">
                <a:solidFill>
                  <a:srgbClr val="000000"/>
                </a:solidFill>
                <a:latin typeface="Arial" panose="020B0604020202020204" pitchFamily="34" charset="0"/>
                <a:cs typeface="Arial" panose="020B0604020202020204" pitchFamily="34" charset="0"/>
              </a:rPr>
              <a:t>Precision</a:t>
            </a:r>
            <a:r>
              <a:rPr lang="pt-PT" sz="1100" b="1" dirty="0">
                <a:solidFill>
                  <a:srgbClr val="000000"/>
                </a:solidFill>
                <a:latin typeface="Arial" panose="020B0604020202020204" pitchFamily="34" charset="0"/>
                <a:cs typeface="Arial" panose="020B0604020202020204" pitchFamily="34" charset="0"/>
              </a:rPr>
              <a:t> : </a:t>
            </a:r>
            <a:r>
              <a:rPr lang="pt-PT" sz="1100" b="0" i="0" dirty="0">
                <a:solidFill>
                  <a:srgbClr val="000000"/>
                </a:solidFill>
                <a:effectLst/>
                <a:latin typeface="Helvetica Neue"/>
              </a:rPr>
              <a:t>Precisão é a fração de eventos positivos previstos que são realmente positivos.</a:t>
            </a:r>
          </a:p>
          <a:p>
            <a:pPr marL="0" indent="0">
              <a:buFont typeface="Arial" panose="020B0604020202020204" pitchFamily="34" charset="0"/>
              <a:buNone/>
            </a:pPr>
            <a:endParaRPr lang="pt-PT" sz="1100" dirty="0">
              <a:solidFill>
                <a:srgbClr val="000000"/>
              </a:solidFill>
              <a:latin typeface="Helvetica Neue"/>
              <a:cs typeface="Arial" panose="020B0604020202020204" pitchFamily="34" charset="0"/>
            </a:endParaRPr>
          </a:p>
          <a:p>
            <a:pPr marL="0" indent="0">
              <a:buFont typeface="Arial" panose="020B0604020202020204" pitchFamily="34" charset="0"/>
              <a:buNone/>
            </a:pPr>
            <a:endParaRPr lang="pt-PT" sz="1100" b="1" dirty="0">
              <a:solidFill>
                <a:srgbClr val="000000"/>
              </a:solidFill>
              <a:latin typeface="Helvetica Neue"/>
              <a:cs typeface="Arial" panose="020B0604020202020204" pitchFamily="34" charset="0"/>
            </a:endParaRPr>
          </a:p>
          <a:p>
            <a:pPr marL="0" indent="0">
              <a:buFont typeface="Arial" panose="020B0604020202020204" pitchFamily="34" charset="0"/>
              <a:buNone/>
            </a:pPr>
            <a:endParaRPr lang="pt-PT" sz="1100" b="1" dirty="0">
              <a:solidFill>
                <a:srgbClr val="000000"/>
              </a:solidFill>
              <a:latin typeface="Helvetica Neue"/>
              <a:cs typeface="Arial" panose="020B0604020202020204" pitchFamily="34" charset="0"/>
            </a:endParaRPr>
          </a:p>
          <a:p>
            <a:pPr marL="0" indent="0">
              <a:buFont typeface="Arial" panose="020B0604020202020204" pitchFamily="34" charset="0"/>
              <a:buNone/>
            </a:pPr>
            <a:endParaRPr lang="pt-PT" sz="1100" b="1" dirty="0">
              <a:solidFill>
                <a:srgbClr val="000000"/>
              </a:solidFill>
              <a:latin typeface="Helvetica Neue"/>
              <a:cs typeface="Arial" panose="020B0604020202020204" pitchFamily="34" charset="0"/>
            </a:endParaRPr>
          </a:p>
          <a:p>
            <a:pPr marL="0" indent="0">
              <a:buFont typeface="Arial" panose="020B0604020202020204" pitchFamily="34" charset="0"/>
              <a:buNone/>
            </a:pPr>
            <a:endParaRPr lang="pt-PT" sz="1100" b="1" dirty="0">
              <a:solidFill>
                <a:srgbClr val="000000"/>
              </a:solidFill>
              <a:latin typeface="Helvetica Neue"/>
              <a:cs typeface="Arial" panose="020B0604020202020204" pitchFamily="34" charset="0"/>
            </a:endParaRPr>
          </a:p>
          <a:p>
            <a:pPr marL="0" indent="0">
              <a:buFont typeface="Arial" panose="020B0604020202020204" pitchFamily="34" charset="0"/>
              <a:buNone/>
            </a:pPr>
            <a:endParaRPr lang="pt-PT" sz="1100" b="1" dirty="0">
              <a:solidFill>
                <a:srgbClr val="000000"/>
              </a:solidFill>
              <a:latin typeface="Helvetica Neue"/>
              <a:cs typeface="Arial" panose="020B0604020202020204" pitchFamily="34" charset="0"/>
            </a:endParaRPr>
          </a:p>
          <a:p>
            <a:pPr marL="0" indent="0">
              <a:buFont typeface="Arial" panose="020B0604020202020204" pitchFamily="34" charset="0"/>
              <a:buNone/>
            </a:pPr>
            <a:endParaRPr lang="pt-PT" sz="1100" b="1" dirty="0">
              <a:solidFill>
                <a:srgbClr val="000000"/>
              </a:solidFill>
              <a:latin typeface="Helvetica Neue"/>
              <a:cs typeface="Arial" panose="020B0604020202020204" pitchFamily="34" charset="0"/>
            </a:endParaRPr>
          </a:p>
          <a:p>
            <a:pPr marL="0" indent="0">
              <a:buFont typeface="Arial" panose="020B0604020202020204" pitchFamily="34" charset="0"/>
              <a:buNone/>
            </a:pPr>
            <a:endParaRPr lang="pt-PT" sz="1100" b="1" dirty="0">
              <a:solidFill>
                <a:srgbClr val="000000"/>
              </a:solidFill>
              <a:latin typeface="Helvetica Neue"/>
              <a:cs typeface="Arial" panose="020B0604020202020204" pitchFamily="34" charset="0"/>
            </a:endParaRPr>
          </a:p>
          <a:p>
            <a:pPr marL="0" indent="0">
              <a:buFont typeface="Arial" panose="020B0604020202020204" pitchFamily="34" charset="0"/>
              <a:buNone/>
            </a:pPr>
            <a:r>
              <a:rPr lang="pt-PT" sz="1100" b="0" i="0" dirty="0">
                <a:solidFill>
                  <a:srgbClr val="000000"/>
                </a:solidFill>
                <a:effectLst/>
                <a:latin typeface="Helvetica Neue"/>
              </a:rPr>
              <a:t>O </a:t>
            </a:r>
            <a:r>
              <a:rPr lang="pt-PT" sz="1100" b="0" i="0" dirty="0" err="1">
                <a:solidFill>
                  <a:srgbClr val="000000"/>
                </a:solidFill>
                <a:effectLst/>
                <a:latin typeface="Helvetica Neue"/>
              </a:rPr>
              <a:t>recall</a:t>
            </a:r>
            <a:r>
              <a:rPr lang="pt-PT" sz="1100" b="0" i="0" dirty="0">
                <a:solidFill>
                  <a:srgbClr val="000000"/>
                </a:solidFill>
                <a:effectLst/>
                <a:latin typeface="Helvetica Neue"/>
              </a:rPr>
              <a:t> nos fornece informações sobre o desempenho de um classificador em relação a falsos negativos (quantos perdemos), enquanto a precisão nos fornece informações sobre seu desempenho em relação a falsos positivos (quantos capturamos).</a:t>
            </a:r>
            <a:endParaRPr lang="pt-PT" sz="1600" b="1" dirty="0">
              <a:solidFill>
                <a:srgbClr val="000000"/>
              </a:solidFill>
              <a:latin typeface="Helvetica Neue"/>
              <a:cs typeface="Arial" panose="020B0604020202020204" pitchFamily="34" charset="0"/>
            </a:endParaRPr>
          </a:p>
          <a:p>
            <a:pPr marL="0" indent="0">
              <a:buFont typeface="Arial" panose="020B0604020202020204" pitchFamily="34" charset="0"/>
              <a:buNone/>
            </a:pPr>
            <a:endParaRPr lang="pt-PT" sz="1100" b="1" dirty="0">
              <a:solidFill>
                <a:srgbClr val="00000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C987189F-2ECA-24FB-8D5E-1823CA3318A7}"/>
              </a:ext>
            </a:extLst>
          </p:cNvPr>
          <p:cNvPicPr>
            <a:picLocks noChangeAspect="1"/>
          </p:cNvPicPr>
          <p:nvPr/>
        </p:nvPicPr>
        <p:blipFill>
          <a:blip r:embed="rId3"/>
          <a:stretch>
            <a:fillRect/>
          </a:stretch>
        </p:blipFill>
        <p:spPr>
          <a:xfrm>
            <a:off x="973498" y="3441286"/>
            <a:ext cx="3285024" cy="2034909"/>
          </a:xfrm>
          <a:prstGeom prst="rect">
            <a:avLst/>
          </a:prstGeom>
        </p:spPr>
      </p:pic>
      <p:pic>
        <p:nvPicPr>
          <p:cNvPr id="14" name="Picture 13">
            <a:extLst>
              <a:ext uri="{FF2B5EF4-FFF2-40B4-BE49-F238E27FC236}">
                <a16:creationId xmlns:a16="http://schemas.microsoft.com/office/drawing/2014/main" id="{33BF5E19-B1C4-B329-ECE1-67D45BD99568}"/>
              </a:ext>
            </a:extLst>
          </p:cNvPr>
          <p:cNvPicPr>
            <a:picLocks noChangeAspect="1"/>
          </p:cNvPicPr>
          <p:nvPr/>
        </p:nvPicPr>
        <p:blipFill>
          <a:blip r:embed="rId4"/>
          <a:stretch>
            <a:fillRect/>
          </a:stretch>
        </p:blipFill>
        <p:spPr>
          <a:xfrm>
            <a:off x="6613772" y="1349102"/>
            <a:ext cx="3071403" cy="1814919"/>
          </a:xfrm>
          <a:prstGeom prst="rect">
            <a:avLst/>
          </a:prstGeom>
        </p:spPr>
      </p:pic>
      <p:pic>
        <p:nvPicPr>
          <p:cNvPr id="16" name="Picture 15">
            <a:extLst>
              <a:ext uri="{FF2B5EF4-FFF2-40B4-BE49-F238E27FC236}">
                <a16:creationId xmlns:a16="http://schemas.microsoft.com/office/drawing/2014/main" id="{757B1E02-4359-B2D8-EEA0-EEE7A77B3CD3}"/>
              </a:ext>
            </a:extLst>
          </p:cNvPr>
          <p:cNvPicPr>
            <a:picLocks noChangeAspect="1"/>
          </p:cNvPicPr>
          <p:nvPr/>
        </p:nvPicPr>
        <p:blipFill>
          <a:blip r:embed="rId5"/>
          <a:stretch>
            <a:fillRect/>
          </a:stretch>
        </p:blipFill>
        <p:spPr>
          <a:xfrm>
            <a:off x="7175241" y="3658398"/>
            <a:ext cx="3272170" cy="2085104"/>
          </a:xfrm>
          <a:prstGeom prst="rect">
            <a:avLst/>
          </a:prstGeom>
        </p:spPr>
      </p:pic>
    </p:spTree>
    <p:extLst>
      <p:ext uri="{BB962C8B-B14F-4D97-AF65-F5344CB8AC3E}">
        <p14:creationId xmlns:p14="http://schemas.microsoft.com/office/powerpoint/2010/main" val="420719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F0F4-D34A-CDE8-857E-3C561BA04F86}"/>
              </a:ext>
            </a:extLst>
          </p:cNvPr>
          <p:cNvSpPr>
            <a:spLocks noGrp="1"/>
          </p:cNvSpPr>
          <p:nvPr>
            <p:ph type="title"/>
          </p:nvPr>
        </p:nvSpPr>
        <p:spPr>
          <a:xfrm>
            <a:off x="838200" y="174296"/>
            <a:ext cx="10515600" cy="644524"/>
          </a:xfrm>
        </p:spPr>
        <p:txBody>
          <a:bodyPr>
            <a:normAutofit/>
          </a:bodyPr>
          <a:lstStyle/>
          <a:p>
            <a:pPr algn="ctr"/>
            <a:r>
              <a:rPr lang="pt-PT" sz="2400" dirty="0">
                <a:latin typeface="Arial" panose="020B0604020202020204" pitchFamily="34" charset="0"/>
                <a:cs typeface="Arial" panose="020B0604020202020204" pitchFamily="34" charset="0"/>
              </a:rPr>
              <a:t>Métrica – Para Classificação</a:t>
            </a:r>
          </a:p>
        </p:txBody>
      </p:sp>
      <p:sp>
        <p:nvSpPr>
          <p:cNvPr id="3" name="Content Placeholder 2">
            <a:extLst>
              <a:ext uri="{FF2B5EF4-FFF2-40B4-BE49-F238E27FC236}">
                <a16:creationId xmlns:a16="http://schemas.microsoft.com/office/drawing/2014/main" id="{5F3EA1AA-44D0-A058-4D8F-066A168B39C6}"/>
              </a:ext>
            </a:extLst>
          </p:cNvPr>
          <p:cNvSpPr>
            <a:spLocks noGrp="1"/>
          </p:cNvSpPr>
          <p:nvPr>
            <p:ph idx="1"/>
          </p:nvPr>
        </p:nvSpPr>
        <p:spPr>
          <a:xfrm>
            <a:off x="838200" y="933060"/>
            <a:ext cx="5012094" cy="5803641"/>
          </a:xfrm>
        </p:spPr>
        <p:txBody>
          <a:bodyPr>
            <a:normAutofit/>
          </a:bodyPr>
          <a:lstStyle/>
          <a:p>
            <a:pPr marL="0" indent="0">
              <a:buNone/>
            </a:pPr>
            <a:r>
              <a:rPr lang="pt-PT" sz="1400" b="1" dirty="0">
                <a:solidFill>
                  <a:srgbClr val="000000"/>
                </a:solidFill>
                <a:latin typeface="Arial" panose="020B0604020202020204" pitchFamily="34" charset="0"/>
                <a:cs typeface="Arial" panose="020B0604020202020204" pitchFamily="34" charset="0"/>
              </a:rPr>
              <a:t>Especificidade </a:t>
            </a:r>
            <a:r>
              <a:rPr lang="pt-PT" sz="1400" b="1" dirty="0" err="1">
                <a:solidFill>
                  <a:srgbClr val="000000"/>
                </a:solidFill>
                <a:latin typeface="Arial" panose="020B0604020202020204" pitchFamily="34" charset="0"/>
                <a:cs typeface="Arial" panose="020B0604020202020204" pitchFamily="34" charset="0"/>
              </a:rPr>
              <a:t>vs</a:t>
            </a:r>
            <a:r>
              <a:rPr lang="pt-PT" sz="1400" b="1" dirty="0">
                <a:solidFill>
                  <a:srgbClr val="000000"/>
                </a:solidFill>
                <a:latin typeface="Arial" panose="020B0604020202020204" pitchFamily="34" charset="0"/>
                <a:cs typeface="Arial" panose="020B0604020202020204" pitchFamily="34" charset="0"/>
              </a:rPr>
              <a:t> Sensibilidade </a:t>
            </a:r>
          </a:p>
          <a:p>
            <a:pPr algn="l">
              <a:buFont typeface="Arial" panose="020B0604020202020204" pitchFamily="34" charset="0"/>
              <a:buChar char="•"/>
            </a:pPr>
            <a:r>
              <a:rPr lang="pt-PT" sz="1100" b="0" i="0" dirty="0">
                <a:solidFill>
                  <a:srgbClr val="000000"/>
                </a:solidFill>
                <a:effectLst/>
                <a:latin typeface="Arial" panose="020B0604020202020204" pitchFamily="34" charset="0"/>
                <a:cs typeface="Arial" panose="020B0604020202020204" pitchFamily="34" charset="0"/>
              </a:rPr>
              <a:t>Sensibilidade (</a:t>
            </a:r>
            <a:r>
              <a:rPr lang="pt-PT" sz="1100" b="0" i="0" dirty="0" err="1">
                <a:solidFill>
                  <a:srgbClr val="000000"/>
                </a:solidFill>
                <a:effectLst/>
                <a:latin typeface="Arial" panose="020B0604020202020204" pitchFamily="34" charset="0"/>
                <a:cs typeface="Arial" panose="020B0604020202020204" pitchFamily="34" charset="0"/>
              </a:rPr>
              <a:t>Sensibility</a:t>
            </a:r>
            <a:r>
              <a:rPr lang="pt-PT" sz="1100" b="0" i="0" dirty="0">
                <a:solidFill>
                  <a:srgbClr val="000000"/>
                </a:solidFill>
                <a:effectLst/>
                <a:latin typeface="Arial" panose="020B0604020202020204" pitchFamily="34" charset="0"/>
                <a:cs typeface="Arial" panose="020B0604020202020204" pitchFamily="34" charset="0"/>
              </a:rPr>
              <a:t>): a proporção de casos positivos que foram identificados corretamente.</a:t>
            </a:r>
          </a:p>
          <a:p>
            <a:pPr algn="l">
              <a:buFont typeface="Arial" panose="020B0604020202020204" pitchFamily="34" charset="0"/>
              <a:buChar char="•"/>
            </a:pPr>
            <a:r>
              <a:rPr lang="pt-PT" sz="1100" b="0" i="0" dirty="0">
                <a:solidFill>
                  <a:srgbClr val="000000"/>
                </a:solidFill>
                <a:effectLst/>
                <a:latin typeface="Arial" panose="020B0604020202020204" pitchFamily="34" charset="0"/>
                <a:cs typeface="Arial" panose="020B0604020202020204" pitchFamily="34" charset="0"/>
              </a:rPr>
              <a:t>Especificidade (</a:t>
            </a:r>
            <a:r>
              <a:rPr lang="pt-PT" sz="1100" b="0" i="0" dirty="0" err="1">
                <a:solidFill>
                  <a:srgbClr val="000000"/>
                </a:solidFill>
                <a:effectLst/>
                <a:latin typeface="Arial" panose="020B0604020202020204" pitchFamily="34" charset="0"/>
                <a:cs typeface="Arial" panose="020B0604020202020204" pitchFamily="34" charset="0"/>
              </a:rPr>
              <a:t>Specificity</a:t>
            </a:r>
            <a:r>
              <a:rPr lang="pt-PT" sz="1100" b="0" i="0" dirty="0">
                <a:solidFill>
                  <a:srgbClr val="000000"/>
                </a:solidFill>
                <a:effectLst/>
                <a:latin typeface="Arial" panose="020B0604020202020204" pitchFamily="34" charset="0"/>
                <a:cs typeface="Arial" panose="020B0604020202020204" pitchFamily="34" charset="0"/>
              </a:rPr>
              <a:t>): a proporção de casos negativos que foram identificados corretamente.</a:t>
            </a:r>
          </a:p>
          <a:p>
            <a:pPr algn="l">
              <a:buFont typeface="Arial" panose="020B0604020202020204" pitchFamily="34" charset="0"/>
              <a:buChar char="•"/>
            </a:pPr>
            <a:r>
              <a:rPr lang="pt-PT" sz="1100" b="0" i="0" dirty="0">
                <a:solidFill>
                  <a:srgbClr val="000000"/>
                </a:solidFill>
                <a:effectLst/>
                <a:latin typeface="Arial" panose="020B0604020202020204" pitchFamily="34" charset="0"/>
                <a:cs typeface="Arial" panose="020B0604020202020204" pitchFamily="34" charset="0"/>
              </a:rPr>
              <a:t>Acurácia (</a:t>
            </a:r>
            <a:r>
              <a:rPr lang="pt-PT" sz="1100" b="0" i="0" dirty="0" err="1">
                <a:solidFill>
                  <a:srgbClr val="000000"/>
                </a:solidFill>
                <a:effectLst/>
                <a:latin typeface="Arial" panose="020B0604020202020204" pitchFamily="34" charset="0"/>
                <a:cs typeface="Arial" panose="020B0604020202020204" pitchFamily="34" charset="0"/>
              </a:rPr>
              <a:t>Accuracy</a:t>
            </a:r>
            <a:r>
              <a:rPr lang="pt-PT" sz="1100" b="0" i="0" dirty="0">
                <a:solidFill>
                  <a:srgbClr val="000000"/>
                </a:solidFill>
                <a:effectLst/>
                <a:latin typeface="Arial" panose="020B0604020202020204" pitchFamily="34" charset="0"/>
                <a:cs typeface="Arial" panose="020B0604020202020204" pitchFamily="34" charset="0"/>
              </a:rPr>
              <a:t>): a proporção de casos que foram corretamente previstos, sejam eles verdadeiro positivo ou verdadeiro negativo.</a:t>
            </a:r>
          </a:p>
          <a:p>
            <a:pPr marL="0" indent="0">
              <a:buNone/>
            </a:pPr>
            <a:endParaRPr lang="pt-PT" sz="1600" b="1" dirty="0">
              <a:solidFill>
                <a:srgbClr val="000000"/>
              </a:solidFill>
              <a:latin typeface="Arial" panose="020B0604020202020204" pitchFamily="34" charset="0"/>
              <a:cs typeface="Arial" panose="020B0604020202020204" pitchFamily="34" charset="0"/>
            </a:endParaRPr>
          </a:p>
          <a:p>
            <a:pPr marL="0" indent="0">
              <a:buNone/>
            </a:pPr>
            <a:endParaRPr lang="pt-PT" sz="1600" b="1" dirty="0">
              <a:solidFill>
                <a:srgbClr val="000000"/>
              </a:solidFill>
              <a:latin typeface="Arial" panose="020B0604020202020204" pitchFamily="34" charset="0"/>
              <a:cs typeface="Arial" panose="020B0604020202020204" pitchFamily="34" charset="0"/>
            </a:endParaRPr>
          </a:p>
          <a:p>
            <a:pPr marL="0" indent="0">
              <a:buNone/>
            </a:pPr>
            <a:endParaRPr lang="it-IT" sz="1400" b="1" i="0" dirty="0">
              <a:solidFill>
                <a:srgbClr val="000000"/>
              </a:solidFill>
              <a:effectLst/>
              <a:latin typeface="Helvetica Neue"/>
            </a:endParaRPr>
          </a:p>
          <a:p>
            <a:pPr marL="0" indent="0">
              <a:buNone/>
            </a:pPr>
            <a:r>
              <a:rPr lang="it-IT" sz="1400" b="1" i="0" dirty="0">
                <a:solidFill>
                  <a:srgbClr val="000000"/>
                </a:solidFill>
                <a:effectLst/>
                <a:latin typeface="Helvetica Neue"/>
              </a:rPr>
              <a:t>Curva ROC e Score AUC</a:t>
            </a:r>
          </a:p>
          <a:p>
            <a:pPr marL="0" indent="0">
              <a:buNone/>
            </a:pPr>
            <a:r>
              <a:rPr lang="pt-PT" sz="1100" dirty="0">
                <a:solidFill>
                  <a:srgbClr val="000000"/>
                </a:solidFill>
                <a:latin typeface="Arial" panose="020B0604020202020204" pitchFamily="34" charset="0"/>
                <a:cs typeface="Arial" panose="020B0604020202020204" pitchFamily="34" charset="0"/>
              </a:rPr>
              <a:t>A Curva ROC numero de vezes que o classificador acertou a predição contra o número de vezes que o classificador errou a predição e </a:t>
            </a:r>
            <a:r>
              <a:rPr lang="pt-PT" sz="1100" b="1" dirty="0">
                <a:solidFill>
                  <a:srgbClr val="000000"/>
                </a:solidFill>
                <a:latin typeface="Arial" panose="020B0604020202020204" pitchFamily="34" charset="0"/>
                <a:cs typeface="Arial" panose="020B0604020202020204" pitchFamily="34" charset="0"/>
              </a:rPr>
              <a:t>AUC</a:t>
            </a:r>
            <a:r>
              <a:rPr lang="pt-PT" sz="1100" dirty="0">
                <a:solidFill>
                  <a:srgbClr val="000000"/>
                </a:solidFill>
                <a:latin typeface="Arial" panose="020B0604020202020204" pitchFamily="34" charset="0"/>
                <a:cs typeface="Arial" panose="020B0604020202020204" pitchFamily="34" charset="0"/>
              </a:rPr>
              <a:t> (</a:t>
            </a:r>
            <a:r>
              <a:rPr lang="pt-PT" sz="1100" dirty="0" err="1">
                <a:solidFill>
                  <a:srgbClr val="000000"/>
                </a:solidFill>
                <a:latin typeface="Arial" panose="020B0604020202020204" pitchFamily="34" charset="0"/>
                <a:cs typeface="Arial" panose="020B0604020202020204" pitchFamily="34" charset="0"/>
              </a:rPr>
              <a:t>Area</a:t>
            </a:r>
            <a:r>
              <a:rPr lang="pt-PT" sz="1100" dirty="0">
                <a:solidFill>
                  <a:srgbClr val="000000"/>
                </a:solidFill>
                <a:latin typeface="Arial" panose="020B0604020202020204" pitchFamily="34" charset="0"/>
                <a:cs typeface="Arial" panose="020B0604020202020204" pitchFamily="34" charset="0"/>
              </a:rPr>
              <a:t> </a:t>
            </a:r>
            <a:r>
              <a:rPr lang="pt-PT" sz="1100" dirty="0" err="1">
                <a:solidFill>
                  <a:srgbClr val="000000"/>
                </a:solidFill>
                <a:latin typeface="Arial" panose="020B0604020202020204" pitchFamily="34" charset="0"/>
                <a:cs typeface="Arial" panose="020B0604020202020204" pitchFamily="34" charset="0"/>
              </a:rPr>
              <a:t>Under</a:t>
            </a:r>
            <a:r>
              <a:rPr lang="pt-PT" sz="1100" dirty="0">
                <a:solidFill>
                  <a:srgbClr val="000000"/>
                </a:solidFill>
                <a:latin typeface="Arial" panose="020B0604020202020204" pitchFamily="34" charset="0"/>
                <a:cs typeface="Arial" panose="020B0604020202020204" pitchFamily="34" charset="0"/>
              </a:rPr>
              <a:t> </a:t>
            </a:r>
            <a:r>
              <a:rPr lang="pt-PT" sz="1100" dirty="0" err="1">
                <a:solidFill>
                  <a:srgbClr val="000000"/>
                </a:solidFill>
                <a:latin typeface="Arial" panose="020B0604020202020204" pitchFamily="34" charset="0"/>
                <a:cs typeface="Arial" panose="020B0604020202020204" pitchFamily="34" charset="0"/>
              </a:rPr>
              <a:t>the</a:t>
            </a:r>
            <a:r>
              <a:rPr lang="pt-PT" sz="1100" dirty="0">
                <a:solidFill>
                  <a:srgbClr val="000000"/>
                </a:solidFill>
                <a:latin typeface="Arial" panose="020B0604020202020204" pitchFamily="34" charset="0"/>
                <a:cs typeface="Arial" panose="020B0604020202020204" pitchFamily="34" charset="0"/>
              </a:rPr>
              <a:t> </a:t>
            </a:r>
            <a:r>
              <a:rPr lang="pt-PT" sz="1100" dirty="0" err="1">
                <a:solidFill>
                  <a:srgbClr val="000000"/>
                </a:solidFill>
                <a:latin typeface="Arial" panose="020B0604020202020204" pitchFamily="34" charset="0"/>
                <a:cs typeface="Arial" panose="020B0604020202020204" pitchFamily="34" charset="0"/>
              </a:rPr>
              <a:t>Cuve</a:t>
            </a:r>
            <a:r>
              <a:rPr lang="pt-PT" sz="1100" dirty="0">
                <a:solidFill>
                  <a:srgbClr val="000000"/>
                </a:solidFill>
                <a:latin typeface="Arial" panose="020B0604020202020204" pitchFamily="34" charset="0"/>
                <a:cs typeface="Arial" panose="020B0604020202020204" pitchFamily="34" charset="0"/>
              </a:rPr>
              <a:t>) representa a área do ROC</a:t>
            </a:r>
          </a:p>
          <a:p>
            <a:pPr marL="0" indent="0">
              <a:buNone/>
            </a:pPr>
            <a:endParaRPr lang="pt-PT" sz="1600" b="1" i="0" dirty="0">
              <a:solidFill>
                <a:srgbClr val="000000"/>
              </a:solidFill>
              <a:effectLst/>
              <a:latin typeface="Arial" panose="020B0604020202020204" pitchFamily="34" charset="0"/>
              <a:cs typeface="Arial" panose="020B0604020202020204" pitchFamily="34" charset="0"/>
            </a:endParaRPr>
          </a:p>
          <a:p>
            <a:pPr marL="0" indent="0">
              <a:buNone/>
            </a:pPr>
            <a:endParaRPr lang="pt-PT" sz="1100" b="1" dirty="0">
              <a:solidFill>
                <a:srgbClr val="000000"/>
              </a:solidFill>
              <a:latin typeface="Arial" panose="020B0604020202020204" pitchFamily="34" charset="0"/>
              <a:cs typeface="Arial" panose="020B0604020202020204" pitchFamily="34" charset="0"/>
            </a:endParaRPr>
          </a:p>
          <a:p>
            <a:pPr marL="0" indent="0">
              <a:buNone/>
            </a:pPr>
            <a:endParaRPr lang="pt-PT" sz="1100" b="1" dirty="0">
              <a:solidFill>
                <a:srgbClr val="000000"/>
              </a:solidFill>
              <a:latin typeface="Arial" panose="020B0604020202020204" pitchFamily="34" charset="0"/>
              <a:cs typeface="Arial" panose="020B0604020202020204" pitchFamily="34" charset="0"/>
            </a:endParaRPr>
          </a:p>
          <a:p>
            <a:pPr marL="0" indent="0">
              <a:buNone/>
            </a:pPr>
            <a:endParaRPr lang="pt-PT" sz="1600" b="1" dirty="0">
              <a:solidFill>
                <a:srgbClr val="000000"/>
              </a:solidFill>
              <a:latin typeface="Arial" panose="020B0604020202020204" pitchFamily="34" charset="0"/>
              <a:cs typeface="Arial" panose="020B0604020202020204" pitchFamily="34" charset="0"/>
            </a:endParaRPr>
          </a:p>
        </p:txBody>
      </p:sp>
      <p:sp>
        <p:nvSpPr>
          <p:cNvPr id="10" name="Content Placeholder 2">
            <a:extLst>
              <a:ext uri="{FF2B5EF4-FFF2-40B4-BE49-F238E27FC236}">
                <a16:creationId xmlns:a16="http://schemas.microsoft.com/office/drawing/2014/main" id="{4A0609C1-642B-F0F2-51DD-F2FA7A0235ED}"/>
              </a:ext>
            </a:extLst>
          </p:cNvPr>
          <p:cNvSpPr txBox="1">
            <a:spLocks/>
          </p:cNvSpPr>
          <p:nvPr/>
        </p:nvSpPr>
        <p:spPr>
          <a:xfrm>
            <a:off x="6096000" y="933060"/>
            <a:ext cx="5257802" cy="5803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sz="1600" b="1" dirty="0">
                <a:solidFill>
                  <a:srgbClr val="000000"/>
                </a:solidFill>
                <a:latin typeface="Arial" panose="020B0604020202020204" pitchFamily="34" charset="0"/>
                <a:cs typeface="Arial" panose="020B0604020202020204" pitchFamily="34" charset="0"/>
              </a:rPr>
              <a:t> </a:t>
            </a:r>
          </a:p>
          <a:p>
            <a:pPr marL="0" indent="0">
              <a:buFont typeface="Arial" panose="020B0604020202020204" pitchFamily="34" charset="0"/>
              <a:buNone/>
            </a:pPr>
            <a:endParaRPr lang="pt-PT" sz="16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6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6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6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6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6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1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1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1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1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600" b="1" dirty="0">
              <a:solidFill>
                <a:srgbClr val="000000"/>
              </a:solidFill>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4CC985DA-F619-8779-B0DC-E8619DF1D84A}"/>
              </a:ext>
            </a:extLst>
          </p:cNvPr>
          <p:cNvPicPr>
            <a:picLocks noChangeAspect="1"/>
          </p:cNvPicPr>
          <p:nvPr/>
        </p:nvPicPr>
        <p:blipFill>
          <a:blip r:embed="rId2"/>
          <a:stretch>
            <a:fillRect/>
          </a:stretch>
        </p:blipFill>
        <p:spPr>
          <a:xfrm>
            <a:off x="1142685" y="2669464"/>
            <a:ext cx="1882303" cy="624894"/>
          </a:xfrm>
          <a:prstGeom prst="rect">
            <a:avLst/>
          </a:prstGeom>
        </p:spPr>
      </p:pic>
      <p:pic>
        <p:nvPicPr>
          <p:cNvPr id="18" name="Picture 17">
            <a:extLst>
              <a:ext uri="{FF2B5EF4-FFF2-40B4-BE49-F238E27FC236}">
                <a16:creationId xmlns:a16="http://schemas.microsoft.com/office/drawing/2014/main" id="{8EA0AA81-5094-4D71-6BF1-62A938E0C97D}"/>
              </a:ext>
            </a:extLst>
          </p:cNvPr>
          <p:cNvPicPr>
            <a:picLocks noChangeAspect="1"/>
          </p:cNvPicPr>
          <p:nvPr/>
        </p:nvPicPr>
        <p:blipFill>
          <a:blip r:embed="rId3"/>
          <a:stretch>
            <a:fillRect/>
          </a:stretch>
        </p:blipFill>
        <p:spPr>
          <a:xfrm>
            <a:off x="3024988" y="2714895"/>
            <a:ext cx="1867062" cy="586791"/>
          </a:xfrm>
          <a:prstGeom prst="rect">
            <a:avLst/>
          </a:prstGeom>
        </p:spPr>
      </p:pic>
      <p:pic>
        <p:nvPicPr>
          <p:cNvPr id="22" name="Picture 21">
            <a:extLst>
              <a:ext uri="{FF2B5EF4-FFF2-40B4-BE49-F238E27FC236}">
                <a16:creationId xmlns:a16="http://schemas.microsoft.com/office/drawing/2014/main" id="{0C26A561-F7C4-6CC6-5F9A-19B2E230BCB8}"/>
              </a:ext>
            </a:extLst>
          </p:cNvPr>
          <p:cNvPicPr>
            <a:picLocks noChangeAspect="1"/>
          </p:cNvPicPr>
          <p:nvPr/>
        </p:nvPicPr>
        <p:blipFill>
          <a:blip r:embed="rId4"/>
          <a:stretch>
            <a:fillRect/>
          </a:stretch>
        </p:blipFill>
        <p:spPr>
          <a:xfrm>
            <a:off x="1433346" y="4668962"/>
            <a:ext cx="2149026" cy="1737511"/>
          </a:xfrm>
          <a:prstGeom prst="rect">
            <a:avLst/>
          </a:prstGeom>
        </p:spPr>
      </p:pic>
      <p:sp>
        <p:nvSpPr>
          <p:cNvPr id="23" name="Content Placeholder 2">
            <a:extLst>
              <a:ext uri="{FF2B5EF4-FFF2-40B4-BE49-F238E27FC236}">
                <a16:creationId xmlns:a16="http://schemas.microsoft.com/office/drawing/2014/main" id="{E49BD628-BC4B-D9CA-9690-D24AA723A91F}"/>
              </a:ext>
            </a:extLst>
          </p:cNvPr>
          <p:cNvSpPr txBox="1">
            <a:spLocks/>
          </p:cNvSpPr>
          <p:nvPr/>
        </p:nvSpPr>
        <p:spPr>
          <a:xfrm>
            <a:off x="6341706" y="933060"/>
            <a:ext cx="5012094" cy="5803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1400" b="1" dirty="0">
                <a:solidFill>
                  <a:srgbClr val="000000"/>
                </a:solidFill>
                <a:latin typeface="Helvetica Neue"/>
              </a:rPr>
              <a:t>KS: </a:t>
            </a:r>
            <a:r>
              <a:rPr lang="pt-PT" sz="1100" b="0" i="0" dirty="0">
                <a:solidFill>
                  <a:srgbClr val="242424"/>
                </a:solidFill>
                <a:effectLst/>
                <a:latin typeface="Arial" panose="020B0604020202020204" pitchFamily="34" charset="0"/>
                <a:cs typeface="Arial" panose="020B0604020202020204" pitchFamily="34" charset="0"/>
              </a:rPr>
              <a:t>é uma medida que leva em consideração o ponto de maior separação entre as curvas (a </a:t>
            </a:r>
            <a:r>
              <a:rPr lang="pt-PT" sz="1100" b="0" i="0" dirty="0" err="1">
                <a:solidFill>
                  <a:srgbClr val="242424"/>
                </a:solidFill>
                <a:effectLst/>
                <a:latin typeface="Arial" panose="020B0604020202020204" pitchFamily="34" charset="0"/>
                <a:cs typeface="Arial" panose="020B0604020202020204" pitchFamily="34" charset="0"/>
              </a:rPr>
              <a:t>roc</a:t>
            </a:r>
            <a:r>
              <a:rPr lang="pt-PT" sz="1100" b="0" i="0" dirty="0">
                <a:solidFill>
                  <a:srgbClr val="242424"/>
                </a:solidFill>
                <a:effectLst/>
                <a:latin typeface="Arial" panose="020B0604020202020204" pitchFamily="34" charset="0"/>
                <a:cs typeface="Arial" panose="020B0604020202020204" pitchFamily="34" charset="0"/>
              </a:rPr>
              <a:t> e a curva de classificador </a:t>
            </a:r>
            <a:r>
              <a:rPr lang="pt-PT" sz="1100" b="0" i="0" dirty="0" err="1">
                <a:solidFill>
                  <a:srgbClr val="242424"/>
                </a:solidFill>
                <a:effectLst/>
                <a:latin typeface="Arial" panose="020B0604020202020204" pitchFamily="34" charset="0"/>
                <a:cs typeface="Arial" panose="020B0604020202020204" pitchFamily="34" charset="0"/>
              </a:rPr>
              <a:t>aleatorio</a:t>
            </a:r>
            <a:r>
              <a:rPr lang="pt-PT" sz="1050" b="0" i="0" dirty="0">
                <a:solidFill>
                  <a:srgbClr val="242424"/>
                </a:solidFill>
                <a:effectLst/>
                <a:latin typeface="source-serif-pro"/>
              </a:rPr>
              <a:t>.</a:t>
            </a:r>
            <a:endParaRPr lang="it-IT" sz="1400" b="1" dirty="0">
              <a:solidFill>
                <a:srgbClr val="000000"/>
              </a:solidFill>
              <a:latin typeface="Helvetica Neue"/>
            </a:endParaRPr>
          </a:p>
          <a:p>
            <a:pPr marL="0" indent="0">
              <a:buFont typeface="Arial" panose="020B0604020202020204" pitchFamily="34" charset="0"/>
              <a:buNone/>
            </a:pPr>
            <a:endParaRPr lang="pt-PT" sz="16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6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6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6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6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600" b="1" dirty="0">
              <a:solidFill>
                <a:srgbClr val="000000"/>
              </a:solidFill>
              <a:latin typeface="Arial" panose="020B0604020202020204" pitchFamily="34" charset="0"/>
              <a:cs typeface="Arial" panose="020B0604020202020204" pitchFamily="34" charset="0"/>
            </a:endParaRPr>
          </a:p>
          <a:p>
            <a:pPr marL="0" indent="0">
              <a:buNone/>
            </a:pPr>
            <a:r>
              <a:rPr lang="pt-PT" sz="1400" b="1" dirty="0">
                <a:solidFill>
                  <a:srgbClr val="000000"/>
                </a:solidFill>
                <a:latin typeface="Arial" panose="020B0604020202020204" pitchFamily="34" charset="0"/>
                <a:cs typeface="Arial" panose="020B0604020202020204" pitchFamily="34" charset="0"/>
              </a:rPr>
              <a:t>Coeficiente de Gini </a:t>
            </a:r>
            <a:r>
              <a:rPr lang="pt-PT" sz="1600" b="1" dirty="0">
                <a:solidFill>
                  <a:srgbClr val="000000"/>
                </a:solidFill>
                <a:latin typeface="Arial" panose="020B0604020202020204" pitchFamily="34" charset="0"/>
                <a:cs typeface="Arial" panose="020B0604020202020204" pitchFamily="34" charset="0"/>
              </a:rPr>
              <a:t>: </a:t>
            </a:r>
            <a:r>
              <a:rPr lang="pt-PT" sz="1100" dirty="0">
                <a:solidFill>
                  <a:srgbClr val="242424"/>
                </a:solidFill>
                <a:latin typeface="Arial" panose="020B0604020202020204" pitchFamily="34" charset="0"/>
                <a:cs typeface="Arial" panose="020B0604020202020204" pitchFamily="34" charset="0"/>
              </a:rPr>
              <a:t>como uma razão das áreas no diagrama da curva </a:t>
            </a:r>
          </a:p>
          <a:p>
            <a:pPr marL="0" indent="0">
              <a:buNone/>
            </a:pPr>
            <a:r>
              <a:rPr lang="pt-PT" sz="1600" dirty="0">
                <a:latin typeface="Arial" panose="020B0604020202020204" pitchFamily="34" charset="0"/>
                <a:cs typeface="Arial" panose="020B0604020202020204" pitchFamily="34" charset="0"/>
              </a:rPr>
              <a:t>coeficiente de Gini = a/(</a:t>
            </a:r>
            <a:r>
              <a:rPr lang="pt-PT" sz="1600" dirty="0" err="1">
                <a:latin typeface="Arial" panose="020B0604020202020204" pitchFamily="34" charset="0"/>
                <a:cs typeface="Arial" panose="020B0604020202020204" pitchFamily="34" charset="0"/>
              </a:rPr>
              <a:t>a+b</a:t>
            </a:r>
            <a:r>
              <a:rPr lang="pt-PT" sz="1600" dirty="0">
                <a:latin typeface="Arial" panose="020B0604020202020204" pitchFamily="34" charset="0"/>
                <a:cs typeface="Arial" panose="020B0604020202020204" pitchFamily="34" charset="0"/>
              </a:rPr>
              <a:t>)</a:t>
            </a:r>
            <a:endParaRPr lang="pt-PT" sz="2400" dirty="0">
              <a:solidFill>
                <a:srgbClr val="242424"/>
              </a:solidFill>
              <a:latin typeface="Arial" panose="020B0604020202020204" pitchFamily="34" charset="0"/>
              <a:cs typeface="Arial" panose="020B0604020202020204" pitchFamily="34" charset="0"/>
            </a:endParaRPr>
          </a:p>
          <a:p>
            <a:pPr marL="0" indent="0">
              <a:buNone/>
            </a:pPr>
            <a:endParaRPr lang="pt-PT" sz="1100" dirty="0">
              <a:solidFill>
                <a:srgbClr val="242424"/>
              </a:solidFill>
              <a:latin typeface="Arial" panose="020B0604020202020204" pitchFamily="34" charset="0"/>
              <a:cs typeface="Arial" panose="020B0604020202020204" pitchFamily="34" charset="0"/>
            </a:endParaRPr>
          </a:p>
          <a:p>
            <a:pPr marL="0" indent="0">
              <a:buNone/>
            </a:pPr>
            <a:endParaRPr lang="pt-PT" sz="16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6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1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100" b="1" dirty="0">
              <a:solidFill>
                <a:srgbClr val="0000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pt-PT" sz="1600" b="1" dirty="0">
              <a:solidFill>
                <a:srgbClr val="000000"/>
              </a:solidFill>
              <a:latin typeface="Arial" panose="020B0604020202020204" pitchFamily="34" charset="0"/>
              <a:cs typeface="Arial" panose="020B0604020202020204" pitchFamily="34" charset="0"/>
            </a:endParaRPr>
          </a:p>
        </p:txBody>
      </p:sp>
      <p:pic>
        <p:nvPicPr>
          <p:cNvPr id="26" name="Picture 25">
            <a:extLst>
              <a:ext uri="{FF2B5EF4-FFF2-40B4-BE49-F238E27FC236}">
                <a16:creationId xmlns:a16="http://schemas.microsoft.com/office/drawing/2014/main" id="{DDD30185-E726-B89B-C3EF-FC0B81BDA55D}"/>
              </a:ext>
            </a:extLst>
          </p:cNvPr>
          <p:cNvPicPr>
            <a:picLocks noChangeAspect="1"/>
          </p:cNvPicPr>
          <p:nvPr/>
        </p:nvPicPr>
        <p:blipFill>
          <a:blip r:embed="rId5"/>
          <a:stretch>
            <a:fillRect/>
          </a:stretch>
        </p:blipFill>
        <p:spPr>
          <a:xfrm>
            <a:off x="7174926" y="1313577"/>
            <a:ext cx="3374912" cy="2144767"/>
          </a:xfrm>
          <a:prstGeom prst="rect">
            <a:avLst/>
          </a:prstGeom>
        </p:spPr>
      </p:pic>
      <p:pic>
        <p:nvPicPr>
          <p:cNvPr id="28" name="Picture 27">
            <a:extLst>
              <a:ext uri="{FF2B5EF4-FFF2-40B4-BE49-F238E27FC236}">
                <a16:creationId xmlns:a16="http://schemas.microsoft.com/office/drawing/2014/main" id="{8A02FEE9-A38D-9E22-56EA-3377DEDDD168}"/>
              </a:ext>
            </a:extLst>
          </p:cNvPr>
          <p:cNvPicPr>
            <a:picLocks noChangeAspect="1"/>
          </p:cNvPicPr>
          <p:nvPr/>
        </p:nvPicPr>
        <p:blipFill>
          <a:blip r:embed="rId6"/>
          <a:stretch>
            <a:fillRect/>
          </a:stretch>
        </p:blipFill>
        <p:spPr>
          <a:xfrm>
            <a:off x="6877373" y="4668962"/>
            <a:ext cx="1767993" cy="1760373"/>
          </a:xfrm>
          <a:prstGeom prst="rect">
            <a:avLst/>
          </a:prstGeom>
        </p:spPr>
      </p:pic>
    </p:spTree>
    <p:extLst>
      <p:ext uri="{BB962C8B-B14F-4D97-AF65-F5344CB8AC3E}">
        <p14:creationId xmlns:p14="http://schemas.microsoft.com/office/powerpoint/2010/main" val="1419222728"/>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5035</TotalTime>
  <Words>1752</Words>
  <Application>Microsoft Office PowerPoint</Application>
  <PresentationFormat>Widescreen</PresentationFormat>
  <Paragraphs>264</Paragraphs>
  <Slides>18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-apple-system</vt:lpstr>
      <vt:lpstr>Arial</vt:lpstr>
      <vt:lpstr>Calibri</vt:lpstr>
      <vt:lpstr>Calibri Light</vt:lpstr>
      <vt:lpstr>Consolas</vt:lpstr>
      <vt:lpstr>Georgia</vt:lpstr>
      <vt:lpstr>Helvetica Neue</vt:lpstr>
      <vt:lpstr>IBM Plex Sans</vt:lpstr>
      <vt:lpstr>Inter</vt:lpstr>
      <vt:lpstr>Segoe UI</vt:lpstr>
      <vt:lpstr>sohne</vt:lpstr>
      <vt:lpstr>source-serif-pro</vt:lpstr>
      <vt:lpstr>Times New Roman</vt:lpstr>
      <vt:lpstr>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Métrica – Para Classificação</vt:lpstr>
      <vt:lpstr>Métrica – Para Classificação</vt:lpstr>
      <vt:lpstr>Métrica – Para Classificação</vt:lpstr>
      <vt:lpstr>Métrica – Para Regressão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Conta da Microsoft</dc:creator>
  <cp:lastModifiedBy>Marcio Jonavicius Rodrigues</cp:lastModifiedBy>
  <cp:revision>44</cp:revision>
  <dcterms:created xsi:type="dcterms:W3CDTF">2023-02-18T04:26:58Z</dcterms:created>
  <dcterms:modified xsi:type="dcterms:W3CDTF">2023-09-21T15:38:41Z</dcterms:modified>
</cp:coreProperties>
</file>