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7" r:id="rId6"/>
    <p:sldId id="261"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6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57058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59010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96606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111156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n-US"/>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85715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31967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8" name="Espaço Reservado para Rodapé 7"/>
          <p:cNvSpPr>
            <a:spLocks noGrp="1"/>
          </p:cNvSpPr>
          <p:nvPr>
            <p:ph type="ftr" sz="quarter" idx="11"/>
          </p:nvPr>
        </p:nvSpPr>
        <p:spPr/>
        <p:txBody>
          <a:bodyPr/>
          <a:lstStyle/>
          <a:p>
            <a:endParaRPr lang="en-US" dirty="0"/>
          </a:p>
        </p:txBody>
      </p:sp>
      <p:sp>
        <p:nvSpPr>
          <p:cNvPr id="9" name="Espaço Reservado para Número de Slide 8"/>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420136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4" name="Espaço Reservado para Rodapé 3"/>
          <p:cNvSpPr>
            <a:spLocks noGrp="1"/>
          </p:cNvSpPr>
          <p:nvPr>
            <p:ph type="ftr" sz="quarter" idx="11"/>
          </p:nvPr>
        </p:nvSpPr>
        <p:spPr/>
        <p:txBody>
          <a:bodyPr/>
          <a:lstStyle/>
          <a:p>
            <a:endParaRPr lang="en-US" dirty="0"/>
          </a:p>
        </p:txBody>
      </p:sp>
      <p:sp>
        <p:nvSpPr>
          <p:cNvPr id="5" name="Espaço Reservado para Número de Slide 4"/>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617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3" name="Espaço Reservado para Rodapé 2"/>
          <p:cNvSpPr>
            <a:spLocks noGrp="1"/>
          </p:cNvSpPr>
          <p:nvPr>
            <p:ph type="ftr" sz="quarter" idx="11"/>
          </p:nvPr>
        </p:nvSpPr>
        <p:spPr/>
        <p:txBody>
          <a:bodyPr/>
          <a:lstStyle/>
          <a:p>
            <a:endParaRPr lang="en-US" dirty="0"/>
          </a:p>
        </p:txBody>
      </p:sp>
      <p:sp>
        <p:nvSpPr>
          <p:cNvPr id="4" name="Espaço Reservado para Número de Slide 3"/>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354986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32708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n-US"/>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394FC15-C62C-47D9-AA63-E5A366B8138A}" type="datetimeFigureOut">
              <a:rPr lang="en-US" smtClean="0"/>
              <a:t>2/19/2023</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7050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4FC15-C62C-47D9-AA63-E5A366B8138A}" type="datetimeFigureOut">
              <a:rPr lang="en-US" smtClean="0"/>
              <a:t>2/19/2023</a:t>
            </a:fld>
            <a:endParaRPr lang="en-US" dirty="0"/>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1B978-6106-44FE-A2B0-87A2F6797DB9}" type="slidenum">
              <a:rPr lang="en-US" smtClean="0"/>
              <a:t>‹nº›</a:t>
            </a:fld>
            <a:endParaRPr lang="en-US" dirty="0"/>
          </a:p>
        </p:txBody>
      </p:sp>
    </p:spTree>
    <p:extLst>
      <p:ext uri="{BB962C8B-B14F-4D97-AF65-F5344CB8AC3E}">
        <p14:creationId xmlns:p14="http://schemas.microsoft.com/office/powerpoint/2010/main" val="248734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tângulo 44"/>
          <p:cNvSpPr/>
          <p:nvPr/>
        </p:nvSpPr>
        <p:spPr>
          <a:xfrm>
            <a:off x="1105989" y="125556"/>
            <a:ext cx="6096000" cy="685059"/>
          </a:xfrm>
          <a:prstGeom prst="rect">
            <a:avLst/>
          </a:prstGeom>
        </p:spPr>
        <p:txBody>
          <a:bodyPr>
            <a:spAutoFit/>
          </a:bodyPr>
          <a:lstStyle/>
          <a:p>
            <a:pPr>
              <a:lnSpc>
                <a:spcPct val="107000"/>
              </a:lnSpc>
              <a:spcAft>
                <a:spcPts val="800"/>
              </a:spcAft>
            </a:pPr>
            <a:r>
              <a:rPr lang="pt-PT" dirty="0" smtClean="0">
                <a:effectLst/>
                <a:latin typeface="Calibri" panose="020F0502020204030204" pitchFamily="34" charset="0"/>
                <a:ea typeface="Calibri" panose="020F0502020204030204" pitchFamily="34" charset="0"/>
                <a:cs typeface="Times New Roman" panose="02020603050405020304" pitchFamily="18" charset="0"/>
              </a:rPr>
              <a:t>Y = variavel resposta, target, dependente, output</a:t>
            </a:r>
            <a:br>
              <a:rPr lang="pt-PT" dirty="0" smtClean="0">
                <a:effectLst/>
                <a:latin typeface="Calibri" panose="020F0502020204030204" pitchFamily="34" charset="0"/>
                <a:ea typeface="Calibri" panose="020F0502020204030204" pitchFamily="34" charset="0"/>
                <a:cs typeface="Times New Roman" panose="02020603050405020304" pitchFamily="18" charset="0"/>
              </a:rPr>
            </a:br>
            <a:r>
              <a:rPr lang="pt-PT" dirty="0" smtClean="0">
                <a:effectLst/>
                <a:latin typeface="Calibri" panose="020F0502020204030204" pitchFamily="34" charset="0"/>
                <a:ea typeface="Calibri" panose="020F0502020204030204" pitchFamily="34" charset="0"/>
                <a:cs typeface="Times New Roman" panose="02020603050405020304" pitchFamily="18" charset="0"/>
              </a:rPr>
              <a:t>X = variável preditora, independente, input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m 1"/>
          <p:cNvPicPr>
            <a:picLocks noChangeAspect="1"/>
          </p:cNvPicPr>
          <p:nvPr/>
        </p:nvPicPr>
        <p:blipFill>
          <a:blip r:embed="rId2"/>
          <a:stretch>
            <a:fillRect/>
          </a:stretch>
        </p:blipFill>
        <p:spPr>
          <a:xfrm>
            <a:off x="1822550" y="2468219"/>
            <a:ext cx="6073666" cy="2705334"/>
          </a:xfrm>
          <a:prstGeom prst="rect">
            <a:avLst/>
          </a:prstGeom>
        </p:spPr>
      </p:pic>
      <p:pic>
        <p:nvPicPr>
          <p:cNvPr id="3" name="Imagem 2"/>
          <p:cNvPicPr>
            <a:picLocks noChangeAspect="1"/>
          </p:cNvPicPr>
          <p:nvPr/>
        </p:nvPicPr>
        <p:blipFill>
          <a:blip r:embed="rId3"/>
          <a:stretch>
            <a:fillRect/>
          </a:stretch>
        </p:blipFill>
        <p:spPr>
          <a:xfrm>
            <a:off x="3234053" y="1379747"/>
            <a:ext cx="2118544" cy="388654"/>
          </a:xfrm>
          <a:prstGeom prst="rect">
            <a:avLst/>
          </a:prstGeom>
        </p:spPr>
      </p:pic>
    </p:spTree>
    <p:extLst>
      <p:ext uri="{BB962C8B-B14F-4D97-AF65-F5344CB8AC3E}">
        <p14:creationId xmlns:p14="http://schemas.microsoft.com/office/powerpoint/2010/main" val="2041941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09303" y="95466"/>
            <a:ext cx="11599817" cy="435757"/>
          </a:xfrm>
          <a:prstGeom prst="rect">
            <a:avLst/>
          </a:prstGeom>
          <a:solidFill>
            <a:schemeClr val="tx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Selection Methods</a:t>
            </a:r>
            <a:endParaRPr lang="en-US" dirty="0">
              <a:solidFill>
                <a:schemeClr val="tx1"/>
              </a:solidFill>
            </a:endParaRPr>
          </a:p>
        </p:txBody>
      </p:sp>
      <p:sp>
        <p:nvSpPr>
          <p:cNvPr id="15" name="Retângulo 14"/>
          <p:cNvSpPr/>
          <p:nvPr/>
        </p:nvSpPr>
        <p:spPr>
          <a:xfrm>
            <a:off x="2636510"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chemeClr val="tx1"/>
                </a:solidFill>
              </a:rPr>
              <a:t>Forward selection</a:t>
            </a:r>
          </a:p>
          <a:p>
            <a:pPr marL="285750" indent="-285750">
              <a:buFont typeface="Arial" panose="020B0604020202020204" pitchFamily="34" charset="0"/>
              <a:buChar char="•"/>
            </a:pPr>
            <a:r>
              <a:rPr lang="en-US" sz="1400" dirty="0" smtClean="0">
                <a:solidFill>
                  <a:schemeClr val="tx1"/>
                </a:solidFill>
              </a:rPr>
              <a:t>Backyard selection</a:t>
            </a:r>
          </a:p>
          <a:p>
            <a:pPr marL="285750" indent="-285750">
              <a:buFont typeface="Arial" panose="020B0604020202020204" pitchFamily="34" charset="0"/>
              <a:buChar char="•"/>
            </a:pPr>
            <a:r>
              <a:rPr lang="en-US" sz="1400" dirty="0" smtClean="0">
                <a:solidFill>
                  <a:schemeClr val="tx1"/>
                </a:solidFill>
              </a:rPr>
              <a:t>Recursive Feature elimination (RFE)</a:t>
            </a:r>
            <a:endParaRPr lang="en-US" sz="1400" dirty="0">
              <a:solidFill>
                <a:schemeClr val="tx1"/>
              </a:solidFill>
            </a:endParaRPr>
          </a:p>
        </p:txBody>
      </p:sp>
      <p:sp>
        <p:nvSpPr>
          <p:cNvPr id="16" name="Retângulo 15"/>
          <p:cNvSpPr/>
          <p:nvPr/>
        </p:nvSpPr>
        <p:spPr>
          <a:xfrm>
            <a:off x="232954" y="2679656"/>
            <a:ext cx="2283825" cy="24732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smtClean="0">
                <a:solidFill>
                  <a:schemeClr val="tx1"/>
                </a:solidFill>
              </a:rPr>
              <a:t>Drop incomplete features</a:t>
            </a:r>
          </a:p>
          <a:p>
            <a:pPr marL="285750" indent="-285750">
              <a:buFont typeface="Arial" panose="020B0604020202020204" pitchFamily="34" charset="0"/>
              <a:buChar char="•"/>
            </a:pPr>
            <a:r>
              <a:rPr lang="en-US" sz="1400" dirty="0" smtClean="0">
                <a:solidFill>
                  <a:schemeClr val="tx1"/>
                </a:solidFill>
              </a:rPr>
              <a:t>Drop features with high multicollinearity</a:t>
            </a:r>
          </a:p>
          <a:p>
            <a:pPr marL="285750" indent="-285750">
              <a:buFont typeface="Arial" panose="020B0604020202020204" pitchFamily="34" charset="0"/>
              <a:buChar char="•"/>
            </a:pPr>
            <a:r>
              <a:rPr lang="en-US" sz="1400" dirty="0" smtClean="0">
                <a:solidFill>
                  <a:schemeClr val="tx1"/>
                </a:solidFill>
              </a:rPr>
              <a:t>Drop features with (near) zero variance</a:t>
            </a:r>
          </a:p>
          <a:p>
            <a:pPr marL="285750" indent="-285750">
              <a:buFont typeface="Arial" panose="020B0604020202020204" pitchFamily="34" charset="0"/>
              <a:buChar char="•"/>
            </a:pPr>
            <a:endParaRPr lang="en-US" sz="1400" dirty="0">
              <a:solidFill>
                <a:schemeClr val="tx1"/>
              </a:solidFill>
            </a:endParaRPr>
          </a:p>
        </p:txBody>
      </p:sp>
      <p:sp>
        <p:nvSpPr>
          <p:cNvPr id="17" name="Retângulo 16"/>
          <p:cNvSpPr/>
          <p:nvPr/>
        </p:nvSpPr>
        <p:spPr>
          <a:xfrm>
            <a:off x="5040063"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chemeClr val="tx1"/>
                </a:solidFill>
              </a:rPr>
              <a:t>Pearson’s</a:t>
            </a:r>
          </a:p>
          <a:p>
            <a:pPr marL="285750" indent="-285750">
              <a:buFont typeface="Arial" panose="020B0604020202020204" pitchFamily="34" charset="0"/>
              <a:buChar char="•"/>
            </a:pPr>
            <a:r>
              <a:rPr lang="en-US" sz="1400" dirty="0" smtClean="0">
                <a:solidFill>
                  <a:schemeClr val="tx1"/>
                </a:solidFill>
              </a:rPr>
              <a:t>Spearman´s</a:t>
            </a:r>
          </a:p>
          <a:p>
            <a:pPr marL="285750" indent="-285750">
              <a:buFont typeface="Arial" panose="020B0604020202020204" pitchFamily="34" charset="0"/>
              <a:buChar char="•"/>
            </a:pPr>
            <a:r>
              <a:rPr lang="pt-BR" sz="1400" smtClean="0">
                <a:solidFill>
                  <a:schemeClr val="tx1"/>
                </a:solidFill>
              </a:rPr>
              <a:t>Anova</a:t>
            </a:r>
            <a:endParaRPr lang="pt-BR" sz="1400" dirty="0">
              <a:solidFill>
                <a:schemeClr val="tx1"/>
              </a:solidFill>
            </a:endParaRPr>
          </a:p>
          <a:p>
            <a:pPr marL="285750" indent="-285750">
              <a:buFont typeface="Arial" panose="020B0604020202020204" pitchFamily="34" charset="0"/>
              <a:buChar char="•"/>
            </a:pPr>
            <a:r>
              <a:rPr lang="en-US" sz="1400" smtClean="0">
                <a:solidFill>
                  <a:schemeClr val="tx1"/>
                </a:solidFill>
              </a:rPr>
              <a:t>Kendall’s</a:t>
            </a:r>
          </a:p>
          <a:p>
            <a:pPr marL="285750" indent="-285750">
              <a:buFont typeface="Arial" panose="020B0604020202020204" pitchFamily="34" charset="0"/>
              <a:buChar char="•"/>
            </a:pPr>
            <a:r>
              <a:rPr lang="pt-BR" sz="1400" smtClean="0">
                <a:solidFill>
                  <a:schemeClr val="tx1"/>
                </a:solidFill>
              </a:rPr>
              <a:t>Chi-Squared</a:t>
            </a:r>
            <a:endParaRPr lang="pt-BR" sz="1400" dirty="0">
              <a:solidFill>
                <a:schemeClr val="tx1"/>
              </a:solidFill>
            </a:endParaRPr>
          </a:p>
          <a:p>
            <a:pPr marL="285750" indent="-285750">
              <a:buFont typeface="Arial" panose="020B0604020202020204" pitchFamily="34" charset="0"/>
              <a:buChar char="•"/>
            </a:pPr>
            <a:r>
              <a:rPr lang="pt-BR" sz="1400" dirty="0">
                <a:solidFill>
                  <a:schemeClr val="tx1"/>
                </a:solidFill>
              </a:rPr>
              <a:t>Mutual </a:t>
            </a:r>
            <a:r>
              <a:rPr lang="en-US" sz="1400" smtClean="0">
                <a:solidFill>
                  <a:schemeClr val="tx1"/>
                </a:solidFill>
              </a:rPr>
              <a:t>Information</a:t>
            </a:r>
          </a:p>
          <a:p>
            <a:pPr marL="285750" indent="-285750">
              <a:buFont typeface="Arial" panose="020B0604020202020204" pitchFamily="34" charset="0"/>
              <a:buChar char="•"/>
            </a:pPr>
            <a:r>
              <a:rPr lang="pt-BR" sz="1400" smtClean="0">
                <a:solidFill>
                  <a:schemeClr val="tx1"/>
                </a:solidFill>
              </a:rPr>
              <a:t>Point-biserial </a:t>
            </a:r>
          </a:p>
          <a:p>
            <a:pPr marL="285750" indent="-285750">
              <a:buFont typeface="Arial" panose="020B0604020202020204" pitchFamily="34" charset="0"/>
              <a:buChar char="•"/>
            </a:pPr>
            <a:r>
              <a:rPr lang="en-US" sz="1400">
                <a:solidFill>
                  <a:schemeClr val="tx1"/>
                </a:solidFill>
              </a:rPr>
              <a:t>Linear discriminant analysis (LDA</a:t>
            </a:r>
            <a:endParaRPr lang="en-US" sz="1400" dirty="0">
              <a:solidFill>
                <a:schemeClr val="tx1"/>
              </a:solidFill>
            </a:endParaRPr>
          </a:p>
          <a:p>
            <a:endParaRPr lang="en-US" sz="1400" dirty="0">
              <a:solidFill>
                <a:schemeClr val="tx1"/>
              </a:solidFill>
            </a:endParaRPr>
          </a:p>
        </p:txBody>
      </p:sp>
      <p:sp>
        <p:nvSpPr>
          <p:cNvPr id="18" name="Retângulo 17"/>
          <p:cNvSpPr/>
          <p:nvPr/>
        </p:nvSpPr>
        <p:spPr>
          <a:xfrm>
            <a:off x="7434915" y="2690949"/>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chemeClr val="tx1"/>
                </a:solidFill>
              </a:rPr>
              <a:t>Lasso/Ridge</a:t>
            </a:r>
            <a:r>
              <a:rPr lang="pt-BR" sz="1400" dirty="0" smtClean="0">
                <a:solidFill>
                  <a:schemeClr val="tx1"/>
                </a:solidFill>
              </a:rPr>
              <a:t> (</a:t>
            </a:r>
            <a:r>
              <a:rPr lang="en-US" sz="1400" dirty="0" smtClean="0">
                <a:solidFill>
                  <a:schemeClr val="tx1"/>
                </a:solidFill>
              </a:rPr>
              <a:t>using</a:t>
            </a:r>
            <a:r>
              <a:rPr lang="pt-BR" sz="1400" smtClean="0">
                <a:solidFill>
                  <a:schemeClr val="tx1"/>
                </a:solidFill>
              </a:rPr>
              <a:t> </a:t>
            </a:r>
            <a:r>
              <a:rPr lang="en-US" sz="1400" smtClean="0">
                <a:solidFill>
                  <a:schemeClr val="tx1"/>
                </a:solidFill>
              </a:rPr>
              <a:t>Elasti</a:t>
            </a:r>
            <a:r>
              <a:rPr lang="en-US" sz="1400" smtClean="0">
                <a:solidFill>
                  <a:schemeClr val="tx1"/>
                </a:solidFill>
              </a:rPr>
              <a:t>c</a:t>
            </a:r>
            <a:r>
              <a:rPr lang="pt-BR" sz="1400" smtClean="0">
                <a:solidFill>
                  <a:schemeClr val="tx1"/>
                </a:solidFill>
              </a:rPr>
              <a:t>Net)</a:t>
            </a:r>
          </a:p>
          <a:p>
            <a:pPr marL="285750" indent="-285750">
              <a:buFont typeface="Arial" panose="020B0604020202020204" pitchFamily="34" charset="0"/>
              <a:buChar char="•"/>
            </a:pPr>
            <a:r>
              <a:rPr lang="en-US" sz="1400" dirty="0" smtClean="0">
                <a:solidFill>
                  <a:schemeClr val="tx1"/>
                </a:solidFill>
              </a:rPr>
              <a:t>Tree</a:t>
            </a:r>
            <a:r>
              <a:rPr lang="pt-BR" sz="1400" dirty="0" smtClean="0">
                <a:solidFill>
                  <a:schemeClr val="tx1"/>
                </a:solidFill>
              </a:rPr>
              <a:t> </a:t>
            </a:r>
            <a:r>
              <a:rPr lang="en-US" sz="1400" smtClean="0">
                <a:solidFill>
                  <a:schemeClr val="tx1"/>
                </a:solidFill>
              </a:rPr>
              <a:t>based</a:t>
            </a:r>
            <a:r>
              <a:rPr lang="pt-BR" sz="1400" smtClean="0">
                <a:solidFill>
                  <a:schemeClr val="tx1"/>
                </a:solidFill>
              </a:rPr>
              <a:t> </a:t>
            </a:r>
            <a:r>
              <a:rPr lang="en-US" sz="1400" smtClean="0">
                <a:solidFill>
                  <a:schemeClr val="tx1"/>
                </a:solidFill>
              </a:rPr>
              <a:t>selection</a:t>
            </a:r>
          </a:p>
          <a:p>
            <a:pPr marL="285750" indent="-285750">
              <a:buFont typeface="Arial" panose="020B0604020202020204" pitchFamily="34" charset="0"/>
              <a:buChar char="•"/>
            </a:pPr>
            <a:endParaRPr lang="pt-BR" sz="1400" dirty="0" smtClean="0">
              <a:solidFill>
                <a:schemeClr val="tx1"/>
              </a:solidFill>
            </a:endParaRPr>
          </a:p>
          <a:p>
            <a:pPr marL="285750" indent="-285750">
              <a:buFont typeface="Arial" panose="020B0604020202020204" pitchFamily="34" charset="0"/>
              <a:buChar char="•"/>
            </a:pPr>
            <a:endParaRPr lang="pt-BR" sz="1400" dirty="0">
              <a:solidFill>
                <a:schemeClr val="tx1"/>
              </a:solidFill>
            </a:endParaRPr>
          </a:p>
        </p:txBody>
      </p:sp>
      <p:sp>
        <p:nvSpPr>
          <p:cNvPr id="23" name="Retângulo 22"/>
          <p:cNvSpPr/>
          <p:nvPr/>
        </p:nvSpPr>
        <p:spPr>
          <a:xfrm>
            <a:off x="5408024" y="836808"/>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upervised</a:t>
            </a:r>
            <a:endParaRPr lang="en-US" dirty="0">
              <a:solidFill>
                <a:schemeClr val="tx1"/>
              </a:solidFill>
            </a:endParaRPr>
          </a:p>
        </p:txBody>
      </p:sp>
      <p:sp>
        <p:nvSpPr>
          <p:cNvPr id="24" name="Retângulo 23"/>
          <p:cNvSpPr/>
          <p:nvPr/>
        </p:nvSpPr>
        <p:spPr>
          <a:xfrm>
            <a:off x="339631" y="894398"/>
            <a:ext cx="217714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endParaRPr lang="en-US" dirty="0">
              <a:solidFill>
                <a:schemeClr val="tx1"/>
              </a:solidFill>
            </a:endParaRPr>
          </a:p>
        </p:txBody>
      </p:sp>
      <p:sp>
        <p:nvSpPr>
          <p:cNvPr id="29" name="Retângulo 28"/>
          <p:cNvSpPr/>
          <p:nvPr/>
        </p:nvSpPr>
        <p:spPr>
          <a:xfrm>
            <a:off x="2636510" y="1816689"/>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Wrapper</a:t>
            </a:r>
            <a:endParaRPr lang="en-US" dirty="0">
              <a:solidFill>
                <a:schemeClr val="tx1"/>
              </a:solidFill>
            </a:endParaRPr>
          </a:p>
        </p:txBody>
      </p:sp>
      <p:sp>
        <p:nvSpPr>
          <p:cNvPr id="33" name="Retângulo 32"/>
          <p:cNvSpPr/>
          <p:nvPr/>
        </p:nvSpPr>
        <p:spPr>
          <a:xfrm>
            <a:off x="7434915" y="1830281"/>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Embedded</a:t>
            </a:r>
            <a:endParaRPr lang="en-US" dirty="0">
              <a:solidFill>
                <a:schemeClr val="tx1"/>
              </a:solidFill>
            </a:endParaRPr>
          </a:p>
        </p:txBody>
      </p:sp>
      <p:sp>
        <p:nvSpPr>
          <p:cNvPr id="34" name="Retângulo 33"/>
          <p:cNvSpPr/>
          <p:nvPr/>
        </p:nvSpPr>
        <p:spPr>
          <a:xfrm>
            <a:off x="5040063" y="1830281"/>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Filters</a:t>
            </a:r>
            <a:endParaRPr lang="en-US" dirty="0">
              <a:solidFill>
                <a:schemeClr val="tx1"/>
              </a:solidFill>
            </a:endParaRPr>
          </a:p>
        </p:txBody>
      </p:sp>
      <p:cxnSp>
        <p:nvCxnSpPr>
          <p:cNvPr id="35" name="Conector de seta reta 34"/>
          <p:cNvCxnSpPr>
            <a:endCxn id="34" idx="0"/>
          </p:cNvCxnSpPr>
          <p:nvPr/>
        </p:nvCxnSpPr>
        <p:spPr>
          <a:xfrm flipH="1">
            <a:off x="6181976" y="1457990"/>
            <a:ext cx="174933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endCxn id="33" idx="0"/>
          </p:cNvCxnSpPr>
          <p:nvPr/>
        </p:nvCxnSpPr>
        <p:spPr>
          <a:xfrm>
            <a:off x="7434915" y="1457990"/>
            <a:ext cx="1141913"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a:off x="1625238" y="1457990"/>
            <a:ext cx="0" cy="12068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a:off x="3969460" y="2309253"/>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a:off x="6405676" y="229566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p:nvPr/>
        </p:nvCxnSpPr>
        <p:spPr>
          <a:xfrm>
            <a:off x="8827199" y="2325972"/>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p:cNvCxnSpPr>
            <a:endCxn id="29" idx="0"/>
          </p:cNvCxnSpPr>
          <p:nvPr/>
        </p:nvCxnSpPr>
        <p:spPr>
          <a:xfrm flipH="1">
            <a:off x="3778423" y="1437731"/>
            <a:ext cx="4640578" cy="3789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9835748" y="2677357"/>
            <a:ext cx="2283825" cy="24732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400">
                <a:solidFill>
                  <a:schemeClr val="tx1"/>
                </a:solidFill>
              </a:rPr>
              <a:t>Feature </a:t>
            </a:r>
            <a:r>
              <a:rPr lang="en-US" sz="1400" smtClean="0">
                <a:solidFill>
                  <a:schemeClr val="tx1"/>
                </a:solidFill>
              </a:rPr>
              <a:t>shuffling</a:t>
            </a:r>
            <a:r>
              <a:rPr lang="pt-BR" sz="1400" smtClean="0">
                <a:solidFill>
                  <a:schemeClr val="tx1"/>
                </a:solidFill>
              </a:rPr>
              <a:t> </a:t>
            </a:r>
            <a:endParaRPr lang="pt-BR" sz="1400" dirty="0">
              <a:solidFill>
                <a:schemeClr val="tx1"/>
              </a:solidFill>
            </a:endParaRPr>
          </a:p>
          <a:p>
            <a:pPr marL="285750" indent="-285750">
              <a:buFont typeface="Arial" panose="020B0604020202020204" pitchFamily="34" charset="0"/>
              <a:buChar char="•"/>
            </a:pPr>
            <a:r>
              <a:rPr lang="en-US" sz="1400" smtClean="0">
                <a:solidFill>
                  <a:schemeClr val="tx1"/>
                </a:solidFill>
              </a:rPr>
              <a:t>Recursive</a:t>
            </a:r>
            <a:r>
              <a:rPr lang="pt-BR" sz="1400" smtClean="0">
                <a:solidFill>
                  <a:schemeClr val="tx1"/>
                </a:solidFill>
              </a:rPr>
              <a:t> </a:t>
            </a:r>
            <a:r>
              <a:rPr lang="pt-BR" sz="1400">
                <a:solidFill>
                  <a:schemeClr val="tx1"/>
                </a:solidFill>
              </a:rPr>
              <a:t>Feature </a:t>
            </a:r>
            <a:r>
              <a:rPr lang="en-US" sz="1400" smtClean="0">
                <a:solidFill>
                  <a:schemeClr val="tx1"/>
                </a:solidFill>
              </a:rPr>
              <a:t>elimination</a:t>
            </a:r>
            <a:r>
              <a:rPr lang="pt-BR" sz="1400" smtClean="0">
                <a:solidFill>
                  <a:schemeClr val="tx1"/>
                </a:solidFill>
              </a:rPr>
              <a:t> </a:t>
            </a:r>
            <a:r>
              <a:rPr lang="pt-BR" sz="1400" dirty="0">
                <a:solidFill>
                  <a:schemeClr val="tx1"/>
                </a:solidFill>
              </a:rPr>
              <a:t>(RFE)</a:t>
            </a:r>
            <a:endParaRPr lang="en-US" sz="1400" dirty="0">
              <a:solidFill>
                <a:schemeClr val="tx1"/>
              </a:solidFill>
            </a:endParaRPr>
          </a:p>
          <a:p>
            <a:pPr marL="285750" indent="-285750">
              <a:buFont typeface="Arial" panose="020B0604020202020204" pitchFamily="34" charset="0"/>
              <a:buChar char="•"/>
            </a:pPr>
            <a:r>
              <a:rPr lang="en-US" sz="1400" smtClean="0">
                <a:solidFill>
                  <a:schemeClr val="tx1"/>
                </a:solidFill>
              </a:rPr>
              <a:t>Recursive</a:t>
            </a:r>
            <a:r>
              <a:rPr lang="pt-BR" sz="1400" smtClean="0">
                <a:solidFill>
                  <a:schemeClr val="tx1"/>
                </a:solidFill>
              </a:rPr>
              <a:t> </a:t>
            </a:r>
            <a:r>
              <a:rPr lang="pt-BR" sz="1400">
                <a:solidFill>
                  <a:schemeClr val="tx1"/>
                </a:solidFill>
              </a:rPr>
              <a:t>Feature </a:t>
            </a:r>
            <a:r>
              <a:rPr lang="en-US" sz="1400" smtClean="0">
                <a:solidFill>
                  <a:schemeClr val="tx1"/>
                </a:solidFill>
              </a:rPr>
              <a:t>addition</a:t>
            </a:r>
          </a:p>
          <a:p>
            <a:pPr marL="285750" indent="-285750">
              <a:buFont typeface="Arial" panose="020B0604020202020204" pitchFamily="34" charset="0"/>
              <a:buChar char="•"/>
            </a:pPr>
            <a:endParaRPr lang="pt-BR" sz="1400" dirty="0">
              <a:solidFill>
                <a:schemeClr val="tx1"/>
              </a:solidFill>
            </a:endParaRPr>
          </a:p>
          <a:p>
            <a:pPr marL="285750" indent="-285750">
              <a:buFont typeface="Arial" panose="020B0604020202020204" pitchFamily="34" charset="0"/>
              <a:buChar char="•"/>
            </a:pPr>
            <a:endParaRPr lang="pt-BR" sz="1400" dirty="0">
              <a:solidFill>
                <a:schemeClr val="tx1"/>
              </a:solidFill>
            </a:endParaRPr>
          </a:p>
        </p:txBody>
      </p:sp>
      <p:sp>
        <p:nvSpPr>
          <p:cNvPr id="41" name="Retângulo 40"/>
          <p:cNvSpPr/>
          <p:nvPr/>
        </p:nvSpPr>
        <p:spPr>
          <a:xfrm>
            <a:off x="9835748" y="1816689"/>
            <a:ext cx="2283825"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Hybrid</a:t>
            </a:r>
            <a:endParaRPr lang="en-US" dirty="0">
              <a:solidFill>
                <a:schemeClr val="tx1"/>
              </a:solidFill>
            </a:endParaRPr>
          </a:p>
        </p:txBody>
      </p:sp>
      <p:cxnSp>
        <p:nvCxnSpPr>
          <p:cNvPr id="42" name="Conector de seta reta 41"/>
          <p:cNvCxnSpPr/>
          <p:nvPr/>
        </p:nvCxnSpPr>
        <p:spPr>
          <a:xfrm>
            <a:off x="11228032" y="2312380"/>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342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0262" y="714895"/>
            <a:ext cx="10955384" cy="5401735"/>
          </a:xfrm>
          <a:prstGeom prst="rect">
            <a:avLst/>
          </a:prstGeom>
        </p:spPr>
        <p:txBody>
          <a:bodyPr wrap="square">
            <a:spAutoFit/>
          </a:bodyPr>
          <a:lstStyle/>
          <a:p>
            <a:pPr marR="0" lvl="0" algn="ctr">
              <a:lnSpc>
                <a:spcPct val="107000"/>
              </a:lnSpc>
              <a:spcBef>
                <a:spcPts val="0"/>
              </a:spcBef>
              <a:spcAft>
                <a:spcPts val="0"/>
              </a:spcAft>
            </a:pPr>
            <a:r>
              <a:rPr lang="en-US" b="1" dirty="0" smtClean="0"/>
              <a:t>Explanation</a:t>
            </a:r>
            <a:endParaRPr lang="en-US" sz="1200" b="1"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400" b="1"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Filter</a:t>
            </a:r>
            <a:r>
              <a:rPr lang="en-US" sz="1400" dirty="0">
                <a:latin typeface="Calibri" panose="020F0502020204030204" pitchFamily="34" charset="0"/>
                <a:ea typeface="Calibri" panose="020F0502020204030204" pitchFamily="34" charset="0"/>
                <a:cs typeface="Times New Roman" panose="02020603050405020304" pitchFamily="18" charset="0"/>
              </a:rPr>
              <a:t>: it is based on correlation, uses statistical measures to assign a score to each feature. This method should be used for preliminary screening. It can detect constant, duplicated, and correlated features. Usually not the best performance in terms of reducing features.  </a:t>
            </a:r>
          </a:p>
          <a:p>
            <a:pPr marR="0" lvl="0">
              <a:lnSpc>
                <a:spcPct val="107000"/>
              </a:lnSpc>
              <a:spcBef>
                <a:spcPts val="0"/>
              </a:spcBef>
              <a:spcAft>
                <a:spcPts val="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Filter method is less accurate. It is great while doing EDA, it can also be used for checking multi co-linearity in data.</a:t>
            </a:r>
          </a:p>
          <a:p>
            <a:pPr marL="457200" marR="0">
              <a:lnSpc>
                <a:spcPct val="107000"/>
              </a:lnSpc>
              <a:spcBef>
                <a:spcPts val="0"/>
              </a:spcBef>
              <a:spcAft>
                <a:spcPts val="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Note</a:t>
            </a:r>
            <a:r>
              <a:rPr lang="en-US" sz="1400" dirty="0">
                <a:latin typeface="Calibri" panose="020F0502020204030204" pitchFamily="34" charset="0"/>
                <a:ea typeface="Calibri" panose="020F0502020204030204" pitchFamily="34" charset="0"/>
                <a:cs typeface="Times New Roman" panose="02020603050405020304" pitchFamily="18" charset="0"/>
              </a:rPr>
              <a:t>: Linear discriminant analysis (LDA): Linear discriminant analysis is used to find a linear combination of features that characterizes or separates two or more classes of a categorical </a:t>
            </a:r>
            <a:r>
              <a:rPr lang="en-US" sz="1400" dirty="0" smtClean="0">
                <a:latin typeface="Calibri" panose="020F0502020204030204" pitchFamily="34" charset="0"/>
                <a:ea typeface="Calibri" panose="020F0502020204030204" pitchFamily="34" charset="0"/>
                <a:cs typeface="Times New Roman" panose="02020603050405020304" pitchFamily="18" charset="0"/>
              </a:rPr>
              <a:t>variable.</a:t>
            </a:r>
          </a:p>
          <a:p>
            <a:pPr marL="457200" marR="0">
              <a:lnSpc>
                <a:spcPct val="107000"/>
              </a:lnSpc>
              <a:spcBef>
                <a:spcPts val="0"/>
              </a:spcBef>
              <a:spcAft>
                <a:spcPts val="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r>
              <a:rPr lang="en-US" sz="1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Wrapper </a:t>
            </a: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Methods</a:t>
            </a:r>
            <a:r>
              <a:rPr lang="en-US" sz="1400" dirty="0">
                <a:latin typeface="Calibri" panose="020F0502020204030204" pitchFamily="34" charset="0"/>
                <a:ea typeface="Calibri" panose="020F0502020204030204" pitchFamily="34" charset="0"/>
                <a:cs typeface="Times New Roman" panose="02020603050405020304" pitchFamily="18" charset="0"/>
              </a:rPr>
              <a:t>: This approach uses Machine Learning algorithm. Performance of this method depends on model selected and data underlying. Usually can suggests the optimal feature subset. Tries different subset of features to figure out optimal features. Typically very computationally expensive. Can detect interactions between </a:t>
            </a:r>
            <a:r>
              <a:rPr lang="en-US" sz="1400" dirty="0" smtClean="0">
                <a:latin typeface="Calibri" panose="020F0502020204030204" pitchFamily="34" charset="0"/>
                <a:ea typeface="Calibri" panose="020F0502020204030204" pitchFamily="34" charset="0"/>
                <a:cs typeface="Times New Roman" panose="02020603050405020304" pitchFamily="18" charset="0"/>
              </a:rPr>
              <a:t>features.</a:t>
            </a:r>
          </a:p>
          <a:p>
            <a:pPr marR="0" lvl="0">
              <a:lnSpc>
                <a:spcPct val="107000"/>
              </a:lnSpc>
              <a:spcBef>
                <a:spcPts val="0"/>
              </a:spcBef>
              <a:spcAft>
                <a:spcPts val="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Select </a:t>
            </a:r>
            <a:r>
              <a:rPr lang="en-US" sz="1400" dirty="0">
                <a:latin typeface="Calibri" panose="020F0502020204030204" pitchFamily="34" charset="0"/>
                <a:ea typeface="Calibri" panose="020F0502020204030204" pitchFamily="34" charset="0"/>
                <a:cs typeface="Times New Roman" panose="02020603050405020304" pitchFamily="18" charset="0"/>
              </a:rPr>
              <a:t>a set of features, in which different combinations are prepared, evaluated and compared. A predictive model is used to evaluate the combination of features and assign a score based on model accuracy. Example: Backward Elimination, Forward Selection, Bidirectional Elimination,</a:t>
            </a:r>
            <a:r>
              <a:rPr lang="en-US" sz="1400" i="1"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Exhaustive Search, and RFE (Recursive Feature Elimination).  Wrappers are terribly slow when it comes to large datasets.</a:t>
            </a:r>
          </a:p>
          <a:p>
            <a:pPr marL="457200" marR="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Embedded </a:t>
            </a: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Methods</a:t>
            </a: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Performs feature selection as building the model. Generally less computationally expensive than Wrapper methods. Often provides results that are best of both worlds, often more realistic </a:t>
            </a:r>
            <a:r>
              <a:rPr lang="en-US" sz="1400" dirty="0" smtClean="0">
                <a:latin typeface="Calibri" panose="020F0502020204030204" pitchFamily="34" charset="0"/>
                <a:ea typeface="Calibri" panose="020F0502020204030204" pitchFamily="34" charset="0"/>
                <a:cs typeface="Times New Roman" panose="02020603050405020304" pitchFamily="18" charset="0"/>
              </a:rPr>
              <a:t>approach.</a:t>
            </a:r>
          </a:p>
          <a:p>
            <a:pPr marR="0" lvl="0">
              <a:lnSpc>
                <a:spcPct val="107000"/>
              </a:lnSpc>
              <a:spcBef>
                <a:spcPts val="0"/>
              </a:spcBef>
              <a:spcAft>
                <a:spcPts val="800"/>
              </a:spcAft>
            </a:pPr>
            <a:r>
              <a:rPr lang="en-US" sz="1400" b="1" dirty="0" smtClean="0">
                <a:latin typeface="Calibri" panose="020F0502020204030204" pitchFamily="34" charset="0"/>
                <a:ea typeface="Calibri" panose="020F0502020204030204" pitchFamily="34" charset="0"/>
                <a:cs typeface="Times New Roman" panose="02020603050405020304" pitchFamily="18" charset="0"/>
              </a:rPr>
              <a:t>Wrapper </a:t>
            </a:r>
            <a:r>
              <a:rPr lang="en-US" sz="1400" b="1" dirty="0">
                <a:latin typeface="Calibri" panose="020F0502020204030204" pitchFamily="34" charset="0"/>
                <a:ea typeface="Calibri" panose="020F0502020204030204" pitchFamily="34" charset="0"/>
                <a:cs typeface="Times New Roman" panose="02020603050405020304" pitchFamily="18" charset="0"/>
              </a:rPr>
              <a:t>and Embedded methods</a:t>
            </a:r>
            <a:r>
              <a:rPr lang="en-US" sz="1400" dirty="0">
                <a:latin typeface="Calibri" panose="020F0502020204030204" pitchFamily="34" charset="0"/>
                <a:ea typeface="Calibri" panose="020F0502020204030204" pitchFamily="34" charset="0"/>
                <a:cs typeface="Times New Roman" panose="02020603050405020304" pitchFamily="18" charset="0"/>
              </a:rPr>
              <a:t> give more accurate results but as they are computationally expensive, these method are suited when you have lesser features (~20).</a:t>
            </a:r>
          </a:p>
          <a:p>
            <a:pPr marR="0" lvl="0">
              <a:lnSpc>
                <a:spcPct val="107000"/>
              </a:lnSpc>
              <a:spcBef>
                <a:spcPts val="0"/>
              </a:spcBef>
              <a:spcAft>
                <a:spcPts val="800"/>
              </a:spcAft>
            </a:pPr>
            <a:r>
              <a:rPr lang="en-US" sz="1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Hybrid </a:t>
            </a:r>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Methods</a:t>
            </a:r>
            <a:r>
              <a:rPr lang="en-US" sz="1400" b="1" dirty="0">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 Amalgamation of all the techniques above. This approach is less computationally expensive than Wrapper methods and has good performance.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8815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0262" y="714895"/>
            <a:ext cx="10955384" cy="2109488"/>
          </a:xfrm>
          <a:prstGeom prst="rect">
            <a:avLst/>
          </a:prstGeom>
        </p:spPr>
        <p:txBody>
          <a:bodyPr wrap="square">
            <a:spAutoFit/>
          </a:bodyPr>
          <a:lstStyle/>
          <a:p>
            <a:pPr marR="0" lvl="0" algn="ctr">
              <a:lnSpc>
                <a:spcPct val="107000"/>
              </a:lnSpc>
              <a:spcBef>
                <a:spcPts val="0"/>
              </a:spcBef>
              <a:spcAft>
                <a:spcPts val="0"/>
              </a:spcAft>
            </a:pPr>
            <a:r>
              <a:rPr lang="en-US" b="1" dirty="0" smtClean="0"/>
              <a:t>Explanation</a:t>
            </a:r>
            <a:endParaRPr lang="en-US" sz="1200" b="1" dirty="0" smtClean="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400" b="1" dirty="0" smtClean="0">
              <a:latin typeface="Calibri" panose="020F0502020204030204" pitchFamily="34" charset="0"/>
              <a:ea typeface="Calibri" panose="020F0502020204030204" pitchFamily="34" charset="0"/>
              <a:cs typeface="Times New Roman" panose="02020603050405020304" pitchFamily="18" charset="0"/>
            </a:endParaRPr>
          </a:p>
          <a:p>
            <a:pPr fontAlgn="base"/>
            <a:r>
              <a:rPr lang="pt-BR" sz="1400" b="1" dirty="0"/>
              <a:t>Qual Método utilizar?</a:t>
            </a:r>
            <a:endParaRPr lang="en-US" sz="1400" b="1" dirty="0"/>
          </a:p>
          <a:p>
            <a:pPr marL="342900" lvl="0" indent="-342900" fontAlgn="base">
              <a:buFont typeface="+mj-lt"/>
              <a:buAutoNum type="arabicPeriod"/>
            </a:pPr>
            <a:r>
              <a:rPr lang="pt-BR" sz="1400"/>
              <a:t>Tente usar o RFE caso tenha recursos computacionais </a:t>
            </a:r>
            <a:r>
              <a:rPr lang="pt-BR" sz="1400"/>
              <a:t>para </a:t>
            </a:r>
            <a:r>
              <a:rPr lang="pt-BR" sz="1400" smtClean="0"/>
              <a:t>isso.</a:t>
            </a:r>
          </a:p>
          <a:p>
            <a:pPr marL="342900" lvl="0" indent="-342900" fontAlgn="base">
              <a:buFont typeface="+mj-lt"/>
              <a:buAutoNum type="arabicPeriod"/>
            </a:pPr>
            <a:r>
              <a:rPr lang="pt-BR" sz="1400" dirty="0" smtClean="0"/>
              <a:t>Se </a:t>
            </a:r>
            <a:r>
              <a:rPr lang="pt-BR" sz="1400" dirty="0"/>
              <a:t>estiver trabalhando com Classificação e as </a:t>
            </a:r>
            <a:r>
              <a:rPr lang="pt-BR" sz="1400" dirty="0" err="1"/>
              <a:t>features</a:t>
            </a:r>
            <a:r>
              <a:rPr lang="pt-BR" sz="1400" dirty="0"/>
              <a:t> forem numéricas utilize </a:t>
            </a:r>
            <a:r>
              <a:rPr lang="pt-BR" sz="1400" dirty="0" err="1"/>
              <a:t>f_classif</a:t>
            </a:r>
            <a:r>
              <a:rPr lang="pt-BR" sz="1400" dirty="0"/>
              <a:t> ou </a:t>
            </a:r>
            <a:r>
              <a:rPr lang="pt-BR" sz="1400" dirty="0" err="1" smtClean="0"/>
              <a:t>mutual_info_classif</a:t>
            </a:r>
            <a:r>
              <a:rPr lang="pt-BR" sz="1400" dirty="0" smtClean="0"/>
              <a:t>.</a:t>
            </a:r>
            <a:endParaRPr lang="en-US" sz="1400"/>
          </a:p>
          <a:p>
            <a:pPr marL="342900" lvl="0" indent="-342900" fontAlgn="base">
              <a:buFont typeface="+mj-lt"/>
              <a:buAutoNum type="arabicPeriod"/>
            </a:pPr>
            <a:r>
              <a:rPr lang="pt-BR" sz="1400" smtClean="0"/>
              <a:t>Se </a:t>
            </a:r>
            <a:r>
              <a:rPr lang="pt-BR" sz="1400" dirty="0"/>
              <a:t>estiver trabalhando com Regressão e as </a:t>
            </a:r>
            <a:r>
              <a:rPr lang="pt-BR" sz="1400" dirty="0" err="1"/>
              <a:t>features</a:t>
            </a:r>
            <a:r>
              <a:rPr lang="pt-BR" sz="1400" dirty="0"/>
              <a:t> forem numéricas utilize </a:t>
            </a:r>
            <a:r>
              <a:rPr lang="pt-BR" sz="1400" dirty="0" err="1"/>
              <a:t>f_regression</a:t>
            </a:r>
            <a:r>
              <a:rPr lang="pt-BR" sz="1400" dirty="0"/>
              <a:t> </a:t>
            </a:r>
            <a:r>
              <a:rPr lang="pt-BR" sz="1400"/>
              <a:t>ou </a:t>
            </a:r>
            <a:r>
              <a:rPr lang="pt-BR" sz="1400" smtClean="0"/>
              <a:t>mutual_info_regression.</a:t>
            </a:r>
            <a:endParaRPr lang="en-US" sz="1400"/>
          </a:p>
          <a:p>
            <a:pPr marL="342900" lvl="0" indent="-342900" fontAlgn="base">
              <a:buFont typeface="+mj-lt"/>
              <a:buAutoNum type="arabicPeriod"/>
            </a:pPr>
            <a:r>
              <a:rPr lang="pt-BR" sz="1400" smtClean="0"/>
              <a:t>Caso </a:t>
            </a:r>
            <a:r>
              <a:rPr lang="pt-BR" sz="1400"/>
              <a:t>esteja trabalhando com features categóricas </a:t>
            </a:r>
            <a:r>
              <a:rPr lang="pt-BR" sz="1400"/>
              <a:t>utilize </a:t>
            </a:r>
            <a:r>
              <a:rPr lang="pt-BR" sz="1400" smtClean="0"/>
              <a:t>chi2</a:t>
            </a:r>
          </a:p>
          <a:p>
            <a:pPr marL="342900" lvl="0" indent="-342900" fontAlgn="base">
              <a:buFont typeface="+mj-lt"/>
              <a:buAutoNum type="arabicPeriod"/>
            </a:pPr>
            <a:r>
              <a:rPr lang="pt-BR" sz="1400" dirty="0" smtClean="0"/>
              <a:t>Automatize </a:t>
            </a:r>
            <a:r>
              <a:rPr lang="pt-BR" sz="1400" dirty="0"/>
              <a:t>essa etapa com Pipelines para evitar erros.</a:t>
            </a:r>
            <a:endParaRPr lang="en-US" sz="1400"/>
          </a:p>
        </p:txBody>
      </p:sp>
    </p:spTree>
    <p:extLst>
      <p:ext uri="{BB962C8B-B14F-4D97-AF65-F5344CB8AC3E}">
        <p14:creationId xmlns:p14="http://schemas.microsoft.com/office/powerpoint/2010/main" val="1829639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09303" y="95466"/>
            <a:ext cx="11599817" cy="435757"/>
          </a:xfrm>
          <a:prstGeom prst="rect">
            <a:avLst/>
          </a:prstGeom>
          <a:solidFill>
            <a:schemeClr val="tx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Filter Method: How to select the estimator</a:t>
            </a:r>
            <a:endParaRPr lang="en-US" dirty="0">
              <a:solidFill>
                <a:schemeClr val="tx1"/>
              </a:solidFill>
            </a:endParaRPr>
          </a:p>
        </p:txBody>
      </p:sp>
      <p:sp>
        <p:nvSpPr>
          <p:cNvPr id="6" name="Retângulo 5"/>
          <p:cNvSpPr/>
          <p:nvPr/>
        </p:nvSpPr>
        <p:spPr>
          <a:xfrm>
            <a:off x="4336870" y="811940"/>
            <a:ext cx="3143794" cy="47897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Variable</a:t>
            </a:r>
            <a:endParaRPr lang="en-US" dirty="0">
              <a:solidFill>
                <a:schemeClr val="tx1"/>
              </a:solidFill>
            </a:endParaRPr>
          </a:p>
        </p:txBody>
      </p:sp>
      <p:sp>
        <p:nvSpPr>
          <p:cNvPr id="11" name="Retângulo 10"/>
          <p:cNvSpPr/>
          <p:nvPr/>
        </p:nvSpPr>
        <p:spPr>
          <a:xfrm>
            <a:off x="7480664" y="1790301"/>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Categorical</a:t>
            </a:r>
            <a:endParaRPr lang="en-US" dirty="0">
              <a:solidFill>
                <a:schemeClr val="tx1"/>
              </a:solidFill>
            </a:endParaRPr>
          </a:p>
        </p:txBody>
      </p:sp>
      <p:sp>
        <p:nvSpPr>
          <p:cNvPr id="12" name="Retângulo 11"/>
          <p:cNvSpPr/>
          <p:nvPr/>
        </p:nvSpPr>
        <p:spPr>
          <a:xfrm>
            <a:off x="1731915" y="1772476"/>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Numerical</a:t>
            </a:r>
            <a:endParaRPr lang="en-US" dirty="0">
              <a:solidFill>
                <a:schemeClr val="tx1"/>
              </a:solidFill>
            </a:endParaRPr>
          </a:p>
        </p:txBody>
      </p:sp>
      <p:sp>
        <p:nvSpPr>
          <p:cNvPr id="15" name="Retângulo 14"/>
          <p:cNvSpPr/>
          <p:nvPr/>
        </p:nvSpPr>
        <p:spPr>
          <a:xfrm>
            <a:off x="3124199"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smtClean="0">
                <a:solidFill>
                  <a:schemeClr val="tx1"/>
                </a:solidFill>
              </a:rPr>
              <a:t>Anova</a:t>
            </a:r>
          </a:p>
          <a:p>
            <a:pPr marL="285750" indent="-285750">
              <a:buFont typeface="Arial" panose="020B0604020202020204" pitchFamily="34" charset="0"/>
              <a:buChar char="•"/>
            </a:pPr>
            <a:r>
              <a:rPr lang="pt-BR" sz="1600" dirty="0" err="1" smtClean="0">
                <a:solidFill>
                  <a:schemeClr val="tx1"/>
                </a:solidFill>
              </a:rPr>
              <a:t>Kendall’s</a:t>
            </a:r>
            <a:endParaRPr lang="en-US" sz="1600" dirty="0">
              <a:solidFill>
                <a:schemeClr val="tx1"/>
              </a:solidFill>
            </a:endParaRPr>
          </a:p>
        </p:txBody>
      </p:sp>
      <p:sp>
        <p:nvSpPr>
          <p:cNvPr id="16" name="Retângulo 15"/>
          <p:cNvSpPr/>
          <p:nvPr/>
        </p:nvSpPr>
        <p:spPr>
          <a:xfrm>
            <a:off x="232954"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err="1" smtClean="0">
                <a:solidFill>
                  <a:schemeClr val="tx1"/>
                </a:solidFill>
              </a:rPr>
              <a:t>Pearson’s</a:t>
            </a:r>
            <a:endParaRPr lang="pt-BR" sz="1600" dirty="0" smtClean="0">
              <a:solidFill>
                <a:schemeClr val="tx1"/>
              </a:solidFill>
            </a:endParaRPr>
          </a:p>
          <a:p>
            <a:pPr marL="285750" indent="-285750">
              <a:buFont typeface="Arial" panose="020B0604020202020204" pitchFamily="34" charset="0"/>
              <a:buChar char="•"/>
            </a:pPr>
            <a:r>
              <a:rPr lang="pt-BR" sz="1600" dirty="0" err="1" smtClean="0">
                <a:solidFill>
                  <a:schemeClr val="tx1"/>
                </a:solidFill>
              </a:rPr>
              <a:t>Spearman´s</a:t>
            </a:r>
            <a:endParaRPr lang="pt-BR" sz="1600" dirty="0" smtClean="0">
              <a:solidFill>
                <a:schemeClr val="tx1"/>
              </a:solidFill>
            </a:endParaRPr>
          </a:p>
          <a:p>
            <a:pPr marL="285750" indent="-285750">
              <a:buFont typeface="Arial" panose="020B0604020202020204" pitchFamily="34" charset="0"/>
              <a:buChar char="•"/>
            </a:pPr>
            <a:r>
              <a:rPr lang="pt-BR" sz="1600" dirty="0" smtClean="0">
                <a:solidFill>
                  <a:schemeClr val="tx1"/>
                </a:solidFill>
              </a:rPr>
              <a:t>Mutual </a:t>
            </a:r>
            <a:r>
              <a:rPr lang="pt-BR" sz="1600" dirty="0" err="1" smtClean="0">
                <a:solidFill>
                  <a:schemeClr val="tx1"/>
                </a:solidFill>
              </a:rPr>
              <a:t>Information</a:t>
            </a:r>
            <a:endParaRPr lang="pt-BR" sz="1600" dirty="0" smtClean="0">
              <a:solidFill>
                <a:schemeClr val="tx1"/>
              </a:solidFill>
            </a:endParaRPr>
          </a:p>
          <a:p>
            <a:pPr marL="285750" indent="-285750">
              <a:buFont typeface="Arial" panose="020B0604020202020204" pitchFamily="34" charset="0"/>
              <a:buChar char="•"/>
            </a:pPr>
            <a:endParaRPr lang="en-US" sz="1600" dirty="0">
              <a:solidFill>
                <a:schemeClr val="tx1"/>
              </a:solidFill>
            </a:endParaRPr>
          </a:p>
        </p:txBody>
      </p:sp>
      <p:sp>
        <p:nvSpPr>
          <p:cNvPr id="17" name="Retângulo 16"/>
          <p:cNvSpPr/>
          <p:nvPr/>
        </p:nvSpPr>
        <p:spPr>
          <a:xfrm>
            <a:off x="6015444"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a:solidFill>
                  <a:schemeClr val="tx1"/>
                </a:solidFill>
              </a:rPr>
              <a:t>Anova</a:t>
            </a:r>
          </a:p>
          <a:p>
            <a:pPr marL="285750" indent="-285750">
              <a:buFont typeface="Arial" panose="020B0604020202020204" pitchFamily="34" charset="0"/>
              <a:buChar char="•"/>
            </a:pPr>
            <a:r>
              <a:rPr lang="pt-BR" sz="1600" dirty="0" err="1">
                <a:solidFill>
                  <a:schemeClr val="tx1"/>
                </a:solidFill>
              </a:rPr>
              <a:t>Kendall’s</a:t>
            </a:r>
            <a:endParaRPr lang="en-US" sz="1600">
              <a:solidFill>
                <a:schemeClr val="tx1"/>
              </a:solidFill>
            </a:endParaRPr>
          </a:p>
          <a:p>
            <a:endParaRPr lang="en-US" sz="1600" dirty="0">
              <a:solidFill>
                <a:schemeClr val="tx1"/>
              </a:solidFill>
            </a:endParaRPr>
          </a:p>
        </p:txBody>
      </p:sp>
      <p:sp>
        <p:nvSpPr>
          <p:cNvPr id="18" name="Retângulo 17"/>
          <p:cNvSpPr/>
          <p:nvPr/>
        </p:nvSpPr>
        <p:spPr>
          <a:xfrm>
            <a:off x="8906689" y="4275907"/>
            <a:ext cx="2784568" cy="13411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1600" dirty="0" smtClean="0">
                <a:solidFill>
                  <a:schemeClr val="tx1"/>
                </a:solidFill>
              </a:rPr>
              <a:t>Chi-</a:t>
            </a:r>
            <a:r>
              <a:rPr lang="pt-BR" sz="1600" dirty="0" err="1" smtClean="0">
                <a:solidFill>
                  <a:schemeClr val="tx1"/>
                </a:solidFill>
              </a:rPr>
              <a:t>Squared</a:t>
            </a:r>
            <a:endParaRPr lang="pt-BR" sz="1600" dirty="0" smtClean="0">
              <a:solidFill>
                <a:schemeClr val="tx1"/>
              </a:solidFill>
            </a:endParaRPr>
          </a:p>
          <a:p>
            <a:pPr marL="285750" indent="-285750">
              <a:buFont typeface="Arial" panose="020B0604020202020204" pitchFamily="34" charset="0"/>
              <a:buChar char="•"/>
            </a:pPr>
            <a:r>
              <a:rPr lang="pt-BR" sz="1600" dirty="0" smtClean="0">
                <a:solidFill>
                  <a:schemeClr val="tx1"/>
                </a:solidFill>
              </a:rPr>
              <a:t>Mutual </a:t>
            </a:r>
            <a:r>
              <a:rPr lang="pt-BR" sz="1600" dirty="0" err="1" smtClean="0">
                <a:solidFill>
                  <a:schemeClr val="tx1"/>
                </a:solidFill>
              </a:rPr>
              <a:t>Information</a:t>
            </a:r>
            <a:endParaRPr lang="en-US" sz="1600" dirty="0">
              <a:solidFill>
                <a:schemeClr val="tx1"/>
              </a:solidFill>
            </a:endParaRPr>
          </a:p>
        </p:txBody>
      </p:sp>
      <p:cxnSp>
        <p:nvCxnSpPr>
          <p:cNvPr id="20" name="Conector de seta reta 19"/>
          <p:cNvCxnSpPr>
            <a:stCxn id="6" idx="2"/>
            <a:endCxn id="12" idx="0"/>
          </p:cNvCxnSpPr>
          <p:nvPr/>
        </p:nvCxnSpPr>
        <p:spPr>
          <a:xfrm flipH="1">
            <a:off x="3124199" y="1290912"/>
            <a:ext cx="2784568" cy="4815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a:stCxn id="6" idx="2"/>
            <a:endCxn id="11" idx="0"/>
          </p:cNvCxnSpPr>
          <p:nvPr/>
        </p:nvCxnSpPr>
        <p:spPr>
          <a:xfrm>
            <a:off x="5908767" y="1290912"/>
            <a:ext cx="2964181" cy="4993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a:off x="3051263" y="2255801"/>
            <a:ext cx="0" cy="2657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tângulo 22"/>
          <p:cNvSpPr/>
          <p:nvPr/>
        </p:nvSpPr>
        <p:spPr>
          <a:xfrm>
            <a:off x="7480664" y="2550250"/>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a:t>
            </a:r>
            <a:r>
              <a:rPr lang="en-US" dirty="0" smtClean="0">
                <a:solidFill>
                  <a:schemeClr val="tx1"/>
                </a:solidFill>
              </a:rPr>
              <a:t>Variable</a:t>
            </a:r>
            <a:endParaRPr lang="en-US" dirty="0">
              <a:solidFill>
                <a:schemeClr val="tx1"/>
              </a:solidFill>
            </a:endParaRPr>
          </a:p>
        </p:txBody>
      </p:sp>
      <p:sp>
        <p:nvSpPr>
          <p:cNvPr id="24" name="Retângulo 23"/>
          <p:cNvSpPr/>
          <p:nvPr/>
        </p:nvSpPr>
        <p:spPr>
          <a:xfrm>
            <a:off x="1731915" y="2532425"/>
            <a:ext cx="2784568" cy="478972"/>
          </a:xfrm>
          <a:prstGeom prst="rect">
            <a:avLst/>
          </a:prstGeom>
          <a:solidFill>
            <a:srgbClr val="DE6F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 Variable</a:t>
            </a:r>
            <a:endParaRPr lang="en-US" dirty="0">
              <a:solidFill>
                <a:schemeClr val="tx1"/>
              </a:solidFill>
            </a:endParaRPr>
          </a:p>
        </p:txBody>
      </p:sp>
      <p:cxnSp>
        <p:nvCxnSpPr>
          <p:cNvPr id="27" name="Conector de seta reta 26"/>
          <p:cNvCxnSpPr/>
          <p:nvPr/>
        </p:nvCxnSpPr>
        <p:spPr>
          <a:xfrm>
            <a:off x="8943704" y="2273626"/>
            <a:ext cx="0" cy="2657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ângulo 28"/>
          <p:cNvSpPr/>
          <p:nvPr/>
        </p:nvSpPr>
        <p:spPr>
          <a:xfrm>
            <a:off x="3124199" y="3401647"/>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Categorical</a:t>
            </a:r>
            <a:endParaRPr lang="en-US" dirty="0">
              <a:solidFill>
                <a:schemeClr val="tx1"/>
              </a:solidFill>
            </a:endParaRPr>
          </a:p>
        </p:txBody>
      </p:sp>
      <p:sp>
        <p:nvSpPr>
          <p:cNvPr id="30" name="Retângulo 29"/>
          <p:cNvSpPr/>
          <p:nvPr/>
        </p:nvSpPr>
        <p:spPr>
          <a:xfrm>
            <a:off x="232954" y="3401647"/>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Numerical</a:t>
            </a:r>
            <a:endParaRPr lang="en-US" dirty="0">
              <a:solidFill>
                <a:schemeClr val="tx1"/>
              </a:solidFill>
            </a:endParaRPr>
          </a:p>
        </p:txBody>
      </p:sp>
      <p:cxnSp>
        <p:nvCxnSpPr>
          <p:cNvPr id="31" name="Conector de seta reta 30"/>
          <p:cNvCxnSpPr>
            <a:endCxn id="30" idx="0"/>
          </p:cNvCxnSpPr>
          <p:nvPr/>
        </p:nvCxnSpPr>
        <p:spPr>
          <a:xfrm flipH="1">
            <a:off x="1625238" y="3029356"/>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9" idx="0"/>
          </p:cNvCxnSpPr>
          <p:nvPr/>
        </p:nvCxnSpPr>
        <p:spPr>
          <a:xfrm>
            <a:off x="3124199" y="3029356"/>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8906689" y="3415239"/>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Categorical</a:t>
            </a:r>
            <a:endParaRPr lang="en-US" dirty="0">
              <a:solidFill>
                <a:schemeClr val="tx1"/>
              </a:solidFill>
            </a:endParaRPr>
          </a:p>
        </p:txBody>
      </p:sp>
      <p:sp>
        <p:nvSpPr>
          <p:cNvPr id="34" name="Retângulo 33"/>
          <p:cNvSpPr/>
          <p:nvPr/>
        </p:nvSpPr>
        <p:spPr>
          <a:xfrm>
            <a:off x="6015444" y="3415239"/>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Numerical</a:t>
            </a:r>
            <a:endParaRPr lang="en-US" dirty="0">
              <a:solidFill>
                <a:schemeClr val="tx1"/>
              </a:solidFill>
            </a:endParaRPr>
          </a:p>
        </p:txBody>
      </p:sp>
      <p:cxnSp>
        <p:nvCxnSpPr>
          <p:cNvPr id="35" name="Conector de seta reta 34"/>
          <p:cNvCxnSpPr>
            <a:endCxn id="34" idx="0"/>
          </p:cNvCxnSpPr>
          <p:nvPr/>
        </p:nvCxnSpPr>
        <p:spPr>
          <a:xfrm flipH="1">
            <a:off x="7407728" y="3042948"/>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endCxn id="33" idx="0"/>
          </p:cNvCxnSpPr>
          <p:nvPr/>
        </p:nvCxnSpPr>
        <p:spPr>
          <a:xfrm>
            <a:off x="8906689" y="3042948"/>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a:off x="1615438" y="389421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a:off x="4457149" y="3894211"/>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a:off x="7381057" y="3880619"/>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p:cNvCxnSpPr/>
          <p:nvPr/>
        </p:nvCxnSpPr>
        <p:spPr>
          <a:xfrm>
            <a:off x="10298973" y="3910930"/>
            <a:ext cx="9800" cy="3555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250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731462" y="532654"/>
            <a:ext cx="7094835" cy="4625741"/>
          </a:xfrm>
          <a:prstGeom prst="rect">
            <a:avLst/>
          </a:prstGeom>
        </p:spPr>
      </p:pic>
    </p:spTree>
    <p:extLst>
      <p:ext uri="{BB962C8B-B14F-4D97-AF65-F5344CB8AC3E}">
        <p14:creationId xmlns:p14="http://schemas.microsoft.com/office/powerpoint/2010/main" val="31613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27017" y="390104"/>
            <a:ext cx="10197737" cy="2308324"/>
          </a:xfrm>
          <a:prstGeom prst="rect">
            <a:avLst/>
          </a:prstGeom>
        </p:spPr>
        <p:txBody>
          <a:bodyPr wrap="square">
            <a:spAutoFit/>
          </a:bodyPr>
          <a:lstStyle/>
          <a:p>
            <a:r>
              <a:rPr lang="en-US" dirty="0">
                <a:latin typeface="IBM Plex Sans"/>
              </a:rPr>
              <a:t>Another scenario is when both variables are nominal. In this case, we can choose from a couple of different correlation measures:</a:t>
            </a:r>
          </a:p>
          <a:p>
            <a:pPr>
              <a:buFont typeface="Arial" panose="020B0604020202020204" pitchFamily="34" charset="0"/>
              <a:buChar char="•"/>
            </a:pPr>
            <a:r>
              <a:rPr lang="en-US" b="1" dirty="0">
                <a:latin typeface="IBM Plex Sans"/>
              </a:rPr>
              <a:t>Cramer’s V</a:t>
            </a:r>
            <a:r>
              <a:rPr lang="en-US" dirty="0">
                <a:latin typeface="IBM Plex Sans"/>
              </a:rPr>
              <a:t>, which captures the association between the two variables into a number ranging from zero (no association) to one (one variable completely determined by the other).</a:t>
            </a:r>
          </a:p>
          <a:p>
            <a:pPr>
              <a:buFont typeface="Arial" panose="020B0604020202020204" pitchFamily="34" charset="0"/>
              <a:buChar char="•"/>
            </a:pPr>
            <a:r>
              <a:rPr lang="en-US" b="1" dirty="0">
                <a:latin typeface="IBM Plex Sans"/>
              </a:rPr>
              <a:t>Chi-Squared statistic</a:t>
            </a:r>
            <a:r>
              <a:rPr lang="en-US" dirty="0">
                <a:latin typeface="IBM Plex Sans"/>
              </a:rPr>
              <a:t> commonly used for testing for dependence between two variables. Lack of dependence suggests the particular feature is not useful.</a:t>
            </a:r>
          </a:p>
          <a:p>
            <a:pPr>
              <a:buFont typeface="Arial" panose="020B0604020202020204" pitchFamily="34" charset="0"/>
              <a:buChar char="•"/>
            </a:pPr>
            <a:r>
              <a:rPr lang="en-US" b="1" dirty="0">
                <a:latin typeface="IBM Plex Sans"/>
              </a:rPr>
              <a:t>Mutual information</a:t>
            </a:r>
            <a:r>
              <a:rPr lang="en-US" dirty="0">
                <a:latin typeface="IBM Plex Sans"/>
              </a:rPr>
              <a:t> a measure of mutual dependence between two variables that seeks to quantify the amount of information that one can extract from one variable about the other.</a:t>
            </a:r>
            <a:endParaRPr lang="en-US" b="0" i="0" dirty="0">
              <a:effectLst/>
              <a:latin typeface="IBM Plex Sans"/>
            </a:endParaRPr>
          </a:p>
        </p:txBody>
      </p:sp>
      <p:sp>
        <p:nvSpPr>
          <p:cNvPr id="3" name="Retângulo 2"/>
          <p:cNvSpPr/>
          <p:nvPr/>
        </p:nvSpPr>
        <p:spPr>
          <a:xfrm>
            <a:off x="627017" y="2952431"/>
            <a:ext cx="10763794" cy="923330"/>
          </a:xfrm>
          <a:prstGeom prst="rect">
            <a:avLst/>
          </a:prstGeom>
        </p:spPr>
        <p:txBody>
          <a:bodyPr wrap="square">
            <a:spAutoFit/>
          </a:bodyPr>
          <a:lstStyle/>
          <a:p>
            <a:r>
              <a:rPr lang="en-US" dirty="0">
                <a:latin typeface="IBM Plex Sans"/>
              </a:rPr>
              <a:t>Cramer’s V is known to overestimate the association’s strength. Mutual information, being a non-parametric method, requires larger data samples to yield reliable results. Finally, the Chi-Squared does not provide information about the strength of the relationship, but rather only whether it exists or not.</a:t>
            </a:r>
            <a:endParaRPr lang="en-US" dirty="0"/>
          </a:p>
        </p:txBody>
      </p:sp>
    </p:spTree>
    <p:extLst>
      <p:ext uri="{BB962C8B-B14F-4D97-AF65-F5344CB8AC3E}">
        <p14:creationId xmlns:p14="http://schemas.microsoft.com/office/powerpoint/2010/main" val="89523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54583" y="409303"/>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 Learning</a:t>
            </a:r>
            <a:endParaRPr lang="en-US" dirty="0">
              <a:solidFill>
                <a:schemeClr val="tx1"/>
              </a:solidFill>
            </a:endParaRPr>
          </a:p>
        </p:txBody>
      </p:sp>
      <p:sp>
        <p:nvSpPr>
          <p:cNvPr id="5" name="Retângulo 4"/>
          <p:cNvSpPr/>
          <p:nvPr/>
        </p:nvSpPr>
        <p:spPr>
          <a:xfrm>
            <a:off x="6015444" y="1245325"/>
            <a:ext cx="2784567"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Unsupervised Learning</a:t>
            </a:r>
            <a:endParaRPr lang="en-US" dirty="0">
              <a:solidFill>
                <a:schemeClr val="tx1"/>
              </a:solidFill>
            </a:endParaRPr>
          </a:p>
        </p:txBody>
      </p:sp>
      <p:sp>
        <p:nvSpPr>
          <p:cNvPr id="6" name="Retângulo 5"/>
          <p:cNvSpPr/>
          <p:nvPr/>
        </p:nvSpPr>
        <p:spPr>
          <a:xfrm>
            <a:off x="1552302" y="1273629"/>
            <a:ext cx="3143794"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Supervised Learning</a:t>
            </a:r>
            <a:endParaRPr lang="en-US" dirty="0">
              <a:solidFill>
                <a:schemeClr val="tx1"/>
              </a:solidFill>
            </a:endParaRPr>
          </a:p>
        </p:txBody>
      </p:sp>
      <p:sp>
        <p:nvSpPr>
          <p:cNvPr id="7" name="Retângulo 6"/>
          <p:cNvSpPr/>
          <p:nvPr/>
        </p:nvSpPr>
        <p:spPr>
          <a:xfrm>
            <a:off x="8906688" y="1273629"/>
            <a:ext cx="2784569"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Reinforcement Learning</a:t>
            </a:r>
            <a:endParaRPr lang="en-US" dirty="0">
              <a:solidFill>
                <a:schemeClr val="tx1"/>
              </a:solidFill>
            </a:endParaRPr>
          </a:p>
        </p:txBody>
      </p:sp>
      <p:sp>
        <p:nvSpPr>
          <p:cNvPr id="11" name="Retângulo 10"/>
          <p:cNvSpPr/>
          <p:nvPr/>
        </p:nvSpPr>
        <p:spPr>
          <a:xfrm>
            <a:off x="3124199"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Prediction</a:t>
            </a:r>
            <a:endParaRPr lang="en-US" dirty="0">
              <a:solidFill>
                <a:schemeClr val="tx1"/>
              </a:solidFill>
            </a:endParaRPr>
          </a:p>
        </p:txBody>
      </p:sp>
      <p:sp>
        <p:nvSpPr>
          <p:cNvPr id="12" name="Retângulo 11"/>
          <p:cNvSpPr/>
          <p:nvPr/>
        </p:nvSpPr>
        <p:spPr>
          <a:xfrm>
            <a:off x="232954"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sp>
        <p:nvSpPr>
          <p:cNvPr id="13" name="Retângulo 12"/>
          <p:cNvSpPr/>
          <p:nvPr/>
        </p:nvSpPr>
        <p:spPr>
          <a:xfrm>
            <a:off x="6015444"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a:t>
            </a:r>
            <a:endParaRPr lang="en-US" dirty="0">
              <a:solidFill>
                <a:schemeClr val="tx1"/>
              </a:solidFill>
            </a:endParaRPr>
          </a:p>
        </p:txBody>
      </p:sp>
      <p:sp>
        <p:nvSpPr>
          <p:cNvPr id="14" name="Retângulo 13"/>
          <p:cNvSpPr/>
          <p:nvPr/>
        </p:nvSpPr>
        <p:spPr>
          <a:xfrm>
            <a:off x="8906689" y="2124892"/>
            <a:ext cx="2784568" cy="4789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Decision Making</a:t>
            </a:r>
            <a:endParaRPr lang="en-US" dirty="0">
              <a:solidFill>
                <a:schemeClr val="tx1"/>
              </a:solidFill>
            </a:endParaRPr>
          </a:p>
        </p:txBody>
      </p:sp>
      <p:sp>
        <p:nvSpPr>
          <p:cNvPr id="15" name="Retângulo 14"/>
          <p:cNvSpPr/>
          <p:nvPr/>
        </p:nvSpPr>
        <p:spPr>
          <a:xfrm>
            <a:off x="3124199" y="3039292"/>
            <a:ext cx="2784568" cy="3030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1"/>
                </a:solidFill>
              </a:rPr>
              <a:t>Linear Regression</a:t>
            </a:r>
          </a:p>
          <a:p>
            <a:pPr marL="285750" indent="-285750">
              <a:buFont typeface="Arial" panose="020B0604020202020204" pitchFamily="34" charset="0"/>
              <a:buChar char="•"/>
            </a:pPr>
            <a:r>
              <a:rPr lang="en-US" sz="1600" dirty="0" smtClean="0">
                <a:solidFill>
                  <a:schemeClr val="tx1"/>
                </a:solidFill>
              </a:rPr>
              <a:t>Lasso Regression</a:t>
            </a:r>
          </a:p>
          <a:p>
            <a:pPr marL="285750" indent="-285750">
              <a:buFont typeface="Arial" panose="020B0604020202020204" pitchFamily="34" charset="0"/>
              <a:buChar char="•"/>
            </a:pPr>
            <a:r>
              <a:rPr lang="en-US" sz="1600" dirty="0" smtClean="0">
                <a:solidFill>
                  <a:schemeClr val="tx1"/>
                </a:solidFill>
              </a:rPr>
              <a:t>Ridge Regression</a:t>
            </a:r>
          </a:p>
          <a:p>
            <a:pPr marL="285750" indent="-285750">
              <a:buFont typeface="Arial" panose="020B0604020202020204" pitchFamily="34" charset="0"/>
              <a:buChar char="•"/>
            </a:pPr>
            <a:r>
              <a:rPr lang="en-US" sz="1600" dirty="0" smtClean="0">
                <a:solidFill>
                  <a:schemeClr val="tx1"/>
                </a:solidFill>
              </a:rPr>
              <a:t>Neural Network</a:t>
            </a:r>
          </a:p>
          <a:p>
            <a:pPr marL="285750" indent="-285750">
              <a:buFont typeface="Arial" panose="020B0604020202020204" pitchFamily="34" charset="0"/>
              <a:buChar char="•"/>
            </a:pPr>
            <a:r>
              <a:rPr lang="en-US" sz="1600" dirty="0" smtClean="0">
                <a:solidFill>
                  <a:schemeClr val="tx1"/>
                </a:solidFill>
              </a:rPr>
              <a:t>Support vector regression</a:t>
            </a:r>
          </a:p>
          <a:p>
            <a:pPr marL="285750" indent="-285750">
              <a:buFont typeface="Arial" panose="020B0604020202020204" pitchFamily="34" charset="0"/>
              <a:buChar char="•"/>
            </a:pPr>
            <a:r>
              <a:rPr lang="en-US" sz="1600" dirty="0" smtClean="0">
                <a:solidFill>
                  <a:schemeClr val="tx1"/>
                </a:solidFill>
              </a:rPr>
              <a:t>Decision tree</a:t>
            </a:r>
            <a:endParaRPr lang="en-US" sz="1600" dirty="0">
              <a:solidFill>
                <a:schemeClr val="tx1"/>
              </a:solidFill>
            </a:endParaRPr>
          </a:p>
        </p:txBody>
      </p:sp>
      <p:sp>
        <p:nvSpPr>
          <p:cNvPr id="16" name="Retângulo 15"/>
          <p:cNvSpPr/>
          <p:nvPr/>
        </p:nvSpPr>
        <p:spPr>
          <a:xfrm>
            <a:off x="232954" y="3039292"/>
            <a:ext cx="2784568" cy="3030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1"/>
                </a:solidFill>
              </a:rPr>
              <a:t>Naive Bayes</a:t>
            </a:r>
          </a:p>
          <a:p>
            <a:pPr marL="285750" indent="-285750">
              <a:buFont typeface="Arial" panose="020B0604020202020204" pitchFamily="34" charset="0"/>
              <a:buChar char="•"/>
            </a:pPr>
            <a:r>
              <a:rPr lang="en-US" sz="1600" dirty="0" smtClean="0">
                <a:solidFill>
                  <a:schemeClr val="tx1"/>
                </a:solidFill>
              </a:rPr>
              <a:t>Logistic Regression</a:t>
            </a:r>
          </a:p>
          <a:p>
            <a:pPr marL="285750" indent="-285750">
              <a:buFont typeface="Arial" panose="020B0604020202020204" pitchFamily="34" charset="0"/>
              <a:buChar char="•"/>
            </a:pPr>
            <a:r>
              <a:rPr lang="en-US" sz="1600" dirty="0" smtClean="0">
                <a:solidFill>
                  <a:schemeClr val="tx1"/>
                </a:solidFill>
              </a:rPr>
              <a:t>Decision</a:t>
            </a:r>
            <a:r>
              <a:rPr lang="pt-BR" sz="1600" dirty="0" smtClean="0">
                <a:solidFill>
                  <a:schemeClr val="tx1"/>
                </a:solidFill>
              </a:rPr>
              <a:t> </a:t>
            </a:r>
            <a:r>
              <a:rPr lang="en-US" sz="1600" dirty="0" smtClean="0">
                <a:solidFill>
                  <a:schemeClr val="tx1"/>
                </a:solidFill>
              </a:rPr>
              <a:t>Tree</a:t>
            </a:r>
          </a:p>
          <a:p>
            <a:pPr marL="285750" indent="-285750">
              <a:buFont typeface="Arial" panose="020B0604020202020204" pitchFamily="34" charset="0"/>
              <a:buChar char="•"/>
            </a:pPr>
            <a:r>
              <a:rPr lang="en-US" sz="1600" dirty="0" smtClean="0">
                <a:solidFill>
                  <a:schemeClr val="tx1"/>
                </a:solidFill>
              </a:rPr>
              <a:t>Random Forest</a:t>
            </a:r>
          </a:p>
          <a:p>
            <a:pPr marL="285750" indent="-285750">
              <a:buFont typeface="Arial" panose="020B0604020202020204" pitchFamily="34" charset="0"/>
              <a:buChar char="•"/>
            </a:pPr>
            <a:r>
              <a:rPr lang="en-US" sz="1600" dirty="0" smtClean="0">
                <a:solidFill>
                  <a:schemeClr val="tx1"/>
                </a:solidFill>
              </a:rPr>
              <a:t>Support Vector Machine</a:t>
            </a:r>
          </a:p>
          <a:p>
            <a:pPr marL="285750" indent="-285750">
              <a:buFont typeface="Arial" panose="020B0604020202020204" pitchFamily="34" charset="0"/>
              <a:buChar char="•"/>
            </a:pPr>
            <a:r>
              <a:rPr lang="en-US" sz="1600" dirty="0" smtClean="0">
                <a:solidFill>
                  <a:schemeClr val="tx1"/>
                </a:solidFill>
              </a:rPr>
              <a:t>K-Nearest Neighbors</a:t>
            </a:r>
            <a:endParaRPr lang="en-US" sz="1600" dirty="0">
              <a:solidFill>
                <a:schemeClr val="tx1"/>
              </a:solidFill>
            </a:endParaRPr>
          </a:p>
        </p:txBody>
      </p:sp>
      <p:sp>
        <p:nvSpPr>
          <p:cNvPr id="17" name="Retângulo 16"/>
          <p:cNvSpPr/>
          <p:nvPr/>
        </p:nvSpPr>
        <p:spPr>
          <a:xfrm>
            <a:off x="6015444" y="3039292"/>
            <a:ext cx="2784568" cy="3030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1"/>
                </a:solidFill>
              </a:rPr>
              <a:t>K-means </a:t>
            </a:r>
          </a:p>
          <a:p>
            <a:pPr marL="285750" indent="-285750">
              <a:buFont typeface="Arial" panose="020B0604020202020204" pitchFamily="34" charset="0"/>
              <a:buChar char="•"/>
            </a:pPr>
            <a:r>
              <a:rPr lang="en-US" sz="1600" dirty="0" smtClean="0">
                <a:solidFill>
                  <a:schemeClr val="tx1"/>
                </a:solidFill>
              </a:rPr>
              <a:t>Mean</a:t>
            </a:r>
            <a:r>
              <a:rPr lang="pt-BR" sz="1600" dirty="0" smtClean="0">
                <a:solidFill>
                  <a:schemeClr val="tx1"/>
                </a:solidFill>
              </a:rPr>
              <a:t> Shift</a:t>
            </a:r>
          </a:p>
          <a:p>
            <a:pPr marL="285750" indent="-285750">
              <a:buFont typeface="Arial" panose="020B0604020202020204" pitchFamily="34" charset="0"/>
              <a:buChar char="•"/>
            </a:pPr>
            <a:r>
              <a:rPr lang="pt-BR" sz="1600" dirty="0" smtClean="0">
                <a:solidFill>
                  <a:schemeClr val="tx1"/>
                </a:solidFill>
              </a:rPr>
              <a:t>DBSCAN </a:t>
            </a:r>
          </a:p>
          <a:p>
            <a:pPr marL="285750" indent="-285750">
              <a:buFont typeface="Arial" panose="020B0604020202020204" pitchFamily="34" charset="0"/>
              <a:buChar char="•"/>
            </a:pPr>
            <a:r>
              <a:rPr lang="en-US" sz="1600" dirty="0" smtClean="0">
                <a:solidFill>
                  <a:schemeClr val="tx1"/>
                </a:solidFill>
              </a:rPr>
              <a:t>Agglomerative</a:t>
            </a:r>
            <a:r>
              <a:rPr lang="pt-BR" sz="1600" dirty="0" smtClean="0">
                <a:solidFill>
                  <a:schemeClr val="tx1"/>
                </a:solidFill>
              </a:rPr>
              <a:t> </a:t>
            </a:r>
            <a:r>
              <a:rPr lang="en-US" sz="1600" dirty="0" smtClean="0">
                <a:solidFill>
                  <a:schemeClr val="tx1"/>
                </a:solidFill>
              </a:rPr>
              <a:t>Hierarchical</a:t>
            </a:r>
          </a:p>
          <a:p>
            <a:pPr marL="285750" indent="-285750">
              <a:buFont typeface="Arial" panose="020B0604020202020204" pitchFamily="34" charset="0"/>
              <a:buChar char="•"/>
            </a:pPr>
            <a:r>
              <a:rPr lang="en-US" sz="1600" dirty="0" smtClean="0">
                <a:solidFill>
                  <a:schemeClr val="tx1"/>
                </a:solidFill>
              </a:rPr>
              <a:t>Gaussian Mixture</a:t>
            </a:r>
          </a:p>
          <a:p>
            <a:pPr marL="285750" indent="-285750">
              <a:buFont typeface="Arial" panose="020B0604020202020204" pitchFamily="34" charset="0"/>
              <a:buChar char="•"/>
            </a:pPr>
            <a:endParaRPr lang="en-US" sz="1600" dirty="0">
              <a:solidFill>
                <a:schemeClr val="tx1"/>
              </a:solidFill>
            </a:endParaRPr>
          </a:p>
        </p:txBody>
      </p:sp>
      <p:sp>
        <p:nvSpPr>
          <p:cNvPr id="18" name="Retângulo 17"/>
          <p:cNvSpPr/>
          <p:nvPr/>
        </p:nvSpPr>
        <p:spPr>
          <a:xfrm>
            <a:off x="8906689" y="3039292"/>
            <a:ext cx="2784568" cy="3030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1"/>
                </a:solidFill>
              </a:rPr>
              <a:t>Q-Learning</a:t>
            </a:r>
          </a:p>
          <a:p>
            <a:pPr marL="285750" indent="-285750">
              <a:buFont typeface="Arial" panose="020B0604020202020204" pitchFamily="34" charset="0"/>
              <a:buChar char="•"/>
            </a:pPr>
            <a:r>
              <a:rPr lang="pt-BR" sz="1600" dirty="0" smtClean="0">
                <a:solidFill>
                  <a:schemeClr val="tx1"/>
                </a:solidFill>
              </a:rPr>
              <a:t>R-Learning</a:t>
            </a:r>
          </a:p>
          <a:p>
            <a:pPr marL="285750" indent="-285750">
              <a:buFont typeface="Arial" panose="020B0604020202020204" pitchFamily="34" charset="0"/>
              <a:buChar char="•"/>
            </a:pPr>
            <a:r>
              <a:rPr lang="pt-BR" sz="1600" dirty="0" smtClean="0">
                <a:solidFill>
                  <a:schemeClr val="tx1"/>
                </a:solidFill>
              </a:rPr>
              <a:t>TD-Learning</a:t>
            </a:r>
            <a:endParaRPr lang="en-US" sz="1600" dirty="0">
              <a:solidFill>
                <a:schemeClr val="tx1"/>
              </a:solidFill>
            </a:endParaRPr>
          </a:p>
        </p:txBody>
      </p:sp>
      <p:cxnSp>
        <p:nvCxnSpPr>
          <p:cNvPr id="20" name="Conector de seta reta 19"/>
          <p:cNvCxnSpPr>
            <a:stCxn id="6" idx="2"/>
            <a:endCxn id="12" idx="0"/>
          </p:cNvCxnSpPr>
          <p:nvPr/>
        </p:nvCxnSpPr>
        <p:spPr>
          <a:xfrm flipH="1">
            <a:off x="1625238" y="1752601"/>
            <a:ext cx="1498961"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a:stCxn id="6" idx="2"/>
            <a:endCxn id="11" idx="0"/>
          </p:cNvCxnSpPr>
          <p:nvPr/>
        </p:nvCxnSpPr>
        <p:spPr>
          <a:xfrm>
            <a:off x="3124199" y="1752601"/>
            <a:ext cx="1392284"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stCxn id="5" idx="2"/>
            <a:endCxn id="13" idx="0"/>
          </p:cNvCxnSpPr>
          <p:nvPr/>
        </p:nvCxnSpPr>
        <p:spPr>
          <a:xfrm>
            <a:off x="7407728" y="172429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a:stCxn id="7" idx="2"/>
            <a:endCxn id="14" idx="0"/>
          </p:cNvCxnSpPr>
          <p:nvPr/>
        </p:nvCxnSpPr>
        <p:spPr>
          <a:xfrm>
            <a:off x="10298973" y="1752601"/>
            <a:ext cx="0" cy="3722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p:nvPr/>
        </p:nvCxnSpPr>
        <p:spPr>
          <a:xfrm>
            <a:off x="7407727" y="2603864"/>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p:cNvCxnSpPr/>
          <p:nvPr/>
        </p:nvCxnSpPr>
        <p:spPr>
          <a:xfrm>
            <a:off x="10308768" y="2603863"/>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p:nvPr/>
        </p:nvCxnSpPr>
        <p:spPr>
          <a:xfrm>
            <a:off x="4556757" y="263869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a:off x="1552302" y="2608217"/>
            <a:ext cx="0" cy="4005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359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3238</TotalTime>
  <Words>415</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IBM Plex Sans</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26</cp:revision>
  <dcterms:created xsi:type="dcterms:W3CDTF">2023-02-18T04:26:58Z</dcterms:created>
  <dcterms:modified xsi:type="dcterms:W3CDTF">2023-02-20T12:32:10Z</dcterms:modified>
</cp:coreProperties>
</file>