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268" y="48"/>
      </p:cViewPr>
      <p:guideLst/>
    </p:cSldViewPr>
  </p:slideViewPr>
  <p:notesTextViewPr>
    <p:cViewPr>
      <p:scale>
        <a:sx n="1" d="1"/>
        <a:sy n="1" d="1"/>
      </p:scale>
      <p:origin x="0" y="0"/>
    </p:cViewPr>
  </p:notesTextViewPr>
  <p:sorterViewPr>
    <p:cViewPr>
      <p:scale>
        <a:sx n="100" d="100"/>
        <a:sy n="100" d="100"/>
      </p:scale>
      <p:origin x="0" y="-11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smtClean="0"/>
              <a:t>Land use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1990</c:v>
                </c:pt>
              </c:strCache>
            </c:strRef>
          </c:tx>
          <c:spPr>
            <a:solidFill>
              <a:schemeClr val="accent1"/>
            </a:solidFill>
            <a:ln>
              <a:noFill/>
            </a:ln>
            <a:effectLst/>
          </c:spPr>
          <c:invertIfNegative val="0"/>
          <c:cat>
            <c:strRef>
              <c:f>Sheet1!$A$2:$A$5</c:f>
              <c:strCache>
                <c:ptCount val="4"/>
                <c:pt idx="0">
                  <c:v>Waterbodies</c:v>
                </c:pt>
                <c:pt idx="1">
                  <c:v>Agriculture Land</c:v>
                </c:pt>
                <c:pt idx="2">
                  <c:v>Rular Settlement</c:v>
                </c:pt>
                <c:pt idx="3">
                  <c:v>Urban Area</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2000</c:v>
                </c:pt>
              </c:strCache>
            </c:strRef>
          </c:tx>
          <c:spPr>
            <a:solidFill>
              <a:schemeClr val="accent2"/>
            </a:solidFill>
            <a:ln>
              <a:noFill/>
            </a:ln>
            <a:effectLst/>
          </c:spPr>
          <c:invertIfNegative val="0"/>
          <c:cat>
            <c:strRef>
              <c:f>Sheet1!$A$2:$A$5</c:f>
              <c:strCache>
                <c:ptCount val="4"/>
                <c:pt idx="0">
                  <c:v>Waterbodies</c:v>
                </c:pt>
                <c:pt idx="1">
                  <c:v>Agriculture Land</c:v>
                </c:pt>
                <c:pt idx="2">
                  <c:v>Rular Settlement</c:v>
                </c:pt>
                <c:pt idx="3">
                  <c:v>Urban Area</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2010</c:v>
                </c:pt>
              </c:strCache>
            </c:strRef>
          </c:tx>
          <c:spPr>
            <a:solidFill>
              <a:schemeClr val="accent3"/>
            </a:solidFill>
            <a:ln>
              <a:noFill/>
            </a:ln>
            <a:effectLst/>
          </c:spPr>
          <c:invertIfNegative val="0"/>
          <c:cat>
            <c:strRef>
              <c:f>Sheet1!$A$2:$A$5</c:f>
              <c:strCache>
                <c:ptCount val="4"/>
                <c:pt idx="0">
                  <c:v>Waterbodies</c:v>
                </c:pt>
                <c:pt idx="1">
                  <c:v>Agriculture Land</c:v>
                </c:pt>
                <c:pt idx="2">
                  <c:v>Rular Settlement</c:v>
                </c:pt>
                <c:pt idx="3">
                  <c:v>Urban Area</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2020</c:v>
                </c:pt>
              </c:strCache>
            </c:strRef>
          </c:tx>
          <c:spPr>
            <a:solidFill>
              <a:schemeClr val="accent4"/>
            </a:solidFill>
            <a:ln>
              <a:noFill/>
            </a:ln>
            <a:effectLst/>
          </c:spPr>
          <c:invertIfNegative val="0"/>
          <c:cat>
            <c:strRef>
              <c:f>Sheet1!$A$2:$A$5</c:f>
              <c:strCache>
                <c:ptCount val="4"/>
                <c:pt idx="0">
                  <c:v>Waterbodies</c:v>
                </c:pt>
                <c:pt idx="1">
                  <c:v>Agriculture Land</c:v>
                </c:pt>
                <c:pt idx="2">
                  <c:v>Rular Settlement</c:v>
                </c:pt>
                <c:pt idx="3">
                  <c:v>Urban Area</c:v>
                </c:pt>
              </c:strCache>
            </c:strRef>
          </c:cat>
          <c:val>
            <c:numRef>
              <c:f>Sheet1!$E$2:$E$5</c:f>
              <c:numCache>
                <c:formatCode>General</c:formatCode>
                <c:ptCount val="4"/>
                <c:pt idx="0">
                  <c:v>3</c:v>
                </c:pt>
                <c:pt idx="1">
                  <c:v>2.5</c:v>
                </c:pt>
                <c:pt idx="2">
                  <c:v>4</c:v>
                </c:pt>
                <c:pt idx="3">
                  <c:v>3</c:v>
                </c:pt>
              </c:numCache>
            </c:numRef>
          </c:val>
        </c:ser>
        <c:dLbls>
          <c:showLegendKey val="0"/>
          <c:showVal val="0"/>
          <c:showCatName val="0"/>
          <c:showSerName val="0"/>
          <c:showPercent val="0"/>
          <c:showBubbleSize val="0"/>
        </c:dLbls>
        <c:gapWidth val="182"/>
        <c:axId val="1745200576"/>
        <c:axId val="1745201120"/>
      </c:barChart>
      <c:catAx>
        <c:axId val="174520057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LUL C TYPES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01120"/>
        <c:crosses val="autoZero"/>
        <c:auto val="1"/>
        <c:lblAlgn val="ctr"/>
        <c:lblOffset val="100"/>
        <c:noMultiLvlLbl val="0"/>
      </c:catAx>
      <c:valAx>
        <c:axId val="17452011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005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Land use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1990</c:v>
                </c:pt>
              </c:strCache>
            </c:strRef>
          </c:tx>
          <c:spPr>
            <a:ln w="34925" cap="rnd">
              <a:solidFill>
                <a:schemeClr val="accent1">
                  <a:tint val="58000"/>
                </a:schemeClr>
              </a:solidFill>
              <a:round/>
            </a:ln>
            <a:effectLst>
              <a:outerShdw blurRad="57150" dist="19050" dir="5400000" algn="ctr" rotWithShape="0">
                <a:srgbClr val="000000">
                  <a:alpha val="63000"/>
                </a:srgbClr>
              </a:outerShdw>
            </a:effectLst>
          </c:spPr>
          <c:marker>
            <c:symbol val="none"/>
          </c:marker>
          <c:cat>
            <c:strRef>
              <c:f>Sheet1!$A$2:$A$5</c:f>
              <c:strCache>
                <c:ptCount val="4"/>
                <c:pt idx="0">
                  <c:v>Waterbodies</c:v>
                </c:pt>
                <c:pt idx="1">
                  <c:v>Agriculture Land</c:v>
                </c:pt>
                <c:pt idx="2">
                  <c:v>Rular Settlement</c:v>
                </c:pt>
                <c:pt idx="3">
                  <c:v>Urban Area</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2000</c:v>
                </c:pt>
              </c:strCache>
            </c:strRef>
          </c:tx>
          <c:spPr>
            <a:ln w="34925" cap="rnd">
              <a:solidFill>
                <a:schemeClr val="accent1">
                  <a:tint val="86000"/>
                </a:schemeClr>
              </a:solidFill>
              <a:round/>
            </a:ln>
            <a:effectLst>
              <a:outerShdw blurRad="57150" dist="19050" dir="5400000" algn="ctr" rotWithShape="0">
                <a:srgbClr val="000000">
                  <a:alpha val="63000"/>
                </a:srgbClr>
              </a:outerShdw>
            </a:effectLst>
          </c:spPr>
          <c:marker>
            <c:symbol val="none"/>
          </c:marker>
          <c:cat>
            <c:strRef>
              <c:f>Sheet1!$A$2:$A$5</c:f>
              <c:strCache>
                <c:ptCount val="4"/>
                <c:pt idx="0">
                  <c:v>Waterbodies</c:v>
                </c:pt>
                <c:pt idx="1">
                  <c:v>Agriculture Land</c:v>
                </c:pt>
                <c:pt idx="2">
                  <c:v>Rular Settlement</c:v>
                </c:pt>
                <c:pt idx="3">
                  <c:v>Urban Area</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2010</c:v>
                </c:pt>
              </c:strCache>
            </c:strRef>
          </c:tx>
          <c:spPr>
            <a:ln w="34925" cap="rnd">
              <a:solidFill>
                <a:schemeClr val="accent1">
                  <a:shade val="86000"/>
                </a:schemeClr>
              </a:solidFill>
              <a:round/>
            </a:ln>
            <a:effectLst>
              <a:outerShdw blurRad="57150" dist="19050" dir="5400000" algn="ctr" rotWithShape="0">
                <a:srgbClr val="000000">
                  <a:alpha val="63000"/>
                </a:srgbClr>
              </a:outerShdw>
            </a:effectLst>
          </c:spPr>
          <c:marker>
            <c:symbol val="none"/>
          </c:marker>
          <c:cat>
            <c:strRef>
              <c:f>Sheet1!$A$2:$A$5</c:f>
              <c:strCache>
                <c:ptCount val="4"/>
                <c:pt idx="0">
                  <c:v>Waterbodies</c:v>
                </c:pt>
                <c:pt idx="1">
                  <c:v>Agriculture Land</c:v>
                </c:pt>
                <c:pt idx="2">
                  <c:v>Rular Settlement</c:v>
                </c:pt>
                <c:pt idx="3">
                  <c:v>Urban Area</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2020</c:v>
                </c:pt>
              </c:strCache>
            </c:strRef>
          </c:tx>
          <c:spPr>
            <a:ln w="34925" cap="rnd">
              <a:solidFill>
                <a:schemeClr val="accent1">
                  <a:shade val="58000"/>
                </a:schemeClr>
              </a:solidFill>
              <a:round/>
            </a:ln>
            <a:effectLst>
              <a:outerShdw blurRad="57150" dist="19050" dir="5400000" algn="ctr" rotWithShape="0">
                <a:srgbClr val="000000">
                  <a:alpha val="63000"/>
                </a:srgbClr>
              </a:outerShdw>
            </a:effectLst>
          </c:spPr>
          <c:marker>
            <c:symbol val="none"/>
          </c:marker>
          <c:cat>
            <c:strRef>
              <c:f>Sheet1!$A$2:$A$5</c:f>
              <c:strCache>
                <c:ptCount val="4"/>
                <c:pt idx="0">
                  <c:v>Waterbodies</c:v>
                </c:pt>
                <c:pt idx="1">
                  <c:v>Agriculture Land</c:v>
                </c:pt>
                <c:pt idx="2">
                  <c:v>Rular Settlement</c:v>
                </c:pt>
                <c:pt idx="3">
                  <c:v>Urban Area</c:v>
                </c:pt>
              </c:strCache>
            </c:strRef>
          </c:cat>
          <c:val>
            <c:numRef>
              <c:f>Sheet1!$E$2:$E$5</c:f>
              <c:numCache>
                <c:formatCode>General</c:formatCode>
                <c:ptCount val="4"/>
                <c:pt idx="0">
                  <c:v>3</c:v>
                </c:pt>
                <c:pt idx="1">
                  <c:v>2.5</c:v>
                </c:pt>
                <c:pt idx="2">
                  <c:v>4</c:v>
                </c:pt>
                <c:pt idx="3">
                  <c:v>3</c:v>
                </c:pt>
              </c:numCache>
            </c:numRef>
          </c:val>
        </c:ser>
        <c:dLbls>
          <c:showLegendKey val="0"/>
          <c:showVal val="0"/>
          <c:showCatName val="0"/>
          <c:showSerName val="0"/>
          <c:showPercent val="0"/>
          <c:showBubbleSize val="0"/>
        </c:dLbls>
        <c:axId val="1846481504"/>
        <c:axId val="1846479328"/>
      </c:radarChart>
      <c:catAx>
        <c:axId val="184648150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LUL C TYPES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6479328"/>
        <c:crosses val="autoZero"/>
        <c:auto val="1"/>
        <c:lblAlgn val="ctr"/>
        <c:lblOffset val="100"/>
        <c:noMultiLvlLbl val="0"/>
      </c:catAx>
      <c:valAx>
        <c:axId val="184647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(a)</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64815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EEF47-BF37-449E-91F1-11FC634FC8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58F462-C2E5-4802-BFE3-CA6257D0C808}">
      <dgm:prSet/>
      <dgm:spPr/>
      <dgm:t>
        <a:bodyPr/>
        <a:lstStyle/>
        <a:p>
          <a:r>
            <a:rPr lang="en-US" dirty="0"/>
            <a:t>This study examines the impact of Land-Use/Land-Cover changes on Land Surface Temperature (LST) in </a:t>
          </a:r>
          <a:r>
            <a:rPr lang="en-US" dirty="0" err="1"/>
            <a:t>Chattogram</a:t>
          </a:r>
          <a:r>
            <a:rPr lang="en-US" dirty="0"/>
            <a:t>, Bangladesh, revealing a significant increase in urban areas and LST over 28 years, with the Urban Heat Island effect intensifying. </a:t>
          </a:r>
        </a:p>
      </dgm:t>
    </dgm:pt>
    <dgm:pt modelId="{FC2DEF97-5A08-4F2C-9818-3949B0DAA0A4}" type="parTrans" cxnId="{1C8775B7-32FD-44B3-8112-AE4B623D5BC2}">
      <dgm:prSet/>
      <dgm:spPr/>
      <dgm:t>
        <a:bodyPr/>
        <a:lstStyle/>
        <a:p>
          <a:endParaRPr lang="en-US"/>
        </a:p>
      </dgm:t>
    </dgm:pt>
    <dgm:pt modelId="{BE9E0285-2C58-4268-BD10-C95F2EE702E8}" type="sibTrans" cxnId="{1C8775B7-32FD-44B3-8112-AE4B623D5BC2}">
      <dgm:prSet/>
      <dgm:spPr/>
      <dgm:t>
        <a:bodyPr/>
        <a:lstStyle/>
        <a:p>
          <a:endParaRPr lang="en-US"/>
        </a:p>
      </dgm:t>
    </dgm:pt>
    <dgm:pt modelId="{A8C2A02D-F8A1-404B-9A78-C0451056DF1B}">
      <dgm:prSet/>
      <dgm:spPr/>
      <dgm:t>
        <a:bodyPr/>
        <a:lstStyle/>
        <a:p>
          <a:r>
            <a:rPr lang="en-US" dirty="0"/>
            <a:t>It also highlights the relationship between biophysical indices and LST, offering solutions to mitigate the UHI effect by altering urban patch characteristics.</a:t>
          </a:r>
        </a:p>
      </dgm:t>
    </dgm:pt>
    <dgm:pt modelId="{5C7373E6-EAE3-4D1F-8CF4-359FF9DC2C6C}" type="parTrans" cxnId="{EC5D373C-8423-4AC8-9227-FDD0DB3BB489}">
      <dgm:prSet/>
      <dgm:spPr/>
      <dgm:t>
        <a:bodyPr/>
        <a:lstStyle/>
        <a:p>
          <a:endParaRPr lang="en-US"/>
        </a:p>
      </dgm:t>
    </dgm:pt>
    <dgm:pt modelId="{439CDF13-DBD0-4D0C-901D-88106C6B3360}" type="sibTrans" cxnId="{EC5D373C-8423-4AC8-9227-FDD0DB3BB489}">
      <dgm:prSet/>
      <dgm:spPr/>
      <dgm:t>
        <a:bodyPr/>
        <a:lstStyle/>
        <a:p>
          <a:endParaRPr lang="en-US"/>
        </a:p>
      </dgm:t>
    </dgm:pt>
    <dgm:pt modelId="{1EF09C45-623B-4130-970D-03A1808CDA68}" type="pres">
      <dgm:prSet presAssocID="{4D5EEF47-BF37-449E-91F1-11FC634FC88D}" presName="root" presStyleCnt="0">
        <dgm:presLayoutVars>
          <dgm:dir/>
          <dgm:resizeHandles val="exact"/>
        </dgm:presLayoutVars>
      </dgm:prSet>
      <dgm:spPr/>
      <dgm:t>
        <a:bodyPr/>
        <a:lstStyle/>
        <a:p>
          <a:endParaRPr lang="en-US"/>
        </a:p>
      </dgm:t>
    </dgm:pt>
    <dgm:pt modelId="{C9301A2F-2911-4463-B86A-545A78A23948}" type="pres">
      <dgm:prSet presAssocID="{3158F462-C2E5-4802-BFE3-CA6257D0C808}" presName="compNode" presStyleCnt="0"/>
      <dgm:spPr/>
    </dgm:pt>
    <dgm:pt modelId="{E9AA1704-0796-45B1-8DCB-70DA28386A1B}" type="pres">
      <dgm:prSet presAssocID="{3158F462-C2E5-4802-BFE3-CA6257D0C808}" presName="bgRect" presStyleLbl="bgShp" presStyleIdx="0" presStyleCnt="2"/>
      <dgm:spPr/>
    </dgm:pt>
    <dgm:pt modelId="{24C359E6-78DA-47F3-8605-57B593722F83}" type="pres">
      <dgm:prSet presAssocID="{3158F462-C2E5-4802-BFE3-CA6257D0C808}"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unset scene"/>
        </a:ext>
      </dgm:extLst>
    </dgm:pt>
    <dgm:pt modelId="{93EA4F77-9E05-4DF2-8BCC-980B109B2334}" type="pres">
      <dgm:prSet presAssocID="{3158F462-C2E5-4802-BFE3-CA6257D0C808}" presName="spaceRect" presStyleCnt="0"/>
      <dgm:spPr/>
    </dgm:pt>
    <dgm:pt modelId="{B333C642-4F4E-460C-AB5B-2F959F37D494}" type="pres">
      <dgm:prSet presAssocID="{3158F462-C2E5-4802-BFE3-CA6257D0C808}" presName="parTx" presStyleLbl="revTx" presStyleIdx="0" presStyleCnt="2">
        <dgm:presLayoutVars>
          <dgm:chMax val="0"/>
          <dgm:chPref val="0"/>
        </dgm:presLayoutVars>
      </dgm:prSet>
      <dgm:spPr/>
      <dgm:t>
        <a:bodyPr/>
        <a:lstStyle/>
        <a:p>
          <a:endParaRPr lang="en-US"/>
        </a:p>
      </dgm:t>
    </dgm:pt>
    <dgm:pt modelId="{B151FF09-CAA4-445A-8488-5F0EA7529C34}" type="pres">
      <dgm:prSet presAssocID="{BE9E0285-2C58-4268-BD10-C95F2EE702E8}" presName="sibTrans" presStyleCnt="0"/>
      <dgm:spPr/>
    </dgm:pt>
    <dgm:pt modelId="{8CE666B7-6A5A-4FC0-BBF2-AE9F4D12645A}" type="pres">
      <dgm:prSet presAssocID="{A8C2A02D-F8A1-404B-9A78-C0451056DF1B}" presName="compNode" presStyleCnt="0"/>
      <dgm:spPr/>
    </dgm:pt>
    <dgm:pt modelId="{A0396BA5-EDB5-4273-8AA8-118623041507}" type="pres">
      <dgm:prSet presAssocID="{A8C2A02D-F8A1-404B-9A78-C0451056DF1B}" presName="bgRect" presStyleLbl="bgShp" presStyleIdx="1" presStyleCnt="2"/>
      <dgm:spPr/>
    </dgm:pt>
    <dgm:pt modelId="{B4375B0C-5880-4462-9A66-5C6BDC42064E}" type="pres">
      <dgm:prSet presAssocID="{A8C2A02D-F8A1-404B-9A78-C0451056DF1B}"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ity"/>
        </a:ext>
      </dgm:extLst>
    </dgm:pt>
    <dgm:pt modelId="{B1DCF7BC-88FD-4CEB-BB75-28CD34E66281}" type="pres">
      <dgm:prSet presAssocID="{A8C2A02D-F8A1-404B-9A78-C0451056DF1B}" presName="spaceRect" presStyleCnt="0"/>
      <dgm:spPr/>
    </dgm:pt>
    <dgm:pt modelId="{4DB322D9-11B6-4A48-BA8C-70C5E51A3F68}" type="pres">
      <dgm:prSet presAssocID="{A8C2A02D-F8A1-404B-9A78-C0451056DF1B}" presName="parTx" presStyleLbl="revTx" presStyleIdx="1" presStyleCnt="2">
        <dgm:presLayoutVars>
          <dgm:chMax val="0"/>
          <dgm:chPref val="0"/>
        </dgm:presLayoutVars>
      </dgm:prSet>
      <dgm:spPr/>
      <dgm:t>
        <a:bodyPr/>
        <a:lstStyle/>
        <a:p>
          <a:endParaRPr lang="en-US"/>
        </a:p>
      </dgm:t>
    </dgm:pt>
  </dgm:ptLst>
  <dgm:cxnLst>
    <dgm:cxn modelId="{0F8DF7E0-A543-484E-8DBE-B592651D81BE}" type="presOf" srcId="{A8C2A02D-F8A1-404B-9A78-C0451056DF1B}" destId="{4DB322D9-11B6-4A48-BA8C-70C5E51A3F68}" srcOrd="0" destOrd="0" presId="urn:microsoft.com/office/officeart/2018/2/layout/IconVerticalSolidList"/>
    <dgm:cxn modelId="{1C8775B7-32FD-44B3-8112-AE4B623D5BC2}" srcId="{4D5EEF47-BF37-449E-91F1-11FC634FC88D}" destId="{3158F462-C2E5-4802-BFE3-CA6257D0C808}" srcOrd="0" destOrd="0" parTransId="{FC2DEF97-5A08-4F2C-9818-3949B0DAA0A4}" sibTransId="{BE9E0285-2C58-4268-BD10-C95F2EE702E8}"/>
    <dgm:cxn modelId="{1CF76569-1972-400F-A6A9-6A6A6D082DC1}" type="presOf" srcId="{3158F462-C2E5-4802-BFE3-CA6257D0C808}" destId="{B333C642-4F4E-460C-AB5B-2F959F37D494}" srcOrd="0" destOrd="0" presId="urn:microsoft.com/office/officeart/2018/2/layout/IconVerticalSolidList"/>
    <dgm:cxn modelId="{1755534E-2B3C-42B3-A7F3-2E800F94561F}" type="presOf" srcId="{4D5EEF47-BF37-449E-91F1-11FC634FC88D}" destId="{1EF09C45-623B-4130-970D-03A1808CDA68}" srcOrd="0" destOrd="0" presId="urn:microsoft.com/office/officeart/2018/2/layout/IconVerticalSolidList"/>
    <dgm:cxn modelId="{EC5D373C-8423-4AC8-9227-FDD0DB3BB489}" srcId="{4D5EEF47-BF37-449E-91F1-11FC634FC88D}" destId="{A8C2A02D-F8A1-404B-9A78-C0451056DF1B}" srcOrd="1" destOrd="0" parTransId="{5C7373E6-EAE3-4D1F-8CF4-359FF9DC2C6C}" sibTransId="{439CDF13-DBD0-4D0C-901D-88106C6B3360}"/>
    <dgm:cxn modelId="{C7EF7836-D327-43EA-BCAD-68A9CFB3F519}" type="presParOf" srcId="{1EF09C45-623B-4130-970D-03A1808CDA68}" destId="{C9301A2F-2911-4463-B86A-545A78A23948}" srcOrd="0" destOrd="0" presId="urn:microsoft.com/office/officeart/2018/2/layout/IconVerticalSolidList"/>
    <dgm:cxn modelId="{2A687508-DD17-4938-A6A4-0D0E3047D2F1}" type="presParOf" srcId="{C9301A2F-2911-4463-B86A-545A78A23948}" destId="{E9AA1704-0796-45B1-8DCB-70DA28386A1B}" srcOrd="0" destOrd="0" presId="urn:microsoft.com/office/officeart/2018/2/layout/IconVerticalSolidList"/>
    <dgm:cxn modelId="{04C5D394-234D-4218-8A8B-EC8523315359}" type="presParOf" srcId="{C9301A2F-2911-4463-B86A-545A78A23948}" destId="{24C359E6-78DA-47F3-8605-57B593722F83}" srcOrd="1" destOrd="0" presId="urn:microsoft.com/office/officeart/2018/2/layout/IconVerticalSolidList"/>
    <dgm:cxn modelId="{2336B2DD-C49F-4B64-9C63-BBC758639453}" type="presParOf" srcId="{C9301A2F-2911-4463-B86A-545A78A23948}" destId="{93EA4F77-9E05-4DF2-8BCC-980B109B2334}" srcOrd="2" destOrd="0" presId="urn:microsoft.com/office/officeart/2018/2/layout/IconVerticalSolidList"/>
    <dgm:cxn modelId="{EF15DDC9-DC3D-4AFF-B2A9-C9FF8E9B4540}" type="presParOf" srcId="{C9301A2F-2911-4463-B86A-545A78A23948}" destId="{B333C642-4F4E-460C-AB5B-2F959F37D494}" srcOrd="3" destOrd="0" presId="urn:microsoft.com/office/officeart/2018/2/layout/IconVerticalSolidList"/>
    <dgm:cxn modelId="{03105E81-2BE7-44F3-97D4-A6F8FDBC3266}" type="presParOf" srcId="{1EF09C45-623B-4130-970D-03A1808CDA68}" destId="{B151FF09-CAA4-445A-8488-5F0EA7529C34}" srcOrd="1" destOrd="0" presId="urn:microsoft.com/office/officeart/2018/2/layout/IconVerticalSolidList"/>
    <dgm:cxn modelId="{1F3954A9-8BB5-4D43-8E38-3F9DFDFB2C00}" type="presParOf" srcId="{1EF09C45-623B-4130-970D-03A1808CDA68}" destId="{8CE666B7-6A5A-4FC0-BBF2-AE9F4D12645A}" srcOrd="2" destOrd="0" presId="urn:microsoft.com/office/officeart/2018/2/layout/IconVerticalSolidList"/>
    <dgm:cxn modelId="{F27C2CD9-D4FA-497F-94DD-7AB4FD4506A1}" type="presParOf" srcId="{8CE666B7-6A5A-4FC0-BBF2-AE9F4D12645A}" destId="{A0396BA5-EDB5-4273-8AA8-118623041507}" srcOrd="0" destOrd="0" presId="urn:microsoft.com/office/officeart/2018/2/layout/IconVerticalSolidList"/>
    <dgm:cxn modelId="{00CE6BCD-580E-4CA8-9C7B-7324D65407CC}" type="presParOf" srcId="{8CE666B7-6A5A-4FC0-BBF2-AE9F4D12645A}" destId="{B4375B0C-5880-4462-9A66-5C6BDC42064E}" srcOrd="1" destOrd="0" presId="urn:microsoft.com/office/officeart/2018/2/layout/IconVerticalSolidList"/>
    <dgm:cxn modelId="{6C6F1031-8C41-4E6E-A280-2C4571DC8125}" type="presParOf" srcId="{8CE666B7-6A5A-4FC0-BBF2-AE9F4D12645A}" destId="{B1DCF7BC-88FD-4CEB-BB75-28CD34E66281}" srcOrd="2" destOrd="0" presId="urn:microsoft.com/office/officeart/2018/2/layout/IconVerticalSolidList"/>
    <dgm:cxn modelId="{9BB013BC-D7C4-4A34-96B3-DD80DEB07673}" type="presParOf" srcId="{8CE666B7-6A5A-4FC0-BBF2-AE9F4D12645A}" destId="{4DB322D9-11B6-4A48-BA8C-70C5E51A3F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80D52-82B4-40DC-A1F1-BF84B82D4F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F914A4-0C0C-4854-915A-EF3509C6A5A1}">
      <dgm:prSet phldrT="[Text]"/>
      <dgm:spPr/>
      <dgm:t>
        <a:bodyPr/>
        <a:lstStyle/>
        <a:p>
          <a:r>
            <a:rPr lang="en-US" dirty="0" err="1" smtClean="0"/>
            <a:t>WaterBody</a:t>
          </a:r>
          <a:endParaRPr lang="en-US" dirty="0"/>
        </a:p>
      </dgm:t>
    </dgm:pt>
    <dgm:pt modelId="{BFD938C3-94AF-4215-87FC-4B76BA149F08}" type="parTrans" cxnId="{BF9476DF-7EC5-4A0F-8664-08488492C596}">
      <dgm:prSet/>
      <dgm:spPr/>
      <dgm:t>
        <a:bodyPr/>
        <a:lstStyle/>
        <a:p>
          <a:endParaRPr lang="en-US"/>
        </a:p>
      </dgm:t>
    </dgm:pt>
    <dgm:pt modelId="{9453897E-107A-49C1-A1F5-526A1543391C}" type="sibTrans" cxnId="{BF9476DF-7EC5-4A0F-8664-08488492C596}">
      <dgm:prSet/>
      <dgm:spPr/>
      <dgm:t>
        <a:bodyPr/>
        <a:lstStyle/>
        <a:p>
          <a:endParaRPr lang="en-US"/>
        </a:p>
      </dgm:t>
    </dgm:pt>
    <dgm:pt modelId="{DFB8510A-11CC-4774-9AF5-CE964E1351C8}">
      <dgm:prSet phldrT="[Text]"/>
      <dgm:spPr/>
      <dgm:t>
        <a:bodyPr/>
        <a:lstStyle/>
        <a:p>
          <a:r>
            <a:rPr lang="en-US" dirty="0" smtClean="0"/>
            <a:t>Urban Areas</a:t>
          </a:r>
          <a:endParaRPr lang="en-US" dirty="0"/>
        </a:p>
      </dgm:t>
    </dgm:pt>
    <dgm:pt modelId="{EE939A7B-89F2-46CB-8051-2FFC8E58EF6C}" type="parTrans" cxnId="{5069E670-23F7-480B-948D-92A2DA789E6C}">
      <dgm:prSet/>
      <dgm:spPr/>
      <dgm:t>
        <a:bodyPr/>
        <a:lstStyle/>
        <a:p>
          <a:endParaRPr lang="en-US"/>
        </a:p>
      </dgm:t>
    </dgm:pt>
    <dgm:pt modelId="{B8ECE51A-1335-47EF-96D8-BEC5153AA74C}" type="sibTrans" cxnId="{5069E670-23F7-480B-948D-92A2DA789E6C}">
      <dgm:prSet/>
      <dgm:spPr/>
      <dgm:t>
        <a:bodyPr/>
        <a:lstStyle/>
        <a:p>
          <a:endParaRPr lang="en-US"/>
        </a:p>
      </dgm:t>
    </dgm:pt>
    <dgm:pt modelId="{CA40CD40-6EDB-4C0A-9BD2-CB4FFEB3F164}">
      <dgm:prSet phldrT="[Text]"/>
      <dgm:spPr/>
      <dgm:t>
        <a:bodyPr/>
        <a:lstStyle/>
        <a:p>
          <a:r>
            <a:rPr lang="en-US" dirty="0" smtClean="0"/>
            <a:t>Agriculture Land</a:t>
          </a:r>
          <a:endParaRPr lang="en-US" dirty="0"/>
        </a:p>
      </dgm:t>
    </dgm:pt>
    <dgm:pt modelId="{848D31B2-3A75-4235-B362-05F06F5F3B23}" type="parTrans" cxnId="{C58105FB-0CFA-4976-B42B-F7EC1C4D6B7B}">
      <dgm:prSet/>
      <dgm:spPr/>
      <dgm:t>
        <a:bodyPr/>
        <a:lstStyle/>
        <a:p>
          <a:endParaRPr lang="en-US"/>
        </a:p>
      </dgm:t>
    </dgm:pt>
    <dgm:pt modelId="{D36DF32E-8299-451F-8DD4-D25BC2204D2D}" type="sibTrans" cxnId="{C58105FB-0CFA-4976-B42B-F7EC1C4D6B7B}">
      <dgm:prSet/>
      <dgm:spPr/>
      <dgm:t>
        <a:bodyPr/>
        <a:lstStyle/>
        <a:p>
          <a:endParaRPr lang="en-US"/>
        </a:p>
      </dgm:t>
    </dgm:pt>
    <dgm:pt modelId="{7FC410C5-99A3-49F6-9F6D-F67BEAE322D5}">
      <dgm:prSet/>
      <dgm:spPr/>
      <dgm:t>
        <a:bodyPr/>
        <a:lstStyle/>
        <a:p>
          <a:r>
            <a:rPr lang="en-US" dirty="0" smtClean="0"/>
            <a:t>Rural Settlement </a:t>
          </a:r>
          <a:endParaRPr lang="en-US" dirty="0"/>
        </a:p>
      </dgm:t>
    </dgm:pt>
    <dgm:pt modelId="{296CC237-92AB-4A9C-A019-680099CC6953}" type="parTrans" cxnId="{564F50F2-CE5B-429E-A84D-B06944FB8180}">
      <dgm:prSet/>
      <dgm:spPr/>
      <dgm:t>
        <a:bodyPr/>
        <a:lstStyle/>
        <a:p>
          <a:endParaRPr lang="en-US"/>
        </a:p>
      </dgm:t>
    </dgm:pt>
    <dgm:pt modelId="{A5BB5320-34FE-4689-A19D-25BDC7BEB247}" type="sibTrans" cxnId="{564F50F2-CE5B-429E-A84D-B06944FB8180}">
      <dgm:prSet/>
      <dgm:spPr/>
      <dgm:t>
        <a:bodyPr/>
        <a:lstStyle/>
        <a:p>
          <a:endParaRPr lang="en-US"/>
        </a:p>
      </dgm:t>
    </dgm:pt>
    <dgm:pt modelId="{85D9E8FD-17FE-43EE-8780-F7F3D4795B7E}" type="pres">
      <dgm:prSet presAssocID="{76180D52-82B4-40DC-A1F1-BF84B82D4F27}" presName="linear" presStyleCnt="0">
        <dgm:presLayoutVars>
          <dgm:dir/>
          <dgm:animLvl val="lvl"/>
          <dgm:resizeHandles val="exact"/>
        </dgm:presLayoutVars>
      </dgm:prSet>
      <dgm:spPr/>
    </dgm:pt>
    <dgm:pt modelId="{619BA01F-7C97-47FA-85D6-6B8C35C0F566}" type="pres">
      <dgm:prSet presAssocID="{ABF914A4-0C0C-4854-915A-EF3509C6A5A1}" presName="parentLin" presStyleCnt="0"/>
      <dgm:spPr/>
    </dgm:pt>
    <dgm:pt modelId="{963B30B0-992B-4AA7-8681-02DA8AB71CA7}" type="pres">
      <dgm:prSet presAssocID="{ABF914A4-0C0C-4854-915A-EF3509C6A5A1}" presName="parentLeftMargin" presStyleLbl="node1" presStyleIdx="0" presStyleCnt="4"/>
      <dgm:spPr/>
    </dgm:pt>
    <dgm:pt modelId="{5606E60D-442E-44BB-A329-CC4A9C5DF78B}" type="pres">
      <dgm:prSet presAssocID="{ABF914A4-0C0C-4854-915A-EF3509C6A5A1}" presName="parentText" presStyleLbl="node1" presStyleIdx="0" presStyleCnt="4" custLinFactNeighborX="1954" custLinFactNeighborY="-95975">
        <dgm:presLayoutVars>
          <dgm:chMax val="0"/>
          <dgm:bulletEnabled val="1"/>
        </dgm:presLayoutVars>
      </dgm:prSet>
      <dgm:spPr/>
      <dgm:t>
        <a:bodyPr/>
        <a:lstStyle/>
        <a:p>
          <a:endParaRPr lang="en-US"/>
        </a:p>
      </dgm:t>
    </dgm:pt>
    <dgm:pt modelId="{D5F2D49B-42B3-42E5-9CD5-C7876033B37A}" type="pres">
      <dgm:prSet presAssocID="{ABF914A4-0C0C-4854-915A-EF3509C6A5A1}" presName="negativeSpace" presStyleCnt="0"/>
      <dgm:spPr/>
    </dgm:pt>
    <dgm:pt modelId="{6F0FE3A6-7E5A-4804-B716-44FE3A1C929B}" type="pres">
      <dgm:prSet presAssocID="{ABF914A4-0C0C-4854-915A-EF3509C6A5A1}" presName="childText" presStyleLbl="conFgAcc1" presStyleIdx="0" presStyleCnt="4">
        <dgm:presLayoutVars>
          <dgm:bulletEnabled val="1"/>
        </dgm:presLayoutVars>
      </dgm:prSet>
      <dgm:spPr/>
    </dgm:pt>
    <dgm:pt modelId="{F9FEDF29-70F8-44CA-9AB4-FD8EEFFC7774}" type="pres">
      <dgm:prSet presAssocID="{9453897E-107A-49C1-A1F5-526A1543391C}" presName="spaceBetweenRectangles" presStyleCnt="0"/>
      <dgm:spPr/>
    </dgm:pt>
    <dgm:pt modelId="{D789C718-1318-4EB0-B9D8-94E5EEB7C351}" type="pres">
      <dgm:prSet presAssocID="{DFB8510A-11CC-4774-9AF5-CE964E1351C8}" presName="parentLin" presStyleCnt="0"/>
      <dgm:spPr/>
    </dgm:pt>
    <dgm:pt modelId="{9F385352-24DC-41F4-B64A-730386096D5D}" type="pres">
      <dgm:prSet presAssocID="{DFB8510A-11CC-4774-9AF5-CE964E1351C8}" presName="parentLeftMargin" presStyleLbl="node1" presStyleIdx="0" presStyleCnt="4"/>
      <dgm:spPr/>
    </dgm:pt>
    <dgm:pt modelId="{944A80D7-DB38-42D3-BA12-8F5AEE9BEC9B}" type="pres">
      <dgm:prSet presAssocID="{DFB8510A-11CC-4774-9AF5-CE964E1351C8}" presName="parentText" presStyleLbl="node1" presStyleIdx="1" presStyleCnt="4">
        <dgm:presLayoutVars>
          <dgm:chMax val="0"/>
          <dgm:bulletEnabled val="1"/>
        </dgm:presLayoutVars>
      </dgm:prSet>
      <dgm:spPr/>
    </dgm:pt>
    <dgm:pt modelId="{F47AD4C5-D8E0-4496-9D16-3095F8D59E16}" type="pres">
      <dgm:prSet presAssocID="{DFB8510A-11CC-4774-9AF5-CE964E1351C8}" presName="negativeSpace" presStyleCnt="0"/>
      <dgm:spPr/>
    </dgm:pt>
    <dgm:pt modelId="{1FB7B779-B3B6-4E63-B50B-87EDB98D6944}" type="pres">
      <dgm:prSet presAssocID="{DFB8510A-11CC-4774-9AF5-CE964E1351C8}" presName="childText" presStyleLbl="conFgAcc1" presStyleIdx="1" presStyleCnt="4">
        <dgm:presLayoutVars>
          <dgm:bulletEnabled val="1"/>
        </dgm:presLayoutVars>
      </dgm:prSet>
      <dgm:spPr/>
    </dgm:pt>
    <dgm:pt modelId="{FD4A0973-C534-47A3-A9FE-585045DDCEDE}" type="pres">
      <dgm:prSet presAssocID="{B8ECE51A-1335-47EF-96D8-BEC5153AA74C}" presName="spaceBetweenRectangles" presStyleCnt="0"/>
      <dgm:spPr/>
    </dgm:pt>
    <dgm:pt modelId="{21AF6957-3868-40A7-8D19-FBF27871F20E}" type="pres">
      <dgm:prSet presAssocID="{CA40CD40-6EDB-4C0A-9BD2-CB4FFEB3F164}" presName="parentLin" presStyleCnt="0"/>
      <dgm:spPr/>
    </dgm:pt>
    <dgm:pt modelId="{FCD59E29-1E24-46C8-A5D8-F542F541DB26}" type="pres">
      <dgm:prSet presAssocID="{CA40CD40-6EDB-4C0A-9BD2-CB4FFEB3F164}" presName="parentLeftMargin" presStyleLbl="node1" presStyleIdx="1" presStyleCnt="4"/>
      <dgm:spPr/>
    </dgm:pt>
    <dgm:pt modelId="{C32578D0-C7E3-46FA-AE03-65E69E3CE127}" type="pres">
      <dgm:prSet presAssocID="{CA40CD40-6EDB-4C0A-9BD2-CB4FFEB3F164}" presName="parentText" presStyleLbl="node1" presStyleIdx="2" presStyleCnt="4">
        <dgm:presLayoutVars>
          <dgm:chMax val="0"/>
          <dgm:bulletEnabled val="1"/>
        </dgm:presLayoutVars>
      </dgm:prSet>
      <dgm:spPr/>
      <dgm:t>
        <a:bodyPr/>
        <a:lstStyle/>
        <a:p>
          <a:endParaRPr lang="en-US"/>
        </a:p>
      </dgm:t>
    </dgm:pt>
    <dgm:pt modelId="{24BF6B81-64E4-4792-9E35-B11C313F41D6}" type="pres">
      <dgm:prSet presAssocID="{CA40CD40-6EDB-4C0A-9BD2-CB4FFEB3F164}" presName="negativeSpace" presStyleCnt="0"/>
      <dgm:spPr/>
    </dgm:pt>
    <dgm:pt modelId="{84B5CB26-C042-4F2B-83A7-8AD3904AB6FD}" type="pres">
      <dgm:prSet presAssocID="{CA40CD40-6EDB-4C0A-9BD2-CB4FFEB3F164}" presName="childText" presStyleLbl="conFgAcc1" presStyleIdx="2" presStyleCnt="4">
        <dgm:presLayoutVars>
          <dgm:bulletEnabled val="1"/>
        </dgm:presLayoutVars>
      </dgm:prSet>
      <dgm:spPr/>
    </dgm:pt>
    <dgm:pt modelId="{7E94D8A4-39CA-433F-8077-70DD973A0208}" type="pres">
      <dgm:prSet presAssocID="{D36DF32E-8299-451F-8DD4-D25BC2204D2D}" presName="spaceBetweenRectangles" presStyleCnt="0"/>
      <dgm:spPr/>
    </dgm:pt>
    <dgm:pt modelId="{7E748639-EB8C-45C3-B009-410B0D8DE86F}" type="pres">
      <dgm:prSet presAssocID="{7FC410C5-99A3-49F6-9F6D-F67BEAE322D5}" presName="parentLin" presStyleCnt="0"/>
      <dgm:spPr/>
    </dgm:pt>
    <dgm:pt modelId="{4DAD435F-1389-4733-9BD5-A04CD883A3D1}" type="pres">
      <dgm:prSet presAssocID="{7FC410C5-99A3-49F6-9F6D-F67BEAE322D5}" presName="parentLeftMargin" presStyleLbl="node1" presStyleIdx="2" presStyleCnt="4"/>
      <dgm:spPr/>
    </dgm:pt>
    <dgm:pt modelId="{CAE09F3C-CE72-4C12-9CCF-C6D57246875F}" type="pres">
      <dgm:prSet presAssocID="{7FC410C5-99A3-49F6-9F6D-F67BEAE322D5}" presName="parentText" presStyleLbl="node1" presStyleIdx="3" presStyleCnt="4">
        <dgm:presLayoutVars>
          <dgm:chMax val="0"/>
          <dgm:bulletEnabled val="1"/>
        </dgm:presLayoutVars>
      </dgm:prSet>
      <dgm:spPr/>
      <dgm:t>
        <a:bodyPr/>
        <a:lstStyle/>
        <a:p>
          <a:endParaRPr lang="en-US"/>
        </a:p>
      </dgm:t>
    </dgm:pt>
    <dgm:pt modelId="{91BB565F-B7B1-4BEA-A465-A40AB3F3C65C}" type="pres">
      <dgm:prSet presAssocID="{7FC410C5-99A3-49F6-9F6D-F67BEAE322D5}" presName="negativeSpace" presStyleCnt="0"/>
      <dgm:spPr/>
    </dgm:pt>
    <dgm:pt modelId="{9886E8A5-7A29-47AB-8CB1-6ACE63B09329}" type="pres">
      <dgm:prSet presAssocID="{7FC410C5-99A3-49F6-9F6D-F67BEAE322D5}" presName="childText" presStyleLbl="conFgAcc1" presStyleIdx="3" presStyleCnt="4">
        <dgm:presLayoutVars>
          <dgm:bulletEnabled val="1"/>
        </dgm:presLayoutVars>
      </dgm:prSet>
      <dgm:spPr/>
    </dgm:pt>
  </dgm:ptLst>
  <dgm:cxnLst>
    <dgm:cxn modelId="{B562E3DC-EE99-49AB-85B9-90F1D6B23BD8}" type="presOf" srcId="{CA40CD40-6EDB-4C0A-9BD2-CB4FFEB3F164}" destId="{FCD59E29-1E24-46C8-A5D8-F542F541DB26}" srcOrd="0" destOrd="0" presId="urn:microsoft.com/office/officeart/2005/8/layout/list1"/>
    <dgm:cxn modelId="{067FA45D-8410-4A50-9F95-D814997D0B24}" type="presOf" srcId="{DFB8510A-11CC-4774-9AF5-CE964E1351C8}" destId="{9F385352-24DC-41F4-B64A-730386096D5D}" srcOrd="0" destOrd="0" presId="urn:microsoft.com/office/officeart/2005/8/layout/list1"/>
    <dgm:cxn modelId="{564F50F2-CE5B-429E-A84D-B06944FB8180}" srcId="{76180D52-82B4-40DC-A1F1-BF84B82D4F27}" destId="{7FC410C5-99A3-49F6-9F6D-F67BEAE322D5}" srcOrd="3" destOrd="0" parTransId="{296CC237-92AB-4A9C-A019-680099CC6953}" sibTransId="{A5BB5320-34FE-4689-A19D-25BDC7BEB247}"/>
    <dgm:cxn modelId="{111AB31A-2546-44A5-BFBD-31AC5530150F}" type="presOf" srcId="{ABF914A4-0C0C-4854-915A-EF3509C6A5A1}" destId="{5606E60D-442E-44BB-A329-CC4A9C5DF78B}" srcOrd="1" destOrd="0" presId="urn:microsoft.com/office/officeart/2005/8/layout/list1"/>
    <dgm:cxn modelId="{5AF22646-D648-47E0-A896-69A45AE87E6D}" type="presOf" srcId="{ABF914A4-0C0C-4854-915A-EF3509C6A5A1}" destId="{963B30B0-992B-4AA7-8681-02DA8AB71CA7}" srcOrd="0" destOrd="0" presId="urn:microsoft.com/office/officeart/2005/8/layout/list1"/>
    <dgm:cxn modelId="{045B0D17-F5F4-4749-AAE9-831A77417C25}" type="presOf" srcId="{CA40CD40-6EDB-4C0A-9BD2-CB4FFEB3F164}" destId="{C32578D0-C7E3-46FA-AE03-65E69E3CE127}" srcOrd="1" destOrd="0" presId="urn:microsoft.com/office/officeart/2005/8/layout/list1"/>
    <dgm:cxn modelId="{9319E53E-3AEB-48CB-805D-EA88EF9C9986}" type="presOf" srcId="{7FC410C5-99A3-49F6-9F6D-F67BEAE322D5}" destId="{4DAD435F-1389-4733-9BD5-A04CD883A3D1}" srcOrd="0" destOrd="0" presId="urn:microsoft.com/office/officeart/2005/8/layout/list1"/>
    <dgm:cxn modelId="{5069E670-23F7-480B-948D-92A2DA789E6C}" srcId="{76180D52-82B4-40DC-A1F1-BF84B82D4F27}" destId="{DFB8510A-11CC-4774-9AF5-CE964E1351C8}" srcOrd="1" destOrd="0" parTransId="{EE939A7B-89F2-46CB-8051-2FFC8E58EF6C}" sibTransId="{B8ECE51A-1335-47EF-96D8-BEC5153AA74C}"/>
    <dgm:cxn modelId="{F6D3A4C4-71E5-4D2E-B8C7-14A7CCC7C200}" type="presOf" srcId="{DFB8510A-11CC-4774-9AF5-CE964E1351C8}" destId="{944A80D7-DB38-42D3-BA12-8F5AEE9BEC9B}" srcOrd="1" destOrd="0" presId="urn:microsoft.com/office/officeart/2005/8/layout/list1"/>
    <dgm:cxn modelId="{33496B42-D350-4429-9D4D-E674E568BB64}" type="presOf" srcId="{76180D52-82B4-40DC-A1F1-BF84B82D4F27}" destId="{85D9E8FD-17FE-43EE-8780-F7F3D4795B7E}" srcOrd="0" destOrd="0" presId="urn:microsoft.com/office/officeart/2005/8/layout/list1"/>
    <dgm:cxn modelId="{BF9476DF-7EC5-4A0F-8664-08488492C596}" srcId="{76180D52-82B4-40DC-A1F1-BF84B82D4F27}" destId="{ABF914A4-0C0C-4854-915A-EF3509C6A5A1}" srcOrd="0" destOrd="0" parTransId="{BFD938C3-94AF-4215-87FC-4B76BA149F08}" sibTransId="{9453897E-107A-49C1-A1F5-526A1543391C}"/>
    <dgm:cxn modelId="{C58105FB-0CFA-4976-B42B-F7EC1C4D6B7B}" srcId="{76180D52-82B4-40DC-A1F1-BF84B82D4F27}" destId="{CA40CD40-6EDB-4C0A-9BD2-CB4FFEB3F164}" srcOrd="2" destOrd="0" parTransId="{848D31B2-3A75-4235-B362-05F06F5F3B23}" sibTransId="{D36DF32E-8299-451F-8DD4-D25BC2204D2D}"/>
    <dgm:cxn modelId="{7BD71625-1048-44F7-81E6-C5ECA562F5B2}" type="presOf" srcId="{7FC410C5-99A3-49F6-9F6D-F67BEAE322D5}" destId="{CAE09F3C-CE72-4C12-9CCF-C6D57246875F}" srcOrd="1" destOrd="0" presId="urn:microsoft.com/office/officeart/2005/8/layout/list1"/>
    <dgm:cxn modelId="{0746C53A-ED9D-4880-9580-69C0D7E0752D}" type="presParOf" srcId="{85D9E8FD-17FE-43EE-8780-F7F3D4795B7E}" destId="{619BA01F-7C97-47FA-85D6-6B8C35C0F566}" srcOrd="0" destOrd="0" presId="urn:microsoft.com/office/officeart/2005/8/layout/list1"/>
    <dgm:cxn modelId="{0FF9D0F0-C8EB-45D0-B748-39C91858A3C7}" type="presParOf" srcId="{619BA01F-7C97-47FA-85D6-6B8C35C0F566}" destId="{963B30B0-992B-4AA7-8681-02DA8AB71CA7}" srcOrd="0" destOrd="0" presId="urn:microsoft.com/office/officeart/2005/8/layout/list1"/>
    <dgm:cxn modelId="{21D0949E-1B95-41AC-BE68-C13EA927B085}" type="presParOf" srcId="{619BA01F-7C97-47FA-85D6-6B8C35C0F566}" destId="{5606E60D-442E-44BB-A329-CC4A9C5DF78B}" srcOrd="1" destOrd="0" presId="urn:microsoft.com/office/officeart/2005/8/layout/list1"/>
    <dgm:cxn modelId="{A718DDFD-5F63-4B62-ADFF-205B4F4DEB7A}" type="presParOf" srcId="{85D9E8FD-17FE-43EE-8780-F7F3D4795B7E}" destId="{D5F2D49B-42B3-42E5-9CD5-C7876033B37A}" srcOrd="1" destOrd="0" presId="urn:microsoft.com/office/officeart/2005/8/layout/list1"/>
    <dgm:cxn modelId="{BF6A9221-56C2-482C-803C-5BF11FB2C8B0}" type="presParOf" srcId="{85D9E8FD-17FE-43EE-8780-F7F3D4795B7E}" destId="{6F0FE3A6-7E5A-4804-B716-44FE3A1C929B}" srcOrd="2" destOrd="0" presId="urn:microsoft.com/office/officeart/2005/8/layout/list1"/>
    <dgm:cxn modelId="{02F533BD-013F-489A-9DD6-9A1FFEB0A4C8}" type="presParOf" srcId="{85D9E8FD-17FE-43EE-8780-F7F3D4795B7E}" destId="{F9FEDF29-70F8-44CA-9AB4-FD8EEFFC7774}" srcOrd="3" destOrd="0" presId="urn:microsoft.com/office/officeart/2005/8/layout/list1"/>
    <dgm:cxn modelId="{389DB1FB-31EE-41D6-B3C1-9DCB9DDE4FFD}" type="presParOf" srcId="{85D9E8FD-17FE-43EE-8780-F7F3D4795B7E}" destId="{D789C718-1318-4EB0-B9D8-94E5EEB7C351}" srcOrd="4" destOrd="0" presId="urn:microsoft.com/office/officeart/2005/8/layout/list1"/>
    <dgm:cxn modelId="{FC610D7E-D0DE-45DB-B919-A3E957B2EFEE}" type="presParOf" srcId="{D789C718-1318-4EB0-B9D8-94E5EEB7C351}" destId="{9F385352-24DC-41F4-B64A-730386096D5D}" srcOrd="0" destOrd="0" presId="urn:microsoft.com/office/officeart/2005/8/layout/list1"/>
    <dgm:cxn modelId="{975C8701-24B6-4560-9FEC-EF77DB21E817}" type="presParOf" srcId="{D789C718-1318-4EB0-B9D8-94E5EEB7C351}" destId="{944A80D7-DB38-42D3-BA12-8F5AEE9BEC9B}" srcOrd="1" destOrd="0" presId="urn:microsoft.com/office/officeart/2005/8/layout/list1"/>
    <dgm:cxn modelId="{7E011171-6FA6-4B37-9B25-F50E2EEEA92C}" type="presParOf" srcId="{85D9E8FD-17FE-43EE-8780-F7F3D4795B7E}" destId="{F47AD4C5-D8E0-4496-9D16-3095F8D59E16}" srcOrd="5" destOrd="0" presId="urn:microsoft.com/office/officeart/2005/8/layout/list1"/>
    <dgm:cxn modelId="{9CA32968-3A89-47B0-9002-A3C2BF49B91B}" type="presParOf" srcId="{85D9E8FD-17FE-43EE-8780-F7F3D4795B7E}" destId="{1FB7B779-B3B6-4E63-B50B-87EDB98D6944}" srcOrd="6" destOrd="0" presId="urn:microsoft.com/office/officeart/2005/8/layout/list1"/>
    <dgm:cxn modelId="{BC9EB147-6578-4BCC-9942-20593CC4C8BD}" type="presParOf" srcId="{85D9E8FD-17FE-43EE-8780-F7F3D4795B7E}" destId="{FD4A0973-C534-47A3-A9FE-585045DDCEDE}" srcOrd="7" destOrd="0" presId="urn:microsoft.com/office/officeart/2005/8/layout/list1"/>
    <dgm:cxn modelId="{C0F7100C-7437-47DF-9CF9-7E7028F30EE7}" type="presParOf" srcId="{85D9E8FD-17FE-43EE-8780-F7F3D4795B7E}" destId="{21AF6957-3868-40A7-8D19-FBF27871F20E}" srcOrd="8" destOrd="0" presId="urn:microsoft.com/office/officeart/2005/8/layout/list1"/>
    <dgm:cxn modelId="{434601C9-2A7B-4217-A68A-AE409E9CCB68}" type="presParOf" srcId="{21AF6957-3868-40A7-8D19-FBF27871F20E}" destId="{FCD59E29-1E24-46C8-A5D8-F542F541DB26}" srcOrd="0" destOrd="0" presId="urn:microsoft.com/office/officeart/2005/8/layout/list1"/>
    <dgm:cxn modelId="{AED01E00-7FA5-4777-9739-D00D37905FAC}" type="presParOf" srcId="{21AF6957-3868-40A7-8D19-FBF27871F20E}" destId="{C32578D0-C7E3-46FA-AE03-65E69E3CE127}" srcOrd="1" destOrd="0" presId="urn:microsoft.com/office/officeart/2005/8/layout/list1"/>
    <dgm:cxn modelId="{49D0504F-524D-425E-9590-2B2C1E72446C}" type="presParOf" srcId="{85D9E8FD-17FE-43EE-8780-F7F3D4795B7E}" destId="{24BF6B81-64E4-4792-9E35-B11C313F41D6}" srcOrd="9" destOrd="0" presId="urn:microsoft.com/office/officeart/2005/8/layout/list1"/>
    <dgm:cxn modelId="{205D83A5-5E2F-45E2-A6C0-35B76EA42D98}" type="presParOf" srcId="{85D9E8FD-17FE-43EE-8780-F7F3D4795B7E}" destId="{84B5CB26-C042-4F2B-83A7-8AD3904AB6FD}" srcOrd="10" destOrd="0" presId="urn:microsoft.com/office/officeart/2005/8/layout/list1"/>
    <dgm:cxn modelId="{B2EE29E1-9954-435E-8E06-284CAF855509}" type="presParOf" srcId="{85D9E8FD-17FE-43EE-8780-F7F3D4795B7E}" destId="{7E94D8A4-39CA-433F-8077-70DD973A0208}" srcOrd="11" destOrd="0" presId="urn:microsoft.com/office/officeart/2005/8/layout/list1"/>
    <dgm:cxn modelId="{E72AEA76-8B99-450C-B0E6-7D317E2A386A}" type="presParOf" srcId="{85D9E8FD-17FE-43EE-8780-F7F3D4795B7E}" destId="{7E748639-EB8C-45C3-B009-410B0D8DE86F}" srcOrd="12" destOrd="0" presId="urn:microsoft.com/office/officeart/2005/8/layout/list1"/>
    <dgm:cxn modelId="{7D3CAE10-3DC5-4635-90AF-F8AD01AD4AE6}" type="presParOf" srcId="{7E748639-EB8C-45C3-B009-410B0D8DE86F}" destId="{4DAD435F-1389-4733-9BD5-A04CD883A3D1}" srcOrd="0" destOrd="0" presId="urn:microsoft.com/office/officeart/2005/8/layout/list1"/>
    <dgm:cxn modelId="{4E9071ED-323F-4227-A18C-9B17CE5EC884}" type="presParOf" srcId="{7E748639-EB8C-45C3-B009-410B0D8DE86F}" destId="{CAE09F3C-CE72-4C12-9CCF-C6D57246875F}" srcOrd="1" destOrd="0" presId="urn:microsoft.com/office/officeart/2005/8/layout/list1"/>
    <dgm:cxn modelId="{A3D38E19-AD28-4528-98A8-F96110348AF2}" type="presParOf" srcId="{85D9E8FD-17FE-43EE-8780-F7F3D4795B7E}" destId="{91BB565F-B7B1-4BEA-A465-A40AB3F3C65C}" srcOrd="13" destOrd="0" presId="urn:microsoft.com/office/officeart/2005/8/layout/list1"/>
    <dgm:cxn modelId="{E1EB45A5-872C-40BE-B511-4397DD38A7F2}" type="presParOf" srcId="{85D9E8FD-17FE-43EE-8780-F7F3D4795B7E}" destId="{9886E8A5-7A29-47AB-8CB1-6ACE63B0932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A1704-0796-45B1-8DCB-70DA28386A1B}">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359E6-78DA-47F3-8605-57B593722F83}">
      <dsp:nvSpPr>
        <dsp:cNvPr id="0" name=""/>
        <dsp:cNvSpPr/>
      </dsp:nvSpPr>
      <dsp:spPr>
        <a:xfrm>
          <a:off x="395445" y="1002230"/>
          <a:ext cx="718991" cy="7189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33C642-4F4E-460C-AB5B-2F959F37D494}">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lvl="0" algn="l" defTabSz="889000">
            <a:lnSpc>
              <a:spcPct val="90000"/>
            </a:lnSpc>
            <a:spcBef>
              <a:spcPct val="0"/>
            </a:spcBef>
            <a:spcAft>
              <a:spcPct val="35000"/>
            </a:spcAft>
          </a:pPr>
          <a:r>
            <a:rPr lang="en-US" sz="2000" kern="1200" dirty="0"/>
            <a:t>This study examines the impact of Land-Use/Land-Cover changes on Land Surface Temperature (LST) in </a:t>
          </a:r>
          <a:r>
            <a:rPr lang="en-US" sz="2000" kern="1200" dirty="0" err="1"/>
            <a:t>Chattogram</a:t>
          </a:r>
          <a:r>
            <a:rPr lang="en-US" sz="2000" kern="1200" dirty="0"/>
            <a:t>, Bangladesh, revealing a significant increase in urban areas and LST over 28 years, with the Urban Heat Island effect intensifying. </a:t>
          </a:r>
        </a:p>
      </dsp:txBody>
      <dsp:txXfrm>
        <a:off x="1509882" y="708097"/>
        <a:ext cx="9005717" cy="1307257"/>
      </dsp:txXfrm>
    </dsp:sp>
    <dsp:sp modelId="{A0396BA5-EDB5-4273-8AA8-118623041507}">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75B0C-5880-4462-9A66-5C6BDC42064E}">
      <dsp:nvSpPr>
        <dsp:cNvPr id="0" name=""/>
        <dsp:cNvSpPr/>
      </dsp:nvSpPr>
      <dsp:spPr>
        <a:xfrm>
          <a:off x="395445" y="2636302"/>
          <a:ext cx="718991" cy="71899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322D9-11B6-4A48-BA8C-70C5E51A3F6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lvl="0" algn="l" defTabSz="889000">
            <a:lnSpc>
              <a:spcPct val="90000"/>
            </a:lnSpc>
            <a:spcBef>
              <a:spcPct val="0"/>
            </a:spcBef>
            <a:spcAft>
              <a:spcPct val="35000"/>
            </a:spcAft>
          </a:pPr>
          <a:r>
            <a:rPr lang="en-US" sz="2000" kern="1200" dirty="0"/>
            <a:t>It also highlights the relationship between biophysical indices and LST, offering solutions to mitigate the UHI effect by altering urban patch characteristics.</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FE3A6-7E5A-4804-B716-44FE3A1C929B}">
      <dsp:nvSpPr>
        <dsp:cNvPr id="0" name=""/>
        <dsp:cNvSpPr/>
      </dsp:nvSpPr>
      <dsp:spPr>
        <a:xfrm>
          <a:off x="0" y="41742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6E60D-442E-44BB-A329-CC4A9C5DF78B}">
      <dsp:nvSpPr>
        <dsp:cNvPr id="0" name=""/>
        <dsp:cNvSpPr/>
      </dsp:nvSpPr>
      <dsp:spPr>
        <a:xfrm>
          <a:off x="536053" y="0"/>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dirty="0" err="1" smtClean="0"/>
            <a:t>WaterBody</a:t>
          </a:r>
          <a:endParaRPr lang="en-US" sz="2400" kern="1200" dirty="0"/>
        </a:p>
      </dsp:txBody>
      <dsp:txXfrm>
        <a:off x="570638" y="34585"/>
        <a:ext cx="7291750" cy="639310"/>
      </dsp:txXfrm>
    </dsp:sp>
    <dsp:sp modelId="{1FB7B779-B3B6-4E63-B50B-87EDB98D6944}">
      <dsp:nvSpPr>
        <dsp:cNvPr id="0" name=""/>
        <dsp:cNvSpPr/>
      </dsp:nvSpPr>
      <dsp:spPr>
        <a:xfrm>
          <a:off x="0" y="150606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4A80D7-DB38-42D3-BA12-8F5AEE9BEC9B}">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dirty="0" smtClean="0"/>
            <a:t>Urban Areas</a:t>
          </a:r>
          <a:endParaRPr lang="en-US" sz="2400" kern="1200" dirty="0"/>
        </a:p>
      </dsp:txBody>
      <dsp:txXfrm>
        <a:off x="560365" y="1186414"/>
        <a:ext cx="7291750" cy="639310"/>
      </dsp:txXfrm>
    </dsp:sp>
    <dsp:sp modelId="{84B5CB26-C042-4F2B-83A7-8AD3904AB6FD}">
      <dsp:nvSpPr>
        <dsp:cNvPr id="0" name=""/>
        <dsp:cNvSpPr/>
      </dsp:nvSpPr>
      <dsp:spPr>
        <a:xfrm>
          <a:off x="0" y="259470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2578D0-C7E3-46FA-AE03-65E69E3CE127}">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dirty="0" smtClean="0"/>
            <a:t>Agriculture Land</a:t>
          </a:r>
          <a:endParaRPr lang="en-US" sz="2400" kern="1200" dirty="0"/>
        </a:p>
      </dsp:txBody>
      <dsp:txXfrm>
        <a:off x="560365" y="2275054"/>
        <a:ext cx="7291750" cy="639310"/>
      </dsp:txXfrm>
    </dsp:sp>
    <dsp:sp modelId="{9886E8A5-7A29-47AB-8CB1-6ACE63B09329}">
      <dsp:nvSpPr>
        <dsp:cNvPr id="0" name=""/>
        <dsp:cNvSpPr/>
      </dsp:nvSpPr>
      <dsp:spPr>
        <a:xfrm>
          <a:off x="0" y="36833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E09F3C-CE72-4C12-9CCF-C6D57246875F}">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dirty="0" smtClean="0"/>
            <a:t>Rural Settlement </a:t>
          </a:r>
          <a:endParaRPr lang="en-US" sz="2400" kern="1200" dirty="0"/>
        </a:p>
      </dsp:txBody>
      <dsp:txXfrm>
        <a:off x="560365" y="3363694"/>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DD1E4-0D35-4866-83A8-18EC44F49495}"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97D57-283A-4AEE-87FB-ECE8A5912404}" type="slidenum">
              <a:rPr lang="en-US" smtClean="0"/>
              <a:t>‹#›</a:t>
            </a:fld>
            <a:endParaRPr lang="en-US"/>
          </a:p>
        </p:txBody>
      </p:sp>
    </p:spTree>
    <p:extLst>
      <p:ext uri="{BB962C8B-B14F-4D97-AF65-F5344CB8AC3E}">
        <p14:creationId xmlns:p14="http://schemas.microsoft.com/office/powerpoint/2010/main" val="253661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F97D57-283A-4AEE-87FB-ECE8A5912404}" type="slidenum">
              <a:rPr lang="en-US" smtClean="0"/>
              <a:t>1</a:t>
            </a:fld>
            <a:endParaRPr lang="en-US" dirty="0"/>
          </a:p>
        </p:txBody>
      </p:sp>
    </p:spTree>
    <p:extLst>
      <p:ext uri="{BB962C8B-B14F-4D97-AF65-F5344CB8AC3E}">
        <p14:creationId xmlns:p14="http://schemas.microsoft.com/office/powerpoint/2010/main" val="368337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8836B2-6DFF-4DB6-9544-7A1A525A52EE}"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65603243"/>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BE8BB-C3B1-4591-92C0-180C8AB9C69E}"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95115969"/>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747A1C-24D9-40E9-AE1B-49FF37AF4537}"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81394175"/>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A885E0-F21E-4365-BA0F-2A1ECF9FA8D5}"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03387057"/>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A6AEE-7219-4D92-A356-A42F1F9AE446}"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293356264"/>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C704F-9A39-4075-B3BB-CE3B44736E15}" type="datetime1">
              <a:rPr lang="en-US" smtClean="0"/>
              <a:t>1/15/2025</a:t>
            </a:fld>
            <a:endParaRPr lang="en-US"/>
          </a:p>
        </p:txBody>
      </p:sp>
      <p:sp>
        <p:nvSpPr>
          <p:cNvPr id="6" name="Footer Placeholder 5"/>
          <p:cNvSpPr>
            <a:spLocks noGrp="1"/>
          </p:cNvSpPr>
          <p:nvPr>
            <p:ph type="ftr" sz="quarter" idx="11"/>
          </p:nvPr>
        </p:nvSpPr>
        <p:spPr/>
        <p:txBody>
          <a:bodyPr/>
          <a:lstStyle/>
          <a:p>
            <a:r>
              <a:rPr lang="en-US" smtClean="0"/>
              <a:t>Khatun e Jannat Mimia</a:t>
            </a:r>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23900456"/>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F0A4D-A61A-4507-AF7A-F3928AB38537}" type="datetime1">
              <a:rPr lang="en-US" smtClean="0"/>
              <a:t>1/15/2025</a:t>
            </a:fld>
            <a:endParaRPr lang="en-US"/>
          </a:p>
        </p:txBody>
      </p:sp>
      <p:sp>
        <p:nvSpPr>
          <p:cNvPr id="8" name="Footer Placeholder 7"/>
          <p:cNvSpPr>
            <a:spLocks noGrp="1"/>
          </p:cNvSpPr>
          <p:nvPr>
            <p:ph type="ftr" sz="quarter" idx="11"/>
          </p:nvPr>
        </p:nvSpPr>
        <p:spPr/>
        <p:txBody>
          <a:bodyPr/>
          <a:lstStyle/>
          <a:p>
            <a:r>
              <a:rPr lang="en-US" smtClean="0"/>
              <a:t>Khatun e Jannat Mimia</a:t>
            </a:r>
            <a:endParaRPr lang="en-US"/>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6968846"/>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AD9F3B-F301-48A7-BF6E-127005908925}" type="datetime1">
              <a:rPr lang="en-US" smtClean="0"/>
              <a:t>1/15/2025</a:t>
            </a:fld>
            <a:endParaRPr lang="en-US"/>
          </a:p>
        </p:txBody>
      </p:sp>
      <p:sp>
        <p:nvSpPr>
          <p:cNvPr id="4" name="Footer Placeholder 3"/>
          <p:cNvSpPr>
            <a:spLocks noGrp="1"/>
          </p:cNvSpPr>
          <p:nvPr>
            <p:ph type="ftr" sz="quarter" idx="11"/>
          </p:nvPr>
        </p:nvSpPr>
        <p:spPr/>
        <p:txBody>
          <a:bodyPr/>
          <a:lstStyle/>
          <a:p>
            <a:r>
              <a:rPr lang="en-US" smtClean="0"/>
              <a:t>Khatun e Jannat Mimia</a:t>
            </a:r>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71376842"/>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43F4-4D75-4F22-BB59-DFCC9F94553F}" type="datetime1">
              <a:rPr lang="en-US" smtClean="0"/>
              <a:t>1/15/2025</a:t>
            </a:fld>
            <a:endParaRPr lang="en-US"/>
          </a:p>
        </p:txBody>
      </p:sp>
      <p:sp>
        <p:nvSpPr>
          <p:cNvPr id="3" name="Footer Placeholder 2"/>
          <p:cNvSpPr>
            <a:spLocks noGrp="1"/>
          </p:cNvSpPr>
          <p:nvPr>
            <p:ph type="ftr" sz="quarter" idx="11"/>
          </p:nvPr>
        </p:nvSpPr>
        <p:spPr/>
        <p:txBody>
          <a:bodyPr/>
          <a:lstStyle/>
          <a:p>
            <a:r>
              <a:rPr lang="en-US" smtClean="0"/>
              <a:t>Khatun e Jannat Mimia</a:t>
            </a:r>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52744475"/>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8614D-E18A-4C33-A1DC-9792130C0617}" type="datetime1">
              <a:rPr lang="en-US" smtClean="0"/>
              <a:t>1/15/2025</a:t>
            </a:fld>
            <a:endParaRPr lang="en-US"/>
          </a:p>
        </p:txBody>
      </p:sp>
      <p:sp>
        <p:nvSpPr>
          <p:cNvPr id="6" name="Footer Placeholder 5"/>
          <p:cNvSpPr>
            <a:spLocks noGrp="1"/>
          </p:cNvSpPr>
          <p:nvPr>
            <p:ph type="ftr" sz="quarter" idx="11"/>
          </p:nvPr>
        </p:nvSpPr>
        <p:spPr/>
        <p:txBody>
          <a:bodyPr/>
          <a:lstStyle/>
          <a:p>
            <a:r>
              <a:rPr lang="en-US" smtClean="0"/>
              <a:t>Khatun e Jannat Mimia</a:t>
            </a:r>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59965628"/>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93558-BB5B-4341-BCB6-CCF2EC10D7BB}" type="datetime1">
              <a:rPr lang="en-US" smtClean="0"/>
              <a:t>1/15/2025</a:t>
            </a:fld>
            <a:endParaRPr lang="en-US"/>
          </a:p>
        </p:txBody>
      </p:sp>
      <p:sp>
        <p:nvSpPr>
          <p:cNvPr id="6" name="Footer Placeholder 5"/>
          <p:cNvSpPr>
            <a:spLocks noGrp="1"/>
          </p:cNvSpPr>
          <p:nvPr>
            <p:ph type="ftr" sz="quarter" idx="11"/>
          </p:nvPr>
        </p:nvSpPr>
        <p:spPr/>
        <p:txBody>
          <a:bodyPr/>
          <a:lstStyle/>
          <a:p>
            <a:r>
              <a:rPr lang="en-US" smtClean="0"/>
              <a:t>Khatun e Jannat Mimia</a:t>
            </a:r>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553342090"/>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5BB1-C526-4F15-B334-67835908781C}" type="datetime1">
              <a:rPr lang="en-US" smtClean="0"/>
              <a:t>1/15/2025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Khatun e Jannat Mimia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44971215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Final%20(1).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8F10E6-DB17-C4BB-9497-18C0171E5C77}"/>
              </a:ext>
            </a:extLst>
          </p:cNvPr>
          <p:cNvSpPr>
            <a:spLocks noGrp="1"/>
          </p:cNvSpPr>
          <p:nvPr>
            <p:ph type="ctrTitle"/>
          </p:nvPr>
        </p:nvSpPr>
        <p:spPr>
          <a:xfrm>
            <a:off x="890338" y="640080"/>
            <a:ext cx="3734014" cy="3566160"/>
          </a:xfrm>
        </p:spPr>
        <p:txBody>
          <a:bodyPr anchor="b">
            <a:normAutofit/>
          </a:bodyPr>
          <a:lstStyle/>
          <a:p>
            <a:pPr algn="l"/>
            <a:r>
              <a:rPr lang="en-US" sz="5400" dirty="0"/>
              <a:t>Urban Climate </a:t>
            </a:r>
          </a:p>
        </p:txBody>
      </p:sp>
      <p:sp>
        <p:nvSpPr>
          <p:cNvPr id="3" name="Subtitle 2">
            <a:extLst>
              <a:ext uri="{FF2B5EF4-FFF2-40B4-BE49-F238E27FC236}">
                <a16:creationId xmlns="" xmlns:a16="http://schemas.microsoft.com/office/drawing/2014/main" id="{1501A21C-F3AD-31BF-0355-C27F33DDBE10}"/>
              </a:ext>
            </a:extLst>
          </p:cNvPr>
          <p:cNvSpPr>
            <a:spLocks noGrp="1"/>
          </p:cNvSpPr>
          <p:nvPr>
            <p:ph type="subTitle" idx="1"/>
          </p:nvPr>
        </p:nvSpPr>
        <p:spPr>
          <a:xfrm>
            <a:off x="890338" y="4636008"/>
            <a:ext cx="4081711" cy="1572768"/>
          </a:xfrm>
        </p:spPr>
        <p:txBody>
          <a:bodyPr>
            <a:normAutofit/>
          </a:bodyPr>
          <a:lstStyle/>
          <a:p>
            <a:pPr algn="l"/>
            <a:r>
              <a:rPr lang="en-US" dirty="0">
                <a:latin typeface="Times New Roman" panose="02020603050405020304" pitchFamily="18" charset="0"/>
                <a:cs typeface="Times New Roman" panose="02020603050405020304" pitchFamily="18" charset="0"/>
              </a:rPr>
              <a:t>Name : Khatun e Jannat Mimia</a:t>
            </a:r>
          </a:p>
          <a:p>
            <a:pPr algn="l"/>
            <a:r>
              <a:rPr lang="en-US" dirty="0">
                <a:latin typeface="Times New Roman" panose="02020603050405020304" pitchFamily="18" charset="0"/>
                <a:cs typeface="Times New Roman" panose="02020603050405020304" pitchFamily="18" charset="0"/>
              </a:rPr>
              <a:t>Roll No : </a:t>
            </a:r>
          </a:p>
        </p:txBody>
      </p:sp>
      <p:pic>
        <p:nvPicPr>
          <p:cNvPr id="17" name="Picture 16" descr="Multiple exposure of building facades">
            <a:extLst>
              <a:ext uri="{FF2B5EF4-FFF2-40B4-BE49-F238E27FC236}">
                <a16:creationId xmlns="" xmlns:a16="http://schemas.microsoft.com/office/drawing/2014/main" id="{5C62955E-22C5-6332-B171-DEA70C582007}"/>
              </a:ext>
            </a:extLst>
          </p:cNvPr>
          <p:cNvPicPr>
            <a:picLocks noChangeAspect="1"/>
          </p:cNvPicPr>
          <p:nvPr/>
        </p:nvPicPr>
        <p:blipFill>
          <a:blip r:embed="rId3"/>
          <a:srcRect l="10545" r="22502" b="-1"/>
          <a:stretch/>
        </p:blipFill>
        <p:spPr>
          <a:xfrm>
            <a:off x="6924745"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9812647"/>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885E0-F21E-4365-BA0F-2A1ECF9FA8D5}"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10</a:t>
            </a:fld>
            <a:endParaRPr lang="en-US"/>
          </a:p>
        </p:txBody>
      </p:sp>
      <p:grpSp>
        <p:nvGrpSpPr>
          <p:cNvPr id="27" name="Group 26"/>
          <p:cNvGrpSpPr/>
          <p:nvPr/>
        </p:nvGrpSpPr>
        <p:grpSpPr>
          <a:xfrm>
            <a:off x="549668" y="1529137"/>
            <a:ext cx="10804132" cy="4018909"/>
            <a:chOff x="540250" y="1262009"/>
            <a:chExt cx="10804132" cy="4018909"/>
          </a:xfrm>
        </p:grpSpPr>
        <p:sp>
          <p:nvSpPr>
            <p:cNvPr id="8" name="Rounded Rectangle 7"/>
            <p:cNvSpPr/>
            <p:nvPr/>
          </p:nvSpPr>
          <p:spPr>
            <a:xfrm>
              <a:off x="540250" y="1262009"/>
              <a:ext cx="3631058" cy="89385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err="1">
                  <a:latin typeface="Times New Roman" panose="02020603050405020304" pitchFamily="18" charset="0"/>
                  <a:cs typeface="Times New Roman" panose="02020603050405020304" pitchFamily="18" charset="0"/>
                </a:rPr>
                <a:t>W</a:t>
              </a:r>
              <a:r>
                <a:rPr lang="en-US" sz="2800" b="1" dirty="0" err="1" smtClean="0">
                  <a:latin typeface="Times New Roman" panose="02020603050405020304" pitchFamily="18" charset="0"/>
                  <a:cs typeface="Times New Roman" panose="02020603050405020304" pitchFamily="18" charset="0"/>
                </a:rPr>
                <a:t>aterBody</a:t>
              </a:r>
              <a:endParaRPr lang="en-US" sz="2800" b="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7713324" y="1262009"/>
              <a:ext cx="3631058" cy="89385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atin typeface="Times New Roman" panose="02020603050405020304" pitchFamily="18" charset="0"/>
                  <a:cs typeface="Times New Roman" panose="02020603050405020304" pitchFamily="18" charset="0"/>
                </a:rPr>
                <a:t>Urban Areas</a:t>
              </a:r>
              <a:endParaRPr lang="en-US" sz="2800" b="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540250" y="4387066"/>
              <a:ext cx="3631058" cy="89385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atin typeface="Times New Roman" panose="02020603050405020304" pitchFamily="18" charset="0"/>
                  <a:cs typeface="Times New Roman" panose="02020603050405020304" pitchFamily="18" charset="0"/>
                </a:rPr>
                <a:t>Agriculture Land</a:t>
              </a:r>
              <a:endParaRPr lang="en-US" sz="2800"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713324" y="4387066"/>
              <a:ext cx="3631058" cy="89385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a:latin typeface="Times New Roman" panose="02020603050405020304" pitchFamily="18" charset="0"/>
                  <a:cs typeface="Times New Roman" panose="02020603050405020304" pitchFamily="18" charset="0"/>
                </a:rPr>
                <a:t>Rural Settlement </a:t>
              </a:r>
            </a:p>
          </p:txBody>
        </p:sp>
        <p:sp>
          <p:nvSpPr>
            <p:cNvPr id="12" name="Oval 11"/>
            <p:cNvSpPr/>
            <p:nvPr/>
          </p:nvSpPr>
          <p:spPr>
            <a:xfrm>
              <a:off x="4822433" y="2155860"/>
              <a:ext cx="2040704" cy="223120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Total Areas</a:t>
              </a:r>
              <a:endParaRPr lang="en-US" sz="3600" b="1" dirty="0">
                <a:latin typeface="Times New Roman" panose="02020603050405020304" pitchFamily="18" charset="0"/>
                <a:cs typeface="Times New Roman" panose="02020603050405020304" pitchFamily="18" charset="0"/>
              </a:endParaRPr>
            </a:p>
          </p:txBody>
        </p:sp>
        <p:cxnSp>
          <p:nvCxnSpPr>
            <p:cNvPr id="18" name="Straight Arrow Connector 17"/>
            <p:cNvCxnSpPr>
              <a:stCxn id="12" idx="7"/>
            </p:cNvCxnSpPr>
            <p:nvPr/>
          </p:nvCxnSpPr>
          <p:spPr>
            <a:xfrm flipV="1">
              <a:off x="6564283" y="1736333"/>
              <a:ext cx="966674" cy="7462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1"/>
            </p:cNvCxnSpPr>
            <p:nvPr/>
          </p:nvCxnSpPr>
          <p:spPr>
            <a:xfrm flipH="1" flipV="1">
              <a:off x="4274049" y="1736333"/>
              <a:ext cx="847238" cy="731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p:cNvCxnSpPr>
            <p:nvPr/>
          </p:nvCxnSpPr>
          <p:spPr>
            <a:xfrm flipH="1">
              <a:off x="4274049" y="4060313"/>
              <a:ext cx="847238" cy="7993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5"/>
            </p:cNvCxnSpPr>
            <p:nvPr/>
          </p:nvCxnSpPr>
          <p:spPr>
            <a:xfrm>
              <a:off x="6564283" y="4060313"/>
              <a:ext cx="966674" cy="891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1818526" y="318499"/>
            <a:ext cx="597955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a:t>
            </a:r>
            <a:r>
              <a:rPr lang="en-US" sz="3200" b="1" dirty="0" smtClean="0">
                <a:latin typeface="Times New Roman" panose="02020603050405020304" pitchFamily="18" charset="0"/>
                <a:cs typeface="Times New Roman" panose="02020603050405020304" pitchFamily="18" charset="0"/>
              </a:rPr>
              <a:t>hape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647364"/>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885E0-F21E-4365-BA0F-2A1ECF9FA8D5}"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11</a:t>
            </a:fld>
            <a:endParaRPr lang="en-US"/>
          </a:p>
        </p:txBody>
      </p:sp>
      <p:sp>
        <p:nvSpPr>
          <p:cNvPr id="7" name="TextBox 6"/>
          <p:cNvSpPr txBox="1"/>
          <p:nvPr/>
        </p:nvSpPr>
        <p:spPr>
          <a:xfrm>
            <a:off x="1089061" y="904126"/>
            <a:ext cx="7983020"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 Hyperlink</a:t>
            </a:r>
            <a:endParaRPr lang="en-US" sz="3200" b="1" dirty="0">
              <a:latin typeface="Times New Roman" panose="02020603050405020304" pitchFamily="18" charset="0"/>
              <a:cs typeface="Times New Roman" panose="02020603050405020304" pitchFamily="18" charset="0"/>
            </a:endParaRPr>
          </a:p>
        </p:txBody>
      </p:sp>
      <p:sp>
        <p:nvSpPr>
          <p:cNvPr id="8" name="TextBox 7">
            <a:hlinkClick r:id="rId2" action="ppaction://hlinkpres?slideindex=1&amp;slidetitle="/>
          </p:cNvPr>
          <p:cNvSpPr txBox="1"/>
          <p:nvPr/>
        </p:nvSpPr>
        <p:spPr>
          <a:xfrm>
            <a:off x="1253447" y="2157573"/>
            <a:ext cx="7006975" cy="369332"/>
          </a:xfrm>
          <a:prstGeom prst="rect">
            <a:avLst/>
          </a:prstGeom>
          <a:noFill/>
        </p:spPr>
        <p:txBody>
          <a:bodyPr wrap="square" rtlCol="0">
            <a:spAutoFit/>
          </a:bodyPr>
          <a:lstStyle/>
          <a:p>
            <a:r>
              <a:rPr lang="en-US" dirty="0" err="1" smtClean="0">
                <a:hlinkClick r:id="rId3" action="ppaction://hlinksldjump"/>
              </a:rPr>
              <a:t>Khatune</a:t>
            </a:r>
            <a:r>
              <a:rPr lang="en-US" dirty="0" smtClean="0">
                <a:hlinkClick r:id="rId3" action="ppaction://hlinksldjump"/>
              </a:rPr>
              <a:t> E </a:t>
            </a:r>
            <a:r>
              <a:rPr lang="en-US" dirty="0" err="1" smtClean="0">
                <a:hlinkClick r:id="rId3" action="ppaction://hlinksldjump"/>
              </a:rPr>
              <a:t>Jannat</a:t>
            </a:r>
            <a:r>
              <a:rPr lang="en-US" dirty="0" smtClean="0">
                <a:hlinkClick r:id="rId3" action="ppaction://hlinksldjump"/>
              </a:rPr>
              <a:t> Mimia_Batch65.pptx</a:t>
            </a:r>
            <a:endParaRPr lang="en-US" dirty="0"/>
          </a:p>
        </p:txBody>
      </p:sp>
    </p:spTree>
    <p:extLst>
      <p:ext uri="{BB962C8B-B14F-4D97-AF65-F5344CB8AC3E}">
        <p14:creationId xmlns:p14="http://schemas.microsoft.com/office/powerpoint/2010/main" val="2958147340"/>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343F4-4D75-4F22-BB59-DFCC9F94553F}" type="datetime1">
              <a:rPr lang="en-US" smtClean="0"/>
              <a:t>1/15/2025</a:t>
            </a:fld>
            <a:endParaRPr lang="en-US"/>
          </a:p>
        </p:txBody>
      </p:sp>
      <p:sp>
        <p:nvSpPr>
          <p:cNvPr id="3" name="Footer Placeholder 2"/>
          <p:cNvSpPr>
            <a:spLocks noGrp="1"/>
          </p:cNvSpPr>
          <p:nvPr>
            <p:ph type="ftr" sz="quarter" idx="11"/>
          </p:nvPr>
        </p:nvSpPr>
        <p:spPr/>
        <p:txBody>
          <a:bodyPr/>
          <a:lstStyle/>
          <a:p>
            <a:r>
              <a:rPr lang="en-US" smtClean="0"/>
              <a:t>Khatun e Jannat Mimia</a:t>
            </a:r>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12</a:t>
            </a:fld>
            <a:endParaRPr lang="en-US"/>
          </a:p>
        </p:txBody>
      </p:sp>
      <p:sp>
        <p:nvSpPr>
          <p:cNvPr id="5" name="TextBox 4"/>
          <p:cNvSpPr txBox="1"/>
          <p:nvPr/>
        </p:nvSpPr>
        <p:spPr>
          <a:xfrm>
            <a:off x="679361" y="738875"/>
            <a:ext cx="10424160" cy="707886"/>
          </a:xfrm>
          <a:prstGeom prst="rect">
            <a:avLst/>
          </a:prstGeom>
          <a:noFill/>
        </p:spPr>
        <p:txBody>
          <a:bodyPr wrap="square" rtlCol="0">
            <a:spAutoFit/>
          </a:bodyPr>
          <a:lstStyle/>
          <a:p>
            <a:pPr algn="ctr"/>
            <a:r>
              <a:rPr lang="en-US" sz="4000" dirty="0"/>
              <a:t>Conclusions</a:t>
            </a:r>
          </a:p>
        </p:txBody>
      </p:sp>
      <p:sp>
        <p:nvSpPr>
          <p:cNvPr id="6" name="TextBox 5"/>
          <p:cNvSpPr txBox="1"/>
          <p:nvPr/>
        </p:nvSpPr>
        <p:spPr>
          <a:xfrm>
            <a:off x="1002587" y="2383605"/>
            <a:ext cx="977770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Landsat images were used to analyze LULC, LST spatial patterns, and their relationship with biophysical indices in </a:t>
            </a:r>
            <a:r>
              <a:rPr lang="en-US" sz="2800" dirty="0" err="1">
                <a:latin typeface="Times New Roman" panose="02020603050405020304" pitchFamily="18" charset="0"/>
                <a:cs typeface="Times New Roman" panose="02020603050405020304" pitchFamily="18" charset="0"/>
              </a:rPr>
              <a:t>Chattogram</a:t>
            </a:r>
            <a:r>
              <a:rPr lang="en-US" sz="2800" dirty="0">
                <a:latin typeface="Times New Roman" panose="02020603050405020304" pitchFamily="18" charset="0"/>
                <a:cs typeface="Times New Roman" panose="02020603050405020304" pitchFamily="18" charset="0"/>
              </a:rPr>
              <a:t> Metropolitan Area. Urban land use metrics, vegetation, and </a:t>
            </a:r>
            <a:r>
              <a:rPr lang="en-US" sz="2800" dirty="0" err="1">
                <a:latin typeface="Times New Roman" panose="02020603050405020304" pitchFamily="18" charset="0"/>
                <a:cs typeface="Times New Roman" panose="02020603050405020304" pitchFamily="18" charset="0"/>
              </a:rPr>
              <a:t>waterbody</a:t>
            </a:r>
            <a:r>
              <a:rPr lang="en-US" sz="2800" dirty="0">
                <a:latin typeface="Times New Roman" panose="02020603050405020304" pitchFamily="18" charset="0"/>
                <a:cs typeface="Times New Roman" panose="02020603050405020304" pitchFamily="18" charset="0"/>
              </a:rPr>
              <a:t> proportions were assessed at 500 m grids to study their impact on LST.</a:t>
            </a:r>
          </a:p>
        </p:txBody>
      </p:sp>
    </p:spTree>
    <p:extLst>
      <p:ext uri="{BB962C8B-B14F-4D97-AF65-F5344CB8AC3E}">
        <p14:creationId xmlns:p14="http://schemas.microsoft.com/office/powerpoint/2010/main" val="788893101"/>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4790D-0DE8-73D2-A3FB-D39D4B93F69C}"/>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3400" cap="none" spc="0" dirty="0"/>
              <a:t>“Examining The Nexus Between Land Surface Temperature And Urban Growth In </a:t>
            </a:r>
            <a:r>
              <a:rPr lang="en-US" sz="3400" cap="none" spc="0" dirty="0" err="1"/>
              <a:t>Chattogram</a:t>
            </a:r>
            <a:r>
              <a:rPr lang="en-US" sz="3400" cap="none" spc="0" dirty="0"/>
              <a:t> Metropolitan Area Of Bangladesh Using Long Term Landsat Series Data”</a:t>
            </a:r>
          </a:p>
        </p:txBody>
      </p:sp>
      <p:pic>
        <p:nvPicPr>
          <p:cNvPr id="14" name="Picture 13" descr="Green and dry land">
            <a:extLst>
              <a:ext uri="{FF2B5EF4-FFF2-40B4-BE49-F238E27FC236}">
                <a16:creationId xmlns="" xmlns:a16="http://schemas.microsoft.com/office/drawing/2014/main" id="{3BF45698-B779-B4B3-A5D4-F84A485E84F6}"/>
              </a:ext>
            </a:extLst>
          </p:cNvPr>
          <p:cNvPicPr>
            <a:picLocks noChangeAspect="1"/>
          </p:cNvPicPr>
          <p:nvPr/>
        </p:nvPicPr>
        <p:blipFill>
          <a:blip r:embed="rId2"/>
          <a:srcRect l="25188" r="3264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Date Placeholder 2"/>
          <p:cNvSpPr>
            <a:spLocks noGrp="1"/>
          </p:cNvSpPr>
          <p:nvPr>
            <p:ph type="dt" sz="half" idx="10"/>
          </p:nvPr>
        </p:nvSpPr>
        <p:spPr/>
        <p:txBody>
          <a:bodyPr/>
          <a:lstStyle/>
          <a:p>
            <a:fld id="{977C3755-1959-4005-8BEF-311B3AC57F07}" type="datetime1">
              <a:rPr lang="en-US" smtClean="0"/>
              <a:t>1/15/2025</a:t>
            </a:fld>
            <a:endParaRPr lang="en-US"/>
          </a:p>
        </p:txBody>
      </p:sp>
      <p:sp>
        <p:nvSpPr>
          <p:cNvPr id="4" name="Footer Placeholder 3"/>
          <p:cNvSpPr>
            <a:spLocks noGrp="1"/>
          </p:cNvSpPr>
          <p:nvPr>
            <p:ph type="ftr" sz="quarter" idx="11"/>
          </p:nvPr>
        </p:nvSpPr>
        <p:spPr/>
        <p:txBody>
          <a:bodyPr/>
          <a:lstStyle/>
          <a:p>
            <a:r>
              <a:rPr lang="en-US" smtClean="0"/>
              <a:t>Khatun e Jannat Mimia</a:t>
            </a:r>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2</a:t>
            </a:fld>
            <a:endParaRPr lang="en-US"/>
          </a:p>
        </p:txBody>
      </p:sp>
    </p:spTree>
    <p:extLst>
      <p:ext uri="{BB962C8B-B14F-4D97-AF65-F5344CB8AC3E}">
        <p14:creationId xmlns:p14="http://schemas.microsoft.com/office/powerpoint/2010/main" val="858683529"/>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E8BB7-BB62-4D6F-46EF-DA8BF4424B1B}"/>
              </a:ext>
            </a:extLst>
          </p:cNvPr>
          <p:cNvSpPr>
            <a:spLocks noGrp="1"/>
          </p:cNvSpPr>
          <p:nvPr>
            <p:ph type="title"/>
          </p:nvPr>
        </p:nvSpPr>
        <p:spPr>
          <a:xfrm>
            <a:off x="841248" y="256032"/>
            <a:ext cx="10506456" cy="1014984"/>
          </a:xfrm>
        </p:spPr>
        <p:txBody>
          <a:bodyPr anchor="b">
            <a:normAutofit/>
          </a:bodyPr>
          <a:lstStyle/>
          <a:p>
            <a:r>
              <a:rPr lang="en-US" b="1" spc="300" dirty="0"/>
              <a:t>Abstract</a:t>
            </a:r>
          </a:p>
        </p:txBody>
      </p:sp>
      <p:graphicFrame>
        <p:nvGraphicFramePr>
          <p:cNvPr id="5" name="Content Placeholder 2">
            <a:extLst>
              <a:ext uri="{FF2B5EF4-FFF2-40B4-BE49-F238E27FC236}">
                <a16:creationId xmlns="" xmlns:a16="http://schemas.microsoft.com/office/drawing/2014/main" id="{180964FE-E9D7-451F-3F60-BA60159413D5}"/>
              </a:ext>
            </a:extLst>
          </p:cNvPr>
          <p:cNvGraphicFramePr>
            <a:graphicFrameLocks noGrp="1"/>
          </p:cNvGraphicFramePr>
          <p:nvPr>
            <p:ph idx="1"/>
            <p:extLst>
              <p:ext uri="{D42A27DB-BD31-4B8C-83A1-F6EECF244321}">
                <p14:modId xmlns:p14="http://schemas.microsoft.com/office/powerpoint/2010/main" val="16300892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3052607F-B16B-4628-A974-AC9C05B4EA9D}" type="datetime1">
              <a:rPr lang="en-US" smtClean="0"/>
              <a:t>1/15/2025</a:t>
            </a:fld>
            <a:endParaRPr lang="en-US"/>
          </a:p>
        </p:txBody>
      </p:sp>
      <p:sp>
        <p:nvSpPr>
          <p:cNvPr id="4" name="Footer Placeholder 3"/>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3</a:t>
            </a:fld>
            <a:endParaRPr lang="en-US"/>
          </a:p>
        </p:txBody>
      </p:sp>
    </p:spTree>
    <p:extLst>
      <p:ext uri="{BB962C8B-B14F-4D97-AF65-F5344CB8AC3E}">
        <p14:creationId xmlns:p14="http://schemas.microsoft.com/office/powerpoint/2010/main" val="2110848142"/>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7200000" s="0" l="0"/>
                                      </p:by>
                                    </p:animClr>
                                    <p:animClr clrSpc="hsl" dir="cw">
                                      <p:cBhvr>
                                        <p:cTn id="7" dur="500" fill="hold"/>
                                        <p:tgtEl>
                                          <p:spTgt spid="5"/>
                                        </p:tgtEl>
                                        <p:attrNameLst>
                                          <p:attrName>fillcolor</p:attrName>
                                        </p:attrNameLst>
                                      </p:cBhvr>
                                      <p:by>
                                        <p:hsl h="7200000" s="0" l="0"/>
                                      </p:by>
                                    </p:animClr>
                                    <p:animClr clrSpc="hsl" dir="cw">
                                      <p:cBhvr>
                                        <p:cTn id="8" dur="500" fill="hold"/>
                                        <p:tgtEl>
                                          <p:spTgt spid="5"/>
                                        </p:tgtEl>
                                        <p:attrNameLst>
                                          <p:attrName>stroke.color</p:attrName>
                                        </p:attrNameLst>
                                      </p:cBhvr>
                                      <p:by>
                                        <p:hsl h="7200000" s="0" l="0"/>
                                      </p:by>
                                    </p:animClr>
                                    <p:set>
                                      <p:cBhvr>
                                        <p:cTn id="9"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0064C-0D6E-E2A4-BE02-F93C12A8974C}"/>
              </a:ext>
            </a:extLst>
          </p:cNvPr>
          <p:cNvSpPr>
            <a:spLocks noGrp="1"/>
          </p:cNvSpPr>
          <p:nvPr>
            <p:ph type="title"/>
          </p:nvPr>
        </p:nvSpPr>
        <p:spPr>
          <a:xfrm>
            <a:off x="838200" y="365125"/>
            <a:ext cx="5393361" cy="1325563"/>
          </a:xfrm>
        </p:spPr>
        <p:txBody>
          <a:bodyPr>
            <a:normAutofit/>
          </a:bodyPr>
          <a:lstStyle/>
          <a:p>
            <a:r>
              <a:rPr lang="en-US" b="1" spc="300" dirty="0"/>
              <a:t>Introduction</a:t>
            </a:r>
          </a:p>
        </p:txBody>
      </p:sp>
      <p:sp>
        <p:nvSpPr>
          <p:cNvPr id="3" name="Content Placeholder 2">
            <a:extLst>
              <a:ext uri="{FF2B5EF4-FFF2-40B4-BE49-F238E27FC236}">
                <a16:creationId xmlns="" xmlns:a16="http://schemas.microsoft.com/office/drawing/2014/main" id="{131BF3D6-A756-64DB-6E32-0AEAF5802317}"/>
              </a:ext>
            </a:extLst>
          </p:cNvPr>
          <p:cNvSpPr>
            <a:spLocks noGrp="1"/>
          </p:cNvSpPr>
          <p:nvPr>
            <p:ph idx="1"/>
          </p:nvPr>
        </p:nvSpPr>
        <p:spPr>
          <a:xfrm>
            <a:off x="838200" y="1825625"/>
            <a:ext cx="5393361" cy="4351338"/>
          </a:xfrm>
        </p:spPr>
        <p:txBody>
          <a:bodyPr>
            <a:normAutofit/>
          </a:bodyPr>
          <a:lstStyle/>
          <a:p>
            <a:pPr marL="0" indent="0">
              <a:buNone/>
            </a:pPr>
            <a:r>
              <a:rPr lang="en-US" sz="2200">
                <a:latin typeface="Times New Roman" panose="02020603050405020304" pitchFamily="18" charset="0"/>
                <a:cs typeface="Times New Roman" panose="02020603050405020304" pitchFamily="18" charset="0"/>
              </a:rPr>
              <a:t>Urbanization in developing countries, particularly in South Asia, is rapidly increasing, leading to significant Land-Use/Land-Cover (LULC) changes and Urban Heat Island (UHI) effects. This study focuses on Chattogram, Bangladesh, examining how LULC changes from 1990 to the present have impacted Land Surface Temperature (LST) and UHI, using satellite imagery and biophysical indices. The findings aim to inform urban planning and contribute to sustainable development goals, particularly in mitigating UHI effects in growing cities.</a:t>
            </a:r>
          </a:p>
        </p:txBody>
      </p:sp>
      <p:pic>
        <p:nvPicPr>
          <p:cNvPr id="5" name="Picture 4" descr="Aerial view of valley map">
            <a:extLst>
              <a:ext uri="{FF2B5EF4-FFF2-40B4-BE49-F238E27FC236}">
                <a16:creationId xmlns="" xmlns:a16="http://schemas.microsoft.com/office/drawing/2014/main" id="{BD22D309-6048-EC4C-05CC-248520FDC296}"/>
              </a:ext>
            </a:extLst>
          </p:cNvPr>
          <p:cNvPicPr>
            <a:picLocks noChangeAspect="1"/>
          </p:cNvPicPr>
          <p:nvPr/>
        </p:nvPicPr>
        <p:blipFill>
          <a:blip r:embed="rId2"/>
          <a:srcRect l="16310" r="26690"/>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Date Placeholder 3"/>
          <p:cNvSpPr>
            <a:spLocks noGrp="1"/>
          </p:cNvSpPr>
          <p:nvPr>
            <p:ph type="dt" sz="half" idx="10"/>
          </p:nvPr>
        </p:nvSpPr>
        <p:spPr/>
        <p:txBody>
          <a:bodyPr/>
          <a:lstStyle/>
          <a:p>
            <a:fld id="{CDC869A4-4BD2-47DE-94D2-3E732B97DB9F}" type="datetime1">
              <a:rPr lang="en-US" smtClean="0"/>
              <a:t>1/15/2025</a:t>
            </a:fld>
            <a:endParaRPr lang="en-US"/>
          </a:p>
        </p:txBody>
      </p:sp>
      <p:sp>
        <p:nvSpPr>
          <p:cNvPr id="6" name="Footer Placeholder 5"/>
          <p:cNvSpPr>
            <a:spLocks noGrp="1"/>
          </p:cNvSpPr>
          <p:nvPr>
            <p:ph type="ftr" sz="quarter" idx="11"/>
          </p:nvPr>
        </p:nvSpPr>
        <p:spPr/>
        <p:txBody>
          <a:bodyPr/>
          <a:lstStyle/>
          <a:p>
            <a:r>
              <a:rPr lang="en-US" smtClean="0"/>
              <a:t>Khatun e Jannat Mimia</a:t>
            </a:r>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4</a:t>
            </a:fld>
            <a:endParaRPr lang="en-US"/>
          </a:p>
        </p:txBody>
      </p:sp>
    </p:spTree>
    <p:extLst>
      <p:ext uri="{BB962C8B-B14F-4D97-AF65-F5344CB8AC3E}">
        <p14:creationId xmlns:p14="http://schemas.microsoft.com/office/powerpoint/2010/main" val="2669142981"/>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0801C4-E02B-C544-54FB-59C44600E279}"/>
              </a:ext>
            </a:extLst>
          </p:cNvPr>
          <p:cNvSpPr>
            <a:spLocks noGrp="1"/>
          </p:cNvSpPr>
          <p:nvPr>
            <p:ph type="title"/>
          </p:nvPr>
        </p:nvSpPr>
        <p:spPr>
          <a:xfrm>
            <a:off x="630936" y="640080"/>
            <a:ext cx="4818888" cy="1481328"/>
          </a:xfrm>
        </p:spPr>
        <p:txBody>
          <a:bodyPr anchor="b">
            <a:normAutofit/>
          </a:bodyPr>
          <a:lstStyle/>
          <a:p>
            <a:r>
              <a:rPr lang="en-US" sz="5000" b="1" spc="300" dirty="0"/>
              <a:t>Materials and methods</a:t>
            </a:r>
          </a:p>
        </p:txBody>
      </p:sp>
      <p:sp>
        <p:nvSpPr>
          <p:cNvPr id="3" name="Content Placeholder 2">
            <a:extLst>
              <a:ext uri="{FF2B5EF4-FFF2-40B4-BE49-F238E27FC236}">
                <a16:creationId xmlns="" xmlns:a16="http://schemas.microsoft.com/office/drawing/2014/main" id="{86F9A071-8AE5-D47F-49F6-E0216A1E2618}"/>
              </a:ext>
            </a:extLst>
          </p:cNvPr>
          <p:cNvSpPr>
            <a:spLocks noGrp="1"/>
          </p:cNvSpPr>
          <p:nvPr>
            <p:ph idx="1"/>
          </p:nvPr>
        </p:nvSpPr>
        <p:spPr>
          <a:xfrm>
            <a:off x="630936" y="2660904"/>
            <a:ext cx="4818888" cy="3547872"/>
          </a:xfrm>
        </p:spPr>
        <p:txBody>
          <a:bodyPr anchor="t">
            <a:normAutofit/>
          </a:bodyPr>
          <a:lstStyle/>
          <a:p>
            <a:r>
              <a:rPr lang="en-US" sz="2200">
                <a:latin typeface="Times New Roman" panose="02020603050405020304" pitchFamily="18" charset="0"/>
                <a:cs typeface="Times New Roman" panose="02020603050405020304" pitchFamily="18" charset="0"/>
              </a:rPr>
              <a:t>The study focuses on the 729.85 km² Chattogram Metropolitan Area, with Chattogram City as its core.</a:t>
            </a:r>
          </a:p>
          <a:p>
            <a:r>
              <a:rPr lang="en-US" sz="2200">
                <a:latin typeface="Times New Roman" panose="02020603050405020304" pitchFamily="18" charset="0"/>
                <a:cs typeface="Times New Roman" panose="02020603050405020304" pitchFamily="18" charset="0"/>
              </a:rPr>
              <a:t>Located between 90°41′E and 92°2′E longitude, CMA is bordered by the Bay of Bengal and major rivers. </a:t>
            </a:r>
          </a:p>
          <a:p>
            <a:r>
              <a:rPr lang="en-US" sz="2200">
                <a:latin typeface="Times New Roman" panose="02020603050405020304" pitchFamily="18" charset="0"/>
                <a:cs typeface="Times New Roman" panose="02020603050405020304" pitchFamily="18" charset="0"/>
              </a:rPr>
              <a:t>It experiences a tropical monsoon climate with annual rainfall between 2400 mm and 3000 mm.</a:t>
            </a:r>
          </a:p>
        </p:txBody>
      </p:sp>
      <p:pic>
        <p:nvPicPr>
          <p:cNvPr id="6" name="Picture 5" descr="A map of different colored areas&#10;&#10;Description automatically generated">
            <a:extLst>
              <a:ext uri="{FF2B5EF4-FFF2-40B4-BE49-F238E27FC236}">
                <a16:creationId xmlns="" xmlns:a16="http://schemas.microsoft.com/office/drawing/2014/main" id="{6B260C09-8AE9-8C20-7980-799CBA683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033878"/>
            <a:ext cx="5458968" cy="4790243"/>
          </a:xfrm>
          <a:prstGeom prst="rect">
            <a:avLst/>
          </a:prstGeom>
        </p:spPr>
      </p:pic>
      <p:sp>
        <p:nvSpPr>
          <p:cNvPr id="4" name="TextBox 3">
            <a:extLst>
              <a:ext uri="{FF2B5EF4-FFF2-40B4-BE49-F238E27FC236}">
                <a16:creationId xmlns="" xmlns:a16="http://schemas.microsoft.com/office/drawing/2014/main" id="{6EF8343D-9D9F-3931-6ED0-FCE70DB5F73C}"/>
              </a:ext>
            </a:extLst>
          </p:cNvPr>
          <p:cNvSpPr txBox="1"/>
          <p:nvPr/>
        </p:nvSpPr>
        <p:spPr>
          <a:xfrm>
            <a:off x="5334000" y="2057400"/>
            <a:ext cx="3228975" cy="2000250"/>
          </a:xfrm>
          <a:prstGeom prst="rect">
            <a:avLst/>
          </a:prstGeom>
          <a:noFill/>
        </p:spPr>
        <p:txBody>
          <a:bodyPr wrap="square" rtlCol="0">
            <a:spAutoFit/>
          </a:bodyPr>
          <a:lstStyle/>
          <a:p>
            <a:endParaRPr lang="en-US" dirty="0"/>
          </a:p>
        </p:txBody>
      </p:sp>
      <p:sp>
        <p:nvSpPr>
          <p:cNvPr id="5" name="Date Placeholder 4"/>
          <p:cNvSpPr>
            <a:spLocks noGrp="1"/>
          </p:cNvSpPr>
          <p:nvPr>
            <p:ph type="dt" sz="half" idx="10"/>
          </p:nvPr>
        </p:nvSpPr>
        <p:spPr/>
        <p:txBody>
          <a:bodyPr/>
          <a:lstStyle/>
          <a:p>
            <a:fld id="{E01C0220-42E4-4C77-9F16-C2950647226F}" type="datetime1">
              <a:rPr lang="en-US" smtClean="0"/>
              <a:t>1/15/2025</a:t>
            </a:fld>
            <a:endParaRPr lang="en-US"/>
          </a:p>
        </p:txBody>
      </p:sp>
      <p:sp>
        <p:nvSpPr>
          <p:cNvPr id="7" name="Footer Placeholder 6"/>
          <p:cNvSpPr>
            <a:spLocks noGrp="1"/>
          </p:cNvSpPr>
          <p:nvPr>
            <p:ph type="ftr" sz="quarter" idx="11"/>
          </p:nvPr>
        </p:nvSpPr>
        <p:spPr/>
        <p:txBody>
          <a:bodyPr/>
          <a:lstStyle/>
          <a:p>
            <a:r>
              <a:rPr lang="en-US" smtClean="0"/>
              <a:t>Khatun e Jannat Mimia</a:t>
            </a:r>
            <a:endParaRPr lang="en-US"/>
          </a:p>
        </p:txBody>
      </p:sp>
      <p:sp>
        <p:nvSpPr>
          <p:cNvPr id="8" name="Slide Number Placeholder 7"/>
          <p:cNvSpPr>
            <a:spLocks noGrp="1"/>
          </p:cNvSpPr>
          <p:nvPr>
            <p:ph type="sldNum" sz="quarter" idx="12"/>
          </p:nvPr>
        </p:nvSpPr>
        <p:spPr/>
        <p:txBody>
          <a:bodyPr/>
          <a:lstStyle/>
          <a:p>
            <a:fld id="{1B8B3671-A306-4A69-8480-FA9BE839245D}" type="slidenum">
              <a:rPr lang="en-US" smtClean="0"/>
              <a:t>5</a:t>
            </a:fld>
            <a:endParaRPr lang="en-US"/>
          </a:p>
        </p:txBody>
      </p:sp>
    </p:spTree>
    <p:extLst>
      <p:ext uri="{BB962C8B-B14F-4D97-AF65-F5344CB8AC3E}">
        <p14:creationId xmlns:p14="http://schemas.microsoft.com/office/powerpoint/2010/main" val="1156385244"/>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BCED4D40-4B67-4331-AC48-79B82B4A47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1630EBB-BD31-EDE1-9163-6B4964B43E7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Table 1</a:t>
            </a:r>
          </a:p>
        </p:txBody>
      </p:sp>
      <p:sp>
        <p:nvSpPr>
          <p:cNvPr id="3" name="Content Placeholder 2">
            <a:extLst>
              <a:ext uri="{FF2B5EF4-FFF2-40B4-BE49-F238E27FC236}">
                <a16:creationId xmlns="" xmlns:a16="http://schemas.microsoft.com/office/drawing/2014/main" id="{E28F7FD7-0EF6-0B70-A593-CC266D087075}"/>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b="1" kern="1200">
                <a:solidFill>
                  <a:schemeClr val="tx1"/>
                </a:solidFill>
                <a:latin typeface="+mn-lt"/>
                <a:ea typeface="+mn-ea"/>
                <a:cs typeface="+mn-cs"/>
              </a:rPr>
              <a:t>Accuracy assessment statistics of the image-based LULC classification.</a:t>
            </a:r>
          </a:p>
        </p:txBody>
      </p:sp>
      <p:sp>
        <p:nvSpPr>
          <p:cNvPr id="21" name="sketch line">
            <a:extLst>
              <a:ext uri="{FF2B5EF4-FFF2-40B4-BE49-F238E27FC236}">
                <a16:creationId xmlns="" xmlns:a16="http://schemas.microsoft.com/office/drawing/2014/main" id="{670CEDEF-4F34-412E-84EE-329C1E936A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 xmlns:a16="http://schemas.microsoft.com/office/drawing/2014/main" id="{5F0AD1EE-BA75-AF72-E535-6548E21A94EE}"/>
              </a:ext>
            </a:extLst>
          </p:cNvPr>
          <p:cNvGraphicFramePr>
            <a:graphicFrameLocks noGrp="1"/>
          </p:cNvGraphicFramePr>
          <p:nvPr>
            <p:extLst>
              <p:ext uri="{D42A27DB-BD31-4B8C-83A1-F6EECF244321}">
                <p14:modId xmlns:p14="http://schemas.microsoft.com/office/powerpoint/2010/main" val="1924233768"/>
              </p:ext>
            </p:extLst>
          </p:nvPr>
        </p:nvGraphicFramePr>
        <p:xfrm>
          <a:off x="588242" y="2633472"/>
          <a:ext cx="11012468" cy="3586354"/>
        </p:xfrm>
        <a:graphic>
          <a:graphicData uri="http://schemas.openxmlformats.org/drawingml/2006/table">
            <a:tbl>
              <a:tblPr firstRow="1" bandRow="1">
                <a:noFill/>
                <a:tableStyleId>{08FB837D-C827-4EFA-A057-4D05807E0F7C}</a:tableStyleId>
              </a:tblPr>
              <a:tblGrid>
                <a:gridCol w="3806898">
                  <a:extLst>
                    <a:ext uri="{9D8B030D-6E8A-4147-A177-3AD203B41FA5}">
                      <a16:colId xmlns="" xmlns:a16="http://schemas.microsoft.com/office/drawing/2014/main" val="1733251438"/>
                    </a:ext>
                  </a:extLst>
                </a:gridCol>
                <a:gridCol w="4289560">
                  <a:extLst>
                    <a:ext uri="{9D8B030D-6E8A-4147-A177-3AD203B41FA5}">
                      <a16:colId xmlns="" xmlns:a16="http://schemas.microsoft.com/office/drawing/2014/main" val="2723756690"/>
                    </a:ext>
                  </a:extLst>
                </a:gridCol>
                <a:gridCol w="2916010">
                  <a:extLst>
                    <a:ext uri="{9D8B030D-6E8A-4147-A177-3AD203B41FA5}">
                      <a16:colId xmlns="" xmlns:a16="http://schemas.microsoft.com/office/drawing/2014/main" val="1500648593"/>
                    </a:ext>
                  </a:extLst>
                </a:gridCol>
              </a:tblGrid>
              <a:tr h="767902">
                <a:tc>
                  <a:txBody>
                    <a:bodyPr/>
                    <a:lstStyle/>
                    <a:p>
                      <a:pPr algn="ctr"/>
                      <a:r>
                        <a:rPr lang="en-US" sz="2200" b="0" cap="all" spc="150">
                          <a:solidFill>
                            <a:schemeClr val="lt1"/>
                          </a:solidFill>
                        </a:rPr>
                        <a:t>Study Year</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tc>
                  <a:txBody>
                    <a:bodyPr/>
                    <a:lstStyle/>
                    <a:p>
                      <a:pPr algn="ctr"/>
                      <a:r>
                        <a:rPr lang="en-US" sz="2200" b="0" cap="all" spc="150">
                          <a:solidFill>
                            <a:schemeClr val="lt1"/>
                          </a:solidFill>
                        </a:rPr>
                        <a:t>Overall Accuracy</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tc>
                  <a:txBody>
                    <a:bodyPr/>
                    <a:lstStyle/>
                    <a:p>
                      <a:pPr algn="ctr"/>
                      <a:r>
                        <a:rPr lang="en-US" sz="2200" b="0" cap="all" spc="150">
                          <a:solidFill>
                            <a:schemeClr val="lt1"/>
                          </a:solidFill>
                        </a:rPr>
                        <a:t>Khat(%)</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extLst>
                  <a:ext uri="{0D108BD9-81ED-4DB2-BD59-A6C34878D82A}">
                    <a16:rowId xmlns="" xmlns:a16="http://schemas.microsoft.com/office/drawing/2014/main" val="3146011284"/>
                  </a:ext>
                </a:extLst>
              </a:tr>
              <a:tr h="704613">
                <a:tc>
                  <a:txBody>
                    <a:bodyPr/>
                    <a:lstStyle/>
                    <a:p>
                      <a:pPr algn="ctr"/>
                      <a:r>
                        <a:rPr lang="en-US" sz="1800" cap="none" spc="0">
                          <a:solidFill>
                            <a:schemeClr val="tx1"/>
                          </a:solidFill>
                        </a:rPr>
                        <a:t>1900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tc>
                  <a:txBody>
                    <a:bodyPr/>
                    <a:lstStyle/>
                    <a:p>
                      <a:pPr algn="ctr"/>
                      <a:r>
                        <a:rPr lang="en-US" sz="1800" cap="none" spc="0">
                          <a:solidFill>
                            <a:schemeClr val="tx1"/>
                          </a:solidFill>
                        </a:rPr>
                        <a:t>96.00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tc>
                  <a:txBody>
                    <a:bodyPr/>
                    <a:lstStyle/>
                    <a:p>
                      <a:pPr algn="ctr"/>
                      <a:r>
                        <a:rPr lang="en-US" sz="1800" cap="none" spc="0">
                          <a:solidFill>
                            <a:schemeClr val="tx1"/>
                          </a:solidFill>
                        </a:rPr>
                        <a:t>95.20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extLst>
                  <a:ext uri="{0D108BD9-81ED-4DB2-BD59-A6C34878D82A}">
                    <a16:rowId xmlns="" xmlns:a16="http://schemas.microsoft.com/office/drawing/2014/main" val="28662433"/>
                  </a:ext>
                </a:extLst>
              </a:tr>
              <a:tr h="704613">
                <a:tc>
                  <a:txBody>
                    <a:bodyPr/>
                    <a:lstStyle/>
                    <a:p>
                      <a:pPr algn="ctr"/>
                      <a:r>
                        <a:rPr lang="en-US" sz="1800" cap="none" spc="0">
                          <a:solidFill>
                            <a:schemeClr val="tx1"/>
                          </a:solidFill>
                        </a:rPr>
                        <a:t>2000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97.00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96.40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 xmlns:a16="http://schemas.microsoft.com/office/drawing/2014/main" val="526826684"/>
                  </a:ext>
                </a:extLst>
              </a:tr>
              <a:tr h="704613">
                <a:tc>
                  <a:txBody>
                    <a:bodyPr/>
                    <a:lstStyle/>
                    <a:p>
                      <a:pPr algn="ctr"/>
                      <a:r>
                        <a:rPr lang="en-US" sz="1800" cap="none" spc="0">
                          <a:solidFill>
                            <a:schemeClr val="tx1"/>
                          </a:solidFill>
                        </a:rPr>
                        <a:t>2010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92.62</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91.00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 xmlns:a16="http://schemas.microsoft.com/office/drawing/2014/main" val="2424695478"/>
                  </a:ext>
                </a:extLst>
              </a:tr>
              <a:tr h="704613">
                <a:tc>
                  <a:txBody>
                    <a:bodyPr/>
                    <a:lstStyle/>
                    <a:p>
                      <a:pPr algn="ctr"/>
                      <a:r>
                        <a:rPr lang="en-US" sz="1800" cap="none" spc="0">
                          <a:solidFill>
                            <a:schemeClr val="tx1"/>
                          </a:solidFill>
                        </a:rPr>
                        <a:t>2020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93.98</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92.78</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 xmlns:a16="http://schemas.microsoft.com/office/drawing/2014/main" val="813412175"/>
                  </a:ext>
                </a:extLst>
              </a:tr>
            </a:tbl>
          </a:graphicData>
        </a:graphic>
      </p:graphicFrame>
      <p:sp>
        <p:nvSpPr>
          <p:cNvPr id="5" name="Date Placeholder 4"/>
          <p:cNvSpPr>
            <a:spLocks noGrp="1"/>
          </p:cNvSpPr>
          <p:nvPr>
            <p:ph type="dt" sz="half" idx="10"/>
          </p:nvPr>
        </p:nvSpPr>
        <p:spPr/>
        <p:txBody>
          <a:bodyPr/>
          <a:lstStyle/>
          <a:p>
            <a:fld id="{BC3BA932-3EFE-4B5B-B055-E44E4D72A416}" type="datetime1">
              <a:rPr lang="en-US" smtClean="0"/>
              <a:t>1/15/2025</a:t>
            </a:fld>
            <a:endParaRPr lang="en-US"/>
          </a:p>
        </p:txBody>
      </p:sp>
      <p:sp>
        <p:nvSpPr>
          <p:cNvPr id="6" name="Footer Placeholder 5"/>
          <p:cNvSpPr>
            <a:spLocks noGrp="1"/>
          </p:cNvSpPr>
          <p:nvPr>
            <p:ph type="ftr" sz="quarter" idx="11"/>
          </p:nvPr>
        </p:nvSpPr>
        <p:spPr/>
        <p:txBody>
          <a:bodyPr/>
          <a:lstStyle/>
          <a:p>
            <a:r>
              <a:rPr lang="en-US" smtClean="0"/>
              <a:t>Khatun e Jannat Mimia</a:t>
            </a:r>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6</a:t>
            </a:fld>
            <a:endParaRPr lang="en-US"/>
          </a:p>
        </p:txBody>
      </p:sp>
    </p:spTree>
    <p:extLst>
      <p:ext uri="{BB962C8B-B14F-4D97-AF65-F5344CB8AC3E}">
        <p14:creationId xmlns:p14="http://schemas.microsoft.com/office/powerpoint/2010/main" val="3931007268"/>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B01FB-5EA8-599B-82DE-E2D40FF1E2A7}"/>
              </a:ext>
            </a:extLst>
          </p:cNvPr>
          <p:cNvSpPr>
            <a:spLocks noGrp="1"/>
          </p:cNvSpPr>
          <p:nvPr>
            <p:ph type="title"/>
          </p:nvPr>
        </p:nvSpPr>
        <p:spPr/>
        <p:txBody>
          <a:bodyPr/>
          <a:lstStyle/>
          <a:p>
            <a:r>
              <a:rPr lang="en-US" b="1" spc="300" dirty="0"/>
              <a:t>Results and Discussions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7543403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Date Placeholder 7"/>
          <p:cNvSpPr>
            <a:spLocks noGrp="1"/>
          </p:cNvSpPr>
          <p:nvPr>
            <p:ph type="dt" sz="half" idx="10"/>
          </p:nvPr>
        </p:nvSpPr>
        <p:spPr/>
        <p:txBody>
          <a:bodyPr/>
          <a:lstStyle/>
          <a:p>
            <a:fld id="{487D4C46-5662-481E-BE54-BC010C99AC67}" type="datetime1">
              <a:rPr lang="en-US" smtClean="0"/>
              <a:t>1/15/2025</a:t>
            </a:fld>
            <a:endParaRPr lang="en-US"/>
          </a:p>
        </p:txBody>
      </p:sp>
      <p:sp>
        <p:nvSpPr>
          <p:cNvPr id="9" name="Footer Placeholder 8"/>
          <p:cNvSpPr>
            <a:spLocks noGrp="1"/>
          </p:cNvSpPr>
          <p:nvPr>
            <p:ph type="ftr" sz="quarter" idx="11"/>
          </p:nvPr>
        </p:nvSpPr>
        <p:spPr/>
        <p:txBody>
          <a:bodyPr/>
          <a:lstStyle/>
          <a:p>
            <a:r>
              <a:rPr lang="en-US" smtClean="0"/>
              <a:t>Khatun e Jannat Mimia</a:t>
            </a:r>
            <a:endParaRPr lang="en-US"/>
          </a:p>
        </p:txBody>
      </p:sp>
      <p:sp>
        <p:nvSpPr>
          <p:cNvPr id="10" name="Slide Number Placeholder 9"/>
          <p:cNvSpPr>
            <a:spLocks noGrp="1"/>
          </p:cNvSpPr>
          <p:nvPr>
            <p:ph type="sldNum" sz="quarter" idx="12"/>
          </p:nvPr>
        </p:nvSpPr>
        <p:spPr/>
        <p:txBody>
          <a:bodyPr/>
          <a:lstStyle/>
          <a:p>
            <a:fld id="{1B8B3671-A306-4A69-8480-FA9BE839245D}" type="slidenum">
              <a:rPr lang="en-US" smtClean="0"/>
              <a:t>7</a:t>
            </a:fld>
            <a:endParaRPr lang="en-US"/>
          </a:p>
        </p:txBody>
      </p:sp>
    </p:spTree>
    <p:extLst>
      <p:ext uri="{BB962C8B-B14F-4D97-AF65-F5344CB8AC3E}">
        <p14:creationId xmlns:p14="http://schemas.microsoft.com/office/powerpoint/2010/main" val="106495670"/>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885E0-F21E-4365-BA0F-2A1ECF9FA8D5}" type="datetime1">
              <a:rPr lang="en-US" smtClean="0"/>
              <a:t>1/15/2025</a:t>
            </a:fld>
            <a:endParaRPr lang="en-US"/>
          </a:p>
        </p:txBody>
      </p:sp>
      <p:sp>
        <p:nvSpPr>
          <p:cNvPr id="5" name="Footer Placeholder 4"/>
          <p:cNvSpPr>
            <a:spLocks noGrp="1"/>
          </p:cNvSpPr>
          <p:nvPr>
            <p:ph type="ftr" sz="quarter" idx="11"/>
          </p:nvPr>
        </p:nvSpPr>
        <p:spPr/>
        <p:txBody>
          <a:bodyPr/>
          <a:lstStyle/>
          <a:p>
            <a:r>
              <a:rPr lang="en-US" smtClean="0"/>
              <a:t>Khatun e Jannat Mimia</a:t>
            </a:r>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16355695"/>
              </p:ext>
            </p:extLst>
          </p:nvPr>
        </p:nvGraphicFramePr>
        <p:xfrm>
          <a:off x="653264" y="890676"/>
          <a:ext cx="10700535" cy="4492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5280934"/>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80925881"/>
              </p:ext>
            </p:extLst>
          </p:nvPr>
        </p:nvGraphicFramePr>
        <p:xfrm>
          <a:off x="838200" y="139411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0DA885E0-F21E-4365-BA0F-2A1ECF9FA8D5}"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smtClean="0"/>
              <a:t>Keaton e </a:t>
            </a:r>
            <a:r>
              <a:rPr lang="en-US" dirty="0" err="1" smtClean="0"/>
              <a:t>Jannat</a:t>
            </a:r>
            <a:r>
              <a:rPr lang="en-US" dirty="0" smtClean="0"/>
              <a:t> Mimia</a:t>
            </a:r>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9</a:t>
            </a:fld>
            <a:endParaRPr lang="en-US"/>
          </a:p>
        </p:txBody>
      </p:sp>
      <p:sp>
        <p:nvSpPr>
          <p:cNvPr id="8" name="TextBox 7"/>
          <p:cNvSpPr txBox="1"/>
          <p:nvPr/>
        </p:nvSpPr>
        <p:spPr>
          <a:xfrm>
            <a:off x="1510301" y="421240"/>
            <a:ext cx="82912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Total Areas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031809"/>
      </p:ext>
    </p:extLst>
  </p:cSld>
  <p:clrMapOvr>
    <a:masterClrMapping/>
  </p:clrMapOvr>
  <mc:AlternateContent xmlns:mc="http://schemas.openxmlformats.org/markup-compatibility/2006">
    <mc:Choice xmlns:p14="http://schemas.microsoft.com/office/powerpoint/2010/main" Requires="p14">
      <p:transition p14:dur="10">
        <p:push dir="u"/>
      </p:transition>
    </mc:Choice>
    <mc:Fallback>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434</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Urban Climate </vt:lpstr>
      <vt:lpstr>“Examining The Nexus Between Land Surface Temperature And Urban Growth In Chattogram Metropolitan Area Of Bangladesh Using Long Term Landsat Series Data”</vt:lpstr>
      <vt:lpstr>Abstract</vt:lpstr>
      <vt:lpstr>Introduction</vt:lpstr>
      <vt:lpstr>Materials and methods</vt:lpstr>
      <vt:lpstr>Table 1</vt:lpstr>
      <vt:lpstr>Results and Discussions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Climate </dc:title>
  <dc:creator>RIFAT 008/56</dc:creator>
  <cp:lastModifiedBy>Mimia</cp:lastModifiedBy>
  <cp:revision>56</cp:revision>
  <dcterms:created xsi:type="dcterms:W3CDTF">2025-01-12T11:24:39Z</dcterms:created>
  <dcterms:modified xsi:type="dcterms:W3CDTF">2025-01-15T07:59:10Z</dcterms:modified>
</cp:coreProperties>
</file>