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7"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1" d="100"/>
          <a:sy n="101" d="100"/>
        </p:scale>
        <p:origin x="99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4D5EEF47-BF37-449E-91F1-11FC634FC88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158F462-C2E5-4802-BFE3-CA6257D0C808}">
      <dgm:prSet/>
      <dgm:spPr/>
      <dgm:t>
        <a:bodyPr/>
        <a:lstStyle/>
        <a:p>
          <a:r>
            <a:rPr lang="en-US"/>
            <a:t>This study examines the impact of Land-Use/Land-Cover changes on Land Surface Temperature (LST) in Chattogram, Bangladesh, revealing a significant increase in urban areas and LST over 28 years, with the Urban Heat Island effect intensifying. </a:t>
          </a:r>
        </a:p>
      </dgm:t>
    </dgm:pt>
    <dgm:pt modelId="{FC2DEF97-5A08-4F2C-9818-3949B0DAA0A4}" type="parTrans" cxnId="{1C8775B7-32FD-44B3-8112-AE4B623D5BC2}">
      <dgm:prSet/>
      <dgm:spPr/>
      <dgm:t>
        <a:bodyPr/>
        <a:lstStyle/>
        <a:p>
          <a:endParaRPr lang="en-US"/>
        </a:p>
      </dgm:t>
    </dgm:pt>
    <dgm:pt modelId="{BE9E0285-2C58-4268-BD10-C95F2EE702E8}" type="sibTrans" cxnId="{1C8775B7-32FD-44B3-8112-AE4B623D5BC2}">
      <dgm:prSet/>
      <dgm:spPr/>
      <dgm:t>
        <a:bodyPr/>
        <a:lstStyle/>
        <a:p>
          <a:endParaRPr lang="en-US"/>
        </a:p>
      </dgm:t>
    </dgm:pt>
    <dgm:pt modelId="{A8C2A02D-F8A1-404B-9A78-C0451056DF1B}">
      <dgm:prSet/>
      <dgm:spPr/>
      <dgm:t>
        <a:bodyPr/>
        <a:lstStyle/>
        <a:p>
          <a:r>
            <a:rPr lang="en-US"/>
            <a:t>It also highlights the relationship between biophysical indices and LST, offering solutions to mitigate the UHI effect by altering urban patch characteristics.</a:t>
          </a:r>
        </a:p>
      </dgm:t>
    </dgm:pt>
    <dgm:pt modelId="{5C7373E6-EAE3-4D1F-8CF4-359FF9DC2C6C}" type="parTrans" cxnId="{EC5D373C-8423-4AC8-9227-FDD0DB3BB489}">
      <dgm:prSet/>
      <dgm:spPr/>
      <dgm:t>
        <a:bodyPr/>
        <a:lstStyle/>
        <a:p>
          <a:endParaRPr lang="en-US"/>
        </a:p>
      </dgm:t>
    </dgm:pt>
    <dgm:pt modelId="{439CDF13-DBD0-4D0C-901D-88106C6B3360}" type="sibTrans" cxnId="{EC5D373C-8423-4AC8-9227-FDD0DB3BB489}">
      <dgm:prSet/>
      <dgm:spPr/>
      <dgm:t>
        <a:bodyPr/>
        <a:lstStyle/>
        <a:p>
          <a:endParaRPr lang="en-US"/>
        </a:p>
      </dgm:t>
    </dgm:pt>
    <dgm:pt modelId="{1EF09C45-623B-4130-970D-03A1808CDA68}" type="pres">
      <dgm:prSet presAssocID="{4D5EEF47-BF37-449E-91F1-11FC634FC88D}" presName="root" presStyleCnt="0">
        <dgm:presLayoutVars>
          <dgm:dir/>
          <dgm:resizeHandles val="exact"/>
        </dgm:presLayoutVars>
      </dgm:prSet>
      <dgm:spPr/>
    </dgm:pt>
    <dgm:pt modelId="{C9301A2F-2911-4463-B86A-545A78A23948}" type="pres">
      <dgm:prSet presAssocID="{3158F462-C2E5-4802-BFE3-CA6257D0C808}" presName="compNode" presStyleCnt="0"/>
      <dgm:spPr/>
    </dgm:pt>
    <dgm:pt modelId="{E9AA1704-0796-45B1-8DCB-70DA28386A1B}" type="pres">
      <dgm:prSet presAssocID="{3158F462-C2E5-4802-BFE3-CA6257D0C808}" presName="bgRect" presStyleLbl="bgShp" presStyleIdx="0" presStyleCnt="2"/>
      <dgm:spPr/>
    </dgm:pt>
    <dgm:pt modelId="{24C359E6-78DA-47F3-8605-57B593722F83}" type="pres">
      <dgm:prSet presAssocID="{3158F462-C2E5-4802-BFE3-CA6257D0C80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nset scene"/>
        </a:ext>
      </dgm:extLst>
    </dgm:pt>
    <dgm:pt modelId="{93EA4F77-9E05-4DF2-8BCC-980B109B2334}" type="pres">
      <dgm:prSet presAssocID="{3158F462-C2E5-4802-BFE3-CA6257D0C808}" presName="spaceRect" presStyleCnt="0"/>
      <dgm:spPr/>
    </dgm:pt>
    <dgm:pt modelId="{B333C642-4F4E-460C-AB5B-2F959F37D494}" type="pres">
      <dgm:prSet presAssocID="{3158F462-C2E5-4802-BFE3-CA6257D0C808}" presName="parTx" presStyleLbl="revTx" presStyleIdx="0" presStyleCnt="2">
        <dgm:presLayoutVars>
          <dgm:chMax val="0"/>
          <dgm:chPref val="0"/>
        </dgm:presLayoutVars>
      </dgm:prSet>
      <dgm:spPr/>
    </dgm:pt>
    <dgm:pt modelId="{B151FF09-CAA4-445A-8488-5F0EA7529C34}" type="pres">
      <dgm:prSet presAssocID="{BE9E0285-2C58-4268-BD10-C95F2EE702E8}" presName="sibTrans" presStyleCnt="0"/>
      <dgm:spPr/>
    </dgm:pt>
    <dgm:pt modelId="{8CE666B7-6A5A-4FC0-BBF2-AE9F4D12645A}" type="pres">
      <dgm:prSet presAssocID="{A8C2A02D-F8A1-404B-9A78-C0451056DF1B}" presName="compNode" presStyleCnt="0"/>
      <dgm:spPr/>
    </dgm:pt>
    <dgm:pt modelId="{A0396BA5-EDB5-4273-8AA8-118623041507}" type="pres">
      <dgm:prSet presAssocID="{A8C2A02D-F8A1-404B-9A78-C0451056DF1B}" presName="bgRect" presStyleLbl="bgShp" presStyleIdx="1" presStyleCnt="2"/>
      <dgm:spPr/>
    </dgm:pt>
    <dgm:pt modelId="{B4375B0C-5880-4462-9A66-5C6BDC42064E}" type="pres">
      <dgm:prSet presAssocID="{A8C2A02D-F8A1-404B-9A78-C0451056DF1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ty"/>
        </a:ext>
      </dgm:extLst>
    </dgm:pt>
    <dgm:pt modelId="{B1DCF7BC-88FD-4CEB-BB75-28CD34E66281}" type="pres">
      <dgm:prSet presAssocID="{A8C2A02D-F8A1-404B-9A78-C0451056DF1B}" presName="spaceRect" presStyleCnt="0"/>
      <dgm:spPr/>
    </dgm:pt>
    <dgm:pt modelId="{4DB322D9-11B6-4A48-BA8C-70C5E51A3F68}" type="pres">
      <dgm:prSet presAssocID="{A8C2A02D-F8A1-404B-9A78-C0451056DF1B}" presName="parTx" presStyleLbl="revTx" presStyleIdx="1" presStyleCnt="2">
        <dgm:presLayoutVars>
          <dgm:chMax val="0"/>
          <dgm:chPref val="0"/>
        </dgm:presLayoutVars>
      </dgm:prSet>
      <dgm:spPr/>
    </dgm:pt>
  </dgm:ptLst>
  <dgm:cxnLst>
    <dgm:cxn modelId="{EC5D373C-8423-4AC8-9227-FDD0DB3BB489}" srcId="{4D5EEF47-BF37-449E-91F1-11FC634FC88D}" destId="{A8C2A02D-F8A1-404B-9A78-C0451056DF1B}" srcOrd="1" destOrd="0" parTransId="{5C7373E6-EAE3-4D1F-8CF4-359FF9DC2C6C}" sibTransId="{439CDF13-DBD0-4D0C-901D-88106C6B3360}"/>
    <dgm:cxn modelId="{1CF76569-1972-400F-A6A9-6A6A6D082DC1}" type="presOf" srcId="{3158F462-C2E5-4802-BFE3-CA6257D0C808}" destId="{B333C642-4F4E-460C-AB5B-2F959F37D494}" srcOrd="0" destOrd="0" presId="urn:microsoft.com/office/officeart/2018/2/layout/IconVerticalSolidList"/>
    <dgm:cxn modelId="{1755534E-2B3C-42B3-A7F3-2E800F94561F}" type="presOf" srcId="{4D5EEF47-BF37-449E-91F1-11FC634FC88D}" destId="{1EF09C45-623B-4130-970D-03A1808CDA68}" srcOrd="0" destOrd="0" presId="urn:microsoft.com/office/officeart/2018/2/layout/IconVerticalSolidList"/>
    <dgm:cxn modelId="{1C8775B7-32FD-44B3-8112-AE4B623D5BC2}" srcId="{4D5EEF47-BF37-449E-91F1-11FC634FC88D}" destId="{3158F462-C2E5-4802-BFE3-CA6257D0C808}" srcOrd="0" destOrd="0" parTransId="{FC2DEF97-5A08-4F2C-9818-3949B0DAA0A4}" sibTransId="{BE9E0285-2C58-4268-BD10-C95F2EE702E8}"/>
    <dgm:cxn modelId="{0F8DF7E0-A543-484E-8DBE-B592651D81BE}" type="presOf" srcId="{A8C2A02D-F8A1-404B-9A78-C0451056DF1B}" destId="{4DB322D9-11B6-4A48-BA8C-70C5E51A3F68}" srcOrd="0" destOrd="0" presId="urn:microsoft.com/office/officeart/2018/2/layout/IconVerticalSolidList"/>
    <dgm:cxn modelId="{C7EF7836-D327-43EA-BCAD-68A9CFB3F519}" type="presParOf" srcId="{1EF09C45-623B-4130-970D-03A1808CDA68}" destId="{C9301A2F-2911-4463-B86A-545A78A23948}" srcOrd="0" destOrd="0" presId="urn:microsoft.com/office/officeart/2018/2/layout/IconVerticalSolidList"/>
    <dgm:cxn modelId="{2A687508-DD17-4938-A6A4-0D0E3047D2F1}" type="presParOf" srcId="{C9301A2F-2911-4463-B86A-545A78A23948}" destId="{E9AA1704-0796-45B1-8DCB-70DA28386A1B}" srcOrd="0" destOrd="0" presId="urn:microsoft.com/office/officeart/2018/2/layout/IconVerticalSolidList"/>
    <dgm:cxn modelId="{04C5D394-234D-4218-8A8B-EC8523315359}" type="presParOf" srcId="{C9301A2F-2911-4463-B86A-545A78A23948}" destId="{24C359E6-78DA-47F3-8605-57B593722F83}" srcOrd="1" destOrd="0" presId="urn:microsoft.com/office/officeart/2018/2/layout/IconVerticalSolidList"/>
    <dgm:cxn modelId="{2336B2DD-C49F-4B64-9C63-BBC758639453}" type="presParOf" srcId="{C9301A2F-2911-4463-B86A-545A78A23948}" destId="{93EA4F77-9E05-4DF2-8BCC-980B109B2334}" srcOrd="2" destOrd="0" presId="urn:microsoft.com/office/officeart/2018/2/layout/IconVerticalSolidList"/>
    <dgm:cxn modelId="{EF15DDC9-DC3D-4AFF-B2A9-C9FF8E9B4540}" type="presParOf" srcId="{C9301A2F-2911-4463-B86A-545A78A23948}" destId="{B333C642-4F4E-460C-AB5B-2F959F37D494}" srcOrd="3" destOrd="0" presId="urn:microsoft.com/office/officeart/2018/2/layout/IconVerticalSolidList"/>
    <dgm:cxn modelId="{03105E81-2BE7-44F3-97D4-A6F8FDBC3266}" type="presParOf" srcId="{1EF09C45-623B-4130-970D-03A1808CDA68}" destId="{B151FF09-CAA4-445A-8488-5F0EA7529C34}" srcOrd="1" destOrd="0" presId="urn:microsoft.com/office/officeart/2018/2/layout/IconVerticalSolidList"/>
    <dgm:cxn modelId="{1F3954A9-8BB5-4D43-8E38-3F9DFDFB2C00}" type="presParOf" srcId="{1EF09C45-623B-4130-970D-03A1808CDA68}" destId="{8CE666B7-6A5A-4FC0-BBF2-AE9F4D12645A}" srcOrd="2" destOrd="0" presId="urn:microsoft.com/office/officeart/2018/2/layout/IconVerticalSolidList"/>
    <dgm:cxn modelId="{F27C2CD9-D4FA-497F-94DD-7AB4FD4506A1}" type="presParOf" srcId="{8CE666B7-6A5A-4FC0-BBF2-AE9F4D12645A}" destId="{A0396BA5-EDB5-4273-8AA8-118623041507}" srcOrd="0" destOrd="0" presId="urn:microsoft.com/office/officeart/2018/2/layout/IconVerticalSolidList"/>
    <dgm:cxn modelId="{00CE6BCD-580E-4CA8-9C7B-7324D65407CC}" type="presParOf" srcId="{8CE666B7-6A5A-4FC0-BBF2-AE9F4D12645A}" destId="{B4375B0C-5880-4462-9A66-5C6BDC42064E}" srcOrd="1" destOrd="0" presId="urn:microsoft.com/office/officeart/2018/2/layout/IconVerticalSolidList"/>
    <dgm:cxn modelId="{6C6F1031-8C41-4E6E-A280-2C4571DC8125}" type="presParOf" srcId="{8CE666B7-6A5A-4FC0-BBF2-AE9F4D12645A}" destId="{B1DCF7BC-88FD-4CEB-BB75-28CD34E66281}" srcOrd="2" destOrd="0" presId="urn:microsoft.com/office/officeart/2018/2/layout/IconVerticalSolidList"/>
    <dgm:cxn modelId="{9BB013BC-D7C4-4A34-96B3-DD80DEB07673}" type="presParOf" srcId="{8CE666B7-6A5A-4FC0-BBF2-AE9F4D12645A}" destId="{4DB322D9-11B6-4A48-BA8C-70C5E51A3F6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AA1704-0796-45B1-8DCB-70DA28386A1B}">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C359E6-78DA-47F3-8605-57B593722F83}">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33C642-4F4E-460C-AB5B-2F959F37D494}">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844550">
            <a:lnSpc>
              <a:spcPct val="90000"/>
            </a:lnSpc>
            <a:spcBef>
              <a:spcPct val="0"/>
            </a:spcBef>
            <a:spcAft>
              <a:spcPct val="35000"/>
            </a:spcAft>
            <a:buNone/>
          </a:pPr>
          <a:r>
            <a:rPr lang="en-US" sz="1900" kern="1200"/>
            <a:t>This study examines the impact of Land-Use/Land-Cover changes on Land Surface Temperature (LST) in Chattogram, Bangladesh, revealing a significant increase in urban areas and LST over 28 years, with the Urban Heat Island effect intensifying. </a:t>
          </a:r>
        </a:p>
      </dsp:txBody>
      <dsp:txXfrm>
        <a:off x="1509882" y="708097"/>
        <a:ext cx="9005717" cy="1307257"/>
      </dsp:txXfrm>
    </dsp:sp>
    <dsp:sp modelId="{A0396BA5-EDB5-4273-8AA8-118623041507}">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375B0C-5880-4462-9A66-5C6BDC42064E}">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B322D9-11B6-4A48-BA8C-70C5E51A3F68}">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844550">
            <a:lnSpc>
              <a:spcPct val="90000"/>
            </a:lnSpc>
            <a:spcBef>
              <a:spcPct val="0"/>
            </a:spcBef>
            <a:spcAft>
              <a:spcPct val="35000"/>
            </a:spcAft>
            <a:buNone/>
          </a:pPr>
          <a:r>
            <a:rPr lang="en-US" sz="1900" kern="1200"/>
            <a:t>It also highlights the relationship between biophysical indices and LST, offering solutions to mitigate the UHI effect by altering urban patch characteristics.</a:t>
          </a:r>
        </a:p>
      </dsp:txBody>
      <dsp:txXfrm>
        <a:off x="1509882" y="2342169"/>
        <a:ext cx="9005717" cy="130725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BDDF98-C922-483F-97E9-3E76B0201B42}" type="datetimeFigureOut">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42758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DDF98-C922-483F-97E9-3E76B0201B42}" type="datetimeFigureOut">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4128107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DDF98-C922-483F-97E9-3E76B0201B42}" type="datetimeFigureOut">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439037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DDF98-C922-483F-97E9-3E76B0201B42}" type="datetimeFigureOut">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533320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BDDF98-C922-483F-97E9-3E76B0201B42}" type="datetimeFigureOut">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859764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BDDF98-C922-483F-97E9-3E76B0201B42}" type="datetimeFigureOut">
              <a:rPr lang="en-US" smtClean="0"/>
              <a:t>1/12/2025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480399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BDDF98-C922-483F-97E9-3E76B0201B42}" type="datetimeFigureOut">
              <a:rPr lang="en-US" smtClean="0"/>
              <a:t>1/12/2025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603071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DDF98-C922-483F-97E9-3E76B0201B42}" type="datetimeFigureOut">
              <a:rPr lang="en-US" smtClean="0"/>
              <a:t>1/12/2025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997557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BDDF98-C922-483F-97E9-3E76B0201B42}" type="datetimeFigureOut">
              <a:rPr lang="en-US" smtClean="0"/>
              <a:t>1/12/2025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899349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BDDF98-C922-483F-97E9-3E76B0201B42}" type="datetimeFigureOut">
              <a:rPr lang="en-US" smtClean="0"/>
              <a:t>1/12/2025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686386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BDDF98-C922-483F-97E9-3E76B0201B42}" type="datetimeFigureOut">
              <a:rPr lang="en-US" smtClean="0"/>
              <a:t>1/12/2025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660117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DBDDF98-C922-483F-97E9-3E76B0201B42}" type="datetimeFigureOut">
              <a:rPr lang="en-US" smtClean="0"/>
              <a:pPr/>
              <a:t>1/12/2025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B8B3671-A306-4A69-8480-FA9BE839245D}" type="slidenum">
              <a:rPr lang="en-US" smtClean="0"/>
              <a:pPr/>
              <a:t>‹#›</a:t>
            </a:fld>
            <a:endParaRPr lang="en-US"/>
          </a:p>
        </p:txBody>
      </p:sp>
    </p:spTree>
    <p:extLst>
      <p:ext uri="{BB962C8B-B14F-4D97-AF65-F5344CB8AC3E}">
        <p14:creationId xmlns:p14="http://schemas.microsoft.com/office/powerpoint/2010/main" val="2179847900"/>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F10E6-DB17-C4BB-9497-18C0171E5C77}"/>
              </a:ext>
            </a:extLst>
          </p:cNvPr>
          <p:cNvSpPr>
            <a:spLocks noGrp="1"/>
          </p:cNvSpPr>
          <p:nvPr>
            <p:ph type="ctrTitle"/>
          </p:nvPr>
        </p:nvSpPr>
        <p:spPr>
          <a:xfrm>
            <a:off x="890338" y="640080"/>
            <a:ext cx="3734014" cy="3566160"/>
          </a:xfrm>
        </p:spPr>
        <p:txBody>
          <a:bodyPr anchor="b">
            <a:normAutofit/>
          </a:bodyPr>
          <a:lstStyle/>
          <a:p>
            <a:pPr algn="l"/>
            <a:r>
              <a:rPr lang="en-US" sz="5400"/>
              <a:t>Urban Climate </a:t>
            </a:r>
          </a:p>
        </p:txBody>
      </p:sp>
      <p:sp>
        <p:nvSpPr>
          <p:cNvPr id="3" name="Subtitle 2">
            <a:extLst>
              <a:ext uri="{FF2B5EF4-FFF2-40B4-BE49-F238E27FC236}">
                <a16:creationId xmlns:a16="http://schemas.microsoft.com/office/drawing/2014/main" id="{1501A21C-F3AD-31BF-0355-C27F33DDBE10}"/>
              </a:ext>
            </a:extLst>
          </p:cNvPr>
          <p:cNvSpPr>
            <a:spLocks noGrp="1"/>
          </p:cNvSpPr>
          <p:nvPr>
            <p:ph type="subTitle" idx="1"/>
          </p:nvPr>
        </p:nvSpPr>
        <p:spPr>
          <a:xfrm>
            <a:off x="890338" y="4636008"/>
            <a:ext cx="4081711" cy="1572768"/>
          </a:xfrm>
        </p:spPr>
        <p:txBody>
          <a:bodyPr>
            <a:normAutofit/>
          </a:bodyPr>
          <a:lstStyle/>
          <a:p>
            <a:pPr algn="l"/>
            <a:r>
              <a:rPr lang="en-US" dirty="0">
                <a:latin typeface="Times New Roman" panose="02020603050405020304" pitchFamily="18" charset="0"/>
                <a:cs typeface="Times New Roman" panose="02020603050405020304" pitchFamily="18" charset="0"/>
              </a:rPr>
              <a:t>Name : Khatun e Jannat </a:t>
            </a:r>
            <a:r>
              <a:rPr lang="en-US" dirty="0" err="1">
                <a:latin typeface="Times New Roman" panose="02020603050405020304" pitchFamily="18" charset="0"/>
                <a:cs typeface="Times New Roman" panose="02020603050405020304" pitchFamily="18" charset="0"/>
              </a:rPr>
              <a:t>Mimia</a:t>
            </a:r>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Roll No : </a:t>
            </a:r>
          </a:p>
        </p:txBody>
      </p:sp>
      <p:pic>
        <p:nvPicPr>
          <p:cNvPr id="17" name="Picture 16" descr="Multiple exposure of building facades">
            <a:extLst>
              <a:ext uri="{FF2B5EF4-FFF2-40B4-BE49-F238E27FC236}">
                <a16:creationId xmlns:a16="http://schemas.microsoft.com/office/drawing/2014/main" id="{5C62955E-22C5-6332-B171-DEA70C582007}"/>
              </a:ext>
            </a:extLst>
          </p:cNvPr>
          <p:cNvPicPr>
            <a:picLocks noChangeAspect="1"/>
          </p:cNvPicPr>
          <p:nvPr/>
        </p:nvPicPr>
        <p:blipFill>
          <a:blip r:embed="rId2"/>
          <a:srcRect l="10545" r="22502"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93981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4790D-0DE8-73D2-A3FB-D39D4B93F69C}"/>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sz="3400" cap="none" spc="0"/>
              <a:t>“Examining The Nexus Between Land Surface Temperature And Urban Growth In Chattogram Metropolitan Area Of Bangladesh Using Long Term Landsat Series Data”</a:t>
            </a:r>
          </a:p>
        </p:txBody>
      </p:sp>
      <p:pic>
        <p:nvPicPr>
          <p:cNvPr id="14" name="Picture 13" descr="Green and dry land">
            <a:extLst>
              <a:ext uri="{FF2B5EF4-FFF2-40B4-BE49-F238E27FC236}">
                <a16:creationId xmlns:a16="http://schemas.microsoft.com/office/drawing/2014/main" id="{3BF45698-B779-B4B3-A5D4-F84A485E84F6}"/>
              </a:ext>
            </a:extLst>
          </p:cNvPr>
          <p:cNvPicPr>
            <a:picLocks noChangeAspect="1"/>
          </p:cNvPicPr>
          <p:nvPr/>
        </p:nvPicPr>
        <p:blipFill>
          <a:blip r:embed="rId2"/>
          <a:srcRect l="25188" r="32643"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85868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E8BB7-BB62-4D6F-46EF-DA8BF4424B1B}"/>
              </a:ext>
            </a:extLst>
          </p:cNvPr>
          <p:cNvSpPr>
            <a:spLocks noGrp="1"/>
          </p:cNvSpPr>
          <p:nvPr>
            <p:ph type="title"/>
          </p:nvPr>
        </p:nvSpPr>
        <p:spPr>
          <a:xfrm>
            <a:off x="841248" y="256032"/>
            <a:ext cx="10506456" cy="1014984"/>
          </a:xfrm>
        </p:spPr>
        <p:txBody>
          <a:bodyPr anchor="b">
            <a:normAutofit/>
          </a:bodyPr>
          <a:lstStyle/>
          <a:p>
            <a:r>
              <a:rPr lang="en-US" b="1" spc="300" dirty="0"/>
              <a:t>Abstract</a:t>
            </a:r>
          </a:p>
        </p:txBody>
      </p:sp>
      <p:graphicFrame>
        <p:nvGraphicFramePr>
          <p:cNvPr id="5" name="Content Placeholder 2">
            <a:extLst>
              <a:ext uri="{FF2B5EF4-FFF2-40B4-BE49-F238E27FC236}">
                <a16:creationId xmlns:a16="http://schemas.microsoft.com/office/drawing/2014/main" id="{180964FE-E9D7-451F-3F60-BA60159413D5}"/>
              </a:ext>
            </a:extLst>
          </p:cNvPr>
          <p:cNvGraphicFramePr>
            <a:graphicFrameLocks noGrp="1"/>
          </p:cNvGraphicFramePr>
          <p:nvPr>
            <p:ph idx="1"/>
            <p:extLst>
              <p:ext uri="{D42A27DB-BD31-4B8C-83A1-F6EECF244321}">
                <p14:modId xmlns:p14="http://schemas.microsoft.com/office/powerpoint/2010/main" val="1630089231"/>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0848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0064C-0D6E-E2A4-BE02-F93C12A8974C}"/>
              </a:ext>
            </a:extLst>
          </p:cNvPr>
          <p:cNvSpPr>
            <a:spLocks noGrp="1"/>
          </p:cNvSpPr>
          <p:nvPr>
            <p:ph type="title"/>
          </p:nvPr>
        </p:nvSpPr>
        <p:spPr>
          <a:xfrm>
            <a:off x="838200" y="365125"/>
            <a:ext cx="5393361" cy="1325563"/>
          </a:xfrm>
        </p:spPr>
        <p:txBody>
          <a:bodyPr>
            <a:normAutofit/>
          </a:bodyPr>
          <a:lstStyle/>
          <a:p>
            <a:r>
              <a:rPr lang="en-US" b="1" spc="300" dirty="0"/>
              <a:t>Introduction</a:t>
            </a:r>
          </a:p>
        </p:txBody>
      </p:sp>
      <p:sp>
        <p:nvSpPr>
          <p:cNvPr id="3" name="Content Placeholder 2">
            <a:extLst>
              <a:ext uri="{FF2B5EF4-FFF2-40B4-BE49-F238E27FC236}">
                <a16:creationId xmlns:a16="http://schemas.microsoft.com/office/drawing/2014/main" id="{131BF3D6-A756-64DB-6E32-0AEAF5802317}"/>
              </a:ext>
            </a:extLst>
          </p:cNvPr>
          <p:cNvSpPr>
            <a:spLocks noGrp="1"/>
          </p:cNvSpPr>
          <p:nvPr>
            <p:ph idx="1"/>
          </p:nvPr>
        </p:nvSpPr>
        <p:spPr>
          <a:xfrm>
            <a:off x="838200" y="1825625"/>
            <a:ext cx="5393361" cy="4351338"/>
          </a:xfrm>
        </p:spPr>
        <p:txBody>
          <a:bodyPr>
            <a:normAutofit/>
          </a:bodyPr>
          <a:lstStyle/>
          <a:p>
            <a:pPr marL="0" indent="0">
              <a:buNone/>
            </a:pPr>
            <a:r>
              <a:rPr lang="en-US" sz="2200">
                <a:latin typeface="Times New Roman" panose="02020603050405020304" pitchFamily="18" charset="0"/>
                <a:cs typeface="Times New Roman" panose="02020603050405020304" pitchFamily="18" charset="0"/>
              </a:rPr>
              <a:t>Urbanization in developing countries, particularly in South Asia, is rapidly increasing, leading to significant Land-Use/Land-Cover (LULC) changes and Urban Heat Island (UHI) effects. This study focuses on Chattogram, Bangladesh, examining how LULC changes from 1990 to the present have impacted Land Surface Temperature (LST) and UHI, using satellite imagery and biophysical indices. The findings aim to inform urban planning and contribute to sustainable development goals, particularly in mitigating UHI effects in growing cities.</a:t>
            </a:r>
          </a:p>
        </p:txBody>
      </p:sp>
      <p:pic>
        <p:nvPicPr>
          <p:cNvPr id="5" name="Picture 4" descr="Aerial view of valley map">
            <a:extLst>
              <a:ext uri="{FF2B5EF4-FFF2-40B4-BE49-F238E27FC236}">
                <a16:creationId xmlns:a16="http://schemas.microsoft.com/office/drawing/2014/main" id="{BD22D309-6048-EC4C-05CC-248520FDC296}"/>
              </a:ext>
            </a:extLst>
          </p:cNvPr>
          <p:cNvPicPr>
            <a:picLocks noChangeAspect="1"/>
          </p:cNvPicPr>
          <p:nvPr/>
        </p:nvPicPr>
        <p:blipFill>
          <a:blip r:embed="rId2"/>
          <a:srcRect l="16310" r="26690"/>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Tree>
    <p:extLst>
      <p:ext uri="{BB962C8B-B14F-4D97-AF65-F5344CB8AC3E}">
        <p14:creationId xmlns:p14="http://schemas.microsoft.com/office/powerpoint/2010/main" val="2669142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801C4-E02B-C544-54FB-59C44600E279}"/>
              </a:ext>
            </a:extLst>
          </p:cNvPr>
          <p:cNvSpPr>
            <a:spLocks noGrp="1"/>
          </p:cNvSpPr>
          <p:nvPr>
            <p:ph type="title"/>
          </p:nvPr>
        </p:nvSpPr>
        <p:spPr>
          <a:xfrm>
            <a:off x="630936" y="640080"/>
            <a:ext cx="4818888" cy="1481328"/>
          </a:xfrm>
        </p:spPr>
        <p:txBody>
          <a:bodyPr anchor="b">
            <a:normAutofit/>
          </a:bodyPr>
          <a:lstStyle/>
          <a:p>
            <a:r>
              <a:rPr lang="en-US" sz="5000" b="1" spc="300"/>
              <a:t>Materials and methods</a:t>
            </a:r>
          </a:p>
        </p:txBody>
      </p:sp>
      <p:sp>
        <p:nvSpPr>
          <p:cNvPr id="3" name="Content Placeholder 2">
            <a:extLst>
              <a:ext uri="{FF2B5EF4-FFF2-40B4-BE49-F238E27FC236}">
                <a16:creationId xmlns:a16="http://schemas.microsoft.com/office/drawing/2014/main" id="{86F9A071-8AE5-D47F-49F6-E0216A1E2618}"/>
              </a:ext>
            </a:extLst>
          </p:cNvPr>
          <p:cNvSpPr>
            <a:spLocks noGrp="1"/>
          </p:cNvSpPr>
          <p:nvPr>
            <p:ph idx="1"/>
          </p:nvPr>
        </p:nvSpPr>
        <p:spPr>
          <a:xfrm>
            <a:off x="630936" y="2660904"/>
            <a:ext cx="4818888" cy="3547872"/>
          </a:xfrm>
        </p:spPr>
        <p:txBody>
          <a:bodyPr anchor="t">
            <a:normAutofit/>
          </a:bodyPr>
          <a:lstStyle/>
          <a:p>
            <a:r>
              <a:rPr lang="en-US" sz="2200">
                <a:latin typeface="Times New Roman" panose="02020603050405020304" pitchFamily="18" charset="0"/>
                <a:cs typeface="Times New Roman" panose="02020603050405020304" pitchFamily="18" charset="0"/>
              </a:rPr>
              <a:t>The study focuses on the 729.85 km² Chattogram Metropolitan Area, with Chattogram City as its core.</a:t>
            </a:r>
          </a:p>
          <a:p>
            <a:r>
              <a:rPr lang="en-US" sz="2200">
                <a:latin typeface="Times New Roman" panose="02020603050405020304" pitchFamily="18" charset="0"/>
                <a:cs typeface="Times New Roman" panose="02020603050405020304" pitchFamily="18" charset="0"/>
              </a:rPr>
              <a:t>Located between 90°41′E and 92°2′E longitude, CMA is bordered by the Bay of Bengal and major rivers. </a:t>
            </a:r>
          </a:p>
          <a:p>
            <a:r>
              <a:rPr lang="en-US" sz="2200">
                <a:latin typeface="Times New Roman" panose="02020603050405020304" pitchFamily="18" charset="0"/>
                <a:cs typeface="Times New Roman" panose="02020603050405020304" pitchFamily="18" charset="0"/>
              </a:rPr>
              <a:t>It experiences a tropical monsoon climate with annual rainfall between 2400 mm and 3000 mm.</a:t>
            </a:r>
          </a:p>
        </p:txBody>
      </p:sp>
      <p:pic>
        <p:nvPicPr>
          <p:cNvPr id="6" name="Picture 5" descr="A map of different colored areas&#10;&#10;Description automatically generated">
            <a:extLst>
              <a:ext uri="{FF2B5EF4-FFF2-40B4-BE49-F238E27FC236}">
                <a16:creationId xmlns:a16="http://schemas.microsoft.com/office/drawing/2014/main" id="{6B260C09-8AE9-8C20-7980-799CBA683B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1033878"/>
            <a:ext cx="5458968" cy="4790243"/>
          </a:xfrm>
          <a:prstGeom prst="rect">
            <a:avLst/>
          </a:prstGeom>
        </p:spPr>
      </p:pic>
      <p:sp>
        <p:nvSpPr>
          <p:cNvPr id="4" name="TextBox 3">
            <a:extLst>
              <a:ext uri="{FF2B5EF4-FFF2-40B4-BE49-F238E27FC236}">
                <a16:creationId xmlns:a16="http://schemas.microsoft.com/office/drawing/2014/main" id="{6EF8343D-9D9F-3931-6ED0-FCE70DB5F73C}"/>
              </a:ext>
            </a:extLst>
          </p:cNvPr>
          <p:cNvSpPr txBox="1"/>
          <p:nvPr/>
        </p:nvSpPr>
        <p:spPr>
          <a:xfrm>
            <a:off x="5334000" y="2057400"/>
            <a:ext cx="3228975" cy="200025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156385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630EBB-BD31-EDE1-9163-6B4964B43E79}"/>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b="1" kern="1200">
                <a:solidFill>
                  <a:schemeClr val="tx1"/>
                </a:solidFill>
                <a:latin typeface="+mj-lt"/>
                <a:ea typeface="+mj-ea"/>
                <a:cs typeface="+mj-cs"/>
              </a:rPr>
              <a:t>Table 1</a:t>
            </a:r>
          </a:p>
        </p:txBody>
      </p:sp>
      <p:sp>
        <p:nvSpPr>
          <p:cNvPr id="3" name="Content Placeholder 2">
            <a:extLst>
              <a:ext uri="{FF2B5EF4-FFF2-40B4-BE49-F238E27FC236}">
                <a16:creationId xmlns:a16="http://schemas.microsoft.com/office/drawing/2014/main" id="{E28F7FD7-0EF6-0B70-A593-CC266D087075}"/>
              </a:ext>
            </a:extLst>
          </p:cNvPr>
          <p:cNvSpPr>
            <a:spLocks noGrp="1"/>
          </p:cNvSpPr>
          <p:nvPr>
            <p:ph idx="1"/>
          </p:nvPr>
        </p:nvSpPr>
        <p:spPr>
          <a:xfrm>
            <a:off x="638881" y="1809541"/>
            <a:ext cx="10909643" cy="687406"/>
          </a:xfrm>
        </p:spPr>
        <p:txBody>
          <a:bodyPr vert="horz" lIns="91440" tIns="45720" rIns="91440" bIns="45720" rtlCol="0" anchor="ctr">
            <a:normAutofit/>
          </a:bodyPr>
          <a:lstStyle/>
          <a:p>
            <a:pPr marL="0" indent="0" algn="ctr">
              <a:buNone/>
            </a:pPr>
            <a:r>
              <a:rPr lang="en-US" sz="2400" b="1" kern="1200">
                <a:solidFill>
                  <a:schemeClr val="tx1"/>
                </a:solidFill>
                <a:latin typeface="+mn-lt"/>
                <a:ea typeface="+mn-ea"/>
                <a:cs typeface="+mn-cs"/>
              </a:rPr>
              <a:t>Accuracy assessment statistics of the image-based LULC classification.</a:t>
            </a:r>
          </a:p>
        </p:txBody>
      </p:sp>
      <p:sp>
        <p:nvSpPr>
          <p:cNvPr id="2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5F0AD1EE-BA75-AF72-E535-6548E21A94EE}"/>
              </a:ext>
            </a:extLst>
          </p:cNvPr>
          <p:cNvGraphicFramePr>
            <a:graphicFrameLocks noGrp="1"/>
          </p:cNvGraphicFramePr>
          <p:nvPr>
            <p:extLst>
              <p:ext uri="{D42A27DB-BD31-4B8C-83A1-F6EECF244321}">
                <p14:modId xmlns:p14="http://schemas.microsoft.com/office/powerpoint/2010/main" val="1924233768"/>
              </p:ext>
            </p:extLst>
          </p:nvPr>
        </p:nvGraphicFramePr>
        <p:xfrm>
          <a:off x="588242" y="2633472"/>
          <a:ext cx="11012468" cy="3586354"/>
        </p:xfrm>
        <a:graphic>
          <a:graphicData uri="http://schemas.openxmlformats.org/drawingml/2006/table">
            <a:tbl>
              <a:tblPr firstRow="1" bandRow="1">
                <a:noFill/>
                <a:tableStyleId>{08FB837D-C827-4EFA-A057-4D05807E0F7C}</a:tableStyleId>
              </a:tblPr>
              <a:tblGrid>
                <a:gridCol w="3806898">
                  <a:extLst>
                    <a:ext uri="{9D8B030D-6E8A-4147-A177-3AD203B41FA5}">
                      <a16:colId xmlns:a16="http://schemas.microsoft.com/office/drawing/2014/main" val="1733251438"/>
                    </a:ext>
                  </a:extLst>
                </a:gridCol>
                <a:gridCol w="4289560">
                  <a:extLst>
                    <a:ext uri="{9D8B030D-6E8A-4147-A177-3AD203B41FA5}">
                      <a16:colId xmlns:a16="http://schemas.microsoft.com/office/drawing/2014/main" val="2723756690"/>
                    </a:ext>
                  </a:extLst>
                </a:gridCol>
                <a:gridCol w="2916010">
                  <a:extLst>
                    <a:ext uri="{9D8B030D-6E8A-4147-A177-3AD203B41FA5}">
                      <a16:colId xmlns:a16="http://schemas.microsoft.com/office/drawing/2014/main" val="1500648593"/>
                    </a:ext>
                  </a:extLst>
                </a:gridCol>
              </a:tblGrid>
              <a:tr h="767902">
                <a:tc>
                  <a:txBody>
                    <a:bodyPr/>
                    <a:lstStyle/>
                    <a:p>
                      <a:pPr algn="ctr"/>
                      <a:r>
                        <a:rPr lang="en-US" sz="2200" b="0" cap="all" spc="150">
                          <a:solidFill>
                            <a:schemeClr val="lt1"/>
                          </a:solidFill>
                        </a:rPr>
                        <a:t>Study Year</a:t>
                      </a:r>
                      <a:endParaRPr lang="en-US" sz="2200" b="0" cap="all" spc="150">
                        <a:solidFill>
                          <a:schemeClr val="lt1"/>
                        </a:solidFill>
                        <a:latin typeface="Times New Roman" panose="02020603050405020304" pitchFamily="18" charset="0"/>
                        <a:cs typeface="Times New Roman" panose="02020603050405020304" pitchFamily="18" charset="0"/>
                      </a:endParaRPr>
                    </a:p>
                  </a:txBody>
                  <a:tcPr marL="189866" marR="189866" marT="189866" marB="189866">
                    <a:lnL w="12700" cmpd="sng">
                      <a:noFill/>
                    </a:lnL>
                    <a:lnR w="12700" cmpd="sng">
                      <a:noFill/>
                    </a:lnR>
                    <a:lnT w="12700" cmpd="sng">
                      <a:noFill/>
                    </a:lnT>
                    <a:lnB w="38100" cmpd="sng">
                      <a:noFill/>
                    </a:lnB>
                    <a:solidFill>
                      <a:srgbClr val="505356"/>
                    </a:solidFill>
                  </a:tcPr>
                </a:tc>
                <a:tc>
                  <a:txBody>
                    <a:bodyPr/>
                    <a:lstStyle/>
                    <a:p>
                      <a:pPr algn="ctr"/>
                      <a:r>
                        <a:rPr lang="en-US" sz="2200" b="0" cap="all" spc="150">
                          <a:solidFill>
                            <a:schemeClr val="lt1"/>
                          </a:solidFill>
                        </a:rPr>
                        <a:t>Overall Accuracy</a:t>
                      </a:r>
                      <a:endParaRPr lang="en-US" sz="2200" b="0" cap="all" spc="150">
                        <a:solidFill>
                          <a:schemeClr val="lt1"/>
                        </a:solidFill>
                        <a:latin typeface="Times New Roman" panose="02020603050405020304" pitchFamily="18" charset="0"/>
                        <a:cs typeface="Times New Roman" panose="02020603050405020304" pitchFamily="18" charset="0"/>
                      </a:endParaRPr>
                    </a:p>
                  </a:txBody>
                  <a:tcPr marL="189866" marR="189866" marT="189866" marB="189866">
                    <a:lnL w="12700" cmpd="sng">
                      <a:noFill/>
                    </a:lnL>
                    <a:lnR w="12700" cmpd="sng">
                      <a:noFill/>
                    </a:lnR>
                    <a:lnT w="12700" cmpd="sng">
                      <a:noFill/>
                    </a:lnT>
                    <a:lnB w="38100" cmpd="sng">
                      <a:noFill/>
                    </a:lnB>
                    <a:solidFill>
                      <a:srgbClr val="505356"/>
                    </a:solidFill>
                  </a:tcPr>
                </a:tc>
                <a:tc>
                  <a:txBody>
                    <a:bodyPr/>
                    <a:lstStyle/>
                    <a:p>
                      <a:pPr algn="ctr"/>
                      <a:r>
                        <a:rPr lang="en-US" sz="2200" b="0" cap="all" spc="150">
                          <a:solidFill>
                            <a:schemeClr val="lt1"/>
                          </a:solidFill>
                        </a:rPr>
                        <a:t>Khat(%)</a:t>
                      </a:r>
                      <a:endParaRPr lang="en-US" sz="2200" b="0" cap="all" spc="150">
                        <a:solidFill>
                          <a:schemeClr val="lt1"/>
                        </a:solidFill>
                        <a:latin typeface="Times New Roman" panose="02020603050405020304" pitchFamily="18" charset="0"/>
                        <a:cs typeface="Times New Roman" panose="02020603050405020304" pitchFamily="18" charset="0"/>
                      </a:endParaRPr>
                    </a:p>
                  </a:txBody>
                  <a:tcPr marL="189866" marR="189866" marT="189866" marB="189866">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3146011284"/>
                  </a:ext>
                </a:extLst>
              </a:tr>
              <a:tr h="704613">
                <a:tc>
                  <a:txBody>
                    <a:bodyPr/>
                    <a:lstStyle/>
                    <a:p>
                      <a:pPr algn="ctr"/>
                      <a:r>
                        <a:rPr lang="en-US" sz="1800" cap="none" spc="0">
                          <a:solidFill>
                            <a:schemeClr val="tx1"/>
                          </a:solidFill>
                        </a:rPr>
                        <a:t>1900</a:t>
                      </a:r>
                      <a:endParaRPr lang="en-US" sz="1800" cap="none" spc="0">
                        <a:solidFill>
                          <a:schemeClr val="tx1"/>
                        </a:solidFill>
                        <a:latin typeface="Times New Roman" panose="02020603050405020304" pitchFamily="18" charset="0"/>
                        <a:cs typeface="Times New Roman" panose="02020603050405020304" pitchFamily="18" charset="0"/>
                      </a:endParaRPr>
                    </a:p>
                  </a:txBody>
                  <a:tcPr marL="189866" marR="189866" marT="189866" marB="189866">
                    <a:lnL w="12700" cmpd="sng">
                      <a:noFill/>
                      <a:prstDash val="solid"/>
                    </a:lnL>
                    <a:lnR w="12700" cmpd="sng">
                      <a:noFill/>
                      <a:prstDash val="solid"/>
                    </a:lnR>
                    <a:lnT w="38100" cmpd="sng">
                      <a:noFill/>
                    </a:lnT>
                    <a:lnB w="12700" cmpd="sng">
                      <a:noFill/>
                      <a:prstDash val="solid"/>
                    </a:lnB>
                    <a:noFill/>
                  </a:tcPr>
                </a:tc>
                <a:tc>
                  <a:txBody>
                    <a:bodyPr/>
                    <a:lstStyle/>
                    <a:p>
                      <a:pPr algn="ctr"/>
                      <a:r>
                        <a:rPr lang="en-US" sz="1800" cap="none" spc="0">
                          <a:solidFill>
                            <a:schemeClr val="tx1"/>
                          </a:solidFill>
                        </a:rPr>
                        <a:t>96.00</a:t>
                      </a:r>
                      <a:endParaRPr lang="en-US" sz="1800" cap="none" spc="0">
                        <a:solidFill>
                          <a:schemeClr val="tx1"/>
                        </a:solidFill>
                        <a:latin typeface="Times New Roman" panose="02020603050405020304" pitchFamily="18" charset="0"/>
                        <a:cs typeface="Times New Roman" panose="02020603050405020304" pitchFamily="18" charset="0"/>
                      </a:endParaRPr>
                    </a:p>
                  </a:txBody>
                  <a:tcPr marL="189866" marR="189866" marT="189866" marB="189866">
                    <a:lnL w="12700" cmpd="sng">
                      <a:noFill/>
                      <a:prstDash val="solid"/>
                    </a:lnL>
                    <a:lnR w="12700" cmpd="sng">
                      <a:noFill/>
                      <a:prstDash val="solid"/>
                    </a:lnR>
                    <a:lnT w="38100" cmpd="sng">
                      <a:noFill/>
                    </a:lnT>
                    <a:lnB w="12700" cmpd="sng">
                      <a:noFill/>
                      <a:prstDash val="solid"/>
                    </a:lnB>
                    <a:noFill/>
                  </a:tcPr>
                </a:tc>
                <a:tc>
                  <a:txBody>
                    <a:bodyPr/>
                    <a:lstStyle/>
                    <a:p>
                      <a:pPr algn="ctr"/>
                      <a:r>
                        <a:rPr lang="en-US" sz="1800" cap="none" spc="0">
                          <a:solidFill>
                            <a:schemeClr val="tx1"/>
                          </a:solidFill>
                        </a:rPr>
                        <a:t>95.20</a:t>
                      </a:r>
                      <a:endParaRPr lang="en-US" sz="1800" cap="none" spc="0">
                        <a:solidFill>
                          <a:schemeClr val="tx1"/>
                        </a:solidFill>
                        <a:latin typeface="Times New Roman" panose="02020603050405020304" pitchFamily="18" charset="0"/>
                        <a:cs typeface="Times New Roman" panose="02020603050405020304" pitchFamily="18" charset="0"/>
                      </a:endParaRPr>
                    </a:p>
                  </a:txBody>
                  <a:tcPr marL="189866" marR="189866" marT="189866" marB="189866">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8662433"/>
                  </a:ext>
                </a:extLst>
              </a:tr>
              <a:tr h="704613">
                <a:tc>
                  <a:txBody>
                    <a:bodyPr/>
                    <a:lstStyle/>
                    <a:p>
                      <a:pPr algn="ctr"/>
                      <a:r>
                        <a:rPr lang="en-US" sz="1800" cap="none" spc="0">
                          <a:solidFill>
                            <a:schemeClr val="tx1"/>
                          </a:solidFill>
                        </a:rPr>
                        <a:t>2000</a:t>
                      </a:r>
                      <a:endParaRPr lang="en-US" sz="1800" cap="none" spc="0">
                        <a:solidFill>
                          <a:schemeClr val="tx1"/>
                        </a:solidFill>
                        <a:latin typeface="Times New Roman" panose="02020603050405020304" pitchFamily="18" charset="0"/>
                        <a:cs typeface="Times New Roman" panose="02020603050405020304" pitchFamily="18" charset="0"/>
                      </a:endParaRPr>
                    </a:p>
                  </a:txBody>
                  <a:tcPr marL="189866" marR="189866" marT="189866" marB="189866">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a:r>
                        <a:rPr lang="en-US" sz="1800" cap="none" spc="0">
                          <a:solidFill>
                            <a:schemeClr val="tx1"/>
                          </a:solidFill>
                        </a:rPr>
                        <a:t>97.00</a:t>
                      </a:r>
                      <a:endParaRPr lang="en-US" sz="1800" cap="none" spc="0">
                        <a:solidFill>
                          <a:schemeClr val="tx1"/>
                        </a:solidFill>
                        <a:latin typeface="Times New Roman" panose="02020603050405020304" pitchFamily="18" charset="0"/>
                        <a:cs typeface="Times New Roman" panose="02020603050405020304" pitchFamily="18" charset="0"/>
                      </a:endParaRPr>
                    </a:p>
                  </a:txBody>
                  <a:tcPr marL="189866" marR="189866" marT="189866" marB="189866">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a:r>
                        <a:rPr lang="en-US" sz="1800" cap="none" spc="0">
                          <a:solidFill>
                            <a:schemeClr val="tx1"/>
                          </a:solidFill>
                        </a:rPr>
                        <a:t>96.40</a:t>
                      </a:r>
                      <a:endParaRPr lang="en-US" sz="1800" cap="none" spc="0">
                        <a:solidFill>
                          <a:schemeClr val="tx1"/>
                        </a:solidFill>
                        <a:latin typeface="Times New Roman" panose="02020603050405020304" pitchFamily="18" charset="0"/>
                        <a:cs typeface="Times New Roman" panose="02020603050405020304" pitchFamily="18" charset="0"/>
                      </a:endParaRPr>
                    </a:p>
                  </a:txBody>
                  <a:tcPr marL="189866" marR="189866" marT="189866" marB="189866">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526826684"/>
                  </a:ext>
                </a:extLst>
              </a:tr>
              <a:tr h="704613">
                <a:tc>
                  <a:txBody>
                    <a:bodyPr/>
                    <a:lstStyle/>
                    <a:p>
                      <a:pPr algn="ctr"/>
                      <a:r>
                        <a:rPr lang="en-US" sz="1800" cap="none" spc="0">
                          <a:solidFill>
                            <a:schemeClr val="tx1"/>
                          </a:solidFill>
                        </a:rPr>
                        <a:t>2010</a:t>
                      </a:r>
                      <a:endParaRPr lang="en-US" sz="1800" cap="none" spc="0">
                        <a:solidFill>
                          <a:schemeClr val="tx1"/>
                        </a:solidFill>
                        <a:latin typeface="Times New Roman" panose="02020603050405020304" pitchFamily="18" charset="0"/>
                        <a:cs typeface="Times New Roman" panose="02020603050405020304" pitchFamily="18" charset="0"/>
                      </a:endParaRPr>
                    </a:p>
                  </a:txBody>
                  <a:tcPr marL="189866" marR="189866" marT="189866" marB="189866">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800" cap="none" spc="0">
                          <a:solidFill>
                            <a:schemeClr val="tx1"/>
                          </a:solidFill>
                        </a:rPr>
                        <a:t>92.62</a:t>
                      </a:r>
                      <a:endParaRPr lang="en-US" sz="1800" cap="none" spc="0">
                        <a:solidFill>
                          <a:schemeClr val="tx1"/>
                        </a:solidFill>
                        <a:latin typeface="Times New Roman" panose="02020603050405020304" pitchFamily="18" charset="0"/>
                        <a:cs typeface="Times New Roman" panose="02020603050405020304" pitchFamily="18" charset="0"/>
                      </a:endParaRPr>
                    </a:p>
                  </a:txBody>
                  <a:tcPr marL="189866" marR="189866" marT="189866" marB="189866">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1800" cap="none" spc="0">
                          <a:solidFill>
                            <a:schemeClr val="tx1"/>
                          </a:solidFill>
                        </a:rPr>
                        <a:t>91.00</a:t>
                      </a:r>
                      <a:endParaRPr lang="en-US" sz="1800" cap="none" spc="0">
                        <a:solidFill>
                          <a:schemeClr val="tx1"/>
                        </a:solidFill>
                        <a:latin typeface="Times New Roman" panose="02020603050405020304" pitchFamily="18" charset="0"/>
                        <a:cs typeface="Times New Roman" panose="02020603050405020304" pitchFamily="18" charset="0"/>
                      </a:endParaRPr>
                    </a:p>
                  </a:txBody>
                  <a:tcPr marL="189866" marR="189866" marT="189866" marB="189866">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424695478"/>
                  </a:ext>
                </a:extLst>
              </a:tr>
              <a:tr h="704613">
                <a:tc>
                  <a:txBody>
                    <a:bodyPr/>
                    <a:lstStyle/>
                    <a:p>
                      <a:pPr algn="ctr"/>
                      <a:r>
                        <a:rPr lang="en-US" sz="1800" cap="none" spc="0">
                          <a:solidFill>
                            <a:schemeClr val="tx1"/>
                          </a:solidFill>
                        </a:rPr>
                        <a:t>2020</a:t>
                      </a:r>
                      <a:endParaRPr lang="en-US" sz="1800" cap="none" spc="0">
                        <a:solidFill>
                          <a:schemeClr val="tx1"/>
                        </a:solidFill>
                        <a:latin typeface="Times New Roman" panose="02020603050405020304" pitchFamily="18" charset="0"/>
                        <a:cs typeface="Times New Roman" panose="02020603050405020304" pitchFamily="18" charset="0"/>
                      </a:endParaRPr>
                    </a:p>
                  </a:txBody>
                  <a:tcPr marL="189866" marR="189866" marT="189866" marB="189866">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a:r>
                        <a:rPr lang="en-US" sz="1800" cap="none" spc="0">
                          <a:solidFill>
                            <a:schemeClr val="tx1"/>
                          </a:solidFill>
                        </a:rPr>
                        <a:t>93.98</a:t>
                      </a:r>
                      <a:endParaRPr lang="en-US" sz="1800" cap="none" spc="0">
                        <a:solidFill>
                          <a:schemeClr val="tx1"/>
                        </a:solidFill>
                        <a:latin typeface="Times New Roman" panose="02020603050405020304" pitchFamily="18" charset="0"/>
                        <a:cs typeface="Times New Roman" panose="02020603050405020304" pitchFamily="18" charset="0"/>
                      </a:endParaRPr>
                    </a:p>
                  </a:txBody>
                  <a:tcPr marL="189866" marR="189866" marT="189866" marB="189866">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a:r>
                        <a:rPr lang="en-US" sz="1800" cap="none" spc="0">
                          <a:solidFill>
                            <a:schemeClr val="tx1"/>
                          </a:solidFill>
                        </a:rPr>
                        <a:t>92.78</a:t>
                      </a:r>
                      <a:endParaRPr lang="en-US" sz="1800" cap="none" spc="0">
                        <a:solidFill>
                          <a:schemeClr val="tx1"/>
                        </a:solidFill>
                        <a:latin typeface="Times New Roman" panose="02020603050405020304" pitchFamily="18" charset="0"/>
                        <a:cs typeface="Times New Roman" panose="02020603050405020304" pitchFamily="18" charset="0"/>
                      </a:endParaRPr>
                    </a:p>
                  </a:txBody>
                  <a:tcPr marL="189866" marR="189866" marT="189866" marB="189866">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813412175"/>
                  </a:ext>
                </a:extLst>
              </a:tr>
            </a:tbl>
          </a:graphicData>
        </a:graphic>
      </p:graphicFrame>
    </p:spTree>
    <p:extLst>
      <p:ext uri="{BB962C8B-B14F-4D97-AF65-F5344CB8AC3E}">
        <p14:creationId xmlns:p14="http://schemas.microsoft.com/office/powerpoint/2010/main" val="3931007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01FB-5EA8-599B-82DE-E2D40FF1E2A7}"/>
              </a:ext>
            </a:extLst>
          </p:cNvPr>
          <p:cNvSpPr>
            <a:spLocks noGrp="1"/>
          </p:cNvSpPr>
          <p:nvPr>
            <p:ph type="title"/>
          </p:nvPr>
        </p:nvSpPr>
        <p:spPr/>
        <p:txBody>
          <a:bodyPr/>
          <a:lstStyle/>
          <a:p>
            <a:r>
              <a:rPr lang="en-US" b="1" spc="300" dirty="0"/>
              <a:t>Results and Discussions</a:t>
            </a:r>
          </a:p>
        </p:txBody>
      </p:sp>
      <p:sp>
        <p:nvSpPr>
          <p:cNvPr id="3" name="Content Placeholder 2">
            <a:extLst>
              <a:ext uri="{FF2B5EF4-FFF2-40B4-BE49-F238E27FC236}">
                <a16:creationId xmlns:a16="http://schemas.microsoft.com/office/drawing/2014/main" id="{BF5A450F-5C4E-DF9A-E2FB-DB7C858BA6E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064956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97E0A228-C590-4D20-B05F-A6BF04A05448}"/>
    </a:ext>
  </a:extLst>
</a:theme>
</file>

<file path=docProps/app.xml><?xml version="1.0" encoding="utf-8"?>
<Properties xmlns="http://schemas.openxmlformats.org/officeDocument/2006/extended-properties" xmlns:vt="http://schemas.openxmlformats.org/officeDocument/2006/docPropsVTypes">
  <Template>Office Theme</Template>
  <TotalTime>43</TotalTime>
  <Words>287</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Aptos Display</vt:lpstr>
      <vt:lpstr>Arial</vt:lpstr>
      <vt:lpstr>Times New Roman</vt:lpstr>
      <vt:lpstr>Office Theme</vt:lpstr>
      <vt:lpstr>Urban Climate </vt:lpstr>
      <vt:lpstr>“Examining The Nexus Between Land Surface Temperature And Urban Growth In Chattogram Metropolitan Area Of Bangladesh Using Long Term Landsat Series Data”</vt:lpstr>
      <vt:lpstr>Abstract</vt:lpstr>
      <vt:lpstr>Introduction</vt:lpstr>
      <vt:lpstr>Materials and methods</vt:lpstr>
      <vt:lpstr>Table 1</vt:lpstr>
      <vt:lpstr>Results and Discussions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RIFAT 008/56</dc:creator>
  <cp:lastModifiedBy>RIFAT 008/56</cp:lastModifiedBy>
  <cp:revision>23</cp:revision>
  <dcterms:created xsi:type="dcterms:W3CDTF">2025-01-12T11:24:39Z</dcterms:created>
  <dcterms:modified xsi:type="dcterms:W3CDTF">2025-01-12T12:08:21Z</dcterms:modified>
</cp:coreProperties>
</file>