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8" r:id="rId5"/>
    <p:sldId id="258" r:id="rId6"/>
    <p:sldId id="259" r:id="rId7"/>
    <p:sldId id="262" r:id="rId8"/>
    <p:sldId id="261" r:id="rId9"/>
    <p:sldId id="260" r:id="rId10"/>
    <p:sldId id="269" r:id="rId11"/>
    <p:sldId id="263" r:id="rId12"/>
    <p:sldId id="270" r:id="rId13"/>
    <p:sldId id="264"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12/18/2018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12/18/2018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12/18/2018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12/18/2018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12/18/2018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insmes.com/2017/12/digital-house-raises-20m-in-funding.html"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hyperlink" Target="https://fusiontables.google.com/DataSource?docid=1QSsHJTsbqoucgYe8H4NMvVFrzwVfTsc7h0m4CXLD#rows:id=1" TargetMode="External"/><Relationship Id="rId7" Type="http://schemas.openxmlformats.org/officeDocument/2006/relationships/image" Target="../media/image34.jpg"/><Relationship Id="rId2" Type="http://schemas.openxmlformats.org/officeDocument/2006/relationships/hyperlink" Target="https://fusiontables.google.com/DataSource?docid=1LqK67YUQUuoTMDQePmlSD-qLXZlCXlOgZuVOV9WB#map:id=3" TargetMode="Externa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oogle.com/url?sa=i&amp;source=images&amp;cd=&amp;ved=2ahUKEwjIxavHiaLfAhVOmVkKHSDbBkAQjRx6BAgBEAU&amp;url=https://nocodewebscraping.com/twitter-json-examples/&amp;psig=AOvVaw0TddSjexTIEViM8LQpYtJp&amp;ust=1544971489071719"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t.co/Vx4YvGZ4lK" TargetMode="External"/><Relationship Id="rId1" Type="http://schemas.openxmlformats.org/officeDocument/2006/relationships/slideLayout" Target="../slideLayouts/slideLayout2.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E236A-A587-4190-ACA3-2D1EA357FBDD}"/>
              </a:ext>
            </a:extLst>
          </p:cNvPr>
          <p:cNvSpPr>
            <a:spLocks noGrp="1"/>
          </p:cNvSpPr>
          <p:nvPr>
            <p:ph type="ctrTitle"/>
          </p:nvPr>
        </p:nvSpPr>
        <p:spPr>
          <a:xfrm>
            <a:off x="815008" y="1655804"/>
            <a:ext cx="6433930" cy="580501"/>
          </a:xfrm>
        </p:spPr>
        <p:txBody>
          <a:bodyPr>
            <a:normAutofit/>
          </a:bodyPr>
          <a:lstStyle/>
          <a:p>
            <a:r>
              <a:rPr lang="es-AR" sz="3200" dirty="0"/>
              <a:t>DATA SCIENCE FINAL PROJECT</a:t>
            </a:r>
          </a:p>
        </p:txBody>
      </p:sp>
      <p:sp>
        <p:nvSpPr>
          <p:cNvPr id="3" name="Subtítulo 2">
            <a:extLst>
              <a:ext uri="{FF2B5EF4-FFF2-40B4-BE49-F238E27FC236}">
                <a16:creationId xmlns:a16="http://schemas.microsoft.com/office/drawing/2014/main" id="{713E3EF8-655C-42A6-B6AC-659B1C78D117}"/>
              </a:ext>
            </a:extLst>
          </p:cNvPr>
          <p:cNvSpPr>
            <a:spLocks noGrp="1"/>
          </p:cNvSpPr>
          <p:nvPr>
            <p:ph type="subTitle" idx="1"/>
          </p:nvPr>
        </p:nvSpPr>
        <p:spPr>
          <a:xfrm>
            <a:off x="815008" y="2426253"/>
            <a:ext cx="9481931" cy="580501"/>
          </a:xfrm>
        </p:spPr>
        <p:txBody>
          <a:bodyPr>
            <a:normAutofit/>
          </a:bodyPr>
          <a:lstStyle/>
          <a:p>
            <a:r>
              <a:rPr lang="es-AR" sz="2400" dirty="0"/>
              <a:t>Social Media Data </a:t>
            </a:r>
            <a:r>
              <a:rPr lang="es-AR" sz="2400" dirty="0" err="1"/>
              <a:t>Analysis</a:t>
            </a:r>
            <a:r>
              <a:rPr lang="es-AR" sz="2400" dirty="0"/>
              <a:t>: Legalización del Aborto</a:t>
            </a:r>
          </a:p>
          <a:p>
            <a:endParaRPr lang="es-AR" sz="2400" dirty="0"/>
          </a:p>
        </p:txBody>
      </p:sp>
      <p:pic>
        <p:nvPicPr>
          <p:cNvPr id="5" name="Imagen 4">
            <a:extLst>
              <a:ext uri="{FF2B5EF4-FFF2-40B4-BE49-F238E27FC236}">
                <a16:creationId xmlns:a16="http://schemas.microsoft.com/office/drawing/2014/main" id="{1359CF29-6085-4BD9-B7B8-5EE450D1C82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81322" y="619539"/>
            <a:ext cx="1616766" cy="16167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CuadroTexto 6">
            <a:extLst>
              <a:ext uri="{FF2B5EF4-FFF2-40B4-BE49-F238E27FC236}">
                <a16:creationId xmlns:a16="http://schemas.microsoft.com/office/drawing/2014/main" id="{5E477AF5-DDAA-43CE-9D6F-29CDABE90BE2}"/>
              </a:ext>
            </a:extLst>
          </p:cNvPr>
          <p:cNvSpPr txBox="1"/>
          <p:nvPr/>
        </p:nvSpPr>
        <p:spPr>
          <a:xfrm>
            <a:off x="815008" y="3196702"/>
            <a:ext cx="3631096" cy="1015663"/>
          </a:xfrm>
          <a:prstGeom prst="rect">
            <a:avLst/>
          </a:prstGeom>
          <a:noFill/>
        </p:spPr>
        <p:txBody>
          <a:bodyPr wrap="square" rtlCol="0">
            <a:spAutoFit/>
          </a:bodyPr>
          <a:lstStyle/>
          <a:p>
            <a:r>
              <a:rPr lang="es-AR" sz="2000" dirty="0"/>
              <a:t>Ramiro </a:t>
            </a:r>
            <a:r>
              <a:rPr lang="es-AR" sz="2000" dirty="0" err="1"/>
              <a:t>Catala</a:t>
            </a:r>
            <a:endParaRPr lang="es-AR" sz="2000" dirty="0"/>
          </a:p>
          <a:p>
            <a:r>
              <a:rPr lang="es-AR" sz="2000" dirty="0"/>
              <a:t>Federico Nasca</a:t>
            </a:r>
          </a:p>
          <a:p>
            <a:r>
              <a:rPr lang="es-AR" sz="2000" dirty="0"/>
              <a:t>Jonathan Zambiazzo</a:t>
            </a:r>
          </a:p>
        </p:txBody>
      </p:sp>
    </p:spTree>
    <p:extLst>
      <p:ext uri="{BB962C8B-B14F-4D97-AF65-F5344CB8AC3E}">
        <p14:creationId xmlns:p14="http://schemas.microsoft.com/office/powerpoint/2010/main" val="1370493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230B3-1D56-4C98-95E4-8B6248B265FC}"/>
              </a:ext>
            </a:extLst>
          </p:cNvPr>
          <p:cNvSpPr>
            <a:spLocks noGrp="1"/>
          </p:cNvSpPr>
          <p:nvPr>
            <p:ph type="title"/>
          </p:nvPr>
        </p:nvSpPr>
        <p:spPr/>
        <p:txBody>
          <a:bodyPr/>
          <a:lstStyle/>
          <a:p>
            <a:r>
              <a:rPr lang="es-AR" dirty="0"/>
              <a:t>Análisis de </a:t>
            </a:r>
            <a:r>
              <a:rPr lang="es-AR" dirty="0" err="1"/>
              <a:t>subtópicos</a:t>
            </a:r>
            <a:endParaRPr lang="es-AR" dirty="0"/>
          </a:p>
        </p:txBody>
      </p:sp>
      <p:pic>
        <p:nvPicPr>
          <p:cNvPr id="6" name="Imagen 5">
            <a:extLst>
              <a:ext uri="{FF2B5EF4-FFF2-40B4-BE49-F238E27FC236}">
                <a16:creationId xmlns:a16="http://schemas.microsoft.com/office/drawing/2014/main" id="{44898F51-8FA5-490C-AC81-0268EB996F63}"/>
              </a:ext>
            </a:extLst>
          </p:cNvPr>
          <p:cNvPicPr>
            <a:picLocks noChangeAspect="1"/>
          </p:cNvPicPr>
          <p:nvPr/>
        </p:nvPicPr>
        <p:blipFill>
          <a:blip r:embed="rId2"/>
          <a:stretch>
            <a:fillRect/>
          </a:stretch>
        </p:blipFill>
        <p:spPr>
          <a:xfrm>
            <a:off x="1044370" y="7002358"/>
            <a:ext cx="9752381" cy="5295238"/>
          </a:xfrm>
          <a:prstGeom prst="rect">
            <a:avLst/>
          </a:prstGeom>
        </p:spPr>
      </p:pic>
      <p:pic>
        <p:nvPicPr>
          <p:cNvPr id="7" name="Imagen 6">
            <a:extLst>
              <a:ext uri="{FF2B5EF4-FFF2-40B4-BE49-F238E27FC236}">
                <a16:creationId xmlns:a16="http://schemas.microsoft.com/office/drawing/2014/main" id="{30A7D67B-B116-4230-A87B-3B81BB259A5A}"/>
              </a:ext>
            </a:extLst>
          </p:cNvPr>
          <p:cNvPicPr>
            <a:picLocks noChangeAspect="1"/>
          </p:cNvPicPr>
          <p:nvPr/>
        </p:nvPicPr>
        <p:blipFill>
          <a:blip r:embed="rId3"/>
          <a:stretch>
            <a:fillRect/>
          </a:stretch>
        </p:blipFill>
        <p:spPr>
          <a:xfrm>
            <a:off x="500691" y="2838349"/>
            <a:ext cx="3213265" cy="1962251"/>
          </a:xfrm>
          <a:prstGeom prst="rect">
            <a:avLst/>
          </a:prstGeom>
          <a:ln w="57150">
            <a:solidFill>
              <a:srgbClr val="00B0F0"/>
            </a:solidFill>
          </a:ln>
        </p:spPr>
      </p:pic>
      <p:pic>
        <p:nvPicPr>
          <p:cNvPr id="10" name="Imagen 9">
            <a:extLst>
              <a:ext uri="{FF2B5EF4-FFF2-40B4-BE49-F238E27FC236}">
                <a16:creationId xmlns:a16="http://schemas.microsoft.com/office/drawing/2014/main" id="{764B7A3A-FBD6-4ECD-A931-C65E270E6C9A}"/>
              </a:ext>
            </a:extLst>
          </p:cNvPr>
          <p:cNvPicPr>
            <a:picLocks noChangeAspect="1"/>
          </p:cNvPicPr>
          <p:nvPr/>
        </p:nvPicPr>
        <p:blipFill>
          <a:blip r:embed="rId4"/>
          <a:stretch>
            <a:fillRect/>
          </a:stretch>
        </p:blipFill>
        <p:spPr>
          <a:xfrm>
            <a:off x="4432494" y="2800246"/>
            <a:ext cx="3270418" cy="2038455"/>
          </a:xfrm>
          <a:prstGeom prst="rect">
            <a:avLst/>
          </a:prstGeom>
          <a:ln w="57150">
            <a:solidFill>
              <a:srgbClr val="00B0F0"/>
            </a:solidFill>
          </a:ln>
        </p:spPr>
      </p:pic>
      <p:pic>
        <p:nvPicPr>
          <p:cNvPr id="11" name="Imagen 10">
            <a:extLst>
              <a:ext uri="{FF2B5EF4-FFF2-40B4-BE49-F238E27FC236}">
                <a16:creationId xmlns:a16="http://schemas.microsoft.com/office/drawing/2014/main" id="{BC69DB90-36F2-47EB-9056-B09812214E64}"/>
              </a:ext>
            </a:extLst>
          </p:cNvPr>
          <p:cNvPicPr>
            <a:picLocks noChangeAspect="1"/>
          </p:cNvPicPr>
          <p:nvPr/>
        </p:nvPicPr>
        <p:blipFill>
          <a:blip r:embed="rId5"/>
          <a:stretch>
            <a:fillRect/>
          </a:stretch>
        </p:blipFill>
        <p:spPr>
          <a:xfrm>
            <a:off x="8393437" y="2800246"/>
            <a:ext cx="3270418" cy="2070818"/>
          </a:xfrm>
          <a:prstGeom prst="rect">
            <a:avLst/>
          </a:prstGeom>
          <a:ln w="57150">
            <a:solidFill>
              <a:srgbClr val="00B0F0"/>
            </a:solidFill>
          </a:ln>
        </p:spPr>
      </p:pic>
      <p:sp>
        <p:nvSpPr>
          <p:cNvPr id="18" name="Marcador de contenido 2">
            <a:extLst>
              <a:ext uri="{FF2B5EF4-FFF2-40B4-BE49-F238E27FC236}">
                <a16:creationId xmlns:a16="http://schemas.microsoft.com/office/drawing/2014/main" id="{20316628-F236-40BF-A364-5532CFE4EE31}"/>
              </a:ext>
            </a:extLst>
          </p:cNvPr>
          <p:cNvSpPr>
            <a:spLocks noGrp="1"/>
          </p:cNvSpPr>
          <p:nvPr>
            <p:ph idx="1"/>
          </p:nvPr>
        </p:nvSpPr>
        <p:spPr>
          <a:xfrm>
            <a:off x="420414" y="5084897"/>
            <a:ext cx="11085786" cy="464557"/>
          </a:xfrm>
        </p:spPr>
        <p:txBody>
          <a:bodyPr/>
          <a:lstStyle/>
          <a:p>
            <a:pPr marL="0" indent="0">
              <a:buNone/>
            </a:pPr>
            <a:r>
              <a:rPr lang="es-AR" dirty="0"/>
              <a:t>                Eje 1                                           Eje 2                                            Eje 3</a:t>
            </a:r>
          </a:p>
        </p:txBody>
      </p:sp>
      <p:sp>
        <p:nvSpPr>
          <p:cNvPr id="20" name="Marcador de contenido 2">
            <a:extLst>
              <a:ext uri="{FF2B5EF4-FFF2-40B4-BE49-F238E27FC236}">
                <a16:creationId xmlns:a16="http://schemas.microsoft.com/office/drawing/2014/main" id="{A996A1A5-A384-4C08-A0E5-40B1D37D332D}"/>
              </a:ext>
            </a:extLst>
          </p:cNvPr>
          <p:cNvSpPr txBox="1">
            <a:spLocks/>
          </p:cNvSpPr>
          <p:nvPr/>
        </p:nvSpPr>
        <p:spPr>
          <a:xfrm>
            <a:off x="-162908" y="2105225"/>
            <a:ext cx="11085786" cy="464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Font typeface="Arial" panose="020B0604020202020204" pitchFamily="34" charset="0"/>
              <a:buNone/>
            </a:pPr>
            <a:r>
              <a:rPr lang="es-AR" dirty="0"/>
              <a:t>                </a:t>
            </a:r>
            <a:r>
              <a:rPr lang="es-AR" sz="1800" dirty="0"/>
              <a:t>Aplico LDA a los corpus de tweets</a:t>
            </a:r>
            <a:endParaRPr lang="es-AR" dirty="0"/>
          </a:p>
        </p:txBody>
      </p:sp>
    </p:spTree>
    <p:extLst>
      <p:ext uri="{BB962C8B-B14F-4D97-AF65-F5344CB8AC3E}">
        <p14:creationId xmlns:p14="http://schemas.microsoft.com/office/powerpoint/2010/main" val="318404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026CD-AAEB-4AF7-9F25-4E2E7D27E4EC}"/>
              </a:ext>
            </a:extLst>
          </p:cNvPr>
          <p:cNvSpPr>
            <a:spLocks noGrp="1"/>
          </p:cNvSpPr>
          <p:nvPr>
            <p:ph type="title"/>
          </p:nvPr>
        </p:nvSpPr>
        <p:spPr/>
        <p:txBody>
          <a:bodyPr/>
          <a:lstStyle/>
          <a:p>
            <a:r>
              <a:rPr lang="es-AR" dirty="0" err="1"/>
              <a:t>Sentiment</a:t>
            </a:r>
            <a:r>
              <a:rPr lang="es-AR" dirty="0"/>
              <a:t> </a:t>
            </a:r>
            <a:r>
              <a:rPr lang="es-AR" dirty="0" err="1"/>
              <a:t>analysis</a:t>
            </a:r>
            <a:endParaRPr lang="es-AR" dirty="0"/>
          </a:p>
        </p:txBody>
      </p:sp>
      <p:sp>
        <p:nvSpPr>
          <p:cNvPr id="3" name="Marcador de contenido 2">
            <a:extLst>
              <a:ext uri="{FF2B5EF4-FFF2-40B4-BE49-F238E27FC236}">
                <a16:creationId xmlns:a16="http://schemas.microsoft.com/office/drawing/2014/main" id="{DA2FD8CF-AB8D-4F55-B5F6-9F09B4607D0E}"/>
              </a:ext>
            </a:extLst>
          </p:cNvPr>
          <p:cNvSpPr>
            <a:spLocks noGrp="1"/>
          </p:cNvSpPr>
          <p:nvPr>
            <p:ph idx="1"/>
          </p:nvPr>
        </p:nvSpPr>
        <p:spPr>
          <a:xfrm>
            <a:off x="526143" y="1947819"/>
            <a:ext cx="10820400" cy="4824456"/>
          </a:xfrm>
        </p:spPr>
        <p:txBody>
          <a:bodyPr>
            <a:normAutofit/>
          </a:bodyPr>
          <a:lstStyle/>
          <a:p>
            <a:pPr marL="0" indent="0">
              <a:buNone/>
            </a:pPr>
            <a:r>
              <a:rPr lang="es-AR" dirty="0"/>
              <a:t>Librería </a:t>
            </a:r>
            <a:r>
              <a:rPr lang="es-AR" dirty="0" err="1"/>
              <a:t>TextBlob</a:t>
            </a:r>
            <a:endParaRPr lang="es-AR" dirty="0"/>
          </a:p>
          <a:p>
            <a:pPr marL="0" indent="0">
              <a:buNone/>
            </a:pPr>
            <a:endParaRPr lang="es-AR" dirty="0"/>
          </a:p>
          <a:p>
            <a:pPr marL="0" indent="0">
              <a:buNone/>
            </a:pPr>
            <a:r>
              <a:rPr lang="es-ES" dirty="0"/>
              <a:t>             </a:t>
            </a:r>
            <a:r>
              <a:rPr lang="es-ES" dirty="0">
                <a:solidFill>
                  <a:srgbClr val="FFFF00"/>
                </a:solidFill>
              </a:rPr>
              <a:t>Resultado</a:t>
            </a:r>
          </a:p>
          <a:p>
            <a:pPr marL="0" indent="0">
              <a:buNone/>
            </a:pPr>
            <a:endParaRPr lang="es-ES" dirty="0"/>
          </a:p>
          <a:p>
            <a:pPr marL="0" indent="0">
              <a:buNone/>
            </a:pPr>
            <a:endParaRPr lang="es-ES" dirty="0"/>
          </a:p>
          <a:p>
            <a:pPr marL="0" indent="0">
              <a:buNone/>
            </a:pPr>
            <a:endParaRPr lang="es-AR" dirty="0"/>
          </a:p>
          <a:p>
            <a:pPr marL="0" indent="0">
              <a:buNone/>
            </a:pPr>
            <a:endParaRPr lang="es-AR" dirty="0"/>
          </a:p>
          <a:p>
            <a:pPr marL="0" indent="0">
              <a:buNone/>
            </a:pPr>
            <a:endParaRPr lang="es-AR" dirty="0"/>
          </a:p>
          <a:p>
            <a:pPr marL="0" indent="0">
              <a:buNone/>
            </a:pPr>
            <a:r>
              <a:rPr lang="es-AR" sz="2000" dirty="0" err="1"/>
              <a:t>Extra:Clasificador</a:t>
            </a:r>
            <a:r>
              <a:rPr lang="es-AR" sz="2000" dirty="0"/>
              <a:t> aplica </a:t>
            </a:r>
            <a:r>
              <a:rPr lang="es-AR" sz="2000" dirty="0" err="1"/>
              <a:t>algortimo</a:t>
            </a:r>
            <a:r>
              <a:rPr lang="es-AR" sz="2000" dirty="0"/>
              <a:t> basado en </a:t>
            </a:r>
            <a:r>
              <a:rPr lang="es-AR" sz="2000" dirty="0" err="1"/>
              <a:t>Naive</a:t>
            </a:r>
            <a:r>
              <a:rPr lang="es-AR" sz="2000" dirty="0"/>
              <a:t> </a:t>
            </a:r>
            <a:r>
              <a:rPr lang="es-AR" sz="2000" dirty="0" err="1"/>
              <a:t>bayes</a:t>
            </a:r>
            <a:endParaRPr lang="es-AR" sz="2000" dirty="0"/>
          </a:p>
        </p:txBody>
      </p:sp>
      <p:pic>
        <p:nvPicPr>
          <p:cNvPr id="4" name="Picture 3">
            <a:extLst>
              <a:ext uri="{FF2B5EF4-FFF2-40B4-BE49-F238E27FC236}">
                <a16:creationId xmlns:a16="http://schemas.microsoft.com/office/drawing/2014/main" id="{51709D8B-BCAD-4A8C-B60B-D22AFD4FCC38}"/>
              </a:ext>
            </a:extLst>
          </p:cNvPr>
          <p:cNvPicPr>
            <a:picLocks noChangeAspect="1"/>
          </p:cNvPicPr>
          <p:nvPr/>
        </p:nvPicPr>
        <p:blipFill>
          <a:blip r:embed="rId2"/>
          <a:stretch>
            <a:fillRect/>
          </a:stretch>
        </p:blipFill>
        <p:spPr>
          <a:xfrm>
            <a:off x="2140310" y="3283645"/>
            <a:ext cx="3113049" cy="952500"/>
          </a:xfrm>
          <a:prstGeom prst="rect">
            <a:avLst/>
          </a:prstGeom>
        </p:spPr>
      </p:pic>
      <p:pic>
        <p:nvPicPr>
          <p:cNvPr id="5" name="Picture 4">
            <a:extLst>
              <a:ext uri="{FF2B5EF4-FFF2-40B4-BE49-F238E27FC236}">
                <a16:creationId xmlns:a16="http://schemas.microsoft.com/office/drawing/2014/main" id="{CAFCFD67-8CC3-4A17-95A6-8C01656EA565}"/>
              </a:ext>
            </a:extLst>
          </p:cNvPr>
          <p:cNvPicPr>
            <a:picLocks noChangeAspect="1"/>
          </p:cNvPicPr>
          <p:nvPr/>
        </p:nvPicPr>
        <p:blipFill>
          <a:blip r:embed="rId3"/>
          <a:stretch>
            <a:fillRect/>
          </a:stretch>
        </p:blipFill>
        <p:spPr>
          <a:xfrm>
            <a:off x="6867525" y="2057401"/>
            <a:ext cx="3776662" cy="2414388"/>
          </a:xfrm>
          <a:prstGeom prst="rect">
            <a:avLst/>
          </a:prstGeom>
        </p:spPr>
      </p:pic>
      <p:pic>
        <p:nvPicPr>
          <p:cNvPr id="6" name="Picture 5">
            <a:extLst>
              <a:ext uri="{FF2B5EF4-FFF2-40B4-BE49-F238E27FC236}">
                <a16:creationId xmlns:a16="http://schemas.microsoft.com/office/drawing/2014/main" id="{B75C76E9-E12C-433C-AA7F-14F7DFE6A3BD}"/>
              </a:ext>
            </a:extLst>
          </p:cNvPr>
          <p:cNvPicPr>
            <a:picLocks noChangeAspect="1"/>
          </p:cNvPicPr>
          <p:nvPr/>
        </p:nvPicPr>
        <p:blipFill>
          <a:blip r:embed="rId4"/>
          <a:stretch>
            <a:fillRect/>
          </a:stretch>
        </p:blipFill>
        <p:spPr>
          <a:xfrm>
            <a:off x="5936343" y="4462263"/>
            <a:ext cx="5534025" cy="666750"/>
          </a:xfrm>
          <a:prstGeom prst="rect">
            <a:avLst/>
          </a:prstGeom>
        </p:spPr>
      </p:pic>
      <p:pic>
        <p:nvPicPr>
          <p:cNvPr id="7" name="Picture 6">
            <a:extLst>
              <a:ext uri="{FF2B5EF4-FFF2-40B4-BE49-F238E27FC236}">
                <a16:creationId xmlns:a16="http://schemas.microsoft.com/office/drawing/2014/main" id="{F0F9F01B-23EB-4858-82D1-689384EEDC9A}"/>
              </a:ext>
            </a:extLst>
          </p:cNvPr>
          <p:cNvPicPr>
            <a:picLocks noChangeAspect="1"/>
          </p:cNvPicPr>
          <p:nvPr/>
        </p:nvPicPr>
        <p:blipFill>
          <a:blip r:embed="rId5"/>
          <a:stretch>
            <a:fillRect/>
          </a:stretch>
        </p:blipFill>
        <p:spPr>
          <a:xfrm>
            <a:off x="3601584" y="5852963"/>
            <a:ext cx="4669518" cy="919312"/>
          </a:xfrm>
          <a:prstGeom prst="rect">
            <a:avLst/>
          </a:prstGeom>
        </p:spPr>
      </p:pic>
    </p:spTree>
    <p:extLst>
      <p:ext uri="{BB962C8B-B14F-4D97-AF65-F5344CB8AC3E}">
        <p14:creationId xmlns:p14="http://schemas.microsoft.com/office/powerpoint/2010/main" val="280695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3692B-4190-4667-8852-B9FA611E46F3}"/>
              </a:ext>
            </a:extLst>
          </p:cNvPr>
          <p:cNvSpPr>
            <a:spLocks noGrp="1"/>
          </p:cNvSpPr>
          <p:nvPr>
            <p:ph type="title"/>
          </p:nvPr>
        </p:nvSpPr>
        <p:spPr>
          <a:xfrm>
            <a:off x="3264090" y="254931"/>
            <a:ext cx="8610600" cy="1293028"/>
          </a:xfrm>
        </p:spPr>
        <p:txBody>
          <a:bodyPr/>
          <a:lstStyle/>
          <a:p>
            <a:r>
              <a:rPr lang="es-AR" dirty="0" err="1"/>
              <a:t>Sentiment</a:t>
            </a:r>
            <a:r>
              <a:rPr lang="es-AR" dirty="0"/>
              <a:t> </a:t>
            </a:r>
            <a:r>
              <a:rPr lang="es-AR" dirty="0" err="1"/>
              <a:t>analysis</a:t>
            </a:r>
            <a:endParaRPr lang="es-AR" dirty="0"/>
          </a:p>
        </p:txBody>
      </p:sp>
      <p:sp>
        <p:nvSpPr>
          <p:cNvPr id="3" name="Marcador de contenido 2">
            <a:extLst>
              <a:ext uri="{FF2B5EF4-FFF2-40B4-BE49-F238E27FC236}">
                <a16:creationId xmlns:a16="http://schemas.microsoft.com/office/drawing/2014/main" id="{87F19204-544B-4153-ABE7-D9436196C0BF}"/>
              </a:ext>
            </a:extLst>
          </p:cNvPr>
          <p:cNvSpPr>
            <a:spLocks noGrp="1"/>
          </p:cNvSpPr>
          <p:nvPr>
            <p:ph idx="1"/>
          </p:nvPr>
        </p:nvSpPr>
        <p:spPr>
          <a:xfrm>
            <a:off x="495300" y="4088674"/>
            <a:ext cx="10820400" cy="2769326"/>
          </a:xfrm>
        </p:spPr>
        <p:txBody>
          <a:bodyPr>
            <a:noAutofit/>
          </a:bodyPr>
          <a:lstStyle/>
          <a:p>
            <a:r>
              <a:rPr lang="es-AR" sz="1400" dirty="0">
                <a:solidFill>
                  <a:srgbClr val="00B050"/>
                </a:solidFill>
              </a:rPr>
              <a:t>RT @</a:t>
            </a:r>
            <a:r>
              <a:rPr lang="es-AR" sz="1400" dirty="0" err="1">
                <a:solidFill>
                  <a:srgbClr val="00B050"/>
                </a:solidFill>
              </a:rPr>
              <a:t>INFOnews</a:t>
            </a:r>
            <a:r>
              <a:rPr lang="es-AR" sz="1400" dirty="0">
                <a:solidFill>
                  <a:srgbClr val="00B050"/>
                </a:solidFill>
              </a:rPr>
              <a:t>: Aborto Legal: </a:t>
            </a:r>
            <a:r>
              <a:rPr lang="es-AR" sz="1400" dirty="0" err="1">
                <a:solidFill>
                  <a:srgbClr val="00B050"/>
                </a:solidFill>
              </a:rPr>
              <a:t>Aministía</a:t>
            </a:r>
            <a:r>
              <a:rPr lang="es-AR" sz="1400" dirty="0">
                <a:solidFill>
                  <a:srgbClr val="00B050"/>
                </a:solidFill>
              </a:rPr>
              <a:t> denunció casos de violencia por usar pañuelos verdes https://t.co/XoGCogj3mW #</a:t>
            </a:r>
            <a:r>
              <a:rPr lang="es-AR" sz="1400" dirty="0" err="1">
                <a:solidFill>
                  <a:srgbClr val="00B050"/>
                </a:solidFill>
              </a:rPr>
              <a:t>SeVaCaer</a:t>
            </a:r>
            <a:r>
              <a:rPr lang="es-AR" sz="1400" dirty="0">
                <a:solidFill>
                  <a:srgbClr val="00B050"/>
                </a:solidFill>
              </a:rPr>
              <a:t> #</a:t>
            </a:r>
            <a:r>
              <a:rPr lang="es-AR" sz="1400" dirty="0" err="1">
                <a:solidFill>
                  <a:srgbClr val="00B050"/>
                </a:solidFill>
              </a:rPr>
              <a:t>AbortoLegal</a:t>
            </a:r>
            <a:r>
              <a:rPr lang="es-AR" sz="1400" dirty="0">
                <a:solidFill>
                  <a:srgbClr val="00B050"/>
                </a:solidFill>
              </a:rPr>
              <a:t> #…</a:t>
            </a:r>
          </a:p>
          <a:p>
            <a:r>
              <a:rPr lang="es-AR" sz="1400" dirty="0">
                <a:solidFill>
                  <a:srgbClr val="00B050"/>
                </a:solidFill>
              </a:rPr>
              <a:t>RT @</a:t>
            </a:r>
            <a:r>
              <a:rPr lang="es-AR" sz="1400" dirty="0" err="1">
                <a:solidFill>
                  <a:srgbClr val="00B050"/>
                </a:solidFill>
              </a:rPr>
              <a:t>GillianA</a:t>
            </a:r>
            <a:r>
              <a:rPr lang="es-AR" sz="1400" dirty="0">
                <a:solidFill>
                  <a:srgbClr val="00B050"/>
                </a:solidFill>
              </a:rPr>
              <a:t>: </a:t>
            </a:r>
            <a:r>
              <a:rPr lang="es-AR" sz="1400" dirty="0" err="1">
                <a:solidFill>
                  <a:srgbClr val="00B050"/>
                </a:solidFill>
              </a:rPr>
              <a:t>Adios</a:t>
            </a:r>
            <a:r>
              <a:rPr lang="es-AR" sz="1400" dirty="0">
                <a:solidFill>
                  <a:srgbClr val="00B050"/>
                </a:solidFill>
              </a:rPr>
              <a:t> Buenos Aires! </a:t>
            </a:r>
            <a:r>
              <a:rPr lang="es-AR" sz="1400" dirty="0" err="1">
                <a:solidFill>
                  <a:srgbClr val="00B050"/>
                </a:solidFill>
              </a:rPr>
              <a:t>Thank</a:t>
            </a:r>
            <a:r>
              <a:rPr lang="es-AR" sz="1400" dirty="0">
                <a:solidFill>
                  <a:srgbClr val="00B050"/>
                </a:solidFill>
              </a:rPr>
              <a:t> </a:t>
            </a:r>
            <a:r>
              <a:rPr lang="es-AR" sz="1400" dirty="0" err="1">
                <a:solidFill>
                  <a:srgbClr val="00B050"/>
                </a:solidFill>
              </a:rPr>
              <a:t>you</a:t>
            </a:r>
            <a:r>
              <a:rPr lang="es-AR" sz="1400" dirty="0">
                <a:solidFill>
                  <a:srgbClr val="00B050"/>
                </a:solidFill>
              </a:rPr>
              <a:t> </a:t>
            </a:r>
            <a:r>
              <a:rPr lang="es-AR" sz="1400" dirty="0" err="1">
                <a:solidFill>
                  <a:srgbClr val="00B050"/>
                </a:solidFill>
              </a:rPr>
              <a:t>thank</a:t>
            </a:r>
            <a:r>
              <a:rPr lang="es-AR" sz="1400" dirty="0">
                <a:solidFill>
                  <a:srgbClr val="00B050"/>
                </a:solidFill>
              </a:rPr>
              <a:t> </a:t>
            </a:r>
            <a:r>
              <a:rPr lang="es-AR" sz="1400" dirty="0" err="1">
                <a:solidFill>
                  <a:srgbClr val="00B050"/>
                </a:solidFill>
              </a:rPr>
              <a:t>you</a:t>
            </a:r>
            <a:r>
              <a:rPr lang="es-AR" sz="1400" dirty="0">
                <a:solidFill>
                  <a:srgbClr val="00B050"/>
                </a:solidFill>
              </a:rPr>
              <a:t> </a:t>
            </a:r>
            <a:r>
              <a:rPr lang="es-AR" sz="1400" dirty="0" err="1">
                <a:solidFill>
                  <a:srgbClr val="00B050"/>
                </a:solidFill>
              </a:rPr>
              <a:t>to</a:t>
            </a:r>
            <a:r>
              <a:rPr lang="es-AR" sz="1400" dirty="0">
                <a:solidFill>
                  <a:srgbClr val="00B050"/>
                </a:solidFill>
              </a:rPr>
              <a:t> </a:t>
            </a:r>
            <a:r>
              <a:rPr lang="es-AR" sz="1400" dirty="0" err="1">
                <a:solidFill>
                  <a:srgbClr val="00B050"/>
                </a:solidFill>
              </a:rPr>
              <a:t>everyone</a:t>
            </a:r>
            <a:r>
              <a:rPr lang="es-AR" sz="1400" dirty="0">
                <a:solidFill>
                  <a:srgbClr val="00B050"/>
                </a:solidFill>
              </a:rPr>
              <a:t> I </a:t>
            </a:r>
            <a:r>
              <a:rPr lang="es-AR" sz="1400" dirty="0" err="1">
                <a:solidFill>
                  <a:srgbClr val="00B050"/>
                </a:solidFill>
              </a:rPr>
              <a:t>met</a:t>
            </a:r>
            <a:r>
              <a:rPr lang="es-AR" sz="1400" dirty="0">
                <a:solidFill>
                  <a:srgbClr val="00B050"/>
                </a:solidFill>
              </a:rPr>
              <a:t> </a:t>
            </a:r>
            <a:r>
              <a:rPr lang="es-AR" sz="1400" dirty="0" err="1">
                <a:solidFill>
                  <a:srgbClr val="00B050"/>
                </a:solidFill>
              </a:rPr>
              <a:t>over</a:t>
            </a:r>
            <a:r>
              <a:rPr lang="es-AR" sz="1400" dirty="0">
                <a:solidFill>
                  <a:srgbClr val="00B050"/>
                </a:solidFill>
              </a:rPr>
              <a:t> </a:t>
            </a:r>
            <a:r>
              <a:rPr lang="es-AR" sz="1400" dirty="0" err="1">
                <a:solidFill>
                  <a:srgbClr val="00B050"/>
                </a:solidFill>
              </a:rPr>
              <a:t>the</a:t>
            </a:r>
            <a:r>
              <a:rPr lang="es-AR" sz="1400" dirty="0">
                <a:solidFill>
                  <a:srgbClr val="00B050"/>
                </a:solidFill>
              </a:rPr>
              <a:t> </a:t>
            </a:r>
            <a:r>
              <a:rPr lang="es-AR" sz="1400" dirty="0" err="1">
                <a:solidFill>
                  <a:srgbClr val="00B050"/>
                </a:solidFill>
              </a:rPr>
              <a:t>last</a:t>
            </a:r>
            <a:r>
              <a:rPr lang="es-AR" sz="1400" dirty="0">
                <a:solidFill>
                  <a:srgbClr val="00B050"/>
                </a:solidFill>
              </a:rPr>
              <a:t> </a:t>
            </a:r>
            <a:r>
              <a:rPr lang="es-AR" sz="1400" dirty="0" err="1">
                <a:solidFill>
                  <a:srgbClr val="00B050"/>
                </a:solidFill>
              </a:rPr>
              <a:t>couple</a:t>
            </a:r>
            <a:r>
              <a:rPr lang="es-AR" sz="1400" dirty="0">
                <a:solidFill>
                  <a:srgbClr val="00B050"/>
                </a:solidFill>
              </a:rPr>
              <a:t> </a:t>
            </a:r>
            <a:r>
              <a:rPr lang="es-AR" sz="1400" dirty="0" err="1">
                <a:solidFill>
                  <a:srgbClr val="00B050"/>
                </a:solidFill>
              </a:rPr>
              <a:t>days</a:t>
            </a:r>
            <a:r>
              <a:rPr lang="es-AR" sz="1400" dirty="0">
                <a:solidFill>
                  <a:srgbClr val="00B050"/>
                </a:solidFill>
              </a:rPr>
              <a:t> @</a:t>
            </a:r>
            <a:r>
              <a:rPr lang="es-AR" sz="1400" dirty="0" err="1">
                <a:solidFill>
                  <a:srgbClr val="00B050"/>
                </a:solidFill>
              </a:rPr>
              <a:t>ArgenComicCon</a:t>
            </a:r>
            <a:r>
              <a:rPr lang="es-AR" sz="1400" dirty="0">
                <a:solidFill>
                  <a:srgbClr val="00B050"/>
                </a:solidFill>
              </a:rPr>
              <a:t> </a:t>
            </a:r>
            <a:r>
              <a:rPr lang="es-AR" sz="1400" dirty="0" err="1">
                <a:solidFill>
                  <a:srgbClr val="00B050"/>
                </a:solidFill>
              </a:rPr>
              <a:t>for</a:t>
            </a:r>
            <a:r>
              <a:rPr lang="es-AR" sz="1400" dirty="0">
                <a:solidFill>
                  <a:srgbClr val="00B050"/>
                </a:solidFill>
              </a:rPr>
              <a:t> </a:t>
            </a:r>
            <a:r>
              <a:rPr lang="es-AR" sz="1400" dirty="0" err="1">
                <a:solidFill>
                  <a:srgbClr val="00B050"/>
                </a:solidFill>
              </a:rPr>
              <a:t>welcoming</a:t>
            </a:r>
            <a:r>
              <a:rPr lang="es-AR" sz="1400" dirty="0">
                <a:solidFill>
                  <a:srgbClr val="00B050"/>
                </a:solidFill>
              </a:rPr>
              <a:t> me so </a:t>
            </a:r>
            <a:r>
              <a:rPr lang="es-AR" sz="1400" dirty="0" err="1">
                <a:solidFill>
                  <a:srgbClr val="00B050"/>
                </a:solidFill>
              </a:rPr>
              <a:t>loving</a:t>
            </a:r>
            <a:r>
              <a:rPr lang="es-AR" sz="1400" dirty="0">
                <a:solidFill>
                  <a:srgbClr val="00B050"/>
                </a:solidFill>
              </a:rPr>
              <a:t>…</a:t>
            </a:r>
          </a:p>
          <a:p>
            <a:r>
              <a:rPr lang="es-AR" sz="1400" dirty="0">
                <a:solidFill>
                  <a:srgbClr val="00B050"/>
                </a:solidFill>
              </a:rPr>
              <a:t>Los hashtags #</a:t>
            </a:r>
            <a:r>
              <a:rPr lang="es-AR" sz="1400" dirty="0" err="1">
                <a:solidFill>
                  <a:srgbClr val="00B050"/>
                </a:solidFill>
              </a:rPr>
              <a:t>abortolegalya</a:t>
            </a:r>
            <a:r>
              <a:rPr lang="es-AR" sz="1400" dirty="0">
                <a:solidFill>
                  <a:srgbClr val="00B050"/>
                </a:solidFill>
              </a:rPr>
              <a:t>, #</a:t>
            </a:r>
            <a:r>
              <a:rPr lang="es-AR" sz="1400" dirty="0" err="1">
                <a:solidFill>
                  <a:srgbClr val="00B050"/>
                </a:solidFill>
              </a:rPr>
              <a:t>quesealey</a:t>
            </a:r>
            <a:r>
              <a:rPr lang="es-AR" sz="1400" dirty="0">
                <a:solidFill>
                  <a:srgbClr val="00B050"/>
                </a:solidFill>
              </a:rPr>
              <a:t> y #</a:t>
            </a:r>
            <a:r>
              <a:rPr lang="es-AR" sz="1400" dirty="0" err="1">
                <a:solidFill>
                  <a:srgbClr val="00B050"/>
                </a:solidFill>
              </a:rPr>
              <a:t>abortolegal</a:t>
            </a:r>
            <a:r>
              <a:rPr lang="es-AR" sz="1400" dirty="0">
                <a:solidFill>
                  <a:srgbClr val="00B050"/>
                </a:solidFill>
              </a:rPr>
              <a:t> se destacaron en esa red social. A nivel global, #</a:t>
            </a:r>
            <a:r>
              <a:rPr lang="es-AR" sz="1400" dirty="0" err="1">
                <a:solidFill>
                  <a:srgbClr val="00B050"/>
                </a:solidFill>
              </a:rPr>
              <a:t>metoo</a:t>
            </a:r>
            <a:r>
              <a:rPr lang="es-AR" sz="1400" dirty="0">
                <a:solidFill>
                  <a:srgbClr val="00B050"/>
                </a:solidFill>
              </a:rPr>
              <a:t> y… https://t.co/uyDtdbg5WP</a:t>
            </a:r>
          </a:p>
          <a:p>
            <a:r>
              <a:rPr lang="es-AR" sz="1400" dirty="0">
                <a:solidFill>
                  <a:srgbClr val="00B050"/>
                </a:solidFill>
              </a:rPr>
              <a:t>Aborto Legal: </a:t>
            </a:r>
            <a:r>
              <a:rPr lang="es-AR" sz="1400" dirty="0" err="1">
                <a:solidFill>
                  <a:srgbClr val="00B050"/>
                </a:solidFill>
              </a:rPr>
              <a:t>Aministía</a:t>
            </a:r>
            <a:r>
              <a:rPr lang="es-AR" sz="1400" dirty="0">
                <a:solidFill>
                  <a:srgbClr val="00B050"/>
                </a:solidFill>
              </a:rPr>
              <a:t> denunció casos de violencia por usar pañuelos verdes https://t.co/XoGCogj3mW #</a:t>
            </a:r>
            <a:r>
              <a:rPr lang="es-AR" sz="1400" dirty="0" err="1">
                <a:solidFill>
                  <a:srgbClr val="00B050"/>
                </a:solidFill>
              </a:rPr>
              <a:t>SeVaCaer</a:t>
            </a:r>
            <a:r>
              <a:rPr lang="es-AR" sz="1400" dirty="0">
                <a:solidFill>
                  <a:srgbClr val="00B050"/>
                </a:solidFill>
              </a:rPr>
              <a:t>… https://t.co/rynUiY1cZr</a:t>
            </a:r>
          </a:p>
          <a:p>
            <a:r>
              <a:rPr lang="es-AR" sz="1400" dirty="0">
                <a:solidFill>
                  <a:srgbClr val="00B050"/>
                </a:solidFill>
              </a:rPr>
              <a:t>RT @</a:t>
            </a:r>
            <a:r>
              <a:rPr lang="es-AR" sz="1400" dirty="0" err="1">
                <a:solidFill>
                  <a:srgbClr val="00B050"/>
                </a:solidFill>
              </a:rPr>
              <a:t>debnamslipz</a:t>
            </a:r>
            <a:r>
              <a:rPr lang="es-AR" sz="1400" dirty="0">
                <a:solidFill>
                  <a:srgbClr val="00B050"/>
                </a:solidFill>
              </a:rPr>
              <a:t>: Katheryn </a:t>
            </a:r>
            <a:r>
              <a:rPr lang="es-AR" sz="1400" dirty="0" err="1">
                <a:solidFill>
                  <a:srgbClr val="00B050"/>
                </a:solidFill>
              </a:rPr>
              <a:t>Winnick</a:t>
            </a:r>
            <a:r>
              <a:rPr lang="es-AR" sz="1400" dirty="0">
                <a:solidFill>
                  <a:srgbClr val="00B050"/>
                </a:solidFill>
              </a:rPr>
              <a:t> diciendo que el aborto debería ser legal. 💚✊🏻 </a:t>
            </a:r>
          </a:p>
        </p:txBody>
      </p:sp>
      <p:sp>
        <p:nvSpPr>
          <p:cNvPr id="5" name="Rectángulo 4">
            <a:extLst>
              <a:ext uri="{FF2B5EF4-FFF2-40B4-BE49-F238E27FC236}">
                <a16:creationId xmlns:a16="http://schemas.microsoft.com/office/drawing/2014/main" id="{AA1E1618-1A3D-4601-B43B-512F6F9E5E7E}"/>
              </a:ext>
            </a:extLst>
          </p:cNvPr>
          <p:cNvSpPr/>
          <p:nvPr/>
        </p:nvSpPr>
        <p:spPr>
          <a:xfrm>
            <a:off x="495300" y="1645941"/>
            <a:ext cx="10731500" cy="2246769"/>
          </a:xfrm>
          <a:prstGeom prst="rect">
            <a:avLst/>
          </a:prstGeom>
        </p:spPr>
        <p:txBody>
          <a:bodyPr wrap="square">
            <a:spAutoFit/>
          </a:bodyPr>
          <a:lstStyle/>
          <a:p>
            <a:pPr marL="285750" indent="-285750">
              <a:buFont typeface="Arial" panose="020B0604020202020204" pitchFamily="34" charset="0"/>
              <a:buChar char="•"/>
            </a:pPr>
            <a:r>
              <a:rPr lang="es-ES" sz="1400" dirty="0">
                <a:solidFill>
                  <a:srgbClr val="00B0F0"/>
                </a:solidFill>
              </a:rPr>
              <a:t>@</a:t>
            </a:r>
            <a:r>
              <a:rPr lang="es-ES" sz="1400" dirty="0" err="1">
                <a:solidFill>
                  <a:srgbClr val="00B0F0"/>
                </a:solidFill>
              </a:rPr>
              <a:t>inesands</a:t>
            </a:r>
            <a:r>
              <a:rPr lang="es-ES" sz="1400" dirty="0">
                <a:solidFill>
                  <a:srgbClr val="00B0F0"/>
                </a:solidFill>
              </a:rPr>
              <a:t> @</a:t>
            </a:r>
            <a:r>
              <a:rPr lang="es-ES" sz="1400" dirty="0" err="1">
                <a:solidFill>
                  <a:srgbClr val="00B0F0"/>
                </a:solidFill>
              </a:rPr>
              <a:t>DanielMarzaz</a:t>
            </a:r>
            <a:r>
              <a:rPr lang="es-ES" sz="1400" dirty="0">
                <a:solidFill>
                  <a:srgbClr val="00B0F0"/>
                </a:solidFill>
              </a:rPr>
              <a:t> Es horrible. </a:t>
            </a:r>
            <a:r>
              <a:rPr lang="es-ES" sz="1400" dirty="0" err="1">
                <a:solidFill>
                  <a:srgbClr val="00B0F0"/>
                </a:solidFill>
              </a:rPr>
              <a:t>Satanicos</a:t>
            </a:r>
            <a:r>
              <a:rPr lang="es-ES" sz="1400" dirty="0">
                <a:solidFill>
                  <a:srgbClr val="00B0F0"/>
                </a:solidFill>
              </a:rPr>
              <a:t> iluminados y sus aberrantes </a:t>
            </a:r>
            <a:r>
              <a:rPr lang="es-ES" sz="1400" dirty="0" err="1">
                <a:solidFill>
                  <a:srgbClr val="00B0F0"/>
                </a:solidFill>
              </a:rPr>
              <a:t>planes#NWO</a:t>
            </a:r>
            <a:r>
              <a:rPr lang="es-ES" sz="1400" dirty="0">
                <a:solidFill>
                  <a:srgbClr val="00B0F0"/>
                </a:solidFill>
              </a:rPr>
              <a:t> </a:t>
            </a:r>
          </a:p>
          <a:p>
            <a:pPr marL="285750" indent="-285750">
              <a:buFont typeface="Arial" panose="020B0604020202020204" pitchFamily="34" charset="0"/>
              <a:buChar char="•"/>
            </a:pPr>
            <a:r>
              <a:rPr lang="es-ES" sz="1400" dirty="0">
                <a:solidFill>
                  <a:srgbClr val="00B0F0"/>
                </a:solidFill>
              </a:rPr>
              <a:t>#</a:t>
            </a:r>
            <a:r>
              <a:rPr lang="es-ES" sz="1400" dirty="0" err="1">
                <a:solidFill>
                  <a:srgbClr val="00B0F0"/>
                </a:solidFill>
              </a:rPr>
              <a:t>NoAlAborto</a:t>
            </a:r>
            <a:r>
              <a:rPr lang="es-ES" sz="1400" dirty="0">
                <a:solidFill>
                  <a:srgbClr val="00B0F0"/>
                </a:solidFill>
              </a:rPr>
              <a:t>… https://t.co/pB6ZtI4IkT</a:t>
            </a:r>
          </a:p>
          <a:p>
            <a:pPr marL="285750" indent="-285750">
              <a:buFont typeface="Arial" panose="020B0604020202020204" pitchFamily="34" charset="0"/>
              <a:buChar char="•"/>
            </a:pPr>
            <a:endParaRPr lang="es-ES" sz="1400" dirty="0">
              <a:solidFill>
                <a:srgbClr val="00B0F0"/>
              </a:solidFill>
            </a:endParaRPr>
          </a:p>
          <a:p>
            <a:pPr marL="285750" indent="-285750">
              <a:buFont typeface="Arial" panose="020B0604020202020204" pitchFamily="34" charset="0"/>
              <a:buChar char="•"/>
            </a:pPr>
            <a:r>
              <a:rPr lang="es-ES" sz="1400" dirty="0">
                <a:solidFill>
                  <a:srgbClr val="00B0F0"/>
                </a:solidFill>
              </a:rPr>
              <a:t>#</a:t>
            </a:r>
            <a:r>
              <a:rPr lang="es-ES" sz="1400" dirty="0" err="1">
                <a:solidFill>
                  <a:srgbClr val="00B0F0"/>
                </a:solidFill>
              </a:rPr>
              <a:t>NoAlAborto</a:t>
            </a:r>
            <a:r>
              <a:rPr lang="es-ES" sz="1400" dirty="0">
                <a:solidFill>
                  <a:srgbClr val="00B0F0"/>
                </a:solidFill>
              </a:rPr>
              <a:t> #</a:t>
            </a:r>
            <a:r>
              <a:rPr lang="es-ES" sz="1400" dirty="0" err="1">
                <a:solidFill>
                  <a:srgbClr val="00B0F0"/>
                </a:solidFill>
              </a:rPr>
              <a:t>ProtocoloDeLaMuerte</a:t>
            </a:r>
            <a:r>
              <a:rPr lang="es-ES" sz="1400" dirty="0">
                <a:solidFill>
                  <a:srgbClr val="00B0F0"/>
                </a:solidFill>
              </a:rPr>
              <a:t> Vicepresidente Gabriela Michetti: Qué no se venda Misoprostol en Argentina - ¡</a:t>
            </a:r>
            <a:r>
              <a:rPr lang="es-ES" sz="1400" dirty="0" err="1">
                <a:solidFill>
                  <a:srgbClr val="00B0F0"/>
                </a:solidFill>
              </a:rPr>
              <a:t>Firm</a:t>
            </a:r>
            <a:r>
              <a:rPr lang="es-ES" sz="1400" dirty="0">
                <a:solidFill>
                  <a:srgbClr val="00B0F0"/>
                </a:solidFill>
              </a:rPr>
              <a:t>… https://t.co/ehVMAYnpY6</a:t>
            </a:r>
          </a:p>
          <a:p>
            <a:pPr marL="285750" indent="-285750">
              <a:buFont typeface="Arial" panose="020B0604020202020204" pitchFamily="34" charset="0"/>
              <a:buChar char="•"/>
            </a:pPr>
            <a:endParaRPr lang="es-ES" sz="1400" dirty="0">
              <a:solidFill>
                <a:srgbClr val="00B0F0"/>
              </a:solidFill>
            </a:endParaRPr>
          </a:p>
          <a:p>
            <a:pPr marL="285750" indent="-285750">
              <a:buFont typeface="Arial" panose="020B0604020202020204" pitchFamily="34" charset="0"/>
              <a:buChar char="•"/>
            </a:pPr>
            <a:r>
              <a:rPr lang="es-ES" sz="1400" dirty="0">
                <a:solidFill>
                  <a:srgbClr val="00B0F0"/>
                </a:solidFill>
              </a:rPr>
              <a:t>10 horas muriendo! Mi dios que terrible!#</a:t>
            </a:r>
            <a:r>
              <a:rPr lang="es-ES" sz="1400" dirty="0" err="1">
                <a:solidFill>
                  <a:srgbClr val="00B0F0"/>
                </a:solidFill>
              </a:rPr>
              <a:t>noalaborto</a:t>
            </a:r>
            <a:r>
              <a:rPr lang="es-ES" sz="1400" dirty="0">
                <a:solidFill>
                  <a:srgbClr val="00B0F0"/>
                </a:solidFill>
              </a:rPr>
              <a:t> https://t.co/WwefC67PsG</a:t>
            </a:r>
          </a:p>
          <a:p>
            <a:pPr marL="285750" indent="-285750">
              <a:buFont typeface="Arial" panose="020B0604020202020204" pitchFamily="34" charset="0"/>
              <a:buChar char="•"/>
            </a:pPr>
            <a:endParaRPr lang="es-ES" sz="1400" dirty="0">
              <a:solidFill>
                <a:srgbClr val="00B0F0"/>
              </a:solidFill>
            </a:endParaRPr>
          </a:p>
          <a:p>
            <a:pPr marL="285750" indent="-285750">
              <a:buFont typeface="Arial" panose="020B0604020202020204" pitchFamily="34" charset="0"/>
              <a:buChar char="•"/>
            </a:pPr>
            <a:r>
              <a:rPr lang="es-ES" sz="1400" dirty="0">
                <a:solidFill>
                  <a:srgbClr val="00B0F0"/>
                </a:solidFill>
              </a:rPr>
              <a:t>RT @</a:t>
            </a:r>
            <a:r>
              <a:rPr lang="es-ES" sz="1400" dirty="0" err="1">
                <a:solidFill>
                  <a:srgbClr val="00B0F0"/>
                </a:solidFill>
              </a:rPr>
              <a:t>InfanciaPro</a:t>
            </a:r>
            <a:r>
              <a:rPr lang="es-ES" sz="1400" dirty="0">
                <a:solidFill>
                  <a:srgbClr val="00B0F0"/>
                </a:solidFill>
              </a:rPr>
              <a:t>: Desde cualquier lugar del Continente debemos mantener unidad y rechazar contundentemente la impunidad criminal.</a:t>
            </a:r>
            <a:endParaRPr lang="es-AR" sz="1400" dirty="0">
              <a:solidFill>
                <a:srgbClr val="00B0F0"/>
              </a:solidFill>
            </a:endParaRPr>
          </a:p>
        </p:txBody>
      </p:sp>
    </p:spTree>
    <p:extLst>
      <p:ext uri="{BB962C8B-B14F-4D97-AF65-F5344CB8AC3E}">
        <p14:creationId xmlns:p14="http://schemas.microsoft.com/office/powerpoint/2010/main" val="285348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F2731B8-E9C0-4413-9C76-6DF56BBDA47C}"/>
              </a:ext>
            </a:extLst>
          </p:cNvPr>
          <p:cNvSpPr/>
          <p:nvPr/>
        </p:nvSpPr>
        <p:spPr>
          <a:xfrm>
            <a:off x="614991" y="2553369"/>
            <a:ext cx="4625749" cy="4072521"/>
          </a:xfrm>
          <a:prstGeom prst="rect">
            <a:avLst/>
          </a:prstGeom>
          <a:noFill/>
          <a:ln>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2" name="Título 1">
            <a:extLst>
              <a:ext uri="{FF2B5EF4-FFF2-40B4-BE49-F238E27FC236}">
                <a16:creationId xmlns:a16="http://schemas.microsoft.com/office/drawing/2014/main" id="{CBCA5D12-1A0C-4AC9-99E1-A4EC5A0F6D03}"/>
              </a:ext>
            </a:extLst>
          </p:cNvPr>
          <p:cNvSpPr>
            <a:spLocks noGrp="1"/>
          </p:cNvSpPr>
          <p:nvPr>
            <p:ph type="title"/>
          </p:nvPr>
        </p:nvSpPr>
        <p:spPr>
          <a:xfrm>
            <a:off x="3182203" y="232110"/>
            <a:ext cx="8610600" cy="1293028"/>
          </a:xfrm>
        </p:spPr>
        <p:txBody>
          <a:bodyPr/>
          <a:lstStyle/>
          <a:p>
            <a:r>
              <a:rPr lang="es-AR" dirty="0"/>
              <a:t>Mapa de </a:t>
            </a:r>
            <a:r>
              <a:rPr lang="es-AR" dirty="0" err="1"/>
              <a:t>users</a:t>
            </a:r>
            <a:endParaRPr lang="es-AR" dirty="0"/>
          </a:p>
        </p:txBody>
      </p:sp>
      <p:sp>
        <p:nvSpPr>
          <p:cNvPr id="3" name="Marcador de contenido 2">
            <a:extLst>
              <a:ext uri="{FF2B5EF4-FFF2-40B4-BE49-F238E27FC236}">
                <a16:creationId xmlns:a16="http://schemas.microsoft.com/office/drawing/2014/main" id="{3BBF2746-6AC5-4067-879A-495D058A7C16}"/>
              </a:ext>
            </a:extLst>
          </p:cNvPr>
          <p:cNvSpPr>
            <a:spLocks noGrp="1"/>
          </p:cNvSpPr>
          <p:nvPr>
            <p:ph idx="1"/>
          </p:nvPr>
        </p:nvSpPr>
        <p:spPr>
          <a:xfrm>
            <a:off x="2388357" y="1260341"/>
            <a:ext cx="7779225" cy="1147055"/>
          </a:xfrm>
        </p:spPr>
        <p:txBody>
          <a:bodyPr>
            <a:normAutofit fontScale="85000" lnSpcReduction="20000"/>
          </a:bodyPr>
          <a:lstStyle/>
          <a:p>
            <a:pPr marL="0" indent="0">
              <a:buNone/>
            </a:pPr>
            <a:r>
              <a:rPr lang="es-AR" sz="1800" dirty="0" err="1"/>
              <a:t>Info</a:t>
            </a:r>
            <a:r>
              <a:rPr lang="es-AR" sz="1800" dirty="0"/>
              <a:t> incompleta, sin formato definido, no descriptiva.            Limpieza</a:t>
            </a:r>
          </a:p>
          <a:p>
            <a:pPr marL="0" indent="0">
              <a:buNone/>
            </a:pPr>
            <a:endParaRPr lang="es-AR" sz="1800" dirty="0"/>
          </a:p>
          <a:p>
            <a:pPr marL="0" indent="0">
              <a:buNone/>
            </a:pPr>
            <a:r>
              <a:rPr lang="es-AR" sz="1800" dirty="0">
                <a:hlinkClick r:id="rId2"/>
              </a:rPr>
              <a:t>#</a:t>
            </a:r>
            <a:r>
              <a:rPr lang="es-AR" sz="1800" dirty="0" err="1">
                <a:hlinkClick r:id="rId2"/>
              </a:rPr>
              <a:t>AbortoLegal</a:t>
            </a:r>
            <a:r>
              <a:rPr lang="es-AR" sz="1800" dirty="0">
                <a:hlinkClick r:id="rId2"/>
              </a:rPr>
              <a:t>: </a:t>
            </a:r>
            <a:r>
              <a:rPr lang="es-AR" sz="1800" dirty="0"/>
              <a:t>Concentrados en núcleos urbanos localmente.</a:t>
            </a:r>
          </a:p>
          <a:p>
            <a:pPr marL="0" indent="0">
              <a:buNone/>
            </a:pPr>
            <a:r>
              <a:rPr lang="es-AR" sz="1800" dirty="0">
                <a:hlinkClick r:id="rId3"/>
              </a:rPr>
              <a:t>#</a:t>
            </a:r>
            <a:r>
              <a:rPr lang="es-AR" sz="1800" dirty="0" err="1">
                <a:hlinkClick r:id="rId3"/>
              </a:rPr>
              <a:t>NoAlAborto</a:t>
            </a:r>
            <a:r>
              <a:rPr lang="es-AR" sz="1800" dirty="0">
                <a:hlinkClick r:id="rId3"/>
              </a:rPr>
              <a:t>: </a:t>
            </a:r>
            <a:r>
              <a:rPr lang="es-AR" sz="1800" dirty="0"/>
              <a:t>Gran número fuera del país. Localmente mas dispersos.</a:t>
            </a:r>
          </a:p>
          <a:p>
            <a:pPr marL="0" indent="0">
              <a:buNone/>
            </a:pPr>
            <a:endParaRPr lang="es-AR" dirty="0"/>
          </a:p>
          <a:p>
            <a:pPr marL="0" indent="0">
              <a:buNone/>
            </a:pPr>
            <a:endParaRPr lang="es-AR" dirty="0"/>
          </a:p>
        </p:txBody>
      </p:sp>
      <p:pic>
        <p:nvPicPr>
          <p:cNvPr id="4098" name="Picture 2" descr="Resultado de imagen para google fusion tables">
            <a:extLst>
              <a:ext uri="{FF2B5EF4-FFF2-40B4-BE49-F238E27FC236}">
                <a16:creationId xmlns:a16="http://schemas.microsoft.com/office/drawing/2014/main" id="{DD93EEDE-4B48-4126-906A-EB961BDC8C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91" y="1260340"/>
            <a:ext cx="1264977" cy="1147055"/>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a la derecha 3">
            <a:extLst>
              <a:ext uri="{FF2B5EF4-FFF2-40B4-BE49-F238E27FC236}">
                <a16:creationId xmlns:a16="http://schemas.microsoft.com/office/drawing/2014/main" id="{42A5A140-B399-484E-AD01-AF55752DAC46}"/>
              </a:ext>
            </a:extLst>
          </p:cNvPr>
          <p:cNvSpPr/>
          <p:nvPr/>
        </p:nvSpPr>
        <p:spPr>
          <a:xfrm>
            <a:off x="7487503" y="1187036"/>
            <a:ext cx="409433" cy="31389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pic>
        <p:nvPicPr>
          <p:cNvPr id="14" name="Imagen 13">
            <a:extLst>
              <a:ext uri="{FF2B5EF4-FFF2-40B4-BE49-F238E27FC236}">
                <a16:creationId xmlns:a16="http://schemas.microsoft.com/office/drawing/2014/main" id="{A990C906-2F0C-45A7-8764-5B17FCFACECD}"/>
              </a:ext>
            </a:extLst>
          </p:cNvPr>
          <p:cNvPicPr>
            <a:picLocks noChangeAspect="1"/>
          </p:cNvPicPr>
          <p:nvPr/>
        </p:nvPicPr>
        <p:blipFill>
          <a:blip r:embed="rId5"/>
          <a:stretch>
            <a:fillRect/>
          </a:stretch>
        </p:blipFill>
        <p:spPr>
          <a:xfrm>
            <a:off x="6612340" y="4612943"/>
            <a:ext cx="4270071" cy="1936648"/>
          </a:xfrm>
          <a:prstGeom prst="rect">
            <a:avLst/>
          </a:prstGeom>
        </p:spPr>
      </p:pic>
      <p:pic>
        <p:nvPicPr>
          <p:cNvPr id="16" name="Imagen 15">
            <a:extLst>
              <a:ext uri="{FF2B5EF4-FFF2-40B4-BE49-F238E27FC236}">
                <a16:creationId xmlns:a16="http://schemas.microsoft.com/office/drawing/2014/main" id="{0807152D-140B-4E21-A9E0-CA6A070FCFB5}"/>
              </a:ext>
            </a:extLst>
          </p:cNvPr>
          <p:cNvPicPr>
            <a:picLocks noChangeAspect="1"/>
          </p:cNvPicPr>
          <p:nvPr/>
        </p:nvPicPr>
        <p:blipFill>
          <a:blip r:embed="rId6"/>
          <a:stretch>
            <a:fillRect/>
          </a:stretch>
        </p:blipFill>
        <p:spPr>
          <a:xfrm>
            <a:off x="767117" y="4612942"/>
            <a:ext cx="4270071" cy="1936647"/>
          </a:xfrm>
          <a:prstGeom prst="rect">
            <a:avLst/>
          </a:prstGeom>
        </p:spPr>
      </p:pic>
      <p:pic>
        <p:nvPicPr>
          <p:cNvPr id="18" name="Imagen 17">
            <a:extLst>
              <a:ext uri="{FF2B5EF4-FFF2-40B4-BE49-F238E27FC236}">
                <a16:creationId xmlns:a16="http://schemas.microsoft.com/office/drawing/2014/main" id="{8926FB97-51EC-4256-8DD7-8D6ED17C48E2}"/>
              </a:ext>
            </a:extLst>
          </p:cNvPr>
          <p:cNvPicPr>
            <a:picLocks noChangeAspect="1"/>
          </p:cNvPicPr>
          <p:nvPr/>
        </p:nvPicPr>
        <p:blipFill>
          <a:blip r:embed="rId7"/>
          <a:stretch>
            <a:fillRect/>
          </a:stretch>
        </p:blipFill>
        <p:spPr>
          <a:xfrm>
            <a:off x="6612339" y="2591404"/>
            <a:ext cx="4270072" cy="1844217"/>
          </a:xfrm>
          <a:prstGeom prst="rect">
            <a:avLst/>
          </a:prstGeom>
        </p:spPr>
      </p:pic>
      <p:pic>
        <p:nvPicPr>
          <p:cNvPr id="20" name="Imagen 19">
            <a:extLst>
              <a:ext uri="{FF2B5EF4-FFF2-40B4-BE49-F238E27FC236}">
                <a16:creationId xmlns:a16="http://schemas.microsoft.com/office/drawing/2014/main" id="{4355BA53-391B-4179-A5DB-C569A8B7539E}"/>
              </a:ext>
            </a:extLst>
          </p:cNvPr>
          <p:cNvPicPr>
            <a:picLocks noChangeAspect="1"/>
          </p:cNvPicPr>
          <p:nvPr/>
        </p:nvPicPr>
        <p:blipFill>
          <a:blip r:embed="rId8"/>
          <a:stretch>
            <a:fillRect/>
          </a:stretch>
        </p:blipFill>
        <p:spPr>
          <a:xfrm>
            <a:off x="767116" y="2680710"/>
            <a:ext cx="4270071" cy="1757723"/>
          </a:xfrm>
          <a:prstGeom prst="rect">
            <a:avLst/>
          </a:prstGeom>
        </p:spPr>
      </p:pic>
      <p:sp>
        <p:nvSpPr>
          <p:cNvPr id="22" name="Rectángulo 21">
            <a:extLst>
              <a:ext uri="{FF2B5EF4-FFF2-40B4-BE49-F238E27FC236}">
                <a16:creationId xmlns:a16="http://schemas.microsoft.com/office/drawing/2014/main" id="{3948D8EE-D901-48EA-9C7B-36A22CE146E1}"/>
              </a:ext>
            </a:extLst>
          </p:cNvPr>
          <p:cNvSpPr/>
          <p:nvPr/>
        </p:nvSpPr>
        <p:spPr>
          <a:xfrm>
            <a:off x="6428096" y="2480064"/>
            <a:ext cx="4625749" cy="414582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9420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78B44-E7A6-4A96-8AC3-647CFA82D43C}"/>
              </a:ext>
            </a:extLst>
          </p:cNvPr>
          <p:cNvSpPr>
            <a:spLocks noGrp="1"/>
          </p:cNvSpPr>
          <p:nvPr>
            <p:ph type="title"/>
          </p:nvPr>
        </p:nvSpPr>
        <p:spPr/>
        <p:txBody>
          <a:bodyPr/>
          <a:lstStyle/>
          <a:p>
            <a:r>
              <a:rPr lang="es-AR" dirty="0"/>
              <a:t>conclusiones</a:t>
            </a:r>
          </a:p>
        </p:txBody>
      </p:sp>
      <p:sp>
        <p:nvSpPr>
          <p:cNvPr id="3" name="Marcador de contenido 2">
            <a:extLst>
              <a:ext uri="{FF2B5EF4-FFF2-40B4-BE49-F238E27FC236}">
                <a16:creationId xmlns:a16="http://schemas.microsoft.com/office/drawing/2014/main" id="{4C157236-CAB2-4561-B831-64373FCC7F1A}"/>
              </a:ext>
            </a:extLst>
          </p:cNvPr>
          <p:cNvSpPr>
            <a:spLocks noGrp="1"/>
          </p:cNvSpPr>
          <p:nvPr>
            <p:ph idx="1"/>
          </p:nvPr>
        </p:nvSpPr>
        <p:spPr>
          <a:xfrm>
            <a:off x="685800" y="2194560"/>
            <a:ext cx="10820400" cy="4341707"/>
          </a:xfrm>
        </p:spPr>
        <p:txBody>
          <a:bodyPr>
            <a:normAutofit lnSpcReduction="10000"/>
          </a:bodyPr>
          <a:lstStyle/>
          <a:p>
            <a:r>
              <a:rPr lang="es-ES" sz="1400" dirty="0" err="1"/>
              <a:t>Bbúsquedas</a:t>
            </a:r>
            <a:r>
              <a:rPr lang="es-ES" sz="1400" dirty="0"/>
              <a:t> con los hashtags, a priori de sentimientos opuestos: '#</a:t>
            </a:r>
            <a:r>
              <a:rPr lang="es-ES" sz="1400" b="1" dirty="0" err="1"/>
              <a:t>NoAlAborto</a:t>
            </a:r>
            <a:r>
              <a:rPr lang="es-ES" sz="1400" dirty="0"/>
              <a:t>' y '#</a:t>
            </a:r>
            <a:r>
              <a:rPr lang="es-ES" sz="1400" b="1" dirty="0" err="1"/>
              <a:t>AbortoLegal</a:t>
            </a:r>
            <a:r>
              <a:rPr lang="es-ES" sz="1400" dirty="0"/>
              <a:t>'.</a:t>
            </a:r>
          </a:p>
          <a:p>
            <a:r>
              <a:rPr lang="es-ES" sz="1400" dirty="0"/>
              <a:t>El ANÁLISIS de FRECUENCIA :</a:t>
            </a:r>
          </a:p>
          <a:p>
            <a:pPr marL="0" indent="0">
              <a:buNone/>
            </a:pPr>
            <a:r>
              <a:rPr lang="es-ES" sz="1400" dirty="0"/>
              <a:t>	#</a:t>
            </a:r>
            <a:r>
              <a:rPr lang="es-ES" sz="1400" b="1" dirty="0" err="1"/>
              <a:t>AbortoLegal</a:t>
            </a:r>
            <a:r>
              <a:rPr lang="es-ES" sz="1400" dirty="0"/>
              <a:t>, se destacan términos como (obviamente) "aborto", pero también "mujeres", 	"derecho", 	</a:t>
            </a:r>
            <a:r>
              <a:rPr lang="es-ES" sz="1400" dirty="0" err="1"/>
              <a:t>etc</a:t>
            </a:r>
            <a:r>
              <a:rPr lang="es-ES" sz="1400" dirty="0"/>
              <a:t>, y además aparecen 	palabras como "lucha", "debate", etc.</a:t>
            </a:r>
          </a:p>
          <a:p>
            <a:pPr marL="0" indent="0">
              <a:buNone/>
            </a:pPr>
            <a:r>
              <a:rPr lang="es-ES" sz="1400" dirty="0"/>
              <a:t>	#</a:t>
            </a:r>
            <a:r>
              <a:rPr lang="es-ES" sz="1400" b="1" dirty="0" err="1"/>
              <a:t>NoAlAborto</a:t>
            </a:r>
            <a:r>
              <a:rPr lang="es-ES" sz="1400" dirty="0"/>
              <a:t>, se destacan términos como (obviamente) "aborto", pero también "vida", "ser", 	</a:t>
            </a:r>
            <a:r>
              <a:rPr lang="es-ES" sz="1400" dirty="0" err="1"/>
              <a:t>etc</a:t>
            </a:r>
            <a:r>
              <a:rPr lang="es-ES" sz="1400" dirty="0"/>
              <a:t>, y 	además aparecen palabras 	como "bebes", "dios", etc.</a:t>
            </a:r>
          </a:p>
          <a:p>
            <a:pPr marL="0" indent="0">
              <a:buNone/>
            </a:pPr>
            <a:endParaRPr lang="es-ES" sz="1400" dirty="0"/>
          </a:p>
          <a:p>
            <a:r>
              <a:rPr lang="es-ES" sz="1400" dirty="0"/>
              <a:t>Considerando 3 tópicos, el análisis de </a:t>
            </a:r>
            <a:r>
              <a:rPr lang="es-ES" sz="1400" dirty="0" err="1"/>
              <a:t>subtópicos</a:t>
            </a:r>
            <a:r>
              <a:rPr lang="es-ES" sz="1400" dirty="0"/>
              <a:t> no arrojó temáticas muy diferentes.</a:t>
            </a:r>
          </a:p>
          <a:p>
            <a:endParaRPr lang="es-ES" sz="1400" dirty="0"/>
          </a:p>
          <a:p>
            <a:r>
              <a:rPr lang="es-ES" sz="1400" dirty="0"/>
              <a:t>El ANÁLISIS de SENTIMIENTOS arrojó </a:t>
            </a:r>
            <a:r>
              <a:rPr lang="es-ES" sz="1400" dirty="0" err="1"/>
              <a:t>arrojó</a:t>
            </a:r>
            <a:r>
              <a:rPr lang="es-ES" sz="1400" dirty="0"/>
              <a:t> un 67% de tweets con sentimiento Neutral, un 32% a favor del aborto y menos del 1% en contra del aborto.</a:t>
            </a:r>
          </a:p>
          <a:p>
            <a:endParaRPr lang="es-ES" sz="1400" dirty="0"/>
          </a:p>
          <a:p>
            <a:r>
              <a:rPr lang="es-ES" sz="1400" dirty="0"/>
              <a:t>Del análisis de la Geolocalización se puede interpretar una conclusión socio-política en cuanto a la diferencia entre la opinión a lo largo de todo el </a:t>
            </a:r>
            <a:r>
              <a:rPr lang="es-ES" sz="1400" dirty="0" err="1"/>
              <a:t>pais</a:t>
            </a:r>
            <a:r>
              <a:rPr lang="es-ES" sz="1400" dirty="0"/>
              <a:t> y la de los centros urbanos. </a:t>
            </a:r>
          </a:p>
          <a:p>
            <a:endParaRPr lang="es-ES" sz="1400" dirty="0"/>
          </a:p>
          <a:p>
            <a:r>
              <a:rPr lang="es-ES" sz="1400" dirty="0"/>
              <a:t>Comentario final: Tal vez, la mayor dificultad del trabajo se centró en el preprocesamiento de datos. </a:t>
            </a:r>
            <a:endParaRPr lang="es-AR" sz="1400" dirty="0"/>
          </a:p>
        </p:txBody>
      </p:sp>
    </p:spTree>
    <p:extLst>
      <p:ext uri="{BB962C8B-B14F-4D97-AF65-F5344CB8AC3E}">
        <p14:creationId xmlns:p14="http://schemas.microsoft.com/office/powerpoint/2010/main" val="29647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78B44-E7A6-4A96-8AC3-647CFA82D43C}"/>
              </a:ext>
            </a:extLst>
          </p:cNvPr>
          <p:cNvSpPr>
            <a:spLocks noGrp="1"/>
          </p:cNvSpPr>
          <p:nvPr>
            <p:ph type="title"/>
          </p:nvPr>
        </p:nvSpPr>
        <p:spPr>
          <a:xfrm>
            <a:off x="1790700" y="2381506"/>
            <a:ext cx="8610600" cy="1293028"/>
          </a:xfrm>
        </p:spPr>
        <p:txBody>
          <a:bodyPr>
            <a:normAutofit/>
          </a:bodyPr>
          <a:lstStyle/>
          <a:p>
            <a:pPr algn="ctr"/>
            <a:r>
              <a:rPr lang="es-AR" sz="2800" dirty="0"/>
              <a:t>Gracias por su atención</a:t>
            </a:r>
          </a:p>
        </p:txBody>
      </p:sp>
      <p:pic>
        <p:nvPicPr>
          <p:cNvPr id="6" name="Imagen 3">
            <a:extLst>
              <a:ext uri="{FF2B5EF4-FFF2-40B4-BE49-F238E27FC236}">
                <a16:creationId xmlns:a16="http://schemas.microsoft.com/office/drawing/2014/main" id="{7D2489C4-449E-4312-827D-EC2602E6247E}"/>
              </a:ext>
            </a:extLst>
          </p:cNvPr>
          <p:cNvPicPr>
            <a:picLocks noChangeAspect="1"/>
          </p:cNvPicPr>
          <p:nvPr/>
        </p:nvPicPr>
        <p:blipFill>
          <a:blip r:embed="rId2"/>
          <a:stretch>
            <a:fillRect/>
          </a:stretch>
        </p:blipFill>
        <p:spPr>
          <a:xfrm>
            <a:off x="3798974" y="3896241"/>
            <a:ext cx="4383913" cy="95898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5029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230B3-1D56-4C98-95E4-8B6248B265FC}"/>
              </a:ext>
            </a:extLst>
          </p:cNvPr>
          <p:cNvSpPr>
            <a:spLocks noGrp="1"/>
          </p:cNvSpPr>
          <p:nvPr>
            <p:ph type="title"/>
          </p:nvPr>
        </p:nvSpPr>
        <p:spPr/>
        <p:txBody>
          <a:bodyPr/>
          <a:lstStyle/>
          <a:p>
            <a:r>
              <a:rPr lang="es-AR" dirty="0"/>
              <a:t>MOTIVACIÓN</a:t>
            </a:r>
          </a:p>
        </p:txBody>
      </p:sp>
      <p:sp>
        <p:nvSpPr>
          <p:cNvPr id="3" name="Marcador de contenido 2">
            <a:extLst>
              <a:ext uri="{FF2B5EF4-FFF2-40B4-BE49-F238E27FC236}">
                <a16:creationId xmlns:a16="http://schemas.microsoft.com/office/drawing/2014/main" id="{F693F802-7C8D-4FB5-AA03-F9E624707450}"/>
              </a:ext>
            </a:extLst>
          </p:cNvPr>
          <p:cNvSpPr>
            <a:spLocks noGrp="1"/>
          </p:cNvSpPr>
          <p:nvPr>
            <p:ph idx="1"/>
          </p:nvPr>
        </p:nvSpPr>
        <p:spPr>
          <a:xfrm>
            <a:off x="685800" y="5679666"/>
            <a:ext cx="11159359" cy="827922"/>
          </a:xfrm>
        </p:spPr>
        <p:txBody>
          <a:bodyPr/>
          <a:lstStyle/>
          <a:p>
            <a:pPr marL="0" indent="0">
              <a:buNone/>
            </a:pPr>
            <a:r>
              <a:rPr lang="es-AR" dirty="0"/>
              <a:t>Social Media </a:t>
            </a:r>
            <a:r>
              <a:rPr lang="es-AR" b="1" dirty="0"/>
              <a:t>Text </a:t>
            </a:r>
            <a:r>
              <a:rPr lang="es-AR" b="1" dirty="0" err="1"/>
              <a:t>Mining</a:t>
            </a:r>
            <a:r>
              <a:rPr lang="es-AR" b="1" dirty="0"/>
              <a:t>                              Twitter</a:t>
            </a:r>
            <a:r>
              <a:rPr lang="es-AR" dirty="0"/>
              <a:t>                                    #aborto</a:t>
            </a:r>
          </a:p>
        </p:txBody>
      </p:sp>
      <p:pic>
        <p:nvPicPr>
          <p:cNvPr id="5" name="Imagen 4">
            <a:extLst>
              <a:ext uri="{FF2B5EF4-FFF2-40B4-BE49-F238E27FC236}">
                <a16:creationId xmlns:a16="http://schemas.microsoft.com/office/drawing/2014/main" id="{E90D7391-3EF9-43FF-AC88-554AEB33C0E7}"/>
              </a:ext>
            </a:extLst>
          </p:cNvPr>
          <p:cNvPicPr>
            <a:picLocks noChangeAspect="1"/>
          </p:cNvPicPr>
          <p:nvPr/>
        </p:nvPicPr>
        <p:blipFill>
          <a:blip r:embed="rId2"/>
          <a:stretch>
            <a:fillRect/>
          </a:stretch>
        </p:blipFill>
        <p:spPr>
          <a:xfrm>
            <a:off x="493053" y="1934284"/>
            <a:ext cx="4110477" cy="3082858"/>
          </a:xfrm>
          <a:prstGeom prst="rect">
            <a:avLst/>
          </a:prstGeom>
        </p:spPr>
      </p:pic>
      <p:pic>
        <p:nvPicPr>
          <p:cNvPr id="15" name="Imagen 14">
            <a:extLst>
              <a:ext uri="{FF2B5EF4-FFF2-40B4-BE49-F238E27FC236}">
                <a16:creationId xmlns:a16="http://schemas.microsoft.com/office/drawing/2014/main" id="{37C5BC02-0D4F-49AA-9647-DE0A71D166FD}"/>
              </a:ext>
            </a:extLst>
          </p:cNvPr>
          <p:cNvPicPr>
            <a:picLocks noChangeAspect="1"/>
          </p:cNvPicPr>
          <p:nvPr/>
        </p:nvPicPr>
        <p:blipFill>
          <a:blip r:embed="rId3"/>
          <a:stretch>
            <a:fillRect/>
          </a:stretch>
        </p:blipFill>
        <p:spPr>
          <a:xfrm>
            <a:off x="5717628" y="2289656"/>
            <a:ext cx="2501461" cy="250146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7" name="Imagen 16">
            <a:extLst>
              <a:ext uri="{FF2B5EF4-FFF2-40B4-BE49-F238E27FC236}">
                <a16:creationId xmlns:a16="http://schemas.microsoft.com/office/drawing/2014/main" id="{DF8A0CDB-7E1F-40FC-A10B-C8C200F012B1}"/>
              </a:ext>
            </a:extLst>
          </p:cNvPr>
          <p:cNvPicPr>
            <a:picLocks noChangeAspect="1"/>
          </p:cNvPicPr>
          <p:nvPr/>
        </p:nvPicPr>
        <p:blipFill>
          <a:blip r:embed="rId4"/>
          <a:stretch>
            <a:fillRect/>
          </a:stretch>
        </p:blipFill>
        <p:spPr>
          <a:xfrm>
            <a:off x="10085502" y="2777049"/>
            <a:ext cx="1876020" cy="10552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9" name="Imagen 18">
            <a:extLst>
              <a:ext uri="{FF2B5EF4-FFF2-40B4-BE49-F238E27FC236}">
                <a16:creationId xmlns:a16="http://schemas.microsoft.com/office/drawing/2014/main" id="{3ACF1D26-90A1-496E-B81C-66086101F970}"/>
              </a:ext>
            </a:extLst>
          </p:cNvPr>
          <p:cNvPicPr>
            <a:picLocks noChangeAspect="1"/>
          </p:cNvPicPr>
          <p:nvPr/>
        </p:nvPicPr>
        <p:blipFill>
          <a:blip r:embed="rId5"/>
          <a:stretch>
            <a:fillRect/>
          </a:stretch>
        </p:blipFill>
        <p:spPr>
          <a:xfrm>
            <a:off x="9490841" y="3710152"/>
            <a:ext cx="1484732" cy="15427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8888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230B3-1D56-4C98-95E4-8B6248B265FC}"/>
              </a:ext>
            </a:extLst>
          </p:cNvPr>
          <p:cNvSpPr>
            <a:spLocks noGrp="1"/>
          </p:cNvSpPr>
          <p:nvPr>
            <p:ph type="title"/>
          </p:nvPr>
        </p:nvSpPr>
        <p:spPr/>
        <p:txBody>
          <a:bodyPr/>
          <a:lstStyle/>
          <a:p>
            <a:r>
              <a:rPr lang="es-AR" dirty="0"/>
              <a:t>Contenidos</a:t>
            </a:r>
          </a:p>
        </p:txBody>
      </p:sp>
      <p:sp>
        <p:nvSpPr>
          <p:cNvPr id="3" name="Marcador de contenido 2">
            <a:extLst>
              <a:ext uri="{FF2B5EF4-FFF2-40B4-BE49-F238E27FC236}">
                <a16:creationId xmlns:a16="http://schemas.microsoft.com/office/drawing/2014/main" id="{F693F802-7C8D-4FB5-AA03-F9E624707450}"/>
              </a:ext>
            </a:extLst>
          </p:cNvPr>
          <p:cNvSpPr>
            <a:spLocks noGrp="1"/>
          </p:cNvSpPr>
          <p:nvPr>
            <p:ph idx="1"/>
          </p:nvPr>
        </p:nvSpPr>
        <p:spPr/>
        <p:txBody>
          <a:bodyPr/>
          <a:lstStyle/>
          <a:p>
            <a:r>
              <a:rPr lang="es-AR" dirty="0" err="1"/>
              <a:t>Collecting</a:t>
            </a:r>
            <a:r>
              <a:rPr lang="es-AR" dirty="0"/>
              <a:t> Data</a:t>
            </a:r>
          </a:p>
          <a:p>
            <a:r>
              <a:rPr lang="es-AR" dirty="0" err="1"/>
              <a:t>Preprocessing</a:t>
            </a:r>
            <a:endParaRPr lang="es-AR" dirty="0"/>
          </a:p>
          <a:p>
            <a:r>
              <a:rPr lang="es-AR" dirty="0" err="1"/>
              <a:t>Frequencies</a:t>
            </a:r>
            <a:r>
              <a:rPr lang="es-AR" dirty="0"/>
              <a:t> </a:t>
            </a:r>
            <a:r>
              <a:rPr lang="es-AR" dirty="0" err="1"/>
              <a:t>term</a:t>
            </a:r>
            <a:r>
              <a:rPr lang="es-AR" dirty="0"/>
              <a:t> </a:t>
            </a:r>
            <a:r>
              <a:rPr lang="es-AR" dirty="0" err="1"/>
              <a:t>analysis</a:t>
            </a:r>
            <a:endParaRPr lang="es-AR" dirty="0"/>
          </a:p>
          <a:p>
            <a:r>
              <a:rPr lang="es-AR" dirty="0" err="1"/>
              <a:t>Subtopics</a:t>
            </a:r>
            <a:r>
              <a:rPr lang="es-AR" dirty="0"/>
              <a:t> </a:t>
            </a:r>
            <a:r>
              <a:rPr lang="es-AR" dirty="0" err="1"/>
              <a:t>analysis</a:t>
            </a:r>
            <a:endParaRPr lang="es-AR" dirty="0"/>
          </a:p>
          <a:p>
            <a:r>
              <a:rPr lang="es-AR" dirty="0" err="1"/>
              <a:t>Sentiment</a:t>
            </a:r>
            <a:r>
              <a:rPr lang="es-AR" dirty="0"/>
              <a:t> análisis</a:t>
            </a:r>
          </a:p>
          <a:p>
            <a:r>
              <a:rPr lang="es-AR" dirty="0"/>
              <a:t>Google </a:t>
            </a:r>
            <a:r>
              <a:rPr lang="es-AR" dirty="0" err="1"/>
              <a:t>geolocation</a:t>
            </a:r>
            <a:r>
              <a:rPr lang="es-AR" dirty="0"/>
              <a:t> </a:t>
            </a:r>
            <a:r>
              <a:rPr lang="es-AR" dirty="0" err="1"/>
              <a:t>map</a:t>
            </a:r>
            <a:endParaRPr lang="es-AR" dirty="0"/>
          </a:p>
          <a:p>
            <a:endParaRPr lang="es-AR" dirty="0"/>
          </a:p>
          <a:p>
            <a:endParaRPr lang="es-AR" dirty="0"/>
          </a:p>
        </p:txBody>
      </p:sp>
    </p:spTree>
    <p:extLst>
      <p:ext uri="{BB962C8B-B14F-4D97-AF65-F5344CB8AC3E}">
        <p14:creationId xmlns:p14="http://schemas.microsoft.com/office/powerpoint/2010/main" val="113028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230B3-1D56-4C98-95E4-8B6248B265FC}"/>
              </a:ext>
            </a:extLst>
          </p:cNvPr>
          <p:cNvSpPr>
            <a:spLocks noGrp="1"/>
          </p:cNvSpPr>
          <p:nvPr>
            <p:ph type="title"/>
          </p:nvPr>
        </p:nvSpPr>
        <p:spPr/>
        <p:txBody>
          <a:bodyPr/>
          <a:lstStyle/>
          <a:p>
            <a:r>
              <a:rPr lang="es-AR" dirty="0"/>
              <a:t>METODOLOGÍA</a:t>
            </a:r>
          </a:p>
        </p:txBody>
      </p:sp>
      <p:pic>
        <p:nvPicPr>
          <p:cNvPr id="5" name="Imagen 4">
            <a:extLst>
              <a:ext uri="{FF2B5EF4-FFF2-40B4-BE49-F238E27FC236}">
                <a16:creationId xmlns:a16="http://schemas.microsoft.com/office/drawing/2014/main" id="{00AB4940-848D-41A4-95FB-AEA51F0B5302}"/>
              </a:ext>
            </a:extLst>
          </p:cNvPr>
          <p:cNvPicPr>
            <a:picLocks noChangeAspect="1"/>
          </p:cNvPicPr>
          <p:nvPr/>
        </p:nvPicPr>
        <p:blipFill rotWithShape="1">
          <a:blip r:embed="rId2"/>
          <a:srcRect t="40841" b="14102"/>
          <a:stretch/>
        </p:blipFill>
        <p:spPr>
          <a:xfrm>
            <a:off x="2257158" y="3190900"/>
            <a:ext cx="7606179" cy="1711495"/>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44898F51-8FA5-490C-AC81-0268EB996F63}"/>
              </a:ext>
            </a:extLst>
          </p:cNvPr>
          <p:cNvPicPr>
            <a:picLocks noChangeAspect="1"/>
          </p:cNvPicPr>
          <p:nvPr/>
        </p:nvPicPr>
        <p:blipFill>
          <a:blip r:embed="rId2"/>
          <a:stretch>
            <a:fillRect/>
          </a:stretch>
        </p:blipFill>
        <p:spPr>
          <a:xfrm>
            <a:off x="1044370" y="7002358"/>
            <a:ext cx="9752381" cy="5295238"/>
          </a:xfrm>
          <a:prstGeom prst="rect">
            <a:avLst/>
          </a:prstGeom>
        </p:spPr>
      </p:pic>
      <p:pic>
        <p:nvPicPr>
          <p:cNvPr id="8" name="Imagen 7">
            <a:extLst>
              <a:ext uri="{FF2B5EF4-FFF2-40B4-BE49-F238E27FC236}">
                <a16:creationId xmlns:a16="http://schemas.microsoft.com/office/drawing/2014/main" id="{3D673BB3-7355-4DF6-A9B7-4D7ED86FFC1C}"/>
              </a:ext>
            </a:extLst>
          </p:cNvPr>
          <p:cNvPicPr>
            <a:picLocks noChangeAspect="1"/>
          </p:cNvPicPr>
          <p:nvPr/>
        </p:nvPicPr>
        <p:blipFill>
          <a:blip r:embed="rId3"/>
          <a:stretch>
            <a:fillRect/>
          </a:stretch>
        </p:blipFill>
        <p:spPr>
          <a:xfrm>
            <a:off x="2057694" y="5268866"/>
            <a:ext cx="1646496" cy="883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Imagen 13">
            <a:extLst>
              <a:ext uri="{FF2B5EF4-FFF2-40B4-BE49-F238E27FC236}">
                <a16:creationId xmlns:a16="http://schemas.microsoft.com/office/drawing/2014/main" id="{F5480B72-E6EE-463A-9A20-45451400662C}"/>
              </a:ext>
            </a:extLst>
          </p:cNvPr>
          <p:cNvPicPr>
            <a:picLocks noChangeAspect="1"/>
          </p:cNvPicPr>
          <p:nvPr/>
        </p:nvPicPr>
        <p:blipFill rotWithShape="1">
          <a:blip r:embed="rId4"/>
          <a:srcRect b="55677"/>
          <a:stretch/>
        </p:blipFill>
        <p:spPr>
          <a:xfrm>
            <a:off x="4776127" y="5314596"/>
            <a:ext cx="1049947" cy="883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Imagen 16">
            <a:extLst>
              <a:ext uri="{FF2B5EF4-FFF2-40B4-BE49-F238E27FC236}">
                <a16:creationId xmlns:a16="http://schemas.microsoft.com/office/drawing/2014/main" id="{CBB841A5-8E0D-4CE1-A1BA-D7F0525DDF99}"/>
              </a:ext>
            </a:extLst>
          </p:cNvPr>
          <p:cNvPicPr>
            <a:picLocks noChangeAspect="1"/>
          </p:cNvPicPr>
          <p:nvPr/>
        </p:nvPicPr>
        <p:blipFill rotWithShape="1">
          <a:blip r:embed="rId5"/>
          <a:srcRect l="-28646" t="-16863" r="-25568" b="-22073"/>
          <a:stretch/>
        </p:blipFill>
        <p:spPr>
          <a:xfrm>
            <a:off x="9934841" y="3289852"/>
            <a:ext cx="2141201" cy="1621214"/>
          </a:xfrm>
          <a:prstGeom prst="rect">
            <a:avLst/>
          </a:prstGeom>
          <a:ln>
            <a:noFill/>
          </a:ln>
          <a:effectLst>
            <a:outerShdw blurRad="292100" dist="139700" dir="2700000" algn="tl" rotWithShape="0">
              <a:srgbClr val="333333">
                <a:alpha val="65000"/>
              </a:srgbClr>
            </a:outerShdw>
          </a:effectLst>
        </p:spPr>
      </p:pic>
      <p:pic>
        <p:nvPicPr>
          <p:cNvPr id="19" name="Imagen 18">
            <a:extLst>
              <a:ext uri="{FF2B5EF4-FFF2-40B4-BE49-F238E27FC236}">
                <a16:creationId xmlns:a16="http://schemas.microsoft.com/office/drawing/2014/main" id="{909F594F-F5E6-4CBB-9854-923F28DAF65A}"/>
              </a:ext>
            </a:extLst>
          </p:cNvPr>
          <p:cNvPicPr>
            <a:picLocks noChangeAspect="1"/>
          </p:cNvPicPr>
          <p:nvPr/>
        </p:nvPicPr>
        <p:blipFill>
          <a:blip r:embed="rId6"/>
          <a:stretch>
            <a:fillRect/>
          </a:stretch>
        </p:blipFill>
        <p:spPr>
          <a:xfrm>
            <a:off x="7161144" y="5065243"/>
            <a:ext cx="1709068" cy="128242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1" name="Imagen 20">
            <a:extLst>
              <a:ext uri="{FF2B5EF4-FFF2-40B4-BE49-F238E27FC236}">
                <a16:creationId xmlns:a16="http://schemas.microsoft.com/office/drawing/2014/main" id="{053868BC-52A6-41B1-8FBC-62D62CFBDC46}"/>
              </a:ext>
            </a:extLst>
          </p:cNvPr>
          <p:cNvPicPr>
            <a:picLocks noChangeAspect="1"/>
          </p:cNvPicPr>
          <p:nvPr/>
        </p:nvPicPr>
        <p:blipFill rotWithShape="1">
          <a:blip r:embed="rId7"/>
          <a:srcRect l="27584" t="675" r="28536"/>
          <a:stretch/>
        </p:blipFill>
        <p:spPr>
          <a:xfrm>
            <a:off x="241514" y="3199572"/>
            <a:ext cx="1816180" cy="1694150"/>
          </a:xfrm>
          <a:prstGeom prst="ellipse">
            <a:avLst/>
          </a:prstGeom>
          <a:ln>
            <a:noFill/>
          </a:ln>
          <a:effectLst>
            <a:softEdge rad="112500"/>
          </a:effectLst>
        </p:spPr>
      </p:pic>
      <p:pic>
        <p:nvPicPr>
          <p:cNvPr id="23" name="Imagen 22">
            <a:extLst>
              <a:ext uri="{FF2B5EF4-FFF2-40B4-BE49-F238E27FC236}">
                <a16:creationId xmlns:a16="http://schemas.microsoft.com/office/drawing/2014/main" id="{01BDCA5A-F843-4D9D-8310-F5D64F0740BD}"/>
              </a:ext>
            </a:extLst>
          </p:cNvPr>
          <p:cNvPicPr>
            <a:picLocks noChangeAspect="1"/>
          </p:cNvPicPr>
          <p:nvPr/>
        </p:nvPicPr>
        <p:blipFill>
          <a:blip r:embed="rId8"/>
          <a:stretch>
            <a:fillRect/>
          </a:stretch>
        </p:blipFill>
        <p:spPr>
          <a:xfrm>
            <a:off x="6219877" y="2069709"/>
            <a:ext cx="901511" cy="952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Imagen 26">
            <a:extLst>
              <a:ext uri="{FF2B5EF4-FFF2-40B4-BE49-F238E27FC236}">
                <a16:creationId xmlns:a16="http://schemas.microsoft.com/office/drawing/2014/main" id="{7FCE1B6E-653E-4B23-9071-0BC894F79CB2}"/>
              </a:ext>
            </a:extLst>
          </p:cNvPr>
          <p:cNvPicPr>
            <a:picLocks noChangeAspect="1"/>
          </p:cNvPicPr>
          <p:nvPr/>
        </p:nvPicPr>
        <p:blipFill rotWithShape="1">
          <a:blip r:embed="rId4"/>
          <a:srcRect t="40226" r="-4803"/>
          <a:stretch/>
        </p:blipFill>
        <p:spPr>
          <a:xfrm>
            <a:off x="3402132" y="2051376"/>
            <a:ext cx="901511" cy="976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212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404E7-B968-4D8A-9ED0-ADA83B068F56}"/>
              </a:ext>
            </a:extLst>
          </p:cNvPr>
          <p:cNvSpPr>
            <a:spLocks noGrp="1"/>
          </p:cNvSpPr>
          <p:nvPr>
            <p:ph type="title"/>
          </p:nvPr>
        </p:nvSpPr>
        <p:spPr/>
        <p:txBody>
          <a:bodyPr/>
          <a:lstStyle/>
          <a:p>
            <a:r>
              <a:rPr lang="es-AR" dirty="0" err="1"/>
              <a:t>Collecting</a:t>
            </a:r>
            <a:r>
              <a:rPr lang="es-AR" dirty="0"/>
              <a:t> data</a:t>
            </a:r>
          </a:p>
        </p:txBody>
      </p:sp>
      <p:sp>
        <p:nvSpPr>
          <p:cNvPr id="3" name="Marcador de contenido 2">
            <a:extLst>
              <a:ext uri="{FF2B5EF4-FFF2-40B4-BE49-F238E27FC236}">
                <a16:creationId xmlns:a16="http://schemas.microsoft.com/office/drawing/2014/main" id="{2989B882-6DBC-4B91-AE65-A5D720E44A3E}"/>
              </a:ext>
            </a:extLst>
          </p:cNvPr>
          <p:cNvSpPr>
            <a:spLocks noGrp="1"/>
          </p:cNvSpPr>
          <p:nvPr>
            <p:ph idx="1"/>
          </p:nvPr>
        </p:nvSpPr>
        <p:spPr>
          <a:xfrm>
            <a:off x="502920" y="2320728"/>
            <a:ext cx="6179234" cy="2549619"/>
          </a:xfrm>
        </p:spPr>
        <p:txBody>
          <a:bodyPr>
            <a:normAutofit fontScale="25000" lnSpcReduction="20000"/>
          </a:bodyPr>
          <a:lstStyle/>
          <a:p>
            <a:r>
              <a:rPr lang="es-AR" sz="7200" dirty="0"/>
              <a:t>Proceso de Autenticación y asociación  a cuenta. </a:t>
            </a:r>
            <a:br>
              <a:rPr lang="es-AR" sz="7200" dirty="0"/>
            </a:br>
            <a:r>
              <a:rPr lang="es-AR" sz="7200" dirty="0" err="1"/>
              <a:t>Oauth</a:t>
            </a:r>
            <a:r>
              <a:rPr lang="es-AR" sz="7200" dirty="0"/>
              <a:t> y Token</a:t>
            </a:r>
          </a:p>
          <a:p>
            <a:r>
              <a:rPr lang="es-AR" sz="7200" dirty="0"/>
              <a:t>Usamos </a:t>
            </a:r>
            <a:r>
              <a:rPr lang="es-AR" sz="7200" dirty="0" err="1"/>
              <a:t>Tweepy</a:t>
            </a:r>
            <a:r>
              <a:rPr lang="es-AR" sz="7200" dirty="0"/>
              <a:t> para el web </a:t>
            </a:r>
            <a:r>
              <a:rPr lang="es-AR" sz="7200" dirty="0" err="1"/>
              <a:t>scrapping</a:t>
            </a:r>
            <a:r>
              <a:rPr lang="es-AR" sz="7200" dirty="0"/>
              <a:t>.</a:t>
            </a:r>
          </a:p>
          <a:p>
            <a:r>
              <a:rPr lang="es-AR" sz="7200" dirty="0"/>
              <a:t>Utilización de </a:t>
            </a:r>
            <a:r>
              <a:rPr lang="es-AR" sz="7200" dirty="0" err="1"/>
              <a:t>Rest</a:t>
            </a:r>
            <a:r>
              <a:rPr lang="es-AR" sz="7200" dirty="0"/>
              <a:t> API vs </a:t>
            </a:r>
            <a:r>
              <a:rPr lang="es-AR" sz="7200" dirty="0" err="1"/>
              <a:t>Streaming</a:t>
            </a:r>
            <a:endParaRPr lang="es-AR" sz="7200" dirty="0"/>
          </a:p>
          <a:p>
            <a:r>
              <a:rPr lang="es-AR" sz="7200" dirty="0"/>
              <a:t>Elegimos buscar bajo el criterio del Hashtag: </a:t>
            </a:r>
          </a:p>
          <a:p>
            <a:r>
              <a:rPr lang="es-AR" sz="7200" dirty="0"/>
              <a:t>#</a:t>
            </a:r>
            <a:r>
              <a:rPr lang="es-AR" sz="7200" dirty="0" err="1"/>
              <a:t>AbortoLegal</a:t>
            </a:r>
            <a:endParaRPr lang="es-AR" sz="7200" dirty="0"/>
          </a:p>
          <a:p>
            <a:r>
              <a:rPr lang="es-AR" sz="7200" dirty="0"/>
              <a:t>#</a:t>
            </a:r>
            <a:r>
              <a:rPr lang="es-AR" sz="7200" dirty="0" err="1"/>
              <a:t>NoAlAborto</a:t>
            </a:r>
            <a:r>
              <a:rPr lang="es-AR" sz="7200" dirty="0"/>
              <a:t> </a:t>
            </a:r>
          </a:p>
          <a:p>
            <a:pPr marL="0" indent="0">
              <a:buNone/>
            </a:pPr>
            <a:endParaRPr lang="es-AR" sz="7200" dirty="0"/>
          </a:p>
          <a:p>
            <a:pPr marL="0" indent="0">
              <a:buNone/>
            </a:pPr>
            <a:r>
              <a:rPr lang="es-AR" sz="7200" dirty="0"/>
              <a:t>Generamos un .</a:t>
            </a:r>
            <a:r>
              <a:rPr lang="es-AR" sz="7200" dirty="0" err="1"/>
              <a:t>csv</a:t>
            </a:r>
            <a:r>
              <a:rPr lang="es-AR" sz="7200" dirty="0"/>
              <a:t> por cada #  buscado</a:t>
            </a:r>
          </a:p>
          <a:p>
            <a:pPr marL="0" indent="0">
              <a:buNone/>
            </a:pPr>
            <a:r>
              <a:rPr lang="es-AR" sz="7200" dirty="0"/>
              <a:t>Tamaño 3000 tweets c/u</a:t>
            </a:r>
          </a:p>
          <a:p>
            <a:endParaRPr lang="es-AR" dirty="0"/>
          </a:p>
        </p:txBody>
      </p:sp>
      <p:pic>
        <p:nvPicPr>
          <p:cNvPr id="2052" name="Picture 4" descr="Resultado de imagen para tweepy">
            <a:hlinkClick r:id="rId2"/>
            <a:extLst>
              <a:ext uri="{FF2B5EF4-FFF2-40B4-BE49-F238E27FC236}">
                <a16:creationId xmlns:a16="http://schemas.microsoft.com/office/drawing/2014/main" id="{7F758382-80C3-4590-8CA9-1B2544E8F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899" y="2299847"/>
            <a:ext cx="4550301" cy="148458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EF72619F-4297-40AC-A291-89692D345179}"/>
              </a:ext>
            </a:extLst>
          </p:cNvPr>
          <p:cNvPicPr>
            <a:picLocks noChangeAspect="1"/>
          </p:cNvPicPr>
          <p:nvPr/>
        </p:nvPicPr>
        <p:blipFill>
          <a:blip r:embed="rId4"/>
          <a:stretch>
            <a:fillRect/>
          </a:stretch>
        </p:blipFill>
        <p:spPr>
          <a:xfrm>
            <a:off x="8407801" y="4407482"/>
            <a:ext cx="1646496" cy="883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87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483F9-97C7-4E34-9ADA-A86B1C6CE52A}"/>
              </a:ext>
            </a:extLst>
          </p:cNvPr>
          <p:cNvSpPr>
            <a:spLocks noGrp="1"/>
          </p:cNvSpPr>
          <p:nvPr>
            <p:ph type="title"/>
          </p:nvPr>
        </p:nvSpPr>
        <p:spPr/>
        <p:txBody>
          <a:bodyPr/>
          <a:lstStyle/>
          <a:p>
            <a:r>
              <a:rPr lang="es-AR" dirty="0" err="1"/>
              <a:t>Preprocessing</a:t>
            </a:r>
            <a:endParaRPr lang="es-AR" dirty="0"/>
          </a:p>
        </p:txBody>
      </p:sp>
      <p:sp>
        <p:nvSpPr>
          <p:cNvPr id="5" name="Marcador de contenido 4">
            <a:extLst>
              <a:ext uri="{FF2B5EF4-FFF2-40B4-BE49-F238E27FC236}">
                <a16:creationId xmlns:a16="http://schemas.microsoft.com/office/drawing/2014/main" id="{BFB2B2F5-89F3-41CA-AD18-FD2D2C995D77}"/>
              </a:ext>
            </a:extLst>
          </p:cNvPr>
          <p:cNvSpPr>
            <a:spLocks noGrp="1"/>
          </p:cNvSpPr>
          <p:nvPr>
            <p:ph idx="1"/>
          </p:nvPr>
        </p:nvSpPr>
        <p:spPr>
          <a:xfrm>
            <a:off x="495300" y="1532921"/>
            <a:ext cx="3515139" cy="720917"/>
          </a:xfrm>
        </p:spPr>
        <p:txBody>
          <a:bodyPr/>
          <a:lstStyle/>
          <a:p>
            <a:pPr marL="0" indent="0">
              <a:buNone/>
            </a:pPr>
            <a:r>
              <a:rPr lang="es-AR" u="sng" dirty="0"/>
              <a:t>Estructura de los tweets</a:t>
            </a:r>
          </a:p>
        </p:txBody>
      </p:sp>
      <p:sp>
        <p:nvSpPr>
          <p:cNvPr id="7" name="Abrir llave 6">
            <a:extLst>
              <a:ext uri="{FF2B5EF4-FFF2-40B4-BE49-F238E27FC236}">
                <a16:creationId xmlns:a16="http://schemas.microsoft.com/office/drawing/2014/main" id="{7E7192FF-4AF9-4CAB-9292-E4072B0DC16B}"/>
              </a:ext>
            </a:extLst>
          </p:cNvPr>
          <p:cNvSpPr/>
          <p:nvPr/>
        </p:nvSpPr>
        <p:spPr>
          <a:xfrm>
            <a:off x="1577008" y="2686878"/>
            <a:ext cx="583096" cy="1859484"/>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s-AR"/>
          </a:p>
        </p:txBody>
      </p:sp>
      <p:sp>
        <p:nvSpPr>
          <p:cNvPr id="9" name="Abrir llave 8">
            <a:extLst>
              <a:ext uri="{FF2B5EF4-FFF2-40B4-BE49-F238E27FC236}">
                <a16:creationId xmlns:a16="http://schemas.microsoft.com/office/drawing/2014/main" id="{6157844E-1E25-4125-AD82-0F3A01CCD1A7}"/>
              </a:ext>
            </a:extLst>
          </p:cNvPr>
          <p:cNvSpPr/>
          <p:nvPr/>
        </p:nvSpPr>
        <p:spPr>
          <a:xfrm>
            <a:off x="1577008" y="4697896"/>
            <a:ext cx="583096" cy="1613452"/>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s-AR"/>
          </a:p>
        </p:txBody>
      </p:sp>
      <p:sp>
        <p:nvSpPr>
          <p:cNvPr id="8" name="CuadroTexto 7">
            <a:extLst>
              <a:ext uri="{FF2B5EF4-FFF2-40B4-BE49-F238E27FC236}">
                <a16:creationId xmlns:a16="http://schemas.microsoft.com/office/drawing/2014/main" id="{2FBEB501-8F73-4561-8B46-AC2D03CBFC56}"/>
              </a:ext>
            </a:extLst>
          </p:cNvPr>
          <p:cNvSpPr txBox="1"/>
          <p:nvPr/>
        </p:nvSpPr>
        <p:spPr>
          <a:xfrm>
            <a:off x="581438" y="3453755"/>
            <a:ext cx="1143000" cy="369332"/>
          </a:xfrm>
          <a:prstGeom prst="rect">
            <a:avLst/>
          </a:prstGeom>
          <a:noFill/>
        </p:spPr>
        <p:txBody>
          <a:bodyPr wrap="square" rtlCol="0">
            <a:spAutoFit/>
          </a:bodyPr>
          <a:lstStyle/>
          <a:p>
            <a:r>
              <a:rPr lang="es-AR" dirty="0"/>
              <a:t>Tweet</a:t>
            </a:r>
          </a:p>
        </p:txBody>
      </p:sp>
      <p:sp>
        <p:nvSpPr>
          <p:cNvPr id="10" name="CuadroTexto 9">
            <a:extLst>
              <a:ext uri="{FF2B5EF4-FFF2-40B4-BE49-F238E27FC236}">
                <a16:creationId xmlns:a16="http://schemas.microsoft.com/office/drawing/2014/main" id="{BC076943-99D3-4797-B7B9-4C63D81730AA}"/>
              </a:ext>
            </a:extLst>
          </p:cNvPr>
          <p:cNvSpPr txBox="1"/>
          <p:nvPr/>
        </p:nvSpPr>
        <p:spPr>
          <a:xfrm>
            <a:off x="2252870" y="2730480"/>
            <a:ext cx="3419060" cy="1815882"/>
          </a:xfrm>
          <a:prstGeom prst="rect">
            <a:avLst/>
          </a:prstGeom>
          <a:noFill/>
        </p:spPr>
        <p:txBody>
          <a:bodyPr wrap="square" rtlCol="0">
            <a:spAutoFit/>
          </a:bodyPr>
          <a:lstStyle/>
          <a:p>
            <a:r>
              <a:rPr lang="es-AR" sz="1600" dirty="0"/>
              <a:t>Fecha de Creación</a:t>
            </a:r>
          </a:p>
          <a:p>
            <a:r>
              <a:rPr lang="es-AR" sz="1600" dirty="0"/>
              <a:t>Coordenadas</a:t>
            </a:r>
          </a:p>
          <a:p>
            <a:r>
              <a:rPr lang="es-AR" sz="1600" dirty="0" err="1"/>
              <a:t>Fullt</a:t>
            </a:r>
            <a:r>
              <a:rPr lang="es-AR" sz="1600" dirty="0"/>
              <a:t> Text</a:t>
            </a:r>
          </a:p>
          <a:p>
            <a:r>
              <a:rPr lang="es-AR" sz="1600" dirty="0" err="1"/>
              <a:t>Favorite</a:t>
            </a:r>
            <a:r>
              <a:rPr lang="es-AR" sz="1600" dirty="0"/>
              <a:t> </a:t>
            </a:r>
            <a:r>
              <a:rPr lang="es-AR" sz="1600" dirty="0" err="1"/>
              <a:t>count</a:t>
            </a:r>
            <a:endParaRPr lang="es-AR" sz="1600" dirty="0"/>
          </a:p>
          <a:p>
            <a:r>
              <a:rPr lang="es-AR" sz="1600" dirty="0" err="1"/>
              <a:t>Retweeted</a:t>
            </a:r>
            <a:r>
              <a:rPr lang="es-AR" sz="1600" dirty="0"/>
              <a:t> </a:t>
            </a:r>
            <a:r>
              <a:rPr lang="es-AR" sz="1600" dirty="0" err="1"/>
              <a:t>count</a:t>
            </a:r>
            <a:endParaRPr lang="es-AR" sz="1600" dirty="0"/>
          </a:p>
          <a:p>
            <a:r>
              <a:rPr lang="es-AR" sz="1600" dirty="0"/>
              <a:t>Hashtags</a:t>
            </a:r>
          </a:p>
          <a:p>
            <a:r>
              <a:rPr lang="es-AR" sz="1600" dirty="0"/>
              <a:t>ID</a:t>
            </a:r>
          </a:p>
        </p:txBody>
      </p:sp>
      <p:sp>
        <p:nvSpPr>
          <p:cNvPr id="11" name="CuadroTexto 10">
            <a:extLst>
              <a:ext uri="{FF2B5EF4-FFF2-40B4-BE49-F238E27FC236}">
                <a16:creationId xmlns:a16="http://schemas.microsoft.com/office/drawing/2014/main" id="{744A1C5A-BCDA-4438-83DC-05E23F18FB0D}"/>
              </a:ext>
            </a:extLst>
          </p:cNvPr>
          <p:cNvSpPr txBox="1"/>
          <p:nvPr/>
        </p:nvSpPr>
        <p:spPr>
          <a:xfrm>
            <a:off x="2252870" y="4677050"/>
            <a:ext cx="1921566" cy="1569660"/>
          </a:xfrm>
          <a:prstGeom prst="rect">
            <a:avLst/>
          </a:prstGeom>
          <a:noFill/>
        </p:spPr>
        <p:txBody>
          <a:bodyPr wrap="square" rtlCol="0">
            <a:spAutoFit/>
          </a:bodyPr>
          <a:lstStyle/>
          <a:p>
            <a:r>
              <a:rPr lang="es-AR" sz="1600" dirty="0" err="1"/>
              <a:t>User</a:t>
            </a:r>
            <a:r>
              <a:rPr lang="es-AR" sz="1600" dirty="0"/>
              <a:t> ID</a:t>
            </a:r>
          </a:p>
          <a:p>
            <a:r>
              <a:rPr lang="es-AR" sz="1600" dirty="0" err="1"/>
              <a:t>Creation</a:t>
            </a:r>
            <a:endParaRPr lang="es-AR" sz="1600" dirty="0"/>
          </a:p>
          <a:p>
            <a:r>
              <a:rPr lang="es-AR" sz="1600" dirty="0" err="1"/>
              <a:t>Followers</a:t>
            </a:r>
            <a:endParaRPr lang="es-AR" sz="1600" dirty="0"/>
          </a:p>
          <a:p>
            <a:r>
              <a:rPr lang="es-AR" sz="1600" dirty="0"/>
              <a:t>Following</a:t>
            </a:r>
          </a:p>
          <a:p>
            <a:r>
              <a:rPr lang="es-AR" sz="1600" dirty="0" err="1"/>
              <a:t>Location</a:t>
            </a:r>
            <a:endParaRPr lang="es-AR" sz="1600" dirty="0"/>
          </a:p>
          <a:p>
            <a:r>
              <a:rPr lang="es-AR" sz="1600" dirty="0" err="1"/>
              <a:t>Description</a:t>
            </a:r>
            <a:endParaRPr lang="es-AR" sz="1600" dirty="0"/>
          </a:p>
        </p:txBody>
      </p:sp>
      <p:sp>
        <p:nvSpPr>
          <p:cNvPr id="12" name="CuadroTexto 11">
            <a:extLst>
              <a:ext uri="{FF2B5EF4-FFF2-40B4-BE49-F238E27FC236}">
                <a16:creationId xmlns:a16="http://schemas.microsoft.com/office/drawing/2014/main" id="{C5495909-2859-42C6-B40B-BFC8A89B167C}"/>
              </a:ext>
            </a:extLst>
          </p:cNvPr>
          <p:cNvSpPr txBox="1"/>
          <p:nvPr/>
        </p:nvSpPr>
        <p:spPr>
          <a:xfrm>
            <a:off x="495300" y="5325079"/>
            <a:ext cx="1265583" cy="369332"/>
          </a:xfrm>
          <a:prstGeom prst="rect">
            <a:avLst/>
          </a:prstGeom>
          <a:noFill/>
        </p:spPr>
        <p:txBody>
          <a:bodyPr wrap="square" rtlCol="0">
            <a:spAutoFit/>
          </a:bodyPr>
          <a:lstStyle/>
          <a:p>
            <a:r>
              <a:rPr lang="es-AR" dirty="0"/>
              <a:t>Usuario</a:t>
            </a:r>
          </a:p>
        </p:txBody>
      </p:sp>
      <p:sp>
        <p:nvSpPr>
          <p:cNvPr id="13" name="CuadroTexto 12">
            <a:extLst>
              <a:ext uri="{FF2B5EF4-FFF2-40B4-BE49-F238E27FC236}">
                <a16:creationId xmlns:a16="http://schemas.microsoft.com/office/drawing/2014/main" id="{624FD2F3-6F65-4914-ADC5-7E37B70CB89E}"/>
              </a:ext>
            </a:extLst>
          </p:cNvPr>
          <p:cNvSpPr txBox="1"/>
          <p:nvPr/>
        </p:nvSpPr>
        <p:spPr>
          <a:xfrm>
            <a:off x="4553779" y="3672988"/>
            <a:ext cx="7142921" cy="2800767"/>
          </a:xfrm>
          <a:prstGeom prst="rect">
            <a:avLst/>
          </a:prstGeom>
          <a:noFill/>
        </p:spPr>
        <p:txBody>
          <a:bodyPr wrap="square" rtlCol="0">
            <a:spAutoFit/>
          </a:bodyPr>
          <a:lstStyle/>
          <a:p>
            <a:pPr marL="285750" indent="-285750">
              <a:buFont typeface="Wingdings" panose="05000000000000000000" pitchFamily="2" charset="2"/>
              <a:buChar char="ü"/>
            </a:pPr>
            <a:r>
              <a:rPr lang="es-AR" sz="2000" dirty="0"/>
              <a:t>Análisis </a:t>
            </a:r>
            <a:r>
              <a:rPr lang="es-AR" sz="2000" dirty="0" err="1"/>
              <a:t>exploratario</a:t>
            </a:r>
            <a:r>
              <a:rPr lang="es-AR" sz="2000" dirty="0"/>
              <a:t>, problemas con la localización.</a:t>
            </a:r>
          </a:p>
          <a:p>
            <a:pPr marL="285750" indent="-285750">
              <a:buFont typeface="Wingdings" panose="05000000000000000000" pitchFamily="2" charset="2"/>
              <a:buChar char="ü"/>
            </a:pPr>
            <a:r>
              <a:rPr lang="es-AR" sz="2000" dirty="0" err="1"/>
              <a:t>Dropeo</a:t>
            </a:r>
            <a:r>
              <a:rPr lang="es-AR" sz="2000" dirty="0"/>
              <a:t> de </a:t>
            </a:r>
            <a:r>
              <a:rPr lang="es-AR" sz="2000" dirty="0" err="1"/>
              <a:t>cols</a:t>
            </a:r>
            <a:r>
              <a:rPr lang="es-AR" sz="2000" dirty="0"/>
              <a:t> en el DF innecesarias para el trabajo</a:t>
            </a:r>
          </a:p>
          <a:p>
            <a:pPr marL="285750" indent="-285750">
              <a:buFont typeface="Wingdings" panose="05000000000000000000" pitchFamily="2" charset="2"/>
              <a:buChar char="ü"/>
            </a:pPr>
            <a:r>
              <a:rPr lang="es-AR" sz="2000" dirty="0"/>
              <a:t>Normalización: Limpieza del campo Full Text (https, \.</a:t>
            </a:r>
            <a:r>
              <a:rPr lang="es-AR" sz="2000" dirty="0" err="1"/>
              <a:t>co</a:t>
            </a:r>
            <a:r>
              <a:rPr lang="es-AR" sz="2000" dirty="0"/>
              <a:t>, RT, @, \r, \n), pasamos a minúsculas.</a:t>
            </a:r>
          </a:p>
          <a:p>
            <a:pPr marL="285750" indent="-285750">
              <a:buFont typeface="Wingdings" panose="05000000000000000000" pitchFamily="2" charset="2"/>
              <a:buChar char="ü"/>
            </a:pPr>
            <a:r>
              <a:rPr lang="es-AR" sz="2000" dirty="0"/>
              <a:t>Corrección del formato de fecha</a:t>
            </a:r>
          </a:p>
          <a:p>
            <a:pPr marL="285750" indent="-285750">
              <a:buFont typeface="Wingdings" panose="05000000000000000000" pitchFamily="2" charset="2"/>
              <a:buChar char="ü"/>
            </a:pPr>
            <a:r>
              <a:rPr lang="es-AR" sz="2000" dirty="0" err="1"/>
              <a:t>Tokenización</a:t>
            </a:r>
            <a:r>
              <a:rPr lang="es-AR" sz="2000" dirty="0"/>
              <a:t>, </a:t>
            </a:r>
            <a:r>
              <a:rPr lang="es-AR" sz="2000" dirty="0" err="1"/>
              <a:t>ntlk</a:t>
            </a:r>
            <a:endParaRPr lang="es-AR" sz="2000" dirty="0"/>
          </a:p>
          <a:p>
            <a:pPr marL="285750" indent="-285750">
              <a:buFont typeface="Wingdings" panose="05000000000000000000" pitchFamily="2" charset="2"/>
              <a:buChar char="ü"/>
            </a:pPr>
            <a:r>
              <a:rPr lang="es-AR" sz="2000" dirty="0"/>
              <a:t>Remoción de </a:t>
            </a:r>
            <a:r>
              <a:rPr lang="es-AR" sz="2000" dirty="0" err="1"/>
              <a:t>Stopwords</a:t>
            </a:r>
            <a:endParaRPr lang="es-AR" sz="2000" dirty="0"/>
          </a:p>
          <a:p>
            <a:pPr marL="285750" indent="-285750">
              <a:buFont typeface="Wingdings" panose="05000000000000000000" pitchFamily="2" charset="2"/>
              <a:buChar char="ü"/>
            </a:pPr>
            <a:endParaRPr lang="es-AR" dirty="0"/>
          </a:p>
          <a:p>
            <a:endParaRPr lang="es-AR" dirty="0"/>
          </a:p>
        </p:txBody>
      </p:sp>
    </p:spTree>
    <p:extLst>
      <p:ext uri="{BB962C8B-B14F-4D97-AF65-F5344CB8AC3E}">
        <p14:creationId xmlns:p14="http://schemas.microsoft.com/office/powerpoint/2010/main" val="82017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40728-07F7-4140-88A3-C9615C0678A4}"/>
              </a:ext>
            </a:extLst>
          </p:cNvPr>
          <p:cNvSpPr>
            <a:spLocks noGrp="1"/>
          </p:cNvSpPr>
          <p:nvPr>
            <p:ph type="title"/>
          </p:nvPr>
        </p:nvSpPr>
        <p:spPr/>
        <p:txBody>
          <a:bodyPr/>
          <a:lstStyle/>
          <a:p>
            <a:r>
              <a:rPr lang="es-AR" dirty="0" err="1"/>
              <a:t>Wordclouds</a:t>
            </a:r>
            <a:endParaRPr lang="es-AR" dirty="0"/>
          </a:p>
        </p:txBody>
      </p:sp>
      <p:pic>
        <p:nvPicPr>
          <p:cNvPr id="5" name="Marcador de contenido 4">
            <a:extLst>
              <a:ext uri="{FF2B5EF4-FFF2-40B4-BE49-F238E27FC236}">
                <a16:creationId xmlns:a16="http://schemas.microsoft.com/office/drawing/2014/main" id="{EF691B0B-3763-406F-805C-8A44DA7D41FF}"/>
              </a:ext>
            </a:extLst>
          </p:cNvPr>
          <p:cNvPicPr>
            <a:picLocks noGrp="1" noChangeAspect="1"/>
          </p:cNvPicPr>
          <p:nvPr>
            <p:ph idx="1"/>
          </p:nvPr>
        </p:nvPicPr>
        <p:blipFill>
          <a:blip r:embed="rId2"/>
          <a:stretch>
            <a:fillRect/>
          </a:stretch>
        </p:blipFill>
        <p:spPr>
          <a:xfrm>
            <a:off x="6373887" y="2342808"/>
            <a:ext cx="4922469" cy="3245584"/>
          </a:xfrm>
        </p:spPr>
      </p:pic>
      <p:pic>
        <p:nvPicPr>
          <p:cNvPr id="7" name="Imagen 6">
            <a:extLst>
              <a:ext uri="{FF2B5EF4-FFF2-40B4-BE49-F238E27FC236}">
                <a16:creationId xmlns:a16="http://schemas.microsoft.com/office/drawing/2014/main" id="{39FDCEF0-DE99-4042-B2E8-A8074E5691E3}"/>
              </a:ext>
            </a:extLst>
          </p:cNvPr>
          <p:cNvPicPr>
            <a:picLocks noChangeAspect="1"/>
          </p:cNvPicPr>
          <p:nvPr/>
        </p:nvPicPr>
        <p:blipFill>
          <a:blip r:embed="rId3"/>
          <a:stretch>
            <a:fillRect/>
          </a:stretch>
        </p:blipFill>
        <p:spPr>
          <a:xfrm>
            <a:off x="759655" y="2342808"/>
            <a:ext cx="5052158" cy="3245584"/>
          </a:xfrm>
          <a:prstGeom prst="rect">
            <a:avLst/>
          </a:prstGeom>
        </p:spPr>
      </p:pic>
    </p:spTree>
    <p:extLst>
      <p:ext uri="{BB962C8B-B14F-4D97-AF65-F5344CB8AC3E}">
        <p14:creationId xmlns:p14="http://schemas.microsoft.com/office/powerpoint/2010/main" val="264274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C527C-6E56-49E2-9615-780E2F40680A}"/>
              </a:ext>
            </a:extLst>
          </p:cNvPr>
          <p:cNvSpPr>
            <a:spLocks noGrp="1"/>
          </p:cNvSpPr>
          <p:nvPr>
            <p:ph type="title"/>
          </p:nvPr>
        </p:nvSpPr>
        <p:spPr/>
        <p:txBody>
          <a:bodyPr/>
          <a:lstStyle/>
          <a:p>
            <a:r>
              <a:rPr lang="es-AR" dirty="0"/>
              <a:t>Evolución temporal </a:t>
            </a:r>
          </a:p>
        </p:txBody>
      </p:sp>
      <p:pic>
        <p:nvPicPr>
          <p:cNvPr id="5" name="Marcador de contenido 4">
            <a:extLst>
              <a:ext uri="{FF2B5EF4-FFF2-40B4-BE49-F238E27FC236}">
                <a16:creationId xmlns:a16="http://schemas.microsoft.com/office/drawing/2014/main" id="{89AF0CB5-FB60-44A5-8497-5A3657EC4C28}"/>
              </a:ext>
            </a:extLst>
          </p:cNvPr>
          <p:cNvPicPr>
            <a:picLocks noGrp="1" noChangeAspect="1"/>
          </p:cNvPicPr>
          <p:nvPr>
            <p:ph idx="1"/>
          </p:nvPr>
        </p:nvPicPr>
        <p:blipFill>
          <a:blip r:embed="rId2"/>
          <a:stretch>
            <a:fillRect/>
          </a:stretch>
        </p:blipFill>
        <p:spPr>
          <a:xfrm>
            <a:off x="5342612" y="2107873"/>
            <a:ext cx="6054256" cy="1684044"/>
          </a:xfrm>
          <a:prstGeom prst="rect">
            <a:avLst/>
          </a:prstGeom>
          <a:ln w="38100" cap="sq">
            <a:solidFill>
              <a:srgbClr val="92D050"/>
            </a:solidFill>
            <a:miter lim="800000"/>
          </a:ln>
          <a:effectLst>
            <a:outerShdw blurRad="57150" dist="50800" dir="2700000" algn="tl" rotWithShape="0">
              <a:srgbClr val="000000">
                <a:alpha val="40000"/>
              </a:srgbClr>
            </a:outerShdw>
          </a:effectLst>
        </p:spPr>
      </p:pic>
      <p:pic>
        <p:nvPicPr>
          <p:cNvPr id="7" name="Imagen 6">
            <a:extLst>
              <a:ext uri="{FF2B5EF4-FFF2-40B4-BE49-F238E27FC236}">
                <a16:creationId xmlns:a16="http://schemas.microsoft.com/office/drawing/2014/main" id="{39242E55-3B00-4C3F-A5B7-DBD3B308360A}"/>
              </a:ext>
            </a:extLst>
          </p:cNvPr>
          <p:cNvPicPr>
            <a:picLocks noChangeAspect="1"/>
          </p:cNvPicPr>
          <p:nvPr/>
        </p:nvPicPr>
        <p:blipFill>
          <a:blip r:embed="rId3"/>
          <a:stretch>
            <a:fillRect/>
          </a:stretch>
        </p:blipFill>
        <p:spPr>
          <a:xfrm>
            <a:off x="685800" y="764373"/>
            <a:ext cx="3849469" cy="2303101"/>
          </a:xfrm>
          <a:prstGeom prst="rect">
            <a:avLst/>
          </a:prstGeom>
          <a:ln w="38100" cap="sq">
            <a:solidFill>
              <a:srgbClr val="92D050"/>
            </a:solidFill>
            <a:miter lim="800000"/>
          </a:ln>
          <a:effectLst>
            <a:outerShdw blurRad="57150" dist="50800" dir="2700000" algn="tl" rotWithShape="0">
              <a:srgbClr val="000000">
                <a:alpha val="40000"/>
              </a:srgbClr>
            </a:outerShdw>
          </a:effectLst>
        </p:spPr>
      </p:pic>
      <p:pic>
        <p:nvPicPr>
          <p:cNvPr id="9" name="Imagen 8">
            <a:extLst>
              <a:ext uri="{FF2B5EF4-FFF2-40B4-BE49-F238E27FC236}">
                <a16:creationId xmlns:a16="http://schemas.microsoft.com/office/drawing/2014/main" id="{EF091058-221B-44D5-B4A7-7405EF5E2CCD}"/>
              </a:ext>
            </a:extLst>
          </p:cNvPr>
          <p:cNvPicPr>
            <a:picLocks noChangeAspect="1"/>
          </p:cNvPicPr>
          <p:nvPr/>
        </p:nvPicPr>
        <p:blipFill>
          <a:blip r:embed="rId4"/>
          <a:stretch>
            <a:fillRect/>
          </a:stretch>
        </p:blipFill>
        <p:spPr>
          <a:xfrm>
            <a:off x="685799" y="3820344"/>
            <a:ext cx="3849469" cy="2350738"/>
          </a:xfrm>
          <a:prstGeom prst="rect">
            <a:avLst/>
          </a:prstGeom>
          <a:ln w="38100" cap="sq">
            <a:solidFill>
              <a:srgbClr val="00B0F0"/>
            </a:solidFill>
            <a:miter lim="800000"/>
          </a:ln>
          <a:effectLst>
            <a:outerShdw blurRad="57150" dist="50800" dir="2700000" algn="tl" rotWithShape="0">
              <a:srgbClr val="000000">
                <a:alpha val="40000"/>
              </a:srgbClr>
            </a:outerShdw>
          </a:effectLst>
        </p:spPr>
      </p:pic>
      <p:pic>
        <p:nvPicPr>
          <p:cNvPr id="11" name="Imagen 10">
            <a:extLst>
              <a:ext uri="{FF2B5EF4-FFF2-40B4-BE49-F238E27FC236}">
                <a16:creationId xmlns:a16="http://schemas.microsoft.com/office/drawing/2014/main" id="{66B77A57-3C21-4766-9F8A-F19F76271BA4}"/>
              </a:ext>
            </a:extLst>
          </p:cNvPr>
          <p:cNvPicPr>
            <a:picLocks noChangeAspect="1"/>
          </p:cNvPicPr>
          <p:nvPr/>
        </p:nvPicPr>
        <p:blipFill>
          <a:blip r:embed="rId5"/>
          <a:stretch>
            <a:fillRect/>
          </a:stretch>
        </p:blipFill>
        <p:spPr>
          <a:xfrm>
            <a:off x="5342612" y="4252143"/>
            <a:ext cx="6054256" cy="1612910"/>
          </a:xfrm>
          <a:prstGeom prst="rect">
            <a:avLst/>
          </a:prstGeom>
          <a:ln w="38100" cap="sq">
            <a:solidFill>
              <a:srgbClr val="00B0F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28473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D5BB8-AEE4-48F9-8415-7333757633D5}"/>
              </a:ext>
            </a:extLst>
          </p:cNvPr>
          <p:cNvSpPr>
            <a:spLocks noGrp="1"/>
          </p:cNvSpPr>
          <p:nvPr>
            <p:ph type="title"/>
          </p:nvPr>
        </p:nvSpPr>
        <p:spPr/>
        <p:txBody>
          <a:bodyPr/>
          <a:lstStyle/>
          <a:p>
            <a:r>
              <a:rPr lang="es-AR" dirty="0"/>
              <a:t>Tweets destacados</a:t>
            </a:r>
          </a:p>
        </p:txBody>
      </p:sp>
      <p:sp>
        <p:nvSpPr>
          <p:cNvPr id="3" name="Marcador de contenido 2">
            <a:extLst>
              <a:ext uri="{FF2B5EF4-FFF2-40B4-BE49-F238E27FC236}">
                <a16:creationId xmlns:a16="http://schemas.microsoft.com/office/drawing/2014/main" id="{284EFE00-D554-4E23-BC42-D51F4936FC88}"/>
              </a:ext>
            </a:extLst>
          </p:cNvPr>
          <p:cNvSpPr>
            <a:spLocks noGrp="1"/>
          </p:cNvSpPr>
          <p:nvPr>
            <p:ph idx="1"/>
          </p:nvPr>
        </p:nvSpPr>
        <p:spPr>
          <a:xfrm>
            <a:off x="685799" y="2116644"/>
            <a:ext cx="11319803" cy="4102042"/>
          </a:xfrm>
        </p:spPr>
        <p:txBody>
          <a:bodyPr/>
          <a:lstStyle/>
          <a:p>
            <a:r>
              <a:rPr lang="es-AR" dirty="0">
                <a:hlinkClick r:id="rId2"/>
              </a:rPr>
              <a:t>Tweets mas </a:t>
            </a:r>
            <a:r>
              <a:rPr lang="es-AR" dirty="0" err="1">
                <a:hlinkClick r:id="rId2"/>
              </a:rPr>
              <a:t>likeado</a:t>
            </a:r>
            <a:r>
              <a:rPr lang="es-AR" dirty="0">
                <a:hlinkClick r:id="rId2"/>
              </a:rPr>
              <a:t>:</a:t>
            </a:r>
            <a:endParaRPr lang="es-AR" dirty="0"/>
          </a:p>
          <a:p>
            <a:pPr marL="0" indent="0">
              <a:buNone/>
            </a:pPr>
            <a:endParaRPr lang="es-AR" dirty="0"/>
          </a:p>
          <a:p>
            <a:pPr marL="0" indent="0">
              <a:buNone/>
            </a:pPr>
            <a:endParaRPr lang="es-AR" dirty="0"/>
          </a:p>
          <a:p>
            <a:pPr marL="0" indent="0">
              <a:buNone/>
            </a:pPr>
            <a:endParaRPr lang="es-AR" dirty="0"/>
          </a:p>
          <a:p>
            <a:r>
              <a:rPr lang="es-AR" dirty="0"/>
              <a:t>Tweets mas </a:t>
            </a:r>
            <a:r>
              <a:rPr lang="es-AR" dirty="0" err="1"/>
              <a:t>retweeteado</a:t>
            </a:r>
            <a:r>
              <a:rPr lang="es-AR" dirty="0"/>
              <a:t>:</a:t>
            </a:r>
          </a:p>
          <a:p>
            <a:endParaRPr lang="es-AR" dirty="0"/>
          </a:p>
        </p:txBody>
      </p:sp>
      <p:sp>
        <p:nvSpPr>
          <p:cNvPr id="4" name="CuadroTexto 3">
            <a:extLst>
              <a:ext uri="{FF2B5EF4-FFF2-40B4-BE49-F238E27FC236}">
                <a16:creationId xmlns:a16="http://schemas.microsoft.com/office/drawing/2014/main" id="{E365DC5B-211E-41A9-8506-03278B56BD96}"/>
              </a:ext>
            </a:extLst>
          </p:cNvPr>
          <p:cNvSpPr txBox="1"/>
          <p:nvPr/>
        </p:nvSpPr>
        <p:spPr>
          <a:xfrm>
            <a:off x="464576" y="4464360"/>
            <a:ext cx="8766509" cy="175432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ES" b="1" i="1" dirty="0"/>
              <a:t>RT </a:t>
            </a:r>
            <a:r>
              <a:rPr lang="es-ES" b="1" i="1" dirty="0" err="1"/>
              <a:t>SenadorLuenzo</a:t>
            </a:r>
            <a:r>
              <a:rPr lang="es-ES" b="1" i="1" dirty="0"/>
              <a:t>: Si los hombres tuviéramos la habilidad de procrear no estaríamos discutiendo esto. Si vamos a criminalizar a una mujer que interrumpe un embarazo no deseado, también deberíamos penalizar al hombre que no se hace cargo. Los argentinos somos machistas en recuperación. Ojalá terminemos pronto de aprender para tener todos las mismas obligaciones y los mismos derechos.</a:t>
            </a:r>
            <a:endParaRPr lang="es-AR" b="1" i="1" dirty="0"/>
          </a:p>
        </p:txBody>
      </p:sp>
      <p:sp>
        <p:nvSpPr>
          <p:cNvPr id="6" name="CuadroTexto 5">
            <a:extLst>
              <a:ext uri="{FF2B5EF4-FFF2-40B4-BE49-F238E27FC236}">
                <a16:creationId xmlns:a16="http://schemas.microsoft.com/office/drawing/2014/main" id="{9135384D-893B-40E4-929F-257E414DC80E}"/>
              </a:ext>
            </a:extLst>
          </p:cNvPr>
          <p:cNvSpPr txBox="1"/>
          <p:nvPr/>
        </p:nvSpPr>
        <p:spPr>
          <a:xfrm>
            <a:off x="841873" y="2618814"/>
            <a:ext cx="6978192" cy="369332"/>
          </a:xfrm>
          <a:prstGeom prst="rect">
            <a:avLst/>
          </a:prstGeom>
          <a:noFill/>
        </p:spPr>
        <p:txBody>
          <a:bodyPr wrap="none" rtlCol="0">
            <a:spAutoFit/>
          </a:bodyPr>
          <a:lstStyle/>
          <a:p>
            <a:r>
              <a:rPr lang="es-AR" dirty="0"/>
              <a:t>Katheryn </a:t>
            </a:r>
            <a:r>
              <a:rPr lang="es-AR" dirty="0" err="1"/>
              <a:t>Winnick</a:t>
            </a:r>
            <a:r>
              <a:rPr lang="es-AR" dirty="0"/>
              <a:t> diciendo que el aborto debería ser legal    </a:t>
            </a:r>
          </a:p>
        </p:txBody>
      </p:sp>
      <p:sp>
        <p:nvSpPr>
          <p:cNvPr id="10" name="Corazón 9">
            <a:extLst>
              <a:ext uri="{FF2B5EF4-FFF2-40B4-BE49-F238E27FC236}">
                <a16:creationId xmlns:a16="http://schemas.microsoft.com/office/drawing/2014/main" id="{88DAE335-8653-4086-8BEB-0CB8395EA7A1}"/>
              </a:ext>
            </a:extLst>
          </p:cNvPr>
          <p:cNvSpPr/>
          <p:nvPr/>
        </p:nvSpPr>
        <p:spPr>
          <a:xfrm>
            <a:off x="7542847" y="2717341"/>
            <a:ext cx="212035" cy="172278"/>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0" name="Picture 6" descr="https://pbs.twimg.com/media/DuqhmfxWoAATlhJ.jpg">
            <a:extLst>
              <a:ext uri="{FF2B5EF4-FFF2-40B4-BE49-F238E27FC236}">
                <a16:creationId xmlns:a16="http://schemas.microsoft.com/office/drawing/2014/main" id="{CB93503D-0452-45C3-A9D9-A35B8C789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8942" y="2089838"/>
            <a:ext cx="1787172" cy="1778794"/>
          </a:xfrm>
          <a:prstGeom prst="rect">
            <a:avLst/>
          </a:prstGeom>
          <a:ln w="28575" cap="sq">
            <a:solidFill>
              <a:schemeClr val="tx1"/>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032" name="Picture 8" descr="Resultado de imagen para alfredo luenzo tweet">
            <a:extLst>
              <a:ext uri="{FF2B5EF4-FFF2-40B4-BE49-F238E27FC236}">
                <a16:creationId xmlns:a16="http://schemas.microsoft.com/office/drawing/2014/main" id="{6CF1EEB0-CFD0-43AD-80B1-ED748E980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4299" y="4134804"/>
            <a:ext cx="2143125" cy="21431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80687"/>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584</TotalTime>
  <Words>540</Words>
  <Application>Microsoft Office PowerPoint</Application>
  <PresentationFormat>Panorámica</PresentationFormat>
  <Paragraphs>104</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vt:lpstr>
      <vt:lpstr>Estela de condensación</vt:lpstr>
      <vt:lpstr>DATA SCIENCE FINAL PROJECT</vt:lpstr>
      <vt:lpstr>MOTIVACIÓN</vt:lpstr>
      <vt:lpstr>Contenidos</vt:lpstr>
      <vt:lpstr>METODOLOGÍA</vt:lpstr>
      <vt:lpstr>Collecting data</vt:lpstr>
      <vt:lpstr>Preprocessing</vt:lpstr>
      <vt:lpstr>Wordclouds</vt:lpstr>
      <vt:lpstr>Evolución temporal </vt:lpstr>
      <vt:lpstr>Tweets destacados</vt:lpstr>
      <vt:lpstr>Análisis de subtópicos</vt:lpstr>
      <vt:lpstr>Sentiment analysis</vt:lpstr>
      <vt:lpstr>Sentiment analysis</vt:lpstr>
      <vt:lpstr>Mapa de users</vt:lpstr>
      <vt:lpstr>conclusiones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PROJECT</dc:title>
  <dc:creator>jonathan zambiazzo</dc:creator>
  <cp:lastModifiedBy>jonathan zambiazzo</cp:lastModifiedBy>
  <cp:revision>60</cp:revision>
  <dcterms:created xsi:type="dcterms:W3CDTF">2018-11-14T21:01:08Z</dcterms:created>
  <dcterms:modified xsi:type="dcterms:W3CDTF">2018-12-19T00:05:27Z</dcterms:modified>
</cp:coreProperties>
</file>