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36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75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34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45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22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51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66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02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23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97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01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52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0E4B90-E4AA-4DA3-83E4-931C28486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2277" y="413695"/>
            <a:ext cx="7405874" cy="2813775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Grupo 1</a:t>
            </a:r>
            <a:endParaRPr lang="es-AR" sz="480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2E92F-8B5D-4830-ADF4-A6DAA6B57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4522719"/>
            <a:ext cx="7379502" cy="52292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Desafio</a:t>
            </a:r>
            <a:r>
              <a:rPr lang="en-US" dirty="0">
                <a:solidFill>
                  <a:srgbClr val="000000"/>
                </a:solidFill>
              </a:rPr>
              <a:t> 1I: </a:t>
            </a:r>
            <a:r>
              <a:rPr lang="en-US" dirty="0" err="1">
                <a:solidFill>
                  <a:srgbClr val="000000"/>
                </a:solidFill>
              </a:rPr>
              <a:t>Tasador</a:t>
            </a:r>
            <a:r>
              <a:rPr lang="en-US" dirty="0">
                <a:solidFill>
                  <a:srgbClr val="000000"/>
                </a:solidFill>
              </a:rPr>
              <a:t> de </a:t>
            </a:r>
            <a:r>
              <a:rPr lang="en-US" dirty="0" err="1">
                <a:solidFill>
                  <a:srgbClr val="000000"/>
                </a:solidFill>
              </a:rPr>
              <a:t>propiedades</a:t>
            </a:r>
            <a:endParaRPr lang="es-AR" dirty="0">
              <a:solidFill>
                <a:srgbClr val="00000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435465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pic>
        <p:nvPicPr>
          <p:cNvPr id="1026" name="Picture 2" descr="https://www.digitalhouse.com/wp-content/uploads/2017/05/Logo-fondo-transparente-1.png">
            <a:extLst>
              <a:ext uri="{FF2B5EF4-FFF2-40B4-BE49-F238E27FC236}">
                <a16:creationId xmlns:a16="http://schemas.microsoft.com/office/drawing/2014/main" id="{2421A765-22D6-4148-A505-5C0FE2C46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698" y="4329501"/>
            <a:ext cx="2452687" cy="8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DC4699-6741-4323-882B-DA69F3E7A5CB}"/>
              </a:ext>
            </a:extLst>
          </p:cNvPr>
          <p:cNvSpPr txBox="1"/>
          <p:nvPr/>
        </p:nvSpPr>
        <p:spPr>
          <a:xfrm>
            <a:off x="2488223" y="2329962"/>
            <a:ext cx="2696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Ramiro </a:t>
            </a:r>
            <a:r>
              <a:rPr lang="en-US" dirty="0" err="1"/>
              <a:t>Catala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Ramiro Harari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Jonathan Zambiazzo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53DE25-4998-4878-A346-CD7F0DA2D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538" y="1524030"/>
            <a:ext cx="28575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96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E321B-B229-4F54-B0EA-210D6413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 dirty="0" err="1"/>
              <a:t>Modelos</a:t>
            </a:r>
            <a:r>
              <a:rPr lang="en-US" sz="2500" dirty="0"/>
              <a:t> para capital federal</a:t>
            </a:r>
          </a:p>
        </p:txBody>
      </p:sp>
      <p:cxnSp>
        <p:nvCxnSpPr>
          <p:cNvPr id="37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8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https://www.digitalhouse.com/wp-content/uploads/2017/05/Logo-fondo-transparente-1.png">
            <a:extLst>
              <a:ext uri="{FF2B5EF4-FFF2-40B4-BE49-F238E27FC236}">
                <a16:creationId xmlns:a16="http://schemas.microsoft.com/office/drawing/2014/main" id="{E056D0E3-D7A1-4654-9DB6-85C695002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027" y="-70381"/>
            <a:ext cx="2452687" cy="8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A3B692-83DC-49B5-B48D-F35041889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929" y="1226728"/>
            <a:ext cx="6210698" cy="33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93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E321B-B229-4F54-B0EA-210D6413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 dirty="0" err="1"/>
              <a:t>Modelos</a:t>
            </a:r>
            <a:r>
              <a:rPr lang="en-US" sz="2500" dirty="0"/>
              <a:t> </a:t>
            </a:r>
            <a:r>
              <a:rPr lang="en-US" sz="2500" dirty="0" err="1"/>
              <a:t>zonales</a:t>
            </a:r>
            <a:endParaRPr lang="en-US" sz="2500" dirty="0"/>
          </a:p>
        </p:txBody>
      </p:sp>
      <p:cxnSp>
        <p:nvCxnSpPr>
          <p:cNvPr id="37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8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https://www.digitalhouse.com/wp-content/uploads/2017/05/Logo-fondo-transparente-1.png">
            <a:extLst>
              <a:ext uri="{FF2B5EF4-FFF2-40B4-BE49-F238E27FC236}">
                <a16:creationId xmlns:a16="http://schemas.microsoft.com/office/drawing/2014/main" id="{E056D0E3-D7A1-4654-9DB6-85C695002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027" y="-70381"/>
            <a:ext cx="2452687" cy="8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99C4E7-0032-49DA-8F6A-A777F3BCA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675" y="1226727"/>
            <a:ext cx="6067823" cy="347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4A13-4A1F-49E0-8405-A98A4F85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s-AR" dirty="0"/>
              <a:t>Planteo del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6E9E9-AE0F-4B03-950C-4F2722EBB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err="1"/>
              <a:t>En</a:t>
            </a:r>
            <a:r>
              <a:rPr lang="en-US" dirty="0"/>
              <a:t> base a la </a:t>
            </a:r>
            <a:r>
              <a:rPr lang="en-US" dirty="0" err="1"/>
              <a:t>limpieza</a:t>
            </a:r>
            <a:r>
              <a:rPr lang="en-US" dirty="0"/>
              <a:t> </a:t>
            </a:r>
            <a:r>
              <a:rPr lang="en-US" dirty="0" err="1"/>
              <a:t>realizada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primer </a:t>
            </a:r>
            <a:r>
              <a:rPr lang="en-US" dirty="0" err="1"/>
              <a:t>desafio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dataset de </a:t>
            </a:r>
            <a:r>
              <a:rPr lang="en-US" dirty="0" err="1"/>
              <a:t>Properati</a:t>
            </a:r>
            <a:r>
              <a:rPr lang="en-US" dirty="0"/>
              <a:t>, surge la </a:t>
            </a:r>
            <a:r>
              <a:rPr lang="en-US" dirty="0" err="1"/>
              <a:t>necesidad</a:t>
            </a:r>
            <a:r>
              <a:rPr lang="en-US" dirty="0"/>
              <a:t> de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estimar</a:t>
            </a:r>
            <a:r>
              <a:rPr lang="en-US" dirty="0"/>
              <a:t> el </a:t>
            </a:r>
            <a:r>
              <a:rPr lang="en-US" dirty="0" err="1"/>
              <a:t>precio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propiedad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base a </a:t>
            </a:r>
            <a:r>
              <a:rPr lang="en-US" dirty="0" err="1"/>
              <a:t>ciertas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 del </a:t>
            </a:r>
            <a:r>
              <a:rPr lang="en-US" dirty="0" err="1"/>
              <a:t>mismo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Para </a:t>
            </a:r>
            <a:r>
              <a:rPr lang="en-US" dirty="0" err="1"/>
              <a:t>lograr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, </a:t>
            </a:r>
            <a:r>
              <a:rPr lang="en-US" dirty="0" err="1"/>
              <a:t>desarrollamos</a:t>
            </a:r>
            <a:r>
              <a:rPr lang="en-US" dirty="0"/>
              <a:t> </a:t>
            </a:r>
            <a:r>
              <a:rPr lang="en-US" dirty="0" err="1"/>
              <a:t>distintos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de </a:t>
            </a:r>
            <a:r>
              <a:rPr lang="en-US" dirty="0" err="1"/>
              <a:t>Regresión</a:t>
            </a:r>
            <a:r>
              <a:rPr lang="en-US" dirty="0"/>
              <a:t> Lineal, </a:t>
            </a:r>
            <a:r>
              <a:rPr lang="en-US" dirty="0" err="1"/>
              <a:t>algunos</a:t>
            </a:r>
            <a:r>
              <a:rPr lang="en-US" dirty="0"/>
              <a:t> con </a:t>
            </a:r>
            <a:r>
              <a:rPr lang="en-US" dirty="0" err="1"/>
              <a:t>regularización</a:t>
            </a:r>
            <a:r>
              <a:rPr lang="en-US" dirty="0"/>
              <a:t>, con el </a:t>
            </a:r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tener</a:t>
            </a:r>
            <a:r>
              <a:rPr lang="en-US" dirty="0"/>
              <a:t> el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estimador</a:t>
            </a:r>
            <a:r>
              <a:rPr lang="en-US" dirty="0"/>
              <a:t> </a:t>
            </a:r>
            <a:r>
              <a:rPr lang="en-US" dirty="0" err="1"/>
              <a:t>posible</a:t>
            </a:r>
            <a:r>
              <a:rPr lang="en-US" dirty="0"/>
              <a:t>.</a:t>
            </a:r>
            <a:endParaRPr lang="es-AR" dirty="0"/>
          </a:p>
        </p:txBody>
      </p:sp>
      <p:pic>
        <p:nvPicPr>
          <p:cNvPr id="5" name="Picture 2" descr="https://www.digitalhouse.com/wp-content/uploads/2017/05/Logo-fondo-transparente-1.png">
            <a:extLst>
              <a:ext uri="{FF2B5EF4-FFF2-40B4-BE49-F238E27FC236}">
                <a16:creationId xmlns:a16="http://schemas.microsoft.com/office/drawing/2014/main" id="{D9E07A1C-96CA-4FBE-BBAF-1C12E284A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5502" y="-70381"/>
            <a:ext cx="2452687" cy="8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11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4A13-4A1F-49E0-8405-A98A4F85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s-AR" dirty="0" err="1"/>
              <a:t>Metodologia</a:t>
            </a:r>
            <a:r>
              <a:rPr lang="es-AR" dirty="0"/>
              <a:t> utilizada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6E9E9-AE0F-4B03-950C-4F2722EBB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s-AR" sz="1400" dirty="0"/>
              <a:t>Análisis exploratorio del </a:t>
            </a:r>
            <a:r>
              <a:rPr lang="es-AR" sz="1400" dirty="0" err="1"/>
              <a:t>dataset</a:t>
            </a:r>
            <a:r>
              <a:rPr lang="es-AR" sz="1400" dirty="0"/>
              <a:t> limpio</a:t>
            </a:r>
          </a:p>
          <a:p>
            <a:pPr lvl="1"/>
            <a:r>
              <a:rPr lang="es-AR" sz="1400" dirty="0"/>
              <a:t>Generación de una variable extra (% de superficie cubierta)</a:t>
            </a:r>
          </a:p>
          <a:p>
            <a:r>
              <a:rPr lang="es-AR" sz="1400" dirty="0"/>
              <a:t>Centramos el análisis en las variables más significativas</a:t>
            </a:r>
          </a:p>
          <a:p>
            <a:pPr lvl="1"/>
            <a:r>
              <a:rPr lang="es-AR" sz="1400" dirty="0"/>
              <a:t>Variables geoespaciales (Provincia, Barrio)</a:t>
            </a:r>
          </a:p>
          <a:p>
            <a:pPr lvl="1"/>
            <a:r>
              <a:rPr lang="es-AR" sz="1400" dirty="0"/>
              <a:t>Variables Monetarias (Precio Total en Dólares y Precio por Metro Cuadrado en Dólares)</a:t>
            </a:r>
          </a:p>
          <a:p>
            <a:pPr lvl="1"/>
            <a:r>
              <a:rPr lang="es-AR" sz="1400" dirty="0"/>
              <a:t>Cantidad de ambientes</a:t>
            </a:r>
          </a:p>
          <a:p>
            <a:r>
              <a:rPr lang="es-AR" sz="1400" dirty="0"/>
              <a:t>Definición de variables objetivo</a:t>
            </a:r>
          </a:p>
          <a:p>
            <a:pPr lvl="1"/>
            <a:endParaRPr lang="es-AR" dirty="0"/>
          </a:p>
        </p:txBody>
      </p:sp>
      <p:pic>
        <p:nvPicPr>
          <p:cNvPr id="5" name="Picture 2" descr="https://www.digitalhouse.com/wp-content/uploads/2017/05/Logo-fondo-transparente-1.png">
            <a:extLst>
              <a:ext uri="{FF2B5EF4-FFF2-40B4-BE49-F238E27FC236}">
                <a16:creationId xmlns:a16="http://schemas.microsoft.com/office/drawing/2014/main" id="{D9E07A1C-96CA-4FBE-BBAF-1C12E284A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5502" y="-70381"/>
            <a:ext cx="2452687" cy="8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06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4A13-4A1F-49E0-8405-A98A4F85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s-AR" dirty="0"/>
              <a:t>Definición de variable objetivo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6E9E9-AE0F-4B03-950C-4F2722EBB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s-AR" sz="1400" dirty="0"/>
              <a:t>Al ser un problema de aprendizaje supervisado, debemos definir qué variable vamos a intentar predecir.</a:t>
            </a:r>
            <a:br>
              <a:rPr lang="es-AR" sz="1400" dirty="0"/>
            </a:br>
            <a:r>
              <a:rPr lang="es-AR" sz="1400" dirty="0"/>
              <a:t>Iniciamos el análisis definiendo como variables objetivo el Precio Total y el Precio por m2, ambas en pesos.</a:t>
            </a:r>
          </a:p>
          <a:p>
            <a:r>
              <a:rPr lang="es-AR" sz="1400" dirty="0"/>
              <a:t>Luego de realizar varios modelos, notamos que los mismos no tenían la performance esperada, posiblemente producto de ciertas imputaciones al momento de realizar la limpieza original del </a:t>
            </a:r>
            <a:r>
              <a:rPr lang="es-AR" sz="1400" dirty="0" err="1"/>
              <a:t>dataset</a:t>
            </a:r>
            <a:r>
              <a:rPr lang="es-AR" sz="1400" dirty="0"/>
              <a:t>.</a:t>
            </a:r>
            <a:br>
              <a:rPr lang="es-AR" sz="1400" dirty="0"/>
            </a:br>
            <a:r>
              <a:rPr lang="es-AR" sz="1400" dirty="0"/>
              <a:t>En base a este inconveniente, decidimos cambiar el foco hacia las mismas variables, pero en dólares. Este cambio, que parece menor, generó resultados mucho más satisfactorios.</a:t>
            </a:r>
            <a:br>
              <a:rPr lang="es-AR" sz="1400" dirty="0"/>
            </a:br>
            <a:r>
              <a:rPr lang="es-AR" sz="1400" dirty="0"/>
              <a:t>Entendemos que gran parte de ello es debido a la idiosincrasia argentina de pensar siempre en dólares. Por otro lado, las imputaciones de valores en dólares presentaban un menor porcentaje de error que las de pesos.</a:t>
            </a:r>
            <a:endParaRPr lang="es-AR" sz="1600" dirty="0"/>
          </a:p>
        </p:txBody>
      </p:sp>
      <p:pic>
        <p:nvPicPr>
          <p:cNvPr id="5" name="Picture 2" descr="https://www.digitalhouse.com/wp-content/uploads/2017/05/Logo-fondo-transparente-1.png">
            <a:extLst>
              <a:ext uri="{FF2B5EF4-FFF2-40B4-BE49-F238E27FC236}">
                <a16:creationId xmlns:a16="http://schemas.microsoft.com/office/drawing/2014/main" id="{D9E07A1C-96CA-4FBE-BBAF-1C12E284A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4552" y="-70381"/>
            <a:ext cx="2452687" cy="8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21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4A13-4A1F-49E0-8405-A98A4F85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s-AR" dirty="0"/>
              <a:t>Modelado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6E9E9-AE0F-4B03-950C-4F2722EBB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94543"/>
          </a:xfrm>
        </p:spPr>
        <p:txBody>
          <a:bodyPr>
            <a:normAutofit/>
          </a:bodyPr>
          <a:lstStyle/>
          <a:p>
            <a:r>
              <a:rPr lang="es-AR" sz="1400" dirty="0"/>
              <a:t>Modelos utilizados:</a:t>
            </a:r>
          </a:p>
          <a:p>
            <a:pPr lvl="1"/>
            <a:r>
              <a:rPr lang="es-AR" sz="1200" dirty="0"/>
              <a:t>Regresión Lineal Múltiple (</a:t>
            </a:r>
            <a:r>
              <a:rPr lang="es-AR" sz="1200" dirty="0" err="1"/>
              <a:t>LinearRegression</a:t>
            </a:r>
            <a:r>
              <a:rPr lang="es-AR" sz="1200" dirty="0"/>
              <a:t>)</a:t>
            </a:r>
          </a:p>
          <a:p>
            <a:pPr lvl="1"/>
            <a:r>
              <a:rPr lang="es-AR" sz="1200" dirty="0"/>
              <a:t>Ridge (</a:t>
            </a:r>
            <a:r>
              <a:rPr lang="es-AR" sz="1200" dirty="0" err="1"/>
              <a:t>RidgeCV</a:t>
            </a:r>
            <a:r>
              <a:rPr lang="es-AR" sz="1200" dirty="0"/>
              <a:t>)</a:t>
            </a:r>
          </a:p>
          <a:p>
            <a:pPr lvl="1"/>
            <a:r>
              <a:rPr lang="es-AR" sz="1200" dirty="0"/>
              <a:t>Lasso (</a:t>
            </a:r>
            <a:r>
              <a:rPr lang="es-AR" sz="1200" dirty="0" err="1"/>
              <a:t>LassoCV</a:t>
            </a:r>
            <a:r>
              <a:rPr lang="es-AR" sz="1200" dirty="0"/>
              <a:t>)</a:t>
            </a:r>
          </a:p>
          <a:p>
            <a:pPr lvl="1"/>
            <a:r>
              <a:rPr lang="es-AR" sz="1200" dirty="0" err="1"/>
              <a:t>Elastic</a:t>
            </a:r>
            <a:r>
              <a:rPr lang="es-AR" sz="1200" dirty="0"/>
              <a:t> Net (</a:t>
            </a:r>
            <a:r>
              <a:rPr lang="es-AR" sz="1200" dirty="0" err="1"/>
              <a:t>ElasticNetCV</a:t>
            </a:r>
            <a:r>
              <a:rPr lang="es-AR" sz="1200" dirty="0"/>
              <a:t>)</a:t>
            </a:r>
          </a:p>
          <a:p>
            <a:r>
              <a:rPr lang="es-AR" sz="1400" dirty="0"/>
              <a:t>Para todos los modelos con regularización, se utilizó Cross </a:t>
            </a:r>
            <a:r>
              <a:rPr lang="es-AR" sz="1400" dirty="0" err="1"/>
              <a:t>Validation</a:t>
            </a:r>
            <a:r>
              <a:rPr lang="es-AR" sz="1400" dirty="0"/>
              <a:t> con 5 </a:t>
            </a:r>
            <a:r>
              <a:rPr lang="es-AR" sz="1400" dirty="0" err="1"/>
              <a:t>folds</a:t>
            </a:r>
            <a:endParaRPr lang="es-AR" sz="1400" dirty="0"/>
          </a:p>
          <a:p>
            <a:r>
              <a:rPr lang="es-AR" sz="1400" dirty="0"/>
              <a:t>Tipos de modelos:</a:t>
            </a:r>
          </a:p>
          <a:p>
            <a:pPr lvl="1"/>
            <a:r>
              <a:rPr lang="es-AR" sz="1200" dirty="0"/>
              <a:t>Generamos un modelo para predecir el Precio Total y otro para el Precio por m2</a:t>
            </a:r>
          </a:p>
          <a:p>
            <a:pPr lvl="1"/>
            <a:r>
              <a:rPr lang="es-AR" sz="1200" dirty="0"/>
              <a:t>Generamos modelos </a:t>
            </a:r>
            <a:r>
              <a:rPr lang="es-AR" sz="1200" dirty="0" err="1"/>
              <a:t>especificos</a:t>
            </a:r>
            <a:r>
              <a:rPr lang="es-AR" sz="1200" dirty="0"/>
              <a:t> para distintas zonas:</a:t>
            </a:r>
          </a:p>
          <a:p>
            <a:pPr lvl="2"/>
            <a:r>
              <a:rPr lang="es-AR" sz="1000" dirty="0"/>
              <a:t>Todo el país</a:t>
            </a:r>
          </a:p>
          <a:p>
            <a:pPr lvl="2"/>
            <a:r>
              <a:rPr lang="es-AR" sz="1000" dirty="0"/>
              <a:t>Capital Federal</a:t>
            </a:r>
          </a:p>
          <a:p>
            <a:pPr lvl="2"/>
            <a:r>
              <a:rPr lang="es-AR" sz="1000" dirty="0"/>
              <a:t>Zona Norte</a:t>
            </a:r>
          </a:p>
          <a:p>
            <a:pPr lvl="2"/>
            <a:r>
              <a:rPr lang="es-AR" sz="1000" dirty="0"/>
              <a:t>NOA, NEA, Cuyo y Patagonia</a:t>
            </a:r>
          </a:p>
          <a:p>
            <a:pPr lvl="1"/>
            <a:endParaRPr lang="es-AR" sz="1200" dirty="0"/>
          </a:p>
          <a:p>
            <a:pPr lvl="1"/>
            <a:endParaRPr lang="es-AR" sz="1200" dirty="0"/>
          </a:p>
        </p:txBody>
      </p:sp>
      <p:pic>
        <p:nvPicPr>
          <p:cNvPr id="5" name="Picture 2" descr="https://www.digitalhouse.com/wp-content/uploads/2017/05/Logo-fondo-transparente-1.png">
            <a:extLst>
              <a:ext uri="{FF2B5EF4-FFF2-40B4-BE49-F238E27FC236}">
                <a16:creationId xmlns:a16="http://schemas.microsoft.com/office/drawing/2014/main" id="{D9E07A1C-96CA-4FBE-BBAF-1C12E284A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027" y="-70381"/>
            <a:ext cx="2452687" cy="8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18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E321B-B229-4F54-B0EA-210D6413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 dirty="0" err="1"/>
              <a:t>Correlación</a:t>
            </a:r>
            <a:r>
              <a:rPr lang="en-US" sz="2500" dirty="0"/>
              <a:t> entre las variables</a:t>
            </a:r>
          </a:p>
        </p:txBody>
      </p:sp>
      <p:cxnSp>
        <p:nvCxnSpPr>
          <p:cNvPr id="37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8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https://www.digitalhouse.com/wp-content/uploads/2017/05/Logo-fondo-transparente-1.png">
            <a:extLst>
              <a:ext uri="{FF2B5EF4-FFF2-40B4-BE49-F238E27FC236}">
                <a16:creationId xmlns:a16="http://schemas.microsoft.com/office/drawing/2014/main" id="{E056D0E3-D7A1-4654-9DB6-85C695002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027" y="-70381"/>
            <a:ext cx="2452687" cy="8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036D19-CFF9-4632-B7A2-6BCFC6DDD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722" y="1047573"/>
            <a:ext cx="4451866" cy="396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9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E321B-B229-4F54-B0EA-210D6413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 dirty="0" err="1"/>
              <a:t>Resultados</a:t>
            </a:r>
            <a:r>
              <a:rPr lang="en-US" sz="2500" dirty="0"/>
              <a:t> de </a:t>
            </a:r>
            <a:r>
              <a:rPr lang="en-US" sz="2500" dirty="0" err="1"/>
              <a:t>los</a:t>
            </a:r>
            <a:r>
              <a:rPr lang="en-US" sz="2500" dirty="0"/>
              <a:t> </a:t>
            </a:r>
            <a:r>
              <a:rPr lang="en-US" sz="2500" dirty="0" err="1"/>
              <a:t>distintos</a:t>
            </a:r>
            <a:r>
              <a:rPr lang="en-US" sz="2500" dirty="0"/>
              <a:t> </a:t>
            </a:r>
            <a:r>
              <a:rPr lang="en-US" sz="2500" dirty="0" err="1"/>
              <a:t>modelos</a:t>
            </a:r>
            <a:endParaRPr lang="en-US" sz="2500" dirty="0"/>
          </a:p>
        </p:txBody>
      </p:sp>
      <p:cxnSp>
        <p:nvCxnSpPr>
          <p:cNvPr id="37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8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https://www.digitalhouse.com/wp-content/uploads/2017/05/Logo-fondo-transparente-1.png">
            <a:extLst>
              <a:ext uri="{FF2B5EF4-FFF2-40B4-BE49-F238E27FC236}">
                <a16:creationId xmlns:a16="http://schemas.microsoft.com/office/drawing/2014/main" id="{E056D0E3-D7A1-4654-9DB6-85C695002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027" y="-70381"/>
            <a:ext cx="2452687" cy="8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0D57A8-46B2-4A53-B3BA-A9E54B5CC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917" y="1018665"/>
            <a:ext cx="5896722" cy="407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30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E321B-B229-4F54-B0EA-210D6413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 dirty="0" err="1"/>
              <a:t>Ajuste</a:t>
            </a:r>
            <a:r>
              <a:rPr lang="en-US" sz="2500" dirty="0"/>
              <a:t> de la </a:t>
            </a:r>
            <a:r>
              <a:rPr lang="en-US" sz="2500" dirty="0" err="1"/>
              <a:t>regresion</a:t>
            </a:r>
            <a:r>
              <a:rPr lang="en-US" sz="2500" dirty="0"/>
              <a:t> lineal</a:t>
            </a:r>
          </a:p>
        </p:txBody>
      </p:sp>
      <p:cxnSp>
        <p:nvCxnSpPr>
          <p:cNvPr id="37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8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https://www.digitalhouse.com/wp-content/uploads/2017/05/Logo-fondo-transparente-1.png">
            <a:extLst>
              <a:ext uri="{FF2B5EF4-FFF2-40B4-BE49-F238E27FC236}">
                <a16:creationId xmlns:a16="http://schemas.microsoft.com/office/drawing/2014/main" id="{E056D0E3-D7A1-4654-9DB6-85C695002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027" y="-70381"/>
            <a:ext cx="2452687" cy="8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0EA5D3-9D13-4A55-886A-A6825EA11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651" y="1278460"/>
            <a:ext cx="5486400" cy="345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68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E321B-B229-4F54-B0EA-210D6413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 dirty="0" err="1"/>
              <a:t>Modelos</a:t>
            </a:r>
            <a:r>
              <a:rPr lang="en-US" sz="2500" dirty="0"/>
              <a:t> para </a:t>
            </a:r>
            <a:r>
              <a:rPr lang="en-US" sz="2500" dirty="0" err="1"/>
              <a:t>todo</a:t>
            </a:r>
            <a:r>
              <a:rPr lang="en-US" sz="2500" dirty="0"/>
              <a:t> el </a:t>
            </a:r>
            <a:r>
              <a:rPr lang="en-US" sz="2500" dirty="0" err="1"/>
              <a:t>país</a:t>
            </a:r>
            <a:endParaRPr lang="en-US" sz="2500" dirty="0"/>
          </a:p>
        </p:txBody>
      </p:sp>
      <p:cxnSp>
        <p:nvCxnSpPr>
          <p:cNvPr id="37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8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https://www.digitalhouse.com/wp-content/uploads/2017/05/Logo-fondo-transparente-1.png">
            <a:extLst>
              <a:ext uri="{FF2B5EF4-FFF2-40B4-BE49-F238E27FC236}">
                <a16:creationId xmlns:a16="http://schemas.microsoft.com/office/drawing/2014/main" id="{E056D0E3-D7A1-4654-9DB6-85C695002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027" y="-70381"/>
            <a:ext cx="2452687" cy="8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251511-E072-41D0-87F8-7C0CB35B2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495" y="1289890"/>
            <a:ext cx="6434725" cy="327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0091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373</TotalTime>
  <Words>254</Words>
  <Application>Microsoft Office PowerPoint</Application>
  <PresentationFormat>Panorámica</PresentationFormat>
  <Paragraphs>39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Grupo 1</vt:lpstr>
      <vt:lpstr>Planteo del problema</vt:lpstr>
      <vt:lpstr>Metodologia utilizada</vt:lpstr>
      <vt:lpstr>Definición de variable objetivo</vt:lpstr>
      <vt:lpstr>Modelado</vt:lpstr>
      <vt:lpstr>Correlación entre las variables</vt:lpstr>
      <vt:lpstr>Resultados de los distintos modelos</vt:lpstr>
      <vt:lpstr>Ajuste de la regresion lineal</vt:lpstr>
      <vt:lpstr>Modelos para todo el país</vt:lpstr>
      <vt:lpstr>Modelos para capital federal</vt:lpstr>
      <vt:lpstr>Modelos zonales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1</dc:title>
  <dc:creator>Ramiro</dc:creator>
  <cp:lastModifiedBy>jonathan zambiazzo</cp:lastModifiedBy>
  <cp:revision>48</cp:revision>
  <dcterms:created xsi:type="dcterms:W3CDTF">2018-09-14T13:05:48Z</dcterms:created>
  <dcterms:modified xsi:type="dcterms:W3CDTF">2019-04-09T17:44:12Z</dcterms:modified>
</cp:coreProperties>
</file>