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1" r:id="rId4"/>
    <p:sldId id="270" r:id="rId5"/>
    <p:sldId id="261" r:id="rId6"/>
    <p:sldId id="259" r:id="rId7"/>
    <p:sldId id="267" r:id="rId8"/>
    <p:sldId id="264" r:id="rId9"/>
    <p:sldId id="262" r:id="rId10"/>
    <p:sldId id="272" r:id="rId11"/>
    <p:sldId id="273" r:id="rId12"/>
    <p:sldId id="265" r:id="rId13"/>
    <p:sldId id="263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64E11-C631-41AE-AF14-9D6C6B962F55}">
  <a:tblStyle styleId="{23264E11-C631-41AE-AF14-9D6C6B962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175FD7-FFA9-48CC-B60D-CA80A790E4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9672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97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84750" y="1419622"/>
            <a:ext cx="84447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Clasificador de </a:t>
            </a:r>
            <a:r>
              <a:rPr lang="en-US" dirty="0" err="1"/>
              <a:t>clases</a:t>
            </a:r>
            <a:r>
              <a:rPr lang="en-US" dirty="0"/>
              <a:t> mushrooms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100" y="2284121"/>
            <a:ext cx="8222100" cy="103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-US" dirty="0" err="1"/>
              <a:t>Venenosos</a:t>
            </a:r>
            <a:r>
              <a:rPr lang="en" dirty="0"/>
              <a:t> vs </a:t>
            </a:r>
            <a:r>
              <a:rPr lang="en-US" dirty="0"/>
              <a:t>Comestibles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84738" y="440616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Grupo 1 : </a:t>
            </a:r>
            <a:r>
              <a:rPr lang="en-US" sz="1400" dirty="0"/>
              <a:t>Jonathan </a:t>
            </a:r>
            <a:r>
              <a:rPr lang="en-US" sz="1400" dirty="0" err="1"/>
              <a:t>Zambiazzo</a:t>
            </a:r>
            <a:r>
              <a:rPr lang="en-US" sz="1400" dirty="0"/>
              <a:t>, Ramiro Catala</a:t>
            </a:r>
            <a:endParaRPr lang="e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4045200" cy="14401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 err="1"/>
              <a:t>Regresion</a:t>
            </a:r>
            <a:r>
              <a:rPr lang="es-419" dirty="0"/>
              <a:t> </a:t>
            </a:r>
            <a:r>
              <a:rPr lang="es-419" dirty="0" err="1"/>
              <a:t>Logistica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Accuracy: 1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Matriz de confusión: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34E25-C6D6-482B-BBE0-D841FAC43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635646"/>
            <a:ext cx="4298731" cy="30963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11E82C-C8DC-4269-B8C9-4C69905A4E30}"/>
              </a:ext>
            </a:extLst>
          </p:cNvPr>
          <p:cNvSpPr/>
          <p:nvPr/>
        </p:nvSpPr>
        <p:spPr>
          <a:xfrm>
            <a:off x="4788024" y="206769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precision    recall  f1-score   support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0       1.00      1.00      1.00      1052</a:t>
            </a:r>
          </a:p>
          <a:p>
            <a:r>
              <a:rPr lang="en-US" dirty="0">
                <a:solidFill>
                  <a:schemeClr val="bg1"/>
                </a:solidFill>
              </a:rPr>
              <a:t>          1       1.00      1.00      1.00       979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avg / total       1.00      1.00      1.00      2031</a:t>
            </a:r>
          </a:p>
        </p:txBody>
      </p:sp>
    </p:spTree>
    <p:extLst>
      <p:ext uri="{BB962C8B-B14F-4D97-AF65-F5344CB8AC3E}">
        <p14:creationId xmlns:p14="http://schemas.microsoft.com/office/powerpoint/2010/main" val="320771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4045200" cy="14401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Bernoulli </a:t>
            </a:r>
            <a:r>
              <a:rPr lang="en" dirty="0"/>
              <a:t>Naive Bayes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Accuracy: 0.9423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Matriz de confusión: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1C064-3D10-4E94-A113-4C2F7C71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4" y="1695315"/>
            <a:ext cx="4419530" cy="30490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E3363D-7F4E-4300-B363-99DA77CFD92D}"/>
              </a:ext>
            </a:extLst>
          </p:cNvPr>
          <p:cNvSpPr/>
          <p:nvPr/>
        </p:nvSpPr>
        <p:spPr>
          <a:xfrm>
            <a:off x="4644008" y="228371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precision    recall  f1-score   support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0       0.91      0.99      0.95      1052</a:t>
            </a:r>
          </a:p>
          <a:p>
            <a:r>
              <a:rPr lang="en-US" dirty="0">
                <a:solidFill>
                  <a:schemeClr val="bg1"/>
                </a:solidFill>
              </a:rPr>
              <a:t>          1       0.99      0.89      0.94       979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avg / total       0.95      0.94      0.94      2031</a:t>
            </a:r>
          </a:p>
        </p:txBody>
      </p:sp>
    </p:spTree>
    <p:extLst>
      <p:ext uri="{BB962C8B-B14F-4D97-AF65-F5344CB8AC3E}">
        <p14:creationId xmlns:p14="http://schemas.microsoft.com/office/powerpoint/2010/main" val="47869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/>
              <a:t>Evaluacion</a:t>
            </a:r>
            <a:r>
              <a:rPr lang="en-US" sz="2400" dirty="0"/>
              <a:t> de Recall y </a:t>
            </a:r>
            <a:r>
              <a:rPr lang="en-US" sz="2400" dirty="0" err="1"/>
              <a:t>Optimizacion</a:t>
            </a:r>
            <a:r>
              <a:rPr lang="en-US" sz="2400" dirty="0"/>
              <a:t> del umbral</a:t>
            </a:r>
            <a:endParaRPr lang="e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B63DD6-966D-474F-B445-064305826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96284"/>
              </p:ext>
            </p:extLst>
          </p:nvPr>
        </p:nvGraphicFramePr>
        <p:xfrm>
          <a:off x="5229095" y="1059582"/>
          <a:ext cx="3719736" cy="2306320"/>
        </p:xfrm>
        <a:graphic>
          <a:graphicData uri="http://schemas.openxmlformats.org/drawingml/2006/table">
            <a:tbl>
              <a:tblPr firstRow="1" bandRow="1">
                <a:tableStyleId>{23264E11-C631-41AE-AF14-9D6C6B962F55}</a:tableStyleId>
              </a:tblPr>
              <a:tblGrid>
                <a:gridCol w="1859868">
                  <a:extLst>
                    <a:ext uri="{9D8B030D-6E8A-4147-A177-3AD203B41FA5}">
                      <a16:colId xmlns:a16="http://schemas.microsoft.com/office/drawing/2014/main" val="35480795"/>
                    </a:ext>
                  </a:extLst>
                </a:gridCol>
                <a:gridCol w="1859868">
                  <a:extLst>
                    <a:ext uri="{9D8B030D-6E8A-4147-A177-3AD203B41FA5}">
                      <a16:colId xmlns:a16="http://schemas.microsoft.com/office/drawing/2014/main" val="2754506030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PCA + </a:t>
                      </a:r>
                      <a:r>
                        <a:rPr lang="es-419" dirty="0" err="1"/>
                        <a:t>Regresion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Logistica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7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PCA + 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PCA + GNB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8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Regresion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Logistica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3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BNB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427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EC691C-BCA4-4B2F-B8D0-14957999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5" y="915566"/>
            <a:ext cx="4358575" cy="292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112BB-67B6-4217-9F5B-E981D18E0F55}"/>
              </a:ext>
            </a:extLst>
          </p:cNvPr>
          <p:cNvSpPr txBox="1"/>
          <p:nvPr/>
        </p:nvSpPr>
        <p:spPr>
          <a:xfrm>
            <a:off x="177968" y="3920157"/>
            <a:ext cx="6194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Optamos por bajar el umbral de 0.5 a 0.1 para BNB</a:t>
            </a:r>
            <a:br>
              <a:rPr lang="es-419" dirty="0"/>
            </a:br>
            <a:r>
              <a:rPr lang="es-419" dirty="0" err="1"/>
              <a:t>Recall</a:t>
            </a:r>
            <a:r>
              <a:rPr lang="es-419" dirty="0"/>
              <a:t> umbral 0.5 = 0.89</a:t>
            </a:r>
          </a:p>
          <a:p>
            <a:r>
              <a:rPr lang="es-419" dirty="0" err="1"/>
              <a:t>Recall</a:t>
            </a:r>
            <a:r>
              <a:rPr lang="es-419" dirty="0"/>
              <a:t> umbral 0.1 = 0.92</a:t>
            </a:r>
          </a:p>
          <a:p>
            <a:endParaRPr lang="es-419" dirty="0"/>
          </a:p>
          <a:p>
            <a:endParaRPr lang="es-419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Curva ROC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AAD3D-C599-45DC-9D22-FB826551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2240"/>
            <a:ext cx="5976664" cy="35113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95536" y="123478"/>
            <a:ext cx="8222100" cy="991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Nos </a:t>
            </a:r>
            <a:r>
              <a:rPr lang="en-US" dirty="0" err="1"/>
              <a:t>falto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probarlos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morimos</a:t>
            </a:r>
            <a:r>
              <a:rPr lang="en-US" dirty="0"/>
              <a:t> o </a:t>
            </a:r>
            <a:r>
              <a:rPr lang="en-US" dirty="0" err="1"/>
              <a:t>volamos</a:t>
            </a:r>
            <a:r>
              <a:rPr lang="en" dirty="0"/>
              <a:t>...</a:t>
            </a:r>
          </a:p>
        </p:txBody>
      </p:sp>
      <p:pic>
        <p:nvPicPr>
          <p:cNvPr id="4098" name="Picture 2" descr="Resultado de imagen para alucinaciones hongos mario bros">
            <a:extLst>
              <a:ext uri="{FF2B5EF4-FFF2-40B4-BE49-F238E27FC236}">
                <a16:creationId xmlns:a16="http://schemas.microsoft.com/office/drawing/2014/main" id="{69EB87AE-80F0-4E0E-8D72-D9CD36DC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92888"/>
            <a:ext cx="6336704" cy="37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Planteo del Problema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287790" y="1201600"/>
            <a:ext cx="31857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Clasificar darios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2555776" y="1345306"/>
            <a:ext cx="3357227" cy="3530700"/>
            <a:chOff x="3320450" y="1304875"/>
            <a:chExt cx="2632500" cy="3416400"/>
          </a:xfrm>
        </p:grpSpPr>
        <p:sp>
          <p:nvSpPr>
            <p:cNvPr id="99" name="Shape 9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2843808" y="1234266"/>
            <a:ext cx="31812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Clasificar </a:t>
            </a:r>
            <a:r>
              <a:rPr lang="en-US" dirty="0" err="1">
                <a:solidFill>
                  <a:schemeClr val="lt1"/>
                </a:solidFill>
              </a:rPr>
              <a:t>tipos</a:t>
            </a:r>
            <a:r>
              <a:rPr lang="en-US" dirty="0">
                <a:solidFill>
                  <a:schemeClr val="lt1"/>
                </a:solidFill>
              </a:rPr>
              <a:t> de </a:t>
            </a:r>
            <a:r>
              <a:rPr lang="en-US" dirty="0" err="1">
                <a:solidFill>
                  <a:schemeClr val="lt1"/>
                </a:solidFill>
              </a:rPr>
              <a:t>hongos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2651694" y="1953130"/>
            <a:ext cx="3160800" cy="278037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600" dirty="0"/>
              <a:t>Tuvimos la idea de clasificar los distintos clases de hongos (</a:t>
            </a:r>
            <a:r>
              <a:rPr lang="en-US" sz="1600" dirty="0"/>
              <a:t>mushrooms</a:t>
            </a:r>
            <a:r>
              <a:rPr lang="en" sz="1600" dirty="0"/>
              <a:t>) </a:t>
            </a:r>
            <a:r>
              <a:rPr lang="en-US" sz="1600" dirty="0" err="1"/>
              <a:t>dependiendo</a:t>
            </a:r>
            <a:r>
              <a:rPr lang="en-US" sz="1600" dirty="0"/>
              <a:t> de sus </a:t>
            </a:r>
            <a:r>
              <a:rPr lang="en-US" sz="1600" dirty="0" err="1"/>
              <a:t>caracteristicas</a:t>
            </a:r>
            <a:r>
              <a:rPr lang="en-US" sz="1600" dirty="0"/>
              <a:t> (features) y </a:t>
            </a:r>
            <a:r>
              <a:rPr lang="en-US" sz="1600" dirty="0" err="1"/>
              <a:t>clasificacion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base a </a:t>
            </a:r>
            <a:r>
              <a:rPr lang="en-US" sz="1600" dirty="0" err="1"/>
              <a:t>si</a:t>
            </a:r>
            <a:r>
              <a:rPr lang="en-US" sz="1600" dirty="0"/>
              <a:t> son comestibles o </a:t>
            </a:r>
            <a:r>
              <a:rPr lang="en-US" sz="1600" dirty="0" err="1"/>
              <a:t>venenosos</a:t>
            </a:r>
            <a:r>
              <a:rPr lang="en-US" sz="1600" dirty="0"/>
              <a:t>.</a:t>
            </a: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r>
              <a:rPr lang="en" sz="1600" dirty="0"/>
              <a:t>Fuentes del Dataset: Kaggle</a:t>
            </a:r>
            <a:endParaRPr lang="en-US" sz="1600" dirty="0"/>
          </a:p>
        </p:txBody>
      </p:sp>
      <p:pic>
        <p:nvPicPr>
          <p:cNvPr id="1026" name="Picture 2" descr="Resultado de imagen para mushrooms poison">
            <a:extLst>
              <a:ext uri="{FF2B5EF4-FFF2-40B4-BE49-F238E27FC236}">
                <a16:creationId xmlns:a16="http://schemas.microsoft.com/office/drawing/2014/main" id="{4254598C-139F-4B3A-945C-5E9A1C9D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00" y="136195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7">
            <a:extLst>
              <a:ext uri="{FF2B5EF4-FFF2-40B4-BE49-F238E27FC236}">
                <a16:creationId xmlns:a16="http://schemas.microsoft.com/office/drawing/2014/main" id="{1AD01622-08B9-4D1C-86D4-9AA983959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09575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Paso a paso del Proceso</a:t>
            </a:r>
          </a:p>
        </p:txBody>
      </p:sp>
      <p:sp>
        <p:nvSpPr>
          <p:cNvPr id="5" name="Shape 110">
            <a:extLst>
              <a:ext uri="{FF2B5EF4-FFF2-40B4-BE49-F238E27FC236}">
                <a16:creationId xmlns:a16="http://schemas.microsoft.com/office/drawing/2014/main" id="{04BE39FF-11E2-4EB8-BF20-D4725945AADA}"/>
              </a:ext>
            </a:extLst>
          </p:cNvPr>
          <p:cNvSpPr txBox="1">
            <a:spLocks/>
          </p:cNvSpPr>
          <p:nvPr/>
        </p:nvSpPr>
        <p:spPr>
          <a:xfrm>
            <a:off x="467544" y="1246349"/>
            <a:ext cx="8208912" cy="3487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Font typeface="Roboto"/>
              <a:buNone/>
            </a:pPr>
            <a:r>
              <a:rPr lang="en-US" sz="1600" dirty="0" err="1"/>
              <a:t>Obtuvimos</a:t>
            </a:r>
            <a:r>
              <a:rPr lang="en-US" sz="1600" dirty="0"/>
              <a:t> el dataset de a web y </a:t>
            </a:r>
            <a:r>
              <a:rPr lang="es-419" sz="1600" dirty="0"/>
              <a:t>preprocesamiento del mismo.</a:t>
            </a:r>
          </a:p>
          <a:p>
            <a:pPr marL="285750" indent="-285750">
              <a:spcAft>
                <a:spcPts val="800"/>
              </a:spcAft>
            </a:pPr>
            <a:r>
              <a:rPr lang="es-419" sz="1600" dirty="0" err="1"/>
              <a:t>Analisis</a:t>
            </a:r>
            <a:r>
              <a:rPr lang="es-419" sz="1600" dirty="0"/>
              <a:t> exploratorio. 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dirty="0"/>
              <a:t>Muestra balanceada, dando un resultado de </a:t>
            </a:r>
            <a:r>
              <a:rPr lang="es-ES" i="1" dirty="0"/>
              <a:t>Comestibles = 51,8% y Venenosos = 48,2%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 err="1"/>
              <a:t>Dataset</a:t>
            </a:r>
            <a:r>
              <a:rPr lang="es-419" sz="1200" dirty="0"/>
              <a:t> sin valores nulos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/>
              <a:t>Renombre y </a:t>
            </a:r>
            <a:r>
              <a:rPr lang="es-419" sz="1200" dirty="0" err="1"/>
              <a:t>dropeo</a:t>
            </a:r>
            <a:r>
              <a:rPr lang="es-419" sz="1200" dirty="0"/>
              <a:t> de columnas.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s-419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A43AE-2447-4444-9D01-75F6300B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3019017"/>
            <a:ext cx="8832850" cy="19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7">
            <a:extLst>
              <a:ext uri="{FF2B5EF4-FFF2-40B4-BE49-F238E27FC236}">
                <a16:creationId xmlns:a16="http://schemas.microsoft.com/office/drawing/2014/main" id="{1AD01622-08B9-4D1C-86D4-9AA983959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09575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Paso a paso del Proceso</a:t>
            </a:r>
          </a:p>
        </p:txBody>
      </p:sp>
      <p:sp>
        <p:nvSpPr>
          <p:cNvPr id="5" name="Shape 110">
            <a:extLst>
              <a:ext uri="{FF2B5EF4-FFF2-40B4-BE49-F238E27FC236}">
                <a16:creationId xmlns:a16="http://schemas.microsoft.com/office/drawing/2014/main" id="{04BE39FF-11E2-4EB8-BF20-D4725945AADA}"/>
              </a:ext>
            </a:extLst>
          </p:cNvPr>
          <p:cNvSpPr txBox="1">
            <a:spLocks/>
          </p:cNvSpPr>
          <p:nvPr/>
        </p:nvSpPr>
        <p:spPr>
          <a:xfrm>
            <a:off x="467544" y="1246349"/>
            <a:ext cx="8208912" cy="1109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419" sz="1200" dirty="0"/>
              <a:t>Creamos las variables </a:t>
            </a:r>
            <a:r>
              <a:rPr lang="es-419" sz="1200" dirty="0" err="1"/>
              <a:t>dummys</a:t>
            </a:r>
            <a:r>
              <a:rPr lang="es-419" sz="1200" dirty="0"/>
              <a:t> para todas las </a:t>
            </a:r>
            <a:r>
              <a:rPr lang="es-419" sz="1200" dirty="0" err="1"/>
              <a:t>features</a:t>
            </a:r>
            <a:r>
              <a:rPr lang="es-419" sz="1200" dirty="0"/>
              <a:t> para poder trabajarlas,  ya que estas se presentaban en forma de letras. Dando un resultado de unas 117 columnas.</a:t>
            </a:r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419" sz="1200" dirty="0"/>
          </a:p>
          <a:p>
            <a:pPr marL="171450" lvl="8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419" sz="1200" dirty="0"/>
          </a:p>
        </p:txBody>
      </p:sp>
      <p:sp>
        <p:nvSpPr>
          <p:cNvPr id="7" name="Shape 116">
            <a:extLst>
              <a:ext uri="{FF2B5EF4-FFF2-40B4-BE49-F238E27FC236}">
                <a16:creationId xmlns:a16="http://schemas.microsoft.com/office/drawing/2014/main" id="{61BF07E7-87DE-420E-B25F-5B582381EF24}"/>
              </a:ext>
            </a:extLst>
          </p:cNvPr>
          <p:cNvSpPr txBox="1">
            <a:spLocks/>
          </p:cNvSpPr>
          <p:nvPr/>
        </p:nvSpPr>
        <p:spPr>
          <a:xfrm>
            <a:off x="611559" y="1995686"/>
            <a:ext cx="3707549" cy="26642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Font typeface="Roboto"/>
              <a:buNone/>
            </a:pPr>
            <a:r>
              <a:rPr lang="en-US" sz="1600" dirty="0" err="1"/>
              <a:t>Modelos</a:t>
            </a:r>
            <a:r>
              <a:rPr lang="en-US" sz="1600" dirty="0"/>
              <a:t> con PCA</a:t>
            </a:r>
            <a:r>
              <a:rPr lang="en" sz="1600" dirty="0"/>
              <a:t>:</a:t>
            </a:r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 err="1"/>
              <a:t>Regresion</a:t>
            </a:r>
            <a:r>
              <a:rPr lang="en-US" sz="1600" dirty="0"/>
              <a:t> Logistica</a:t>
            </a:r>
            <a:endParaRPr lang="en" sz="1600" dirty="0"/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" sz="1600" dirty="0"/>
              <a:t>KNN</a:t>
            </a:r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/>
              <a:t>Gaussian naive </a:t>
            </a:r>
            <a:r>
              <a:rPr lang="en-US" sz="1600" dirty="0" err="1"/>
              <a:t>bayes</a:t>
            </a:r>
            <a:endParaRPr lang="en" sz="1600" dirty="0"/>
          </a:p>
          <a:p>
            <a:pPr>
              <a:spcAft>
                <a:spcPts val="800"/>
              </a:spcAft>
              <a:buFont typeface="Roboto"/>
              <a:buNone/>
            </a:pPr>
            <a:r>
              <a:rPr lang="en" sz="1600" dirty="0"/>
              <a:t>Y medimos en cada uno Accuracy, Recall, etc.</a:t>
            </a:r>
          </a:p>
        </p:txBody>
      </p:sp>
      <p:sp>
        <p:nvSpPr>
          <p:cNvPr id="8" name="Shape 116">
            <a:extLst>
              <a:ext uri="{FF2B5EF4-FFF2-40B4-BE49-F238E27FC236}">
                <a16:creationId xmlns:a16="http://schemas.microsoft.com/office/drawing/2014/main" id="{50E91272-B55C-474D-AC16-AE46A6883608}"/>
              </a:ext>
            </a:extLst>
          </p:cNvPr>
          <p:cNvSpPr txBox="1">
            <a:spLocks/>
          </p:cNvSpPr>
          <p:nvPr/>
        </p:nvSpPr>
        <p:spPr>
          <a:xfrm>
            <a:off x="4824892" y="1995686"/>
            <a:ext cx="3707548" cy="2880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Font typeface="Roboto"/>
              <a:buNone/>
            </a:pPr>
            <a:r>
              <a:rPr lang="en-US" sz="1600" dirty="0" err="1"/>
              <a:t>Modelos</a:t>
            </a:r>
            <a:r>
              <a:rPr lang="en-US" sz="1600" dirty="0"/>
              <a:t> sin PCA</a:t>
            </a:r>
            <a:r>
              <a:rPr lang="en" sz="1600" dirty="0"/>
              <a:t>:</a:t>
            </a:r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 err="1"/>
              <a:t>Regresion</a:t>
            </a:r>
            <a:r>
              <a:rPr lang="en-US" sz="1600" dirty="0"/>
              <a:t> Logistica</a:t>
            </a:r>
            <a:endParaRPr lang="en" sz="1600" dirty="0"/>
          </a:p>
          <a:p>
            <a:pPr marL="457200" indent="-304800">
              <a:spcAft>
                <a:spcPts val="800"/>
              </a:spcAft>
              <a:buSzPct val="75000"/>
              <a:buFont typeface="Roboto"/>
              <a:buChar char="✓"/>
            </a:pPr>
            <a:r>
              <a:rPr lang="en-US" sz="1600" dirty="0"/>
              <a:t>Bernoulli naive </a:t>
            </a:r>
            <a:r>
              <a:rPr lang="en-US" sz="1600" dirty="0" err="1"/>
              <a:t>bayes</a:t>
            </a:r>
            <a:endParaRPr lang="en-US" sz="1600" dirty="0"/>
          </a:p>
          <a:p>
            <a:pPr marL="152400">
              <a:spcAft>
                <a:spcPts val="800"/>
              </a:spcAft>
              <a:buSzPct val="75000"/>
              <a:buNone/>
            </a:pPr>
            <a:r>
              <a:rPr lang="en" sz="1600" dirty="0"/>
              <a:t>Y </a:t>
            </a:r>
            <a:r>
              <a:rPr lang="en-US" sz="1600" dirty="0" err="1"/>
              <a:t>analizamos</a:t>
            </a:r>
            <a:r>
              <a:rPr lang="en-US" sz="1600" dirty="0"/>
              <a:t> las </a:t>
            </a:r>
            <a:r>
              <a:rPr lang="en-US" sz="1600" dirty="0" err="1"/>
              <a:t>metricas</a:t>
            </a:r>
            <a:r>
              <a:rPr lang="e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0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05336" y="70253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PCA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2F97D-A9B7-4A32-BFEE-B6B9D20B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03598"/>
            <a:ext cx="5022503" cy="3163372"/>
          </a:xfrm>
          <a:prstGeom prst="rect">
            <a:avLst/>
          </a:prstGeom>
        </p:spPr>
      </p:pic>
      <p:sp>
        <p:nvSpPr>
          <p:cNvPr id="4" name="Shape 116">
            <a:extLst>
              <a:ext uri="{FF2B5EF4-FFF2-40B4-BE49-F238E27FC236}">
                <a16:creationId xmlns:a16="http://schemas.microsoft.com/office/drawing/2014/main" id="{C4626A34-C3FB-4B93-8AF8-37135F3BEA7C}"/>
              </a:ext>
            </a:extLst>
          </p:cNvPr>
          <p:cNvSpPr txBox="1">
            <a:spLocks/>
          </p:cNvSpPr>
          <p:nvPr/>
        </p:nvSpPr>
        <p:spPr>
          <a:xfrm>
            <a:off x="5292080" y="1396241"/>
            <a:ext cx="3347213" cy="27780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Aft>
                <a:spcPts val="800"/>
              </a:spcAft>
              <a:buNone/>
            </a:pPr>
            <a:r>
              <a:rPr lang="es-ES" b="1" dirty="0"/>
              <a:t>Con 5 componentes principales ya explicamos cerca del 50% de la variabilidad</a:t>
            </a:r>
          </a:p>
          <a:p>
            <a:pPr algn="just">
              <a:spcAft>
                <a:spcPts val="800"/>
              </a:spcAft>
              <a:buFont typeface="Roboto"/>
              <a:buNone/>
            </a:pPr>
            <a:endParaRPr lang="en" sz="1600" dirty="0"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BE1B2057-18F1-4583-8C3C-A42194BFE6D5}"/>
              </a:ext>
            </a:extLst>
          </p:cNvPr>
          <p:cNvSpPr txBox="1">
            <a:spLocks/>
          </p:cNvSpPr>
          <p:nvPr/>
        </p:nvSpPr>
        <p:spPr>
          <a:xfrm>
            <a:off x="323528" y="555526"/>
            <a:ext cx="8615136" cy="4136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s-ES" sz="1400" dirty="0"/>
              <a:t>Para aplicar la transformación PCA se debe primero hacer el </a:t>
            </a:r>
            <a:r>
              <a:rPr lang="es-ES" sz="1400" dirty="0" err="1"/>
              <a:t>split</a:t>
            </a:r>
            <a:r>
              <a:rPr lang="es-ES" sz="1400" dirty="0"/>
              <a:t> antes del </a:t>
            </a:r>
            <a:r>
              <a:rPr lang="es-ES" sz="1400" dirty="0" err="1"/>
              <a:t>fit.Sino</a:t>
            </a:r>
            <a:r>
              <a:rPr lang="es-ES" sz="1400" dirty="0"/>
              <a:t> el modelo estaría considerando para el </a:t>
            </a:r>
            <a:r>
              <a:rPr lang="es-ES" sz="1400" dirty="0" err="1"/>
              <a:t>caluclo</a:t>
            </a:r>
            <a:r>
              <a:rPr lang="es-ES" sz="1400" dirty="0"/>
              <a:t> de los componentes principales observaciones que pertenecen al set de test.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2" name="Shape 1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Shape 13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Métricas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35" name="Shape 135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8"/>
                    <a:pt x="34066" y="46905"/>
                    <a:pt x="40338" y="45550"/>
                  </a:cubicBezTo>
                  <a:cubicBezTo>
                    <a:pt x="46609" y="44194"/>
                    <a:pt x="52710" y="2160"/>
                    <a:pt x="58982" y="127"/>
                  </a:cubicBezTo>
                  <a:cubicBezTo>
                    <a:pt x="65253" y="-1906"/>
                    <a:pt x="71806" y="30974"/>
                    <a:pt x="77965" y="33347"/>
                  </a:cubicBezTo>
                  <a:cubicBezTo>
                    <a:pt x="84123" y="35719"/>
                    <a:pt x="90055" y="6285"/>
                    <a:pt x="95931" y="14364"/>
                  </a:cubicBezTo>
                  <a:cubicBezTo>
                    <a:pt x="101806" y="22443"/>
                    <a:pt x="107625" y="77414"/>
                    <a:pt x="113219" y="81821"/>
                  </a:cubicBezTo>
                  <a:cubicBezTo>
                    <a:pt x="118812" y="86227"/>
                    <a:pt x="123670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2" y="87866"/>
                    <a:pt x="162540" y="38544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136" name="Shape 13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4" name="Shape 14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46" name="Shape 146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2"/>
                    <a:pt x="14946" y="1167"/>
                    <a:pt x="21740" y="37"/>
                  </a:cubicBezTo>
                  <a:cubicBezTo>
                    <a:pt x="28533" y="-1093"/>
                    <a:pt x="34477" y="24047"/>
                    <a:pt x="40762" y="28172"/>
                  </a:cubicBezTo>
                  <a:cubicBezTo>
                    <a:pt x="47046" y="32296"/>
                    <a:pt x="53256" y="18985"/>
                    <a:pt x="59446" y="24782"/>
                  </a:cubicBezTo>
                  <a:cubicBezTo>
                    <a:pt x="65635" y="30578"/>
                    <a:pt x="71730" y="60803"/>
                    <a:pt x="77901" y="62950"/>
                  </a:cubicBezTo>
                  <a:cubicBezTo>
                    <a:pt x="84072" y="65097"/>
                    <a:pt x="90489" y="39675"/>
                    <a:pt x="96472" y="37664"/>
                  </a:cubicBezTo>
                  <a:cubicBezTo>
                    <a:pt x="102454" y="35653"/>
                    <a:pt x="108077" y="54725"/>
                    <a:pt x="113796" y="50884"/>
                  </a:cubicBezTo>
                  <a:cubicBezTo>
                    <a:pt x="119514" y="47042"/>
                    <a:pt x="125062" y="18059"/>
                    <a:pt x="130781" y="14613"/>
                  </a:cubicBezTo>
                  <a:cubicBezTo>
                    <a:pt x="136499" y="11166"/>
                    <a:pt x="142191" y="30515"/>
                    <a:pt x="148105" y="30206"/>
                  </a:cubicBezTo>
                  <a:cubicBezTo>
                    <a:pt x="154018" y="29896"/>
                    <a:pt x="163235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lg" len="lg"/>
              <a:tailEnd type="oval" w="lg" len="lg"/>
            </a:ln>
          </p:spPr>
        </p:sp>
        <p:sp>
          <p:nvSpPr>
            <p:cNvPr id="147" name="Shape 14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max growth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7500" y="267494"/>
            <a:ext cx="4045200" cy="141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Regresión Logística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939500" y="516225"/>
            <a:ext cx="3837000" cy="390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Accuracy: 0.9547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Matriz de confusión: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                 precision    recall  f1-score   support</a:t>
            </a:r>
          </a:p>
          <a:p>
            <a:pPr lvl="0">
              <a:buNone/>
            </a:pPr>
            <a:r>
              <a:rPr lang="en-US" sz="1400" dirty="0"/>
              <a:t>          0       0.94      0.97      0.96      1052</a:t>
            </a:r>
          </a:p>
          <a:p>
            <a:pPr lvl="0">
              <a:buNone/>
            </a:pPr>
            <a:r>
              <a:rPr lang="en-US" sz="1400" dirty="0"/>
              <a:t>          1       0.97      0.93      0.95       979</a:t>
            </a:r>
          </a:p>
          <a:p>
            <a:pPr lvl="0">
              <a:buNone/>
            </a:pPr>
            <a:endParaRPr lang="en-US" sz="1400" dirty="0"/>
          </a:p>
          <a:p>
            <a:pPr lvl="0">
              <a:buNone/>
            </a:pPr>
            <a:r>
              <a:rPr lang="en-US" sz="1400" dirty="0"/>
              <a:t>avg / total       0.96      0.95      0.95      2031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8FCDB-6BC3-4CB3-AC75-441C0EC6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9" y="1866513"/>
            <a:ext cx="4358051" cy="3009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227396" y="105275"/>
            <a:ext cx="4045200" cy="52189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/>
              <a:t>KNN</a:t>
            </a:r>
            <a:endParaRPr lang="en" sz="2400" dirty="0"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939500" y="459900"/>
            <a:ext cx="3837000" cy="44881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K: 1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Accuracy: 0.9988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Matriz de confusión: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46EAD-C3D8-401E-A962-DEE32F60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40" y="555526"/>
            <a:ext cx="4499992" cy="2358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29DEA9-C52B-4B7B-AAB3-3EC388BF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40" y="2920777"/>
            <a:ext cx="4430421" cy="21174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6F1D6B-BA6E-4840-A8FF-63535269737A}"/>
              </a:ext>
            </a:extLst>
          </p:cNvPr>
          <p:cNvSpPr/>
          <p:nvPr/>
        </p:nvSpPr>
        <p:spPr>
          <a:xfrm>
            <a:off x="4860032" y="213970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precision    recall  f1-score   support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0       1.00      1.00      1.00      1052</a:t>
            </a:r>
          </a:p>
          <a:p>
            <a:r>
              <a:rPr lang="en-US" dirty="0">
                <a:solidFill>
                  <a:schemeClr val="bg1"/>
                </a:solidFill>
              </a:rPr>
              <a:t>          1       1.00      1.00      1.00       979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avg / total       1.00      1.00      1.00      2031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1520" y="123478"/>
            <a:ext cx="4045200" cy="14401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Gaussian </a:t>
            </a:r>
            <a:r>
              <a:rPr lang="en" dirty="0"/>
              <a:t>Naive Bayes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Accuracy: 0.9010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Matriz de confusión: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266AE-A58E-49A8-953A-60192E5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" y="1682390"/>
            <a:ext cx="4419005" cy="30111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ACF9EB-6EF0-421B-98E9-4463248526E8}"/>
              </a:ext>
            </a:extLst>
          </p:cNvPr>
          <p:cNvSpPr/>
          <p:nvPr/>
        </p:nvSpPr>
        <p:spPr>
          <a:xfrm>
            <a:off x="4939500" y="206769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precision    recall  f1-score   support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0       0.85      0.98      0.91      1052</a:t>
            </a:r>
          </a:p>
          <a:p>
            <a:r>
              <a:rPr lang="en-US" dirty="0">
                <a:solidFill>
                  <a:schemeClr val="bg1"/>
                </a:solidFill>
              </a:rPr>
              <a:t>          1       0.97      0.82      0.89       979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avg / total       0.91      0.90      0.90      2031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448</Words>
  <Application>Microsoft Office PowerPoint</Application>
  <PresentationFormat>On-screen Show (16:9)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Wingdings</vt:lpstr>
      <vt:lpstr>Roboto</vt:lpstr>
      <vt:lpstr>Arial</vt:lpstr>
      <vt:lpstr>Geometric</vt:lpstr>
      <vt:lpstr>Clasificador de clases mushrooms</vt:lpstr>
      <vt:lpstr>Planteo del Problema</vt:lpstr>
      <vt:lpstr>Paso a paso del Proceso</vt:lpstr>
      <vt:lpstr>Paso a paso del Proceso</vt:lpstr>
      <vt:lpstr>PCA</vt:lpstr>
      <vt:lpstr>Métricas</vt:lpstr>
      <vt:lpstr>Regresión Logística</vt:lpstr>
      <vt:lpstr>KNN</vt:lpstr>
      <vt:lpstr>Gaussian Naive Bayes</vt:lpstr>
      <vt:lpstr>Regresion Logistica</vt:lpstr>
      <vt:lpstr>Bernoulli Naive Bayes</vt:lpstr>
      <vt:lpstr>Evaluacion de Recall y Optimizacion del umbral</vt:lpstr>
      <vt:lpstr>Curva ROC</vt:lpstr>
      <vt:lpstr>Nos falto poder probarlos para ver si nos morimos o volamos...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de notas periodísticas</dc:title>
  <dc:creator>Ramiro Catala</dc:creator>
  <cp:lastModifiedBy>Ramiro Catala</cp:lastModifiedBy>
  <cp:revision>11</cp:revision>
  <dcterms:modified xsi:type="dcterms:W3CDTF">2018-11-03T12:54:32Z</dcterms:modified>
</cp:coreProperties>
</file>