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9" r:id="rId4"/>
    <p:sldId id="267" r:id="rId5"/>
    <p:sldId id="260" r:id="rId6"/>
    <p:sldId id="263" r:id="rId7"/>
    <p:sldId id="269" r:id="rId8"/>
    <p:sldId id="262" r:id="rId9"/>
    <p:sldId id="258" r:id="rId10"/>
    <p:sldId id="271" r:id="rId11"/>
    <p:sldId id="264" r:id="rId12"/>
    <p:sldId id="270" r:id="rId13"/>
    <p:sldId id="261" r:id="rId14"/>
    <p:sldId id="275"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643" autoAdjust="0"/>
  </p:normalViewPr>
  <p:slideViewPr>
    <p:cSldViewPr snapToGrid="0">
      <p:cViewPr>
        <p:scale>
          <a:sx n="64" d="100"/>
          <a:sy n="64" d="100"/>
        </p:scale>
        <p:origin x="134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ACEC96-1F79-40C8-83D8-F0F3D109F3FB}"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6376829D-327A-4511-8F52-77A1BAD09920}">
      <dgm:prSet/>
      <dgm:spPr/>
      <dgm:t>
        <a:bodyPr/>
        <a:lstStyle/>
        <a:p>
          <a:r>
            <a:rPr lang="en-SG" dirty="0"/>
            <a:t>Drug A and Drug B are prescribed to patients with a specific condition</a:t>
          </a:r>
          <a:endParaRPr lang="en-US" dirty="0"/>
        </a:p>
      </dgm:t>
    </dgm:pt>
    <dgm:pt modelId="{8E5100E3-1A2F-4B98-9A53-001941207DCD}" type="parTrans" cxnId="{BC79FA0D-87B7-48D2-815E-382E2641EDA3}">
      <dgm:prSet/>
      <dgm:spPr/>
      <dgm:t>
        <a:bodyPr/>
        <a:lstStyle/>
        <a:p>
          <a:endParaRPr lang="en-US"/>
        </a:p>
      </dgm:t>
    </dgm:pt>
    <dgm:pt modelId="{869AC108-4F30-4D02-BFCB-E973C1643AD1}" type="sibTrans" cxnId="{BC79FA0D-87B7-48D2-815E-382E2641EDA3}">
      <dgm:prSet/>
      <dgm:spPr/>
      <dgm:t>
        <a:bodyPr/>
        <a:lstStyle/>
        <a:p>
          <a:endParaRPr lang="en-US"/>
        </a:p>
      </dgm:t>
    </dgm:pt>
    <dgm:pt modelId="{DE1F4B51-623B-4F97-BB06-C63DC07A2E45}">
      <dgm:prSet/>
      <dgm:spPr/>
      <dgm:t>
        <a:bodyPr/>
        <a:lstStyle/>
        <a:p>
          <a:r>
            <a:rPr lang="en-SG"/>
            <a:t>Patients are monitored for bleeding events since treatment initiation</a:t>
          </a:r>
          <a:endParaRPr lang="en-US"/>
        </a:p>
      </dgm:t>
    </dgm:pt>
    <dgm:pt modelId="{ECBCC59E-D09A-4A86-920C-BAF76AFA33C9}" type="parTrans" cxnId="{B6FCFB35-25E1-4BB6-83C0-CA05258E6739}">
      <dgm:prSet/>
      <dgm:spPr/>
      <dgm:t>
        <a:bodyPr/>
        <a:lstStyle/>
        <a:p>
          <a:endParaRPr lang="en-US"/>
        </a:p>
      </dgm:t>
    </dgm:pt>
    <dgm:pt modelId="{936764C5-7B5F-4295-9120-8547AF3518F5}" type="sibTrans" cxnId="{B6FCFB35-25E1-4BB6-83C0-CA05258E6739}">
      <dgm:prSet/>
      <dgm:spPr/>
      <dgm:t>
        <a:bodyPr/>
        <a:lstStyle/>
        <a:p>
          <a:endParaRPr lang="en-US"/>
        </a:p>
      </dgm:t>
    </dgm:pt>
    <dgm:pt modelId="{C48456A0-DA23-47CC-823F-544A933E1B9A}">
      <dgm:prSet/>
      <dgm:spPr/>
      <dgm:t>
        <a:bodyPr/>
        <a:lstStyle/>
        <a:p>
          <a:r>
            <a:rPr lang="en-SG"/>
            <a:t>The goal is to compare the risk of Drugs A and B for the occurrence of bleeding events using real-world data</a:t>
          </a:r>
          <a:endParaRPr lang="en-US"/>
        </a:p>
      </dgm:t>
    </dgm:pt>
    <dgm:pt modelId="{DB56700F-9228-470B-A869-E261A5B67101}" type="parTrans" cxnId="{BDE1C2D4-46CE-46E4-BFAD-1516C8C0D4E8}">
      <dgm:prSet/>
      <dgm:spPr/>
      <dgm:t>
        <a:bodyPr/>
        <a:lstStyle/>
        <a:p>
          <a:endParaRPr lang="en-US"/>
        </a:p>
      </dgm:t>
    </dgm:pt>
    <dgm:pt modelId="{543C3F90-E003-458F-91CD-C4314F047DEC}" type="sibTrans" cxnId="{BDE1C2D4-46CE-46E4-BFAD-1516C8C0D4E8}">
      <dgm:prSet/>
      <dgm:spPr/>
      <dgm:t>
        <a:bodyPr/>
        <a:lstStyle/>
        <a:p>
          <a:endParaRPr lang="en-US"/>
        </a:p>
      </dgm:t>
    </dgm:pt>
    <dgm:pt modelId="{6D8B413F-A4BF-4A32-9E46-4B4E2F2874B3}" type="pres">
      <dgm:prSet presAssocID="{D9ACEC96-1F79-40C8-83D8-F0F3D109F3FB}" presName="vert0" presStyleCnt="0">
        <dgm:presLayoutVars>
          <dgm:dir/>
          <dgm:animOne val="branch"/>
          <dgm:animLvl val="lvl"/>
        </dgm:presLayoutVars>
      </dgm:prSet>
      <dgm:spPr/>
    </dgm:pt>
    <dgm:pt modelId="{5CE747EA-FCF8-44D9-92FA-529B7622D781}" type="pres">
      <dgm:prSet presAssocID="{6376829D-327A-4511-8F52-77A1BAD09920}" presName="thickLine" presStyleLbl="alignNode1" presStyleIdx="0" presStyleCnt="3"/>
      <dgm:spPr/>
    </dgm:pt>
    <dgm:pt modelId="{4C883762-9E97-470B-A3F0-2FF9CDBA7F96}" type="pres">
      <dgm:prSet presAssocID="{6376829D-327A-4511-8F52-77A1BAD09920}" presName="horz1" presStyleCnt="0"/>
      <dgm:spPr/>
    </dgm:pt>
    <dgm:pt modelId="{B3ECFEF3-85E8-48B3-9A68-36362EE81420}" type="pres">
      <dgm:prSet presAssocID="{6376829D-327A-4511-8F52-77A1BAD09920}" presName="tx1" presStyleLbl="revTx" presStyleIdx="0" presStyleCnt="3"/>
      <dgm:spPr/>
    </dgm:pt>
    <dgm:pt modelId="{61A4BF72-24BE-400C-9FFB-CAF78624C0D4}" type="pres">
      <dgm:prSet presAssocID="{6376829D-327A-4511-8F52-77A1BAD09920}" presName="vert1" presStyleCnt="0"/>
      <dgm:spPr/>
    </dgm:pt>
    <dgm:pt modelId="{7AB30F2B-C4C1-4B30-97BD-5D543F13AEAD}" type="pres">
      <dgm:prSet presAssocID="{DE1F4B51-623B-4F97-BB06-C63DC07A2E45}" presName="thickLine" presStyleLbl="alignNode1" presStyleIdx="1" presStyleCnt="3"/>
      <dgm:spPr/>
    </dgm:pt>
    <dgm:pt modelId="{CBEAC7A0-09C6-4557-A421-1455EA53584B}" type="pres">
      <dgm:prSet presAssocID="{DE1F4B51-623B-4F97-BB06-C63DC07A2E45}" presName="horz1" presStyleCnt="0"/>
      <dgm:spPr/>
    </dgm:pt>
    <dgm:pt modelId="{B92D2708-3911-451A-91FC-FDE0CAA6AF00}" type="pres">
      <dgm:prSet presAssocID="{DE1F4B51-623B-4F97-BB06-C63DC07A2E45}" presName="tx1" presStyleLbl="revTx" presStyleIdx="1" presStyleCnt="3"/>
      <dgm:spPr/>
    </dgm:pt>
    <dgm:pt modelId="{2D880D79-8C4A-4823-B47E-871E6E94B179}" type="pres">
      <dgm:prSet presAssocID="{DE1F4B51-623B-4F97-BB06-C63DC07A2E45}" presName="vert1" presStyleCnt="0"/>
      <dgm:spPr/>
    </dgm:pt>
    <dgm:pt modelId="{5F1F7B05-E7A8-45B9-881C-9276FFC160A9}" type="pres">
      <dgm:prSet presAssocID="{C48456A0-DA23-47CC-823F-544A933E1B9A}" presName="thickLine" presStyleLbl="alignNode1" presStyleIdx="2" presStyleCnt="3"/>
      <dgm:spPr/>
    </dgm:pt>
    <dgm:pt modelId="{1F591581-75DF-459D-B5EE-B584B161DE53}" type="pres">
      <dgm:prSet presAssocID="{C48456A0-DA23-47CC-823F-544A933E1B9A}" presName="horz1" presStyleCnt="0"/>
      <dgm:spPr/>
    </dgm:pt>
    <dgm:pt modelId="{DAB5905A-E6DA-4125-A320-06508B0122C5}" type="pres">
      <dgm:prSet presAssocID="{C48456A0-DA23-47CC-823F-544A933E1B9A}" presName="tx1" presStyleLbl="revTx" presStyleIdx="2" presStyleCnt="3"/>
      <dgm:spPr/>
    </dgm:pt>
    <dgm:pt modelId="{ED5F866A-F1B5-422D-BCD8-F9BA0894A066}" type="pres">
      <dgm:prSet presAssocID="{C48456A0-DA23-47CC-823F-544A933E1B9A}" presName="vert1" presStyleCnt="0"/>
      <dgm:spPr/>
    </dgm:pt>
  </dgm:ptLst>
  <dgm:cxnLst>
    <dgm:cxn modelId="{BC79FA0D-87B7-48D2-815E-382E2641EDA3}" srcId="{D9ACEC96-1F79-40C8-83D8-F0F3D109F3FB}" destId="{6376829D-327A-4511-8F52-77A1BAD09920}" srcOrd="0" destOrd="0" parTransId="{8E5100E3-1A2F-4B98-9A53-001941207DCD}" sibTransId="{869AC108-4F30-4D02-BFCB-E973C1643AD1}"/>
    <dgm:cxn modelId="{B6FCFB35-25E1-4BB6-83C0-CA05258E6739}" srcId="{D9ACEC96-1F79-40C8-83D8-F0F3D109F3FB}" destId="{DE1F4B51-623B-4F97-BB06-C63DC07A2E45}" srcOrd="1" destOrd="0" parTransId="{ECBCC59E-D09A-4A86-920C-BAF76AFA33C9}" sibTransId="{936764C5-7B5F-4295-9120-8547AF3518F5}"/>
    <dgm:cxn modelId="{FF12B75B-33C3-4DAB-9B3D-D2C8D36CCBEE}" type="presOf" srcId="{C48456A0-DA23-47CC-823F-544A933E1B9A}" destId="{DAB5905A-E6DA-4125-A320-06508B0122C5}" srcOrd="0" destOrd="0" presId="urn:microsoft.com/office/officeart/2008/layout/LinedList"/>
    <dgm:cxn modelId="{99A94695-4DB7-4F2F-BA80-36F7381A38BB}" type="presOf" srcId="{DE1F4B51-623B-4F97-BB06-C63DC07A2E45}" destId="{B92D2708-3911-451A-91FC-FDE0CAA6AF00}" srcOrd="0" destOrd="0" presId="urn:microsoft.com/office/officeart/2008/layout/LinedList"/>
    <dgm:cxn modelId="{C2776BB1-C82B-4774-B79E-112B17CA578D}" type="presOf" srcId="{6376829D-327A-4511-8F52-77A1BAD09920}" destId="{B3ECFEF3-85E8-48B3-9A68-36362EE81420}" srcOrd="0" destOrd="0" presId="urn:microsoft.com/office/officeart/2008/layout/LinedList"/>
    <dgm:cxn modelId="{BDE1C2D4-46CE-46E4-BFAD-1516C8C0D4E8}" srcId="{D9ACEC96-1F79-40C8-83D8-F0F3D109F3FB}" destId="{C48456A0-DA23-47CC-823F-544A933E1B9A}" srcOrd="2" destOrd="0" parTransId="{DB56700F-9228-470B-A869-E261A5B67101}" sibTransId="{543C3F90-E003-458F-91CD-C4314F047DEC}"/>
    <dgm:cxn modelId="{C031E9D5-0142-4904-B911-25A3BDF3CE07}" type="presOf" srcId="{D9ACEC96-1F79-40C8-83D8-F0F3D109F3FB}" destId="{6D8B413F-A4BF-4A32-9E46-4B4E2F2874B3}" srcOrd="0" destOrd="0" presId="urn:microsoft.com/office/officeart/2008/layout/LinedList"/>
    <dgm:cxn modelId="{23D1851F-A5B5-4DE1-9AEF-2B8620E337DB}" type="presParOf" srcId="{6D8B413F-A4BF-4A32-9E46-4B4E2F2874B3}" destId="{5CE747EA-FCF8-44D9-92FA-529B7622D781}" srcOrd="0" destOrd="0" presId="urn:microsoft.com/office/officeart/2008/layout/LinedList"/>
    <dgm:cxn modelId="{FC6642C9-3435-4BA9-9420-6E965EF984D1}" type="presParOf" srcId="{6D8B413F-A4BF-4A32-9E46-4B4E2F2874B3}" destId="{4C883762-9E97-470B-A3F0-2FF9CDBA7F96}" srcOrd="1" destOrd="0" presId="urn:microsoft.com/office/officeart/2008/layout/LinedList"/>
    <dgm:cxn modelId="{E607615C-2270-44F9-858C-5035D901E6A5}" type="presParOf" srcId="{4C883762-9E97-470B-A3F0-2FF9CDBA7F96}" destId="{B3ECFEF3-85E8-48B3-9A68-36362EE81420}" srcOrd="0" destOrd="0" presId="urn:microsoft.com/office/officeart/2008/layout/LinedList"/>
    <dgm:cxn modelId="{650FB4FB-EA93-4366-89F2-EE5BE448BE2E}" type="presParOf" srcId="{4C883762-9E97-470B-A3F0-2FF9CDBA7F96}" destId="{61A4BF72-24BE-400C-9FFB-CAF78624C0D4}" srcOrd="1" destOrd="0" presId="urn:microsoft.com/office/officeart/2008/layout/LinedList"/>
    <dgm:cxn modelId="{BDFC3F1D-C5B9-46AF-81D1-E18092FB2AAF}" type="presParOf" srcId="{6D8B413F-A4BF-4A32-9E46-4B4E2F2874B3}" destId="{7AB30F2B-C4C1-4B30-97BD-5D543F13AEAD}" srcOrd="2" destOrd="0" presId="urn:microsoft.com/office/officeart/2008/layout/LinedList"/>
    <dgm:cxn modelId="{68811146-0579-4D85-90BC-A1D0101202BD}" type="presParOf" srcId="{6D8B413F-A4BF-4A32-9E46-4B4E2F2874B3}" destId="{CBEAC7A0-09C6-4557-A421-1455EA53584B}" srcOrd="3" destOrd="0" presId="urn:microsoft.com/office/officeart/2008/layout/LinedList"/>
    <dgm:cxn modelId="{C0787590-64EA-41A3-984D-00CBC65731ED}" type="presParOf" srcId="{CBEAC7A0-09C6-4557-A421-1455EA53584B}" destId="{B92D2708-3911-451A-91FC-FDE0CAA6AF00}" srcOrd="0" destOrd="0" presId="urn:microsoft.com/office/officeart/2008/layout/LinedList"/>
    <dgm:cxn modelId="{65FA04A6-2E92-415A-9B99-2AAC87E0C7C3}" type="presParOf" srcId="{CBEAC7A0-09C6-4557-A421-1455EA53584B}" destId="{2D880D79-8C4A-4823-B47E-871E6E94B179}" srcOrd="1" destOrd="0" presId="urn:microsoft.com/office/officeart/2008/layout/LinedList"/>
    <dgm:cxn modelId="{DB68513F-7800-4319-A000-49294B48FD44}" type="presParOf" srcId="{6D8B413F-A4BF-4A32-9E46-4B4E2F2874B3}" destId="{5F1F7B05-E7A8-45B9-881C-9276FFC160A9}" srcOrd="4" destOrd="0" presId="urn:microsoft.com/office/officeart/2008/layout/LinedList"/>
    <dgm:cxn modelId="{2293F436-0FD5-4AA8-A0F2-C3D9BFD44A1C}" type="presParOf" srcId="{6D8B413F-A4BF-4A32-9E46-4B4E2F2874B3}" destId="{1F591581-75DF-459D-B5EE-B584B161DE53}" srcOrd="5" destOrd="0" presId="urn:microsoft.com/office/officeart/2008/layout/LinedList"/>
    <dgm:cxn modelId="{40E18B84-1078-492A-A2C8-96DD6160BF88}" type="presParOf" srcId="{1F591581-75DF-459D-B5EE-B584B161DE53}" destId="{DAB5905A-E6DA-4125-A320-06508B0122C5}" srcOrd="0" destOrd="0" presId="urn:microsoft.com/office/officeart/2008/layout/LinedList"/>
    <dgm:cxn modelId="{D58EC12D-E234-43DE-A655-B2699E1ABBDE}" type="presParOf" srcId="{1F591581-75DF-459D-B5EE-B584B161DE53}" destId="{ED5F866A-F1B5-422D-BCD8-F9BA0894A06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8CDD92-C697-48C1-A081-1FD1539F85F5}"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C21B320-66FA-4249-A487-585C0EA9A4AD}">
      <dgm:prSet/>
      <dgm:spPr/>
      <dgm:t>
        <a:bodyPr/>
        <a:lstStyle/>
        <a:p>
          <a:pPr>
            <a:lnSpc>
              <a:spcPct val="100000"/>
            </a:lnSpc>
            <a:defRPr b="1"/>
          </a:pPr>
          <a:r>
            <a:rPr lang="en-SG"/>
            <a:t>Cleaning</a:t>
          </a:r>
          <a:endParaRPr lang="en-US"/>
        </a:p>
      </dgm:t>
    </dgm:pt>
    <dgm:pt modelId="{BC36EAB4-C502-4431-BFA7-C852525FA95C}" type="parTrans" cxnId="{1503F93C-946E-459F-A6B1-9497CAA666FE}">
      <dgm:prSet/>
      <dgm:spPr/>
      <dgm:t>
        <a:bodyPr/>
        <a:lstStyle/>
        <a:p>
          <a:endParaRPr lang="en-US"/>
        </a:p>
      </dgm:t>
    </dgm:pt>
    <dgm:pt modelId="{68E53DB0-E191-40FF-9239-D9D469C4B7DD}" type="sibTrans" cxnId="{1503F93C-946E-459F-A6B1-9497CAA666FE}">
      <dgm:prSet/>
      <dgm:spPr/>
      <dgm:t>
        <a:bodyPr/>
        <a:lstStyle/>
        <a:p>
          <a:endParaRPr lang="en-US"/>
        </a:p>
      </dgm:t>
    </dgm:pt>
    <dgm:pt modelId="{4EF728C7-FD2E-41EA-9609-32351648230B}">
      <dgm:prSet/>
      <dgm:spPr/>
      <dgm:t>
        <a:bodyPr/>
        <a:lstStyle/>
        <a:p>
          <a:pPr>
            <a:lnSpc>
              <a:spcPct val="100000"/>
            </a:lnSpc>
            <a:defRPr b="1"/>
          </a:pPr>
          <a:r>
            <a:rPr lang="en-SG"/>
            <a:t>Exploratory analysis</a:t>
          </a:r>
          <a:endParaRPr lang="en-US"/>
        </a:p>
      </dgm:t>
    </dgm:pt>
    <dgm:pt modelId="{5362A94A-BD92-4764-94D2-F7651E23BCF6}" type="parTrans" cxnId="{D0DE8A2D-D181-427E-AC6A-50D0824F82D3}">
      <dgm:prSet/>
      <dgm:spPr/>
      <dgm:t>
        <a:bodyPr/>
        <a:lstStyle/>
        <a:p>
          <a:endParaRPr lang="en-US"/>
        </a:p>
      </dgm:t>
    </dgm:pt>
    <dgm:pt modelId="{04E85842-CFB3-42D8-9DD8-EF175661381A}" type="sibTrans" cxnId="{D0DE8A2D-D181-427E-AC6A-50D0824F82D3}">
      <dgm:prSet/>
      <dgm:spPr/>
      <dgm:t>
        <a:bodyPr/>
        <a:lstStyle/>
        <a:p>
          <a:endParaRPr lang="en-US"/>
        </a:p>
      </dgm:t>
    </dgm:pt>
    <dgm:pt modelId="{68F0FE93-6496-445D-88FB-154E09F02CEA}">
      <dgm:prSet custT="1"/>
      <dgm:spPr/>
      <dgm:t>
        <a:bodyPr/>
        <a:lstStyle/>
        <a:p>
          <a:pPr>
            <a:lnSpc>
              <a:spcPct val="100000"/>
            </a:lnSpc>
          </a:pPr>
          <a:r>
            <a:rPr lang="en-SG" sz="2000" dirty="0"/>
            <a:t>Descriptive statistics (overall and by treatment)</a:t>
          </a:r>
        </a:p>
        <a:p>
          <a:pPr>
            <a:lnSpc>
              <a:spcPct val="100000"/>
            </a:lnSpc>
          </a:pPr>
          <a:r>
            <a:rPr lang="en-SG" sz="2000" dirty="0"/>
            <a:t>Kaplan Meier curves</a:t>
          </a:r>
        </a:p>
        <a:p>
          <a:pPr>
            <a:lnSpc>
              <a:spcPct val="100000"/>
            </a:lnSpc>
          </a:pPr>
          <a:r>
            <a:rPr lang="en-SG" sz="2000" dirty="0"/>
            <a:t>Base Cox model</a:t>
          </a:r>
          <a:endParaRPr lang="en-US" sz="2000" dirty="0"/>
        </a:p>
      </dgm:t>
    </dgm:pt>
    <dgm:pt modelId="{650F8CFB-1728-4513-ADDC-A28E56DA01B1}" type="parTrans" cxnId="{CB91A7E5-5F92-4DA4-BC27-FBBBBE98E299}">
      <dgm:prSet/>
      <dgm:spPr/>
      <dgm:t>
        <a:bodyPr/>
        <a:lstStyle/>
        <a:p>
          <a:endParaRPr lang="en-US"/>
        </a:p>
      </dgm:t>
    </dgm:pt>
    <dgm:pt modelId="{D3021D08-A0D1-4E79-A22E-8E7BBACDDF0B}" type="sibTrans" cxnId="{CB91A7E5-5F92-4DA4-BC27-FBBBBE98E299}">
      <dgm:prSet/>
      <dgm:spPr/>
      <dgm:t>
        <a:bodyPr/>
        <a:lstStyle/>
        <a:p>
          <a:endParaRPr lang="en-US"/>
        </a:p>
      </dgm:t>
    </dgm:pt>
    <dgm:pt modelId="{EA4106C6-782C-4609-A509-97E407F1A440}">
      <dgm:prSet/>
      <dgm:spPr/>
      <dgm:t>
        <a:bodyPr/>
        <a:lstStyle/>
        <a:p>
          <a:pPr>
            <a:lnSpc>
              <a:spcPct val="100000"/>
            </a:lnSpc>
            <a:defRPr b="1"/>
          </a:pPr>
          <a:r>
            <a:rPr lang="en-SG"/>
            <a:t>Statistical analysis</a:t>
          </a:r>
          <a:endParaRPr lang="en-US"/>
        </a:p>
      </dgm:t>
    </dgm:pt>
    <dgm:pt modelId="{B64DBF17-4C40-4D0C-A1B4-663D012D1DDA}" type="parTrans" cxnId="{1913CC1D-0A4E-4C93-874A-739915CA3CED}">
      <dgm:prSet/>
      <dgm:spPr/>
      <dgm:t>
        <a:bodyPr/>
        <a:lstStyle/>
        <a:p>
          <a:endParaRPr lang="en-US"/>
        </a:p>
      </dgm:t>
    </dgm:pt>
    <dgm:pt modelId="{A3791D9A-4E46-45DB-91B8-861CC90BBF60}" type="sibTrans" cxnId="{1913CC1D-0A4E-4C93-874A-739915CA3CED}">
      <dgm:prSet/>
      <dgm:spPr/>
      <dgm:t>
        <a:bodyPr/>
        <a:lstStyle/>
        <a:p>
          <a:endParaRPr lang="en-US"/>
        </a:p>
      </dgm:t>
    </dgm:pt>
    <dgm:pt modelId="{5D884FDC-6C00-4B75-BD8D-47A5E5922A05}">
      <dgm:prSet custT="1"/>
      <dgm:spPr/>
      <dgm:t>
        <a:bodyPr/>
        <a:lstStyle/>
        <a:p>
          <a:pPr>
            <a:lnSpc>
              <a:spcPct val="100000"/>
            </a:lnSpc>
          </a:pPr>
          <a:r>
            <a:rPr lang="en-SG" sz="2000" dirty="0"/>
            <a:t>Estimation of propensity scores</a:t>
          </a:r>
          <a:endParaRPr lang="en-US" sz="2000" dirty="0"/>
        </a:p>
      </dgm:t>
    </dgm:pt>
    <dgm:pt modelId="{FF287E4F-047D-45B9-8977-E59F8799B573}" type="parTrans" cxnId="{0E59D259-95C1-4A19-8B75-AD4CCCF8372C}">
      <dgm:prSet/>
      <dgm:spPr/>
      <dgm:t>
        <a:bodyPr/>
        <a:lstStyle/>
        <a:p>
          <a:endParaRPr lang="en-US"/>
        </a:p>
      </dgm:t>
    </dgm:pt>
    <dgm:pt modelId="{1C1DA7DA-9E85-4031-98D2-573DCC2D6843}" type="sibTrans" cxnId="{0E59D259-95C1-4A19-8B75-AD4CCCF8372C}">
      <dgm:prSet/>
      <dgm:spPr/>
      <dgm:t>
        <a:bodyPr/>
        <a:lstStyle/>
        <a:p>
          <a:endParaRPr lang="en-US"/>
        </a:p>
      </dgm:t>
    </dgm:pt>
    <dgm:pt modelId="{1377F619-F72E-4CD1-A03D-9048C8E98AF2}">
      <dgm:prSet custT="1"/>
      <dgm:spPr/>
      <dgm:t>
        <a:bodyPr/>
        <a:lstStyle/>
        <a:p>
          <a:pPr>
            <a:lnSpc>
              <a:spcPct val="100000"/>
            </a:lnSpc>
          </a:pPr>
          <a:r>
            <a:rPr lang="en-SG" sz="2000" dirty="0"/>
            <a:t>Survival regression with propensity scores</a:t>
          </a:r>
          <a:endParaRPr lang="en-US" sz="2000" dirty="0"/>
        </a:p>
      </dgm:t>
    </dgm:pt>
    <dgm:pt modelId="{CD687486-3D0F-48AC-997B-2DAA8BCD8C8A}" type="parTrans" cxnId="{1C24E4A7-5EC2-48DA-8B95-5230CDF60833}">
      <dgm:prSet/>
      <dgm:spPr/>
      <dgm:t>
        <a:bodyPr/>
        <a:lstStyle/>
        <a:p>
          <a:endParaRPr lang="en-US"/>
        </a:p>
      </dgm:t>
    </dgm:pt>
    <dgm:pt modelId="{CBD4979A-DBBB-47A8-816B-B675B81B12D0}" type="sibTrans" cxnId="{1C24E4A7-5EC2-48DA-8B95-5230CDF60833}">
      <dgm:prSet/>
      <dgm:spPr/>
      <dgm:t>
        <a:bodyPr/>
        <a:lstStyle/>
        <a:p>
          <a:endParaRPr lang="en-US"/>
        </a:p>
      </dgm:t>
    </dgm:pt>
    <dgm:pt modelId="{9CC94F38-7285-49B2-9A29-CFA8993D8C19}">
      <dgm:prSet custT="1"/>
      <dgm:spPr/>
      <dgm:t>
        <a:bodyPr/>
        <a:lstStyle/>
        <a:p>
          <a:pPr>
            <a:lnSpc>
              <a:spcPct val="100000"/>
            </a:lnSpc>
          </a:pPr>
          <a:r>
            <a:rPr lang="en-SG" sz="2000"/>
            <a:t>Identification of confounders with multivariable models</a:t>
          </a:r>
          <a:endParaRPr lang="en-US" sz="2000"/>
        </a:p>
      </dgm:t>
    </dgm:pt>
    <dgm:pt modelId="{240007DC-9F4D-4B4B-9090-22D95528C070}" type="parTrans" cxnId="{E20B2E47-EED9-44D1-AA9A-846819142D17}">
      <dgm:prSet/>
      <dgm:spPr/>
      <dgm:t>
        <a:bodyPr/>
        <a:lstStyle/>
        <a:p>
          <a:endParaRPr lang="en-US"/>
        </a:p>
      </dgm:t>
    </dgm:pt>
    <dgm:pt modelId="{3AEBCAE3-32ED-4921-99EE-62216FFBD5A1}" type="sibTrans" cxnId="{E20B2E47-EED9-44D1-AA9A-846819142D17}">
      <dgm:prSet/>
      <dgm:spPr/>
      <dgm:t>
        <a:bodyPr/>
        <a:lstStyle/>
        <a:p>
          <a:endParaRPr lang="en-US"/>
        </a:p>
      </dgm:t>
    </dgm:pt>
    <dgm:pt modelId="{B8C55B43-2635-4F12-99EB-C4E151B6EA68}" type="pres">
      <dgm:prSet presAssocID="{358CDD92-C697-48C1-A081-1FD1539F85F5}" presName="root" presStyleCnt="0">
        <dgm:presLayoutVars>
          <dgm:dir/>
          <dgm:resizeHandles val="exact"/>
        </dgm:presLayoutVars>
      </dgm:prSet>
      <dgm:spPr/>
    </dgm:pt>
    <dgm:pt modelId="{333F79BA-419C-4452-9794-7F78DAAF1F79}" type="pres">
      <dgm:prSet presAssocID="{2C21B320-66FA-4249-A487-585C0EA9A4AD}" presName="compNode" presStyleCnt="0"/>
      <dgm:spPr/>
    </dgm:pt>
    <dgm:pt modelId="{42A1170D-4C61-471D-9B48-952FA5A47DD1}" type="pres">
      <dgm:prSet presAssocID="{2C21B320-66FA-4249-A487-585C0EA9A4A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p and bucket"/>
        </a:ext>
      </dgm:extLst>
    </dgm:pt>
    <dgm:pt modelId="{5C864ADD-D3CF-4CAD-876E-30B393173A49}" type="pres">
      <dgm:prSet presAssocID="{2C21B320-66FA-4249-A487-585C0EA9A4AD}" presName="iconSpace" presStyleCnt="0"/>
      <dgm:spPr/>
    </dgm:pt>
    <dgm:pt modelId="{B3D83CAF-F8E9-4EB2-BB6D-42FCA16F6929}" type="pres">
      <dgm:prSet presAssocID="{2C21B320-66FA-4249-A487-585C0EA9A4AD}" presName="parTx" presStyleLbl="revTx" presStyleIdx="0" presStyleCnt="6">
        <dgm:presLayoutVars>
          <dgm:chMax val="0"/>
          <dgm:chPref val="0"/>
        </dgm:presLayoutVars>
      </dgm:prSet>
      <dgm:spPr/>
    </dgm:pt>
    <dgm:pt modelId="{CDE078E4-FC98-47EC-A3AC-BD2031C48969}" type="pres">
      <dgm:prSet presAssocID="{2C21B320-66FA-4249-A487-585C0EA9A4AD}" presName="txSpace" presStyleCnt="0"/>
      <dgm:spPr/>
    </dgm:pt>
    <dgm:pt modelId="{C0664CAD-E26F-4442-BD6D-AE07C6EFB561}" type="pres">
      <dgm:prSet presAssocID="{2C21B320-66FA-4249-A487-585C0EA9A4AD}" presName="desTx" presStyleLbl="revTx" presStyleIdx="1" presStyleCnt="6">
        <dgm:presLayoutVars/>
      </dgm:prSet>
      <dgm:spPr/>
    </dgm:pt>
    <dgm:pt modelId="{E3DD91B5-4BE8-448B-8FEB-124745E36680}" type="pres">
      <dgm:prSet presAssocID="{68E53DB0-E191-40FF-9239-D9D469C4B7DD}" presName="sibTrans" presStyleCnt="0"/>
      <dgm:spPr/>
    </dgm:pt>
    <dgm:pt modelId="{08CDD00A-0944-44F0-82E8-EC582824C7B9}" type="pres">
      <dgm:prSet presAssocID="{4EF728C7-FD2E-41EA-9609-32351648230B}" presName="compNode" presStyleCnt="0"/>
      <dgm:spPr/>
    </dgm:pt>
    <dgm:pt modelId="{59002CF0-7091-4A8D-8A72-AD27AF49CFC9}" type="pres">
      <dgm:prSet presAssocID="{4EF728C7-FD2E-41EA-9609-32351648230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7CAE3553-4739-45F5-8918-18D76929E704}" type="pres">
      <dgm:prSet presAssocID="{4EF728C7-FD2E-41EA-9609-32351648230B}" presName="iconSpace" presStyleCnt="0"/>
      <dgm:spPr/>
    </dgm:pt>
    <dgm:pt modelId="{0CE55173-2AA2-43C2-B731-BAC7B965E22C}" type="pres">
      <dgm:prSet presAssocID="{4EF728C7-FD2E-41EA-9609-32351648230B}" presName="parTx" presStyleLbl="revTx" presStyleIdx="2" presStyleCnt="6">
        <dgm:presLayoutVars>
          <dgm:chMax val="0"/>
          <dgm:chPref val="0"/>
        </dgm:presLayoutVars>
      </dgm:prSet>
      <dgm:spPr/>
    </dgm:pt>
    <dgm:pt modelId="{C4A411E3-CDC8-428D-A033-1A0B21B1BC77}" type="pres">
      <dgm:prSet presAssocID="{4EF728C7-FD2E-41EA-9609-32351648230B}" presName="txSpace" presStyleCnt="0"/>
      <dgm:spPr/>
    </dgm:pt>
    <dgm:pt modelId="{981F549D-6730-483F-B3FC-04134305A3B7}" type="pres">
      <dgm:prSet presAssocID="{4EF728C7-FD2E-41EA-9609-32351648230B}" presName="desTx" presStyleLbl="revTx" presStyleIdx="3" presStyleCnt="6">
        <dgm:presLayoutVars/>
      </dgm:prSet>
      <dgm:spPr/>
    </dgm:pt>
    <dgm:pt modelId="{688C758B-16E4-48FF-9071-9C94FE21D475}" type="pres">
      <dgm:prSet presAssocID="{04E85842-CFB3-42D8-9DD8-EF175661381A}" presName="sibTrans" presStyleCnt="0"/>
      <dgm:spPr/>
    </dgm:pt>
    <dgm:pt modelId="{0AF48311-CFD1-46CC-B8BD-9FACEF4A3334}" type="pres">
      <dgm:prSet presAssocID="{EA4106C6-782C-4609-A509-97E407F1A440}" presName="compNode" presStyleCnt="0"/>
      <dgm:spPr/>
    </dgm:pt>
    <dgm:pt modelId="{9B1F905E-C73E-402E-AAB0-162B58A52702}" type="pres">
      <dgm:prSet presAssocID="{EA4106C6-782C-4609-A509-97E407F1A44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EC61861B-4230-4B0D-924B-C92DC297A3EC}" type="pres">
      <dgm:prSet presAssocID="{EA4106C6-782C-4609-A509-97E407F1A440}" presName="iconSpace" presStyleCnt="0"/>
      <dgm:spPr/>
    </dgm:pt>
    <dgm:pt modelId="{E45E3F17-CB43-4BF5-B758-2D9A49A0E8AD}" type="pres">
      <dgm:prSet presAssocID="{EA4106C6-782C-4609-A509-97E407F1A440}" presName="parTx" presStyleLbl="revTx" presStyleIdx="4" presStyleCnt="6">
        <dgm:presLayoutVars>
          <dgm:chMax val="0"/>
          <dgm:chPref val="0"/>
        </dgm:presLayoutVars>
      </dgm:prSet>
      <dgm:spPr/>
    </dgm:pt>
    <dgm:pt modelId="{BD7F1A10-C07F-4FD2-993B-0787B5D98387}" type="pres">
      <dgm:prSet presAssocID="{EA4106C6-782C-4609-A509-97E407F1A440}" presName="txSpace" presStyleCnt="0"/>
      <dgm:spPr/>
    </dgm:pt>
    <dgm:pt modelId="{D8D33827-5646-4B20-8492-042E8CE6849C}" type="pres">
      <dgm:prSet presAssocID="{EA4106C6-782C-4609-A509-97E407F1A440}" presName="desTx" presStyleLbl="revTx" presStyleIdx="5" presStyleCnt="6">
        <dgm:presLayoutVars/>
      </dgm:prSet>
      <dgm:spPr/>
    </dgm:pt>
  </dgm:ptLst>
  <dgm:cxnLst>
    <dgm:cxn modelId="{1913CC1D-0A4E-4C93-874A-739915CA3CED}" srcId="{358CDD92-C697-48C1-A081-1FD1539F85F5}" destId="{EA4106C6-782C-4609-A509-97E407F1A440}" srcOrd="2" destOrd="0" parTransId="{B64DBF17-4C40-4D0C-A1B4-663D012D1DDA}" sibTransId="{A3791D9A-4E46-45DB-91B8-861CC90BBF60}"/>
    <dgm:cxn modelId="{D0DE8A2D-D181-427E-AC6A-50D0824F82D3}" srcId="{358CDD92-C697-48C1-A081-1FD1539F85F5}" destId="{4EF728C7-FD2E-41EA-9609-32351648230B}" srcOrd="1" destOrd="0" parTransId="{5362A94A-BD92-4764-94D2-F7651E23BCF6}" sibTransId="{04E85842-CFB3-42D8-9DD8-EF175661381A}"/>
    <dgm:cxn modelId="{1503F93C-946E-459F-A6B1-9497CAA666FE}" srcId="{358CDD92-C697-48C1-A081-1FD1539F85F5}" destId="{2C21B320-66FA-4249-A487-585C0EA9A4AD}" srcOrd="0" destOrd="0" parTransId="{BC36EAB4-C502-4431-BFA7-C852525FA95C}" sibTransId="{68E53DB0-E191-40FF-9239-D9D469C4B7DD}"/>
    <dgm:cxn modelId="{FEDC3440-327E-4AC7-AB73-E36B43575D2E}" type="presOf" srcId="{358CDD92-C697-48C1-A081-1FD1539F85F5}" destId="{B8C55B43-2635-4F12-99EB-C4E151B6EA68}" srcOrd="0" destOrd="0" presId="urn:microsoft.com/office/officeart/2018/5/layout/CenteredIconLabelDescriptionList"/>
    <dgm:cxn modelId="{E20B2E47-EED9-44D1-AA9A-846819142D17}" srcId="{EA4106C6-782C-4609-A509-97E407F1A440}" destId="{9CC94F38-7285-49B2-9A29-CFA8993D8C19}" srcOrd="2" destOrd="0" parTransId="{240007DC-9F4D-4B4B-9090-22D95528C070}" sibTransId="{3AEBCAE3-32ED-4921-99EE-62216FFBD5A1}"/>
    <dgm:cxn modelId="{9780314E-FDA8-4A17-8B8A-972A48ED0934}" type="presOf" srcId="{1377F619-F72E-4CD1-A03D-9048C8E98AF2}" destId="{D8D33827-5646-4B20-8492-042E8CE6849C}" srcOrd="0" destOrd="1" presId="urn:microsoft.com/office/officeart/2018/5/layout/CenteredIconLabelDescriptionList"/>
    <dgm:cxn modelId="{1B344072-7CFF-429A-886D-D9F593EFDF09}" type="presOf" srcId="{5D884FDC-6C00-4B75-BD8D-47A5E5922A05}" destId="{D8D33827-5646-4B20-8492-042E8CE6849C}" srcOrd="0" destOrd="0" presId="urn:microsoft.com/office/officeart/2018/5/layout/CenteredIconLabelDescriptionList"/>
    <dgm:cxn modelId="{0E59D259-95C1-4A19-8B75-AD4CCCF8372C}" srcId="{EA4106C6-782C-4609-A509-97E407F1A440}" destId="{5D884FDC-6C00-4B75-BD8D-47A5E5922A05}" srcOrd="0" destOrd="0" parTransId="{FF287E4F-047D-45B9-8977-E59F8799B573}" sibTransId="{1C1DA7DA-9E85-4031-98D2-573DCC2D6843}"/>
    <dgm:cxn modelId="{B9C4697E-F90F-4459-AA8F-B9F0CCC9DC53}" type="presOf" srcId="{4EF728C7-FD2E-41EA-9609-32351648230B}" destId="{0CE55173-2AA2-43C2-B731-BAC7B965E22C}" srcOrd="0" destOrd="0" presId="urn:microsoft.com/office/officeart/2018/5/layout/CenteredIconLabelDescriptionList"/>
    <dgm:cxn modelId="{1E518587-323A-47E9-BE59-F19B2D79238D}" type="presOf" srcId="{68F0FE93-6496-445D-88FB-154E09F02CEA}" destId="{981F549D-6730-483F-B3FC-04134305A3B7}" srcOrd="0" destOrd="0" presId="urn:microsoft.com/office/officeart/2018/5/layout/CenteredIconLabelDescriptionList"/>
    <dgm:cxn modelId="{85137C8B-AC55-48E3-BDDA-9957E08F0416}" type="presOf" srcId="{EA4106C6-782C-4609-A509-97E407F1A440}" destId="{E45E3F17-CB43-4BF5-B758-2D9A49A0E8AD}" srcOrd="0" destOrd="0" presId="urn:microsoft.com/office/officeart/2018/5/layout/CenteredIconLabelDescriptionList"/>
    <dgm:cxn modelId="{C78B09A4-7438-48CC-A07A-3C37CF7C8494}" type="presOf" srcId="{2C21B320-66FA-4249-A487-585C0EA9A4AD}" destId="{B3D83CAF-F8E9-4EB2-BB6D-42FCA16F6929}" srcOrd="0" destOrd="0" presId="urn:microsoft.com/office/officeart/2018/5/layout/CenteredIconLabelDescriptionList"/>
    <dgm:cxn modelId="{1C24E4A7-5EC2-48DA-8B95-5230CDF60833}" srcId="{EA4106C6-782C-4609-A509-97E407F1A440}" destId="{1377F619-F72E-4CD1-A03D-9048C8E98AF2}" srcOrd="1" destOrd="0" parTransId="{CD687486-3D0F-48AC-997B-2DAA8BCD8C8A}" sibTransId="{CBD4979A-DBBB-47A8-816B-B675B81B12D0}"/>
    <dgm:cxn modelId="{CB91A7E5-5F92-4DA4-BC27-FBBBBE98E299}" srcId="{4EF728C7-FD2E-41EA-9609-32351648230B}" destId="{68F0FE93-6496-445D-88FB-154E09F02CEA}" srcOrd="0" destOrd="0" parTransId="{650F8CFB-1728-4513-ADDC-A28E56DA01B1}" sibTransId="{D3021D08-A0D1-4E79-A22E-8E7BBACDDF0B}"/>
    <dgm:cxn modelId="{C07D0CEE-E0E3-423F-8731-229C946EF15A}" type="presOf" srcId="{9CC94F38-7285-49B2-9A29-CFA8993D8C19}" destId="{D8D33827-5646-4B20-8492-042E8CE6849C}" srcOrd="0" destOrd="2" presId="urn:microsoft.com/office/officeart/2018/5/layout/CenteredIconLabelDescriptionList"/>
    <dgm:cxn modelId="{F06CF110-7D18-4752-94E0-C1FF23C312E8}" type="presParOf" srcId="{B8C55B43-2635-4F12-99EB-C4E151B6EA68}" destId="{333F79BA-419C-4452-9794-7F78DAAF1F79}" srcOrd="0" destOrd="0" presId="urn:microsoft.com/office/officeart/2018/5/layout/CenteredIconLabelDescriptionList"/>
    <dgm:cxn modelId="{B8E67A69-755B-4D71-936F-19B1CFAB6E28}" type="presParOf" srcId="{333F79BA-419C-4452-9794-7F78DAAF1F79}" destId="{42A1170D-4C61-471D-9B48-952FA5A47DD1}" srcOrd="0" destOrd="0" presId="urn:microsoft.com/office/officeart/2018/5/layout/CenteredIconLabelDescriptionList"/>
    <dgm:cxn modelId="{5E5F4291-A82F-4123-A78D-116AB24C9A43}" type="presParOf" srcId="{333F79BA-419C-4452-9794-7F78DAAF1F79}" destId="{5C864ADD-D3CF-4CAD-876E-30B393173A49}" srcOrd="1" destOrd="0" presId="urn:microsoft.com/office/officeart/2018/5/layout/CenteredIconLabelDescriptionList"/>
    <dgm:cxn modelId="{2846F813-9441-4B54-A11D-8324622A68E6}" type="presParOf" srcId="{333F79BA-419C-4452-9794-7F78DAAF1F79}" destId="{B3D83CAF-F8E9-4EB2-BB6D-42FCA16F6929}" srcOrd="2" destOrd="0" presId="urn:microsoft.com/office/officeart/2018/5/layout/CenteredIconLabelDescriptionList"/>
    <dgm:cxn modelId="{CC8A4739-CF7A-4E4B-8A6B-BBAA69ECBEE6}" type="presParOf" srcId="{333F79BA-419C-4452-9794-7F78DAAF1F79}" destId="{CDE078E4-FC98-47EC-A3AC-BD2031C48969}" srcOrd="3" destOrd="0" presId="urn:microsoft.com/office/officeart/2018/5/layout/CenteredIconLabelDescriptionList"/>
    <dgm:cxn modelId="{060F8EBA-00EA-4345-B05A-17FF0087428E}" type="presParOf" srcId="{333F79BA-419C-4452-9794-7F78DAAF1F79}" destId="{C0664CAD-E26F-4442-BD6D-AE07C6EFB561}" srcOrd="4" destOrd="0" presId="urn:microsoft.com/office/officeart/2018/5/layout/CenteredIconLabelDescriptionList"/>
    <dgm:cxn modelId="{03F4C1F8-7A03-4A54-8237-53C2DB04D3C1}" type="presParOf" srcId="{B8C55B43-2635-4F12-99EB-C4E151B6EA68}" destId="{E3DD91B5-4BE8-448B-8FEB-124745E36680}" srcOrd="1" destOrd="0" presId="urn:microsoft.com/office/officeart/2018/5/layout/CenteredIconLabelDescriptionList"/>
    <dgm:cxn modelId="{B2D05CE9-5F89-4150-BEB8-48F6E710A35E}" type="presParOf" srcId="{B8C55B43-2635-4F12-99EB-C4E151B6EA68}" destId="{08CDD00A-0944-44F0-82E8-EC582824C7B9}" srcOrd="2" destOrd="0" presId="urn:microsoft.com/office/officeart/2018/5/layout/CenteredIconLabelDescriptionList"/>
    <dgm:cxn modelId="{9A4C2A10-F240-4138-9351-3A6A71A0EB39}" type="presParOf" srcId="{08CDD00A-0944-44F0-82E8-EC582824C7B9}" destId="{59002CF0-7091-4A8D-8A72-AD27AF49CFC9}" srcOrd="0" destOrd="0" presId="urn:microsoft.com/office/officeart/2018/5/layout/CenteredIconLabelDescriptionList"/>
    <dgm:cxn modelId="{06AE05AC-5DA6-4C88-862A-E7CD2C45489A}" type="presParOf" srcId="{08CDD00A-0944-44F0-82E8-EC582824C7B9}" destId="{7CAE3553-4739-45F5-8918-18D76929E704}" srcOrd="1" destOrd="0" presId="urn:microsoft.com/office/officeart/2018/5/layout/CenteredIconLabelDescriptionList"/>
    <dgm:cxn modelId="{C005217F-0A78-4955-8EAE-FA95E95448E1}" type="presParOf" srcId="{08CDD00A-0944-44F0-82E8-EC582824C7B9}" destId="{0CE55173-2AA2-43C2-B731-BAC7B965E22C}" srcOrd="2" destOrd="0" presId="urn:microsoft.com/office/officeart/2018/5/layout/CenteredIconLabelDescriptionList"/>
    <dgm:cxn modelId="{F8461F66-CAE2-4FC9-BAC2-A0DC8D43F968}" type="presParOf" srcId="{08CDD00A-0944-44F0-82E8-EC582824C7B9}" destId="{C4A411E3-CDC8-428D-A033-1A0B21B1BC77}" srcOrd="3" destOrd="0" presId="urn:microsoft.com/office/officeart/2018/5/layout/CenteredIconLabelDescriptionList"/>
    <dgm:cxn modelId="{A24DFC18-4841-4DB5-8DFF-D409166571FD}" type="presParOf" srcId="{08CDD00A-0944-44F0-82E8-EC582824C7B9}" destId="{981F549D-6730-483F-B3FC-04134305A3B7}" srcOrd="4" destOrd="0" presId="urn:microsoft.com/office/officeart/2018/5/layout/CenteredIconLabelDescriptionList"/>
    <dgm:cxn modelId="{F1779496-FD98-4AD2-A9E8-D207B1B8ECDC}" type="presParOf" srcId="{B8C55B43-2635-4F12-99EB-C4E151B6EA68}" destId="{688C758B-16E4-48FF-9071-9C94FE21D475}" srcOrd="3" destOrd="0" presId="urn:microsoft.com/office/officeart/2018/5/layout/CenteredIconLabelDescriptionList"/>
    <dgm:cxn modelId="{3D63650C-BA7E-42D5-B209-3875B8AC4F23}" type="presParOf" srcId="{B8C55B43-2635-4F12-99EB-C4E151B6EA68}" destId="{0AF48311-CFD1-46CC-B8BD-9FACEF4A3334}" srcOrd="4" destOrd="0" presId="urn:microsoft.com/office/officeart/2018/5/layout/CenteredIconLabelDescriptionList"/>
    <dgm:cxn modelId="{D8408963-FDAA-45FD-936C-7B3CC5A726F0}" type="presParOf" srcId="{0AF48311-CFD1-46CC-B8BD-9FACEF4A3334}" destId="{9B1F905E-C73E-402E-AAB0-162B58A52702}" srcOrd="0" destOrd="0" presId="urn:microsoft.com/office/officeart/2018/5/layout/CenteredIconLabelDescriptionList"/>
    <dgm:cxn modelId="{E810EDC5-01E3-46A6-B059-359DD8FC3113}" type="presParOf" srcId="{0AF48311-CFD1-46CC-B8BD-9FACEF4A3334}" destId="{EC61861B-4230-4B0D-924B-C92DC297A3EC}" srcOrd="1" destOrd="0" presId="urn:microsoft.com/office/officeart/2018/5/layout/CenteredIconLabelDescriptionList"/>
    <dgm:cxn modelId="{0C091811-424C-4608-B36A-8D540C1B8199}" type="presParOf" srcId="{0AF48311-CFD1-46CC-B8BD-9FACEF4A3334}" destId="{E45E3F17-CB43-4BF5-B758-2D9A49A0E8AD}" srcOrd="2" destOrd="0" presId="urn:microsoft.com/office/officeart/2018/5/layout/CenteredIconLabelDescriptionList"/>
    <dgm:cxn modelId="{400D0909-57B6-44E7-9970-E89208D4F7AB}" type="presParOf" srcId="{0AF48311-CFD1-46CC-B8BD-9FACEF4A3334}" destId="{BD7F1A10-C07F-4FD2-993B-0787B5D98387}" srcOrd="3" destOrd="0" presId="urn:microsoft.com/office/officeart/2018/5/layout/CenteredIconLabelDescriptionList"/>
    <dgm:cxn modelId="{A6515D54-BCEA-438D-9F3F-0A0FD2BF54FD}" type="presParOf" srcId="{0AF48311-CFD1-46CC-B8BD-9FACEF4A3334}" destId="{D8D33827-5646-4B20-8492-042E8CE6849C}"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747EA-FCF8-44D9-92FA-529B7622D781}">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ECFEF3-85E8-48B3-9A68-36362EE81420}">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SG" sz="3400" kern="1200" dirty="0"/>
            <a:t>Drug A and Drug B are prescribed to patients with a specific condition</a:t>
          </a:r>
          <a:endParaRPr lang="en-US" sz="3400" kern="1200" dirty="0"/>
        </a:p>
      </dsp:txBody>
      <dsp:txXfrm>
        <a:off x="0" y="2703"/>
        <a:ext cx="6900512" cy="1843578"/>
      </dsp:txXfrm>
    </dsp:sp>
    <dsp:sp modelId="{7AB30F2B-C4C1-4B30-97BD-5D543F13AEAD}">
      <dsp:nvSpPr>
        <dsp:cNvPr id="0" name=""/>
        <dsp:cNvSpPr/>
      </dsp:nvSpPr>
      <dsp:spPr>
        <a:xfrm>
          <a:off x="0" y="1846281"/>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2D2708-3911-451A-91FC-FDE0CAA6AF00}">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SG" sz="3400" kern="1200"/>
            <a:t>Patients are monitored for bleeding events since treatment initiation</a:t>
          </a:r>
          <a:endParaRPr lang="en-US" sz="3400" kern="1200"/>
        </a:p>
      </dsp:txBody>
      <dsp:txXfrm>
        <a:off x="0" y="1846281"/>
        <a:ext cx="6900512" cy="1843578"/>
      </dsp:txXfrm>
    </dsp:sp>
    <dsp:sp modelId="{5F1F7B05-E7A8-45B9-881C-9276FFC160A9}">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B5905A-E6DA-4125-A320-06508B0122C5}">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SG" sz="3400" kern="1200"/>
            <a:t>The goal is to compare the risk of Drugs A and B for the occurrence of bleeding events using real-world data</a:t>
          </a:r>
          <a:endParaRPr lang="en-US" sz="3400" kern="1200"/>
        </a:p>
      </dsp:txBody>
      <dsp:txXfrm>
        <a:off x="0" y="3689859"/>
        <a:ext cx="6900512" cy="18435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A1170D-4C61-471D-9B48-952FA5A47DD1}">
      <dsp:nvSpPr>
        <dsp:cNvPr id="0" name=""/>
        <dsp:cNvSpPr/>
      </dsp:nvSpPr>
      <dsp:spPr>
        <a:xfrm>
          <a:off x="1020487" y="223298"/>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D83CAF-F8E9-4EB2-BB6D-42FCA16F6929}">
      <dsp:nvSpPr>
        <dsp:cNvPr id="0" name=""/>
        <dsp:cNvSpPr/>
      </dsp:nvSpPr>
      <dsp:spPr>
        <a:xfrm>
          <a:off x="393" y="1489764"/>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SG" sz="2900" kern="1200"/>
            <a:t>Cleaning</a:t>
          </a:r>
          <a:endParaRPr lang="en-US" sz="2900" kern="1200"/>
        </a:p>
      </dsp:txBody>
      <dsp:txXfrm>
        <a:off x="393" y="1489764"/>
        <a:ext cx="3138750" cy="470812"/>
      </dsp:txXfrm>
    </dsp:sp>
    <dsp:sp modelId="{C0664CAD-E26F-4442-BD6D-AE07C6EFB561}">
      <dsp:nvSpPr>
        <dsp:cNvPr id="0" name=""/>
        <dsp:cNvSpPr/>
      </dsp:nvSpPr>
      <dsp:spPr>
        <a:xfrm>
          <a:off x="393" y="2038671"/>
          <a:ext cx="3138750" cy="2089368"/>
        </a:xfrm>
        <a:prstGeom prst="rect">
          <a:avLst/>
        </a:prstGeom>
        <a:noFill/>
        <a:ln>
          <a:noFill/>
        </a:ln>
        <a:effectLst/>
      </dsp:spPr>
      <dsp:style>
        <a:lnRef idx="0">
          <a:scrgbClr r="0" g="0" b="0"/>
        </a:lnRef>
        <a:fillRef idx="0">
          <a:scrgbClr r="0" g="0" b="0"/>
        </a:fillRef>
        <a:effectRef idx="0">
          <a:scrgbClr r="0" g="0" b="0"/>
        </a:effectRef>
        <a:fontRef idx="minor"/>
      </dsp:style>
    </dsp:sp>
    <dsp:sp modelId="{59002CF0-7091-4A8D-8A72-AD27AF49CFC9}">
      <dsp:nvSpPr>
        <dsp:cNvPr id="0" name=""/>
        <dsp:cNvSpPr/>
      </dsp:nvSpPr>
      <dsp:spPr>
        <a:xfrm>
          <a:off x="4708518" y="223298"/>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E55173-2AA2-43C2-B731-BAC7B965E22C}">
      <dsp:nvSpPr>
        <dsp:cNvPr id="0" name=""/>
        <dsp:cNvSpPr/>
      </dsp:nvSpPr>
      <dsp:spPr>
        <a:xfrm>
          <a:off x="3688425" y="1489764"/>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SG" sz="2900" kern="1200"/>
            <a:t>Exploratory analysis</a:t>
          </a:r>
          <a:endParaRPr lang="en-US" sz="2900" kern="1200"/>
        </a:p>
      </dsp:txBody>
      <dsp:txXfrm>
        <a:off x="3688425" y="1489764"/>
        <a:ext cx="3138750" cy="470812"/>
      </dsp:txXfrm>
    </dsp:sp>
    <dsp:sp modelId="{981F549D-6730-483F-B3FC-04134305A3B7}">
      <dsp:nvSpPr>
        <dsp:cNvPr id="0" name=""/>
        <dsp:cNvSpPr/>
      </dsp:nvSpPr>
      <dsp:spPr>
        <a:xfrm>
          <a:off x="3688425" y="2038671"/>
          <a:ext cx="3138750" cy="2089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SG" sz="2000" kern="1200" dirty="0"/>
            <a:t>Descriptive statistics (overall and by treatment)</a:t>
          </a:r>
        </a:p>
        <a:p>
          <a:pPr marL="0" lvl="0" indent="0" algn="ctr" defTabSz="889000">
            <a:lnSpc>
              <a:spcPct val="100000"/>
            </a:lnSpc>
            <a:spcBef>
              <a:spcPct val="0"/>
            </a:spcBef>
            <a:spcAft>
              <a:spcPct val="35000"/>
            </a:spcAft>
            <a:buNone/>
          </a:pPr>
          <a:r>
            <a:rPr lang="en-SG" sz="2000" kern="1200" dirty="0"/>
            <a:t>Kaplan Meier curves</a:t>
          </a:r>
        </a:p>
        <a:p>
          <a:pPr marL="0" lvl="0" indent="0" algn="ctr" defTabSz="889000">
            <a:lnSpc>
              <a:spcPct val="100000"/>
            </a:lnSpc>
            <a:spcBef>
              <a:spcPct val="0"/>
            </a:spcBef>
            <a:spcAft>
              <a:spcPct val="35000"/>
            </a:spcAft>
            <a:buNone/>
          </a:pPr>
          <a:r>
            <a:rPr lang="en-SG" sz="2000" kern="1200" dirty="0"/>
            <a:t>Base Cox model</a:t>
          </a:r>
          <a:endParaRPr lang="en-US" sz="2000" kern="1200" dirty="0"/>
        </a:p>
      </dsp:txBody>
      <dsp:txXfrm>
        <a:off x="3688425" y="2038671"/>
        <a:ext cx="3138750" cy="2089368"/>
      </dsp:txXfrm>
    </dsp:sp>
    <dsp:sp modelId="{9B1F905E-C73E-402E-AAB0-162B58A52702}">
      <dsp:nvSpPr>
        <dsp:cNvPr id="0" name=""/>
        <dsp:cNvSpPr/>
      </dsp:nvSpPr>
      <dsp:spPr>
        <a:xfrm>
          <a:off x="8396550" y="223298"/>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5E3F17-CB43-4BF5-B758-2D9A49A0E8AD}">
      <dsp:nvSpPr>
        <dsp:cNvPr id="0" name=""/>
        <dsp:cNvSpPr/>
      </dsp:nvSpPr>
      <dsp:spPr>
        <a:xfrm>
          <a:off x="7376456" y="1489764"/>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SG" sz="2900" kern="1200"/>
            <a:t>Statistical analysis</a:t>
          </a:r>
          <a:endParaRPr lang="en-US" sz="2900" kern="1200"/>
        </a:p>
      </dsp:txBody>
      <dsp:txXfrm>
        <a:off x="7376456" y="1489764"/>
        <a:ext cx="3138750" cy="470812"/>
      </dsp:txXfrm>
    </dsp:sp>
    <dsp:sp modelId="{D8D33827-5646-4B20-8492-042E8CE6849C}">
      <dsp:nvSpPr>
        <dsp:cNvPr id="0" name=""/>
        <dsp:cNvSpPr/>
      </dsp:nvSpPr>
      <dsp:spPr>
        <a:xfrm>
          <a:off x="7376456" y="2038671"/>
          <a:ext cx="3138750" cy="2089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SG" sz="2000" kern="1200" dirty="0"/>
            <a:t>Estimation of propensity scores</a:t>
          </a:r>
          <a:endParaRPr lang="en-US" sz="2000" kern="1200" dirty="0"/>
        </a:p>
        <a:p>
          <a:pPr marL="0" lvl="0" indent="0" algn="ctr" defTabSz="889000">
            <a:lnSpc>
              <a:spcPct val="100000"/>
            </a:lnSpc>
            <a:spcBef>
              <a:spcPct val="0"/>
            </a:spcBef>
            <a:spcAft>
              <a:spcPct val="35000"/>
            </a:spcAft>
            <a:buNone/>
          </a:pPr>
          <a:r>
            <a:rPr lang="en-SG" sz="2000" kern="1200" dirty="0"/>
            <a:t>Survival regression with propensity scores</a:t>
          </a:r>
          <a:endParaRPr lang="en-US" sz="2000" kern="1200" dirty="0"/>
        </a:p>
        <a:p>
          <a:pPr marL="0" lvl="0" indent="0" algn="ctr" defTabSz="889000">
            <a:lnSpc>
              <a:spcPct val="100000"/>
            </a:lnSpc>
            <a:spcBef>
              <a:spcPct val="0"/>
            </a:spcBef>
            <a:spcAft>
              <a:spcPct val="35000"/>
            </a:spcAft>
            <a:buNone/>
          </a:pPr>
          <a:r>
            <a:rPr lang="en-SG" sz="2000" kern="1200"/>
            <a:t>Identification of confounders with multivariable models</a:t>
          </a:r>
          <a:endParaRPr lang="en-US" sz="2000" kern="1200"/>
        </a:p>
      </dsp:txBody>
      <dsp:txXfrm>
        <a:off x="7376456" y="2038671"/>
        <a:ext cx="3138750" cy="208936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71636F-9F06-4EC9-9B03-5CA705F8D7E0}" type="datetimeFigureOut">
              <a:rPr lang="en-SG" smtClean="0"/>
              <a:t>23/1/2022</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BAF683-F866-4D04-8B4C-88DAF26C2F15}" type="slidenum">
              <a:rPr lang="en-SG" smtClean="0"/>
              <a:t>‹#›</a:t>
            </a:fld>
            <a:endParaRPr lang="en-SG"/>
          </a:p>
        </p:txBody>
      </p:sp>
    </p:spTree>
    <p:extLst>
      <p:ext uri="{BB962C8B-B14F-4D97-AF65-F5344CB8AC3E}">
        <p14:creationId xmlns:p14="http://schemas.microsoft.com/office/powerpoint/2010/main" val="3822124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FEBAF683-F866-4D04-8B4C-88DAF26C2F15}" type="slidenum">
              <a:rPr lang="en-SG" smtClean="0"/>
              <a:t>4</a:t>
            </a:fld>
            <a:endParaRPr lang="en-SG"/>
          </a:p>
        </p:txBody>
      </p:sp>
    </p:spTree>
    <p:extLst>
      <p:ext uri="{BB962C8B-B14F-4D97-AF65-F5344CB8AC3E}">
        <p14:creationId xmlns:p14="http://schemas.microsoft.com/office/powerpoint/2010/main" val="2427057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Skewed data for missing values, use fill.na function to replace missing values with medians</a:t>
            </a:r>
          </a:p>
        </p:txBody>
      </p:sp>
      <p:sp>
        <p:nvSpPr>
          <p:cNvPr id="4" name="Slide Number Placeholder 3"/>
          <p:cNvSpPr>
            <a:spLocks noGrp="1"/>
          </p:cNvSpPr>
          <p:nvPr>
            <p:ph type="sldNum" sz="quarter" idx="5"/>
          </p:nvPr>
        </p:nvSpPr>
        <p:spPr/>
        <p:txBody>
          <a:bodyPr/>
          <a:lstStyle/>
          <a:p>
            <a:fld id="{FEBAF683-F866-4D04-8B4C-88DAF26C2F15}" type="slidenum">
              <a:rPr lang="en-SG" smtClean="0"/>
              <a:t>5</a:t>
            </a:fld>
            <a:endParaRPr lang="en-SG"/>
          </a:p>
        </p:txBody>
      </p:sp>
    </p:spTree>
    <p:extLst>
      <p:ext uri="{BB962C8B-B14F-4D97-AF65-F5344CB8AC3E}">
        <p14:creationId xmlns:p14="http://schemas.microsoft.com/office/powerpoint/2010/main" val="3779748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FEBAF683-F866-4D04-8B4C-88DAF26C2F15}" type="slidenum">
              <a:rPr lang="en-SG" smtClean="0"/>
              <a:t>6</a:t>
            </a:fld>
            <a:endParaRPr lang="en-SG"/>
          </a:p>
        </p:txBody>
      </p:sp>
    </p:spTree>
    <p:extLst>
      <p:ext uri="{BB962C8B-B14F-4D97-AF65-F5344CB8AC3E}">
        <p14:creationId xmlns:p14="http://schemas.microsoft.com/office/powerpoint/2010/main" val="329589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 y-axis represents the probability a bleeding event and the x axis is the time in years. We observe that the probability of a bleeding event decreases with time in an exponential fashion. </a:t>
            </a:r>
            <a:endParaRPr lang="en-SG" dirty="0"/>
          </a:p>
        </p:txBody>
      </p:sp>
      <p:sp>
        <p:nvSpPr>
          <p:cNvPr id="4" name="Slide Number Placeholder 3"/>
          <p:cNvSpPr>
            <a:spLocks noGrp="1"/>
          </p:cNvSpPr>
          <p:nvPr>
            <p:ph type="sldNum" sz="quarter" idx="5"/>
          </p:nvPr>
        </p:nvSpPr>
        <p:spPr/>
        <p:txBody>
          <a:bodyPr/>
          <a:lstStyle/>
          <a:p>
            <a:fld id="{FEBAF683-F866-4D04-8B4C-88DAF26C2F15}" type="slidenum">
              <a:rPr lang="en-SG" smtClean="0"/>
              <a:t>8</a:t>
            </a:fld>
            <a:endParaRPr lang="en-SG"/>
          </a:p>
        </p:txBody>
      </p:sp>
    </p:spTree>
    <p:extLst>
      <p:ext uri="{BB962C8B-B14F-4D97-AF65-F5344CB8AC3E}">
        <p14:creationId xmlns:p14="http://schemas.microsoft.com/office/powerpoint/2010/main" val="3345677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this happens, it means that positivity is not very strong. If a treated has a propensity score of, say, 0.9 and the maximum propensity score of the untreated is 0.7, we won’t have any untreated to compare to the individual with the 0.9 propensity score. This lack of balancing can generate some bias, because we will have to extrapolate the treatment effect to unknown regions. Not only that, entities with very high or very low propensity scores have a very high weight, which increases variance. As a general rule of thumb, you are in trouble if any weight is higher than 20 (which happens with an untreated with propensity score of 0.95 or a treated with a propensity score of 0.05).</a:t>
            </a:r>
          </a:p>
          <a:p>
            <a:r>
              <a:rPr lang="en-US" dirty="0"/>
              <a:t>An alternative is clipping the weight to be at a maximum size of 20. This will decrease the variance, but it will actually generate more bias. To be honest, although this is a common practice to reduce variance, I don’t really like it. You will never know if the bias you are inducing with clipping is too much. Also, if the distributions don’t overlap, your data is probably not enough to make a causal conclusion anyway. To gain some further intuition about this, we can look at a technique that combines propensity score and matching</a:t>
            </a:r>
          </a:p>
          <a:p>
            <a:endParaRPr lang="en-SG" dirty="0"/>
          </a:p>
        </p:txBody>
      </p:sp>
      <p:sp>
        <p:nvSpPr>
          <p:cNvPr id="4" name="Slide Number Placeholder 3"/>
          <p:cNvSpPr>
            <a:spLocks noGrp="1"/>
          </p:cNvSpPr>
          <p:nvPr>
            <p:ph type="sldNum" sz="quarter" idx="5"/>
          </p:nvPr>
        </p:nvSpPr>
        <p:spPr/>
        <p:txBody>
          <a:bodyPr/>
          <a:lstStyle/>
          <a:p>
            <a:fld id="{FEBAF683-F866-4D04-8B4C-88DAF26C2F15}" type="slidenum">
              <a:rPr lang="en-SG" smtClean="0"/>
              <a:t>11</a:t>
            </a:fld>
            <a:endParaRPr lang="en-SG"/>
          </a:p>
        </p:txBody>
      </p:sp>
    </p:spTree>
    <p:extLst>
      <p:ext uri="{BB962C8B-B14F-4D97-AF65-F5344CB8AC3E}">
        <p14:creationId xmlns:p14="http://schemas.microsoft.com/office/powerpoint/2010/main" val="2872027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FEBAF683-F866-4D04-8B4C-88DAF26C2F15}" type="slidenum">
              <a:rPr lang="en-SG" smtClean="0"/>
              <a:t>13</a:t>
            </a:fld>
            <a:endParaRPr lang="en-SG"/>
          </a:p>
        </p:txBody>
      </p:sp>
    </p:spTree>
    <p:extLst>
      <p:ext uri="{BB962C8B-B14F-4D97-AF65-F5344CB8AC3E}">
        <p14:creationId xmlns:p14="http://schemas.microsoft.com/office/powerpoint/2010/main" val="149893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79C44-633C-40D4-99BA-5AF9CF39D3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299BAB40-145B-4600-8821-F8E6E0C9DA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7DAECF69-F098-401B-ABCF-805CCC2CE689}"/>
              </a:ext>
            </a:extLst>
          </p:cNvPr>
          <p:cNvSpPr>
            <a:spLocks noGrp="1"/>
          </p:cNvSpPr>
          <p:nvPr>
            <p:ph type="dt" sz="half" idx="10"/>
          </p:nvPr>
        </p:nvSpPr>
        <p:spPr/>
        <p:txBody>
          <a:bodyPr/>
          <a:lstStyle/>
          <a:p>
            <a:fld id="{ABB452E2-2597-4881-90D9-402D5951267D}" type="datetimeFigureOut">
              <a:rPr lang="en-SG" smtClean="0"/>
              <a:t>23/1/2022</a:t>
            </a:fld>
            <a:endParaRPr lang="en-SG"/>
          </a:p>
        </p:txBody>
      </p:sp>
      <p:sp>
        <p:nvSpPr>
          <p:cNvPr id="5" name="Footer Placeholder 4">
            <a:extLst>
              <a:ext uri="{FF2B5EF4-FFF2-40B4-BE49-F238E27FC236}">
                <a16:creationId xmlns:a16="http://schemas.microsoft.com/office/drawing/2014/main" id="{E4F1FAFB-6280-4AAB-A51C-DB7CCB3030C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F2F4BFA-58D2-4B92-A18E-861482ABA7D0}"/>
              </a:ext>
            </a:extLst>
          </p:cNvPr>
          <p:cNvSpPr>
            <a:spLocks noGrp="1"/>
          </p:cNvSpPr>
          <p:nvPr>
            <p:ph type="sldNum" sz="quarter" idx="12"/>
          </p:nvPr>
        </p:nvSpPr>
        <p:spPr/>
        <p:txBody>
          <a:bodyPr/>
          <a:lstStyle/>
          <a:p>
            <a:fld id="{4A850F6B-C13B-4C23-ABD8-15607040C9A8}" type="slidenum">
              <a:rPr lang="en-SG" smtClean="0"/>
              <a:t>‹#›</a:t>
            </a:fld>
            <a:endParaRPr lang="en-SG"/>
          </a:p>
        </p:txBody>
      </p:sp>
    </p:spTree>
    <p:extLst>
      <p:ext uri="{BB962C8B-B14F-4D97-AF65-F5344CB8AC3E}">
        <p14:creationId xmlns:p14="http://schemas.microsoft.com/office/powerpoint/2010/main" val="2432828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E337E-2B59-4DA6-81C5-26301372FB63}"/>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17B7567-F932-4D7F-AE16-39179C39EC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724F3B2-C99F-42F8-B18C-89E95C7288ED}"/>
              </a:ext>
            </a:extLst>
          </p:cNvPr>
          <p:cNvSpPr>
            <a:spLocks noGrp="1"/>
          </p:cNvSpPr>
          <p:nvPr>
            <p:ph type="dt" sz="half" idx="10"/>
          </p:nvPr>
        </p:nvSpPr>
        <p:spPr/>
        <p:txBody>
          <a:bodyPr/>
          <a:lstStyle/>
          <a:p>
            <a:fld id="{ABB452E2-2597-4881-90D9-402D5951267D}" type="datetimeFigureOut">
              <a:rPr lang="en-SG" smtClean="0"/>
              <a:t>23/1/2022</a:t>
            </a:fld>
            <a:endParaRPr lang="en-SG"/>
          </a:p>
        </p:txBody>
      </p:sp>
      <p:sp>
        <p:nvSpPr>
          <p:cNvPr id="5" name="Footer Placeholder 4">
            <a:extLst>
              <a:ext uri="{FF2B5EF4-FFF2-40B4-BE49-F238E27FC236}">
                <a16:creationId xmlns:a16="http://schemas.microsoft.com/office/drawing/2014/main" id="{357A1B9C-8E9C-4F9C-84CC-D8140E11EAB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3FE210F-2312-42FC-8E64-AD982DC50CFA}"/>
              </a:ext>
            </a:extLst>
          </p:cNvPr>
          <p:cNvSpPr>
            <a:spLocks noGrp="1"/>
          </p:cNvSpPr>
          <p:nvPr>
            <p:ph type="sldNum" sz="quarter" idx="12"/>
          </p:nvPr>
        </p:nvSpPr>
        <p:spPr/>
        <p:txBody>
          <a:bodyPr/>
          <a:lstStyle/>
          <a:p>
            <a:fld id="{4A850F6B-C13B-4C23-ABD8-15607040C9A8}" type="slidenum">
              <a:rPr lang="en-SG" smtClean="0"/>
              <a:t>‹#›</a:t>
            </a:fld>
            <a:endParaRPr lang="en-SG"/>
          </a:p>
        </p:txBody>
      </p:sp>
    </p:spTree>
    <p:extLst>
      <p:ext uri="{BB962C8B-B14F-4D97-AF65-F5344CB8AC3E}">
        <p14:creationId xmlns:p14="http://schemas.microsoft.com/office/powerpoint/2010/main" val="2640021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7D8BD5-A8D4-4FAC-9E7A-CDCE40B762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09EE537-8DDE-41A0-BE5D-763409261D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3191558-7B87-435F-83CB-5A48E485F915}"/>
              </a:ext>
            </a:extLst>
          </p:cNvPr>
          <p:cNvSpPr>
            <a:spLocks noGrp="1"/>
          </p:cNvSpPr>
          <p:nvPr>
            <p:ph type="dt" sz="half" idx="10"/>
          </p:nvPr>
        </p:nvSpPr>
        <p:spPr/>
        <p:txBody>
          <a:bodyPr/>
          <a:lstStyle/>
          <a:p>
            <a:fld id="{ABB452E2-2597-4881-90D9-402D5951267D}" type="datetimeFigureOut">
              <a:rPr lang="en-SG" smtClean="0"/>
              <a:t>23/1/2022</a:t>
            </a:fld>
            <a:endParaRPr lang="en-SG"/>
          </a:p>
        </p:txBody>
      </p:sp>
      <p:sp>
        <p:nvSpPr>
          <p:cNvPr id="5" name="Footer Placeholder 4">
            <a:extLst>
              <a:ext uri="{FF2B5EF4-FFF2-40B4-BE49-F238E27FC236}">
                <a16:creationId xmlns:a16="http://schemas.microsoft.com/office/drawing/2014/main" id="{30D392B2-15F4-4F11-8AEF-908C9F40B7C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B7AACAD-DEA3-4023-8B18-7E7A027462F2}"/>
              </a:ext>
            </a:extLst>
          </p:cNvPr>
          <p:cNvSpPr>
            <a:spLocks noGrp="1"/>
          </p:cNvSpPr>
          <p:nvPr>
            <p:ph type="sldNum" sz="quarter" idx="12"/>
          </p:nvPr>
        </p:nvSpPr>
        <p:spPr/>
        <p:txBody>
          <a:bodyPr/>
          <a:lstStyle/>
          <a:p>
            <a:fld id="{4A850F6B-C13B-4C23-ABD8-15607040C9A8}" type="slidenum">
              <a:rPr lang="en-SG" smtClean="0"/>
              <a:t>‹#›</a:t>
            </a:fld>
            <a:endParaRPr lang="en-SG"/>
          </a:p>
        </p:txBody>
      </p:sp>
    </p:spTree>
    <p:extLst>
      <p:ext uri="{BB962C8B-B14F-4D97-AF65-F5344CB8AC3E}">
        <p14:creationId xmlns:p14="http://schemas.microsoft.com/office/powerpoint/2010/main" val="4037065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808E1-4946-413C-B88A-BF3C18571E6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0078A67-16BB-44B5-B592-8C9AE0FF41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C488B8C-3D37-44E0-86AE-28F2BCE8E341}"/>
              </a:ext>
            </a:extLst>
          </p:cNvPr>
          <p:cNvSpPr>
            <a:spLocks noGrp="1"/>
          </p:cNvSpPr>
          <p:nvPr>
            <p:ph type="dt" sz="half" idx="10"/>
          </p:nvPr>
        </p:nvSpPr>
        <p:spPr/>
        <p:txBody>
          <a:bodyPr/>
          <a:lstStyle/>
          <a:p>
            <a:fld id="{ABB452E2-2597-4881-90D9-402D5951267D}" type="datetimeFigureOut">
              <a:rPr lang="en-SG" smtClean="0"/>
              <a:t>23/1/2022</a:t>
            </a:fld>
            <a:endParaRPr lang="en-SG"/>
          </a:p>
        </p:txBody>
      </p:sp>
      <p:sp>
        <p:nvSpPr>
          <p:cNvPr id="5" name="Footer Placeholder 4">
            <a:extLst>
              <a:ext uri="{FF2B5EF4-FFF2-40B4-BE49-F238E27FC236}">
                <a16:creationId xmlns:a16="http://schemas.microsoft.com/office/drawing/2014/main" id="{C9BC3BF5-F601-4A6D-B996-79296DE13D4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DE78822-1DBE-4EA6-A808-7A33D8B1D8E3}"/>
              </a:ext>
            </a:extLst>
          </p:cNvPr>
          <p:cNvSpPr>
            <a:spLocks noGrp="1"/>
          </p:cNvSpPr>
          <p:nvPr>
            <p:ph type="sldNum" sz="quarter" idx="12"/>
          </p:nvPr>
        </p:nvSpPr>
        <p:spPr/>
        <p:txBody>
          <a:bodyPr/>
          <a:lstStyle/>
          <a:p>
            <a:fld id="{4A850F6B-C13B-4C23-ABD8-15607040C9A8}" type="slidenum">
              <a:rPr lang="en-SG" smtClean="0"/>
              <a:t>‹#›</a:t>
            </a:fld>
            <a:endParaRPr lang="en-SG"/>
          </a:p>
        </p:txBody>
      </p:sp>
    </p:spTree>
    <p:extLst>
      <p:ext uri="{BB962C8B-B14F-4D97-AF65-F5344CB8AC3E}">
        <p14:creationId xmlns:p14="http://schemas.microsoft.com/office/powerpoint/2010/main" val="2281232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B1BDE-2115-4AD3-8CE0-4C80DA0A42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49F931D1-62D0-460F-B7F2-4EB660F99B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6BB8FC-49AA-4D9D-A237-AF947BB5715E}"/>
              </a:ext>
            </a:extLst>
          </p:cNvPr>
          <p:cNvSpPr>
            <a:spLocks noGrp="1"/>
          </p:cNvSpPr>
          <p:nvPr>
            <p:ph type="dt" sz="half" idx="10"/>
          </p:nvPr>
        </p:nvSpPr>
        <p:spPr/>
        <p:txBody>
          <a:bodyPr/>
          <a:lstStyle/>
          <a:p>
            <a:fld id="{ABB452E2-2597-4881-90D9-402D5951267D}" type="datetimeFigureOut">
              <a:rPr lang="en-SG" smtClean="0"/>
              <a:t>23/1/2022</a:t>
            </a:fld>
            <a:endParaRPr lang="en-SG"/>
          </a:p>
        </p:txBody>
      </p:sp>
      <p:sp>
        <p:nvSpPr>
          <p:cNvPr id="5" name="Footer Placeholder 4">
            <a:extLst>
              <a:ext uri="{FF2B5EF4-FFF2-40B4-BE49-F238E27FC236}">
                <a16:creationId xmlns:a16="http://schemas.microsoft.com/office/drawing/2014/main" id="{CF32DF60-DF1F-4AF1-B353-D02417747BB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603C215-BF6F-49EA-9C8A-9B446A1A9E5C}"/>
              </a:ext>
            </a:extLst>
          </p:cNvPr>
          <p:cNvSpPr>
            <a:spLocks noGrp="1"/>
          </p:cNvSpPr>
          <p:nvPr>
            <p:ph type="sldNum" sz="quarter" idx="12"/>
          </p:nvPr>
        </p:nvSpPr>
        <p:spPr/>
        <p:txBody>
          <a:bodyPr/>
          <a:lstStyle/>
          <a:p>
            <a:fld id="{4A850F6B-C13B-4C23-ABD8-15607040C9A8}" type="slidenum">
              <a:rPr lang="en-SG" smtClean="0"/>
              <a:t>‹#›</a:t>
            </a:fld>
            <a:endParaRPr lang="en-SG"/>
          </a:p>
        </p:txBody>
      </p:sp>
    </p:spTree>
    <p:extLst>
      <p:ext uri="{BB962C8B-B14F-4D97-AF65-F5344CB8AC3E}">
        <p14:creationId xmlns:p14="http://schemas.microsoft.com/office/powerpoint/2010/main" val="3996430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39F3D-534B-4CF8-95A0-35672570F80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22003F4-DEB0-441A-BCDD-C2BAA14B3B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DD71CD6D-02C6-4330-BD5C-FEBA9A0C0B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B37A444A-B308-40AF-BEF1-E4A4652F9BFC}"/>
              </a:ext>
            </a:extLst>
          </p:cNvPr>
          <p:cNvSpPr>
            <a:spLocks noGrp="1"/>
          </p:cNvSpPr>
          <p:nvPr>
            <p:ph type="dt" sz="half" idx="10"/>
          </p:nvPr>
        </p:nvSpPr>
        <p:spPr/>
        <p:txBody>
          <a:bodyPr/>
          <a:lstStyle/>
          <a:p>
            <a:fld id="{ABB452E2-2597-4881-90D9-402D5951267D}" type="datetimeFigureOut">
              <a:rPr lang="en-SG" smtClean="0"/>
              <a:t>23/1/2022</a:t>
            </a:fld>
            <a:endParaRPr lang="en-SG"/>
          </a:p>
        </p:txBody>
      </p:sp>
      <p:sp>
        <p:nvSpPr>
          <p:cNvPr id="6" name="Footer Placeholder 5">
            <a:extLst>
              <a:ext uri="{FF2B5EF4-FFF2-40B4-BE49-F238E27FC236}">
                <a16:creationId xmlns:a16="http://schemas.microsoft.com/office/drawing/2014/main" id="{0546F842-BFA3-43D9-B838-5318E2C01C7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CF9EBF0-1F1B-470C-B86C-5D38FC896576}"/>
              </a:ext>
            </a:extLst>
          </p:cNvPr>
          <p:cNvSpPr>
            <a:spLocks noGrp="1"/>
          </p:cNvSpPr>
          <p:nvPr>
            <p:ph type="sldNum" sz="quarter" idx="12"/>
          </p:nvPr>
        </p:nvSpPr>
        <p:spPr/>
        <p:txBody>
          <a:bodyPr/>
          <a:lstStyle/>
          <a:p>
            <a:fld id="{4A850F6B-C13B-4C23-ABD8-15607040C9A8}" type="slidenum">
              <a:rPr lang="en-SG" smtClean="0"/>
              <a:t>‹#›</a:t>
            </a:fld>
            <a:endParaRPr lang="en-SG"/>
          </a:p>
        </p:txBody>
      </p:sp>
    </p:spTree>
    <p:extLst>
      <p:ext uri="{BB962C8B-B14F-4D97-AF65-F5344CB8AC3E}">
        <p14:creationId xmlns:p14="http://schemas.microsoft.com/office/powerpoint/2010/main" val="3491110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01E42-B92E-4866-8B08-AFAA16A529BD}"/>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2380BCA8-82E3-41D7-BA38-AD5530BF6A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70996E-0A3B-4CD4-A0FC-BAA2245D34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3DE439A8-CAB7-4464-B03A-DF6F3FF57F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69145A-E0EE-45EA-98F9-7F2C2BDB50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58DDA6CA-00D4-4AD6-8B7A-E1357C883920}"/>
              </a:ext>
            </a:extLst>
          </p:cNvPr>
          <p:cNvSpPr>
            <a:spLocks noGrp="1"/>
          </p:cNvSpPr>
          <p:nvPr>
            <p:ph type="dt" sz="half" idx="10"/>
          </p:nvPr>
        </p:nvSpPr>
        <p:spPr/>
        <p:txBody>
          <a:bodyPr/>
          <a:lstStyle/>
          <a:p>
            <a:fld id="{ABB452E2-2597-4881-90D9-402D5951267D}" type="datetimeFigureOut">
              <a:rPr lang="en-SG" smtClean="0"/>
              <a:t>23/1/2022</a:t>
            </a:fld>
            <a:endParaRPr lang="en-SG"/>
          </a:p>
        </p:txBody>
      </p:sp>
      <p:sp>
        <p:nvSpPr>
          <p:cNvPr id="8" name="Footer Placeholder 7">
            <a:extLst>
              <a:ext uri="{FF2B5EF4-FFF2-40B4-BE49-F238E27FC236}">
                <a16:creationId xmlns:a16="http://schemas.microsoft.com/office/drawing/2014/main" id="{4396DDD4-8108-4942-9237-BD6D45BD9562}"/>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DE08AAC0-8179-4EA7-AC09-C8A875F53A4F}"/>
              </a:ext>
            </a:extLst>
          </p:cNvPr>
          <p:cNvSpPr>
            <a:spLocks noGrp="1"/>
          </p:cNvSpPr>
          <p:nvPr>
            <p:ph type="sldNum" sz="quarter" idx="12"/>
          </p:nvPr>
        </p:nvSpPr>
        <p:spPr/>
        <p:txBody>
          <a:bodyPr/>
          <a:lstStyle/>
          <a:p>
            <a:fld id="{4A850F6B-C13B-4C23-ABD8-15607040C9A8}" type="slidenum">
              <a:rPr lang="en-SG" smtClean="0"/>
              <a:t>‹#›</a:t>
            </a:fld>
            <a:endParaRPr lang="en-SG"/>
          </a:p>
        </p:txBody>
      </p:sp>
    </p:spTree>
    <p:extLst>
      <p:ext uri="{BB962C8B-B14F-4D97-AF65-F5344CB8AC3E}">
        <p14:creationId xmlns:p14="http://schemas.microsoft.com/office/powerpoint/2010/main" val="1007165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123B0-5D7E-4FE6-B070-2653CDB1F567}"/>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A3FC2A58-F7B0-48CF-A98E-32D8A59DB252}"/>
              </a:ext>
            </a:extLst>
          </p:cNvPr>
          <p:cNvSpPr>
            <a:spLocks noGrp="1"/>
          </p:cNvSpPr>
          <p:nvPr>
            <p:ph type="dt" sz="half" idx="10"/>
          </p:nvPr>
        </p:nvSpPr>
        <p:spPr/>
        <p:txBody>
          <a:bodyPr/>
          <a:lstStyle/>
          <a:p>
            <a:fld id="{ABB452E2-2597-4881-90D9-402D5951267D}" type="datetimeFigureOut">
              <a:rPr lang="en-SG" smtClean="0"/>
              <a:t>23/1/2022</a:t>
            </a:fld>
            <a:endParaRPr lang="en-SG"/>
          </a:p>
        </p:txBody>
      </p:sp>
      <p:sp>
        <p:nvSpPr>
          <p:cNvPr id="4" name="Footer Placeholder 3">
            <a:extLst>
              <a:ext uri="{FF2B5EF4-FFF2-40B4-BE49-F238E27FC236}">
                <a16:creationId xmlns:a16="http://schemas.microsoft.com/office/drawing/2014/main" id="{F6562DB8-41B8-433B-A649-F5224A1B9E14}"/>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FBB96817-B0E5-4063-A3F7-46DDC3AD0C69}"/>
              </a:ext>
            </a:extLst>
          </p:cNvPr>
          <p:cNvSpPr>
            <a:spLocks noGrp="1"/>
          </p:cNvSpPr>
          <p:nvPr>
            <p:ph type="sldNum" sz="quarter" idx="12"/>
          </p:nvPr>
        </p:nvSpPr>
        <p:spPr/>
        <p:txBody>
          <a:bodyPr/>
          <a:lstStyle/>
          <a:p>
            <a:fld id="{4A850F6B-C13B-4C23-ABD8-15607040C9A8}" type="slidenum">
              <a:rPr lang="en-SG" smtClean="0"/>
              <a:t>‹#›</a:t>
            </a:fld>
            <a:endParaRPr lang="en-SG"/>
          </a:p>
        </p:txBody>
      </p:sp>
    </p:spTree>
    <p:extLst>
      <p:ext uri="{BB962C8B-B14F-4D97-AF65-F5344CB8AC3E}">
        <p14:creationId xmlns:p14="http://schemas.microsoft.com/office/powerpoint/2010/main" val="1123833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8E8EE0-E7ED-4ECC-8DC7-F95EA150030B}"/>
              </a:ext>
            </a:extLst>
          </p:cNvPr>
          <p:cNvSpPr>
            <a:spLocks noGrp="1"/>
          </p:cNvSpPr>
          <p:nvPr>
            <p:ph type="dt" sz="half" idx="10"/>
          </p:nvPr>
        </p:nvSpPr>
        <p:spPr/>
        <p:txBody>
          <a:bodyPr/>
          <a:lstStyle/>
          <a:p>
            <a:fld id="{ABB452E2-2597-4881-90D9-402D5951267D}" type="datetimeFigureOut">
              <a:rPr lang="en-SG" smtClean="0"/>
              <a:t>23/1/2022</a:t>
            </a:fld>
            <a:endParaRPr lang="en-SG"/>
          </a:p>
        </p:txBody>
      </p:sp>
      <p:sp>
        <p:nvSpPr>
          <p:cNvPr id="3" name="Footer Placeholder 2">
            <a:extLst>
              <a:ext uri="{FF2B5EF4-FFF2-40B4-BE49-F238E27FC236}">
                <a16:creationId xmlns:a16="http://schemas.microsoft.com/office/drawing/2014/main" id="{286799D1-8280-404A-9E3E-9E38203A82D9}"/>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F80625DD-8959-43DD-9AA5-E912453A3F04}"/>
              </a:ext>
            </a:extLst>
          </p:cNvPr>
          <p:cNvSpPr>
            <a:spLocks noGrp="1"/>
          </p:cNvSpPr>
          <p:nvPr>
            <p:ph type="sldNum" sz="quarter" idx="12"/>
          </p:nvPr>
        </p:nvSpPr>
        <p:spPr/>
        <p:txBody>
          <a:bodyPr/>
          <a:lstStyle/>
          <a:p>
            <a:fld id="{4A850F6B-C13B-4C23-ABD8-15607040C9A8}" type="slidenum">
              <a:rPr lang="en-SG" smtClean="0"/>
              <a:t>‹#›</a:t>
            </a:fld>
            <a:endParaRPr lang="en-SG"/>
          </a:p>
        </p:txBody>
      </p:sp>
    </p:spTree>
    <p:extLst>
      <p:ext uri="{BB962C8B-B14F-4D97-AF65-F5344CB8AC3E}">
        <p14:creationId xmlns:p14="http://schemas.microsoft.com/office/powerpoint/2010/main" val="1909879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BFA37-225F-40FC-9648-576C66DD92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A2322B89-8002-4C3E-83C8-999ACA0BBC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6BC8A1BB-D436-4C23-B45A-C58A410FFC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0B782E-1D1F-4624-A13E-93F042F231B4}"/>
              </a:ext>
            </a:extLst>
          </p:cNvPr>
          <p:cNvSpPr>
            <a:spLocks noGrp="1"/>
          </p:cNvSpPr>
          <p:nvPr>
            <p:ph type="dt" sz="half" idx="10"/>
          </p:nvPr>
        </p:nvSpPr>
        <p:spPr/>
        <p:txBody>
          <a:bodyPr/>
          <a:lstStyle/>
          <a:p>
            <a:fld id="{ABB452E2-2597-4881-90D9-402D5951267D}" type="datetimeFigureOut">
              <a:rPr lang="en-SG" smtClean="0"/>
              <a:t>23/1/2022</a:t>
            </a:fld>
            <a:endParaRPr lang="en-SG"/>
          </a:p>
        </p:txBody>
      </p:sp>
      <p:sp>
        <p:nvSpPr>
          <p:cNvPr id="6" name="Footer Placeholder 5">
            <a:extLst>
              <a:ext uri="{FF2B5EF4-FFF2-40B4-BE49-F238E27FC236}">
                <a16:creationId xmlns:a16="http://schemas.microsoft.com/office/drawing/2014/main" id="{9095B237-DDD2-4ADB-B149-ACB005DD603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EF3BF5F-1D00-4ED7-A35A-552BAF244A0E}"/>
              </a:ext>
            </a:extLst>
          </p:cNvPr>
          <p:cNvSpPr>
            <a:spLocks noGrp="1"/>
          </p:cNvSpPr>
          <p:nvPr>
            <p:ph type="sldNum" sz="quarter" idx="12"/>
          </p:nvPr>
        </p:nvSpPr>
        <p:spPr/>
        <p:txBody>
          <a:bodyPr/>
          <a:lstStyle/>
          <a:p>
            <a:fld id="{4A850F6B-C13B-4C23-ABD8-15607040C9A8}" type="slidenum">
              <a:rPr lang="en-SG" smtClean="0"/>
              <a:t>‹#›</a:t>
            </a:fld>
            <a:endParaRPr lang="en-SG"/>
          </a:p>
        </p:txBody>
      </p:sp>
    </p:spTree>
    <p:extLst>
      <p:ext uri="{BB962C8B-B14F-4D97-AF65-F5344CB8AC3E}">
        <p14:creationId xmlns:p14="http://schemas.microsoft.com/office/powerpoint/2010/main" val="464978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04696-A3C6-431F-ADEB-22F9D827AF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57B2B57E-5F17-4E4B-9415-69D5B735DA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DB1F2AE1-FD5F-4903-A3E0-44D5F969A8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551199-D517-4E66-8218-FE0580DF1FDF}"/>
              </a:ext>
            </a:extLst>
          </p:cNvPr>
          <p:cNvSpPr>
            <a:spLocks noGrp="1"/>
          </p:cNvSpPr>
          <p:nvPr>
            <p:ph type="dt" sz="half" idx="10"/>
          </p:nvPr>
        </p:nvSpPr>
        <p:spPr/>
        <p:txBody>
          <a:bodyPr/>
          <a:lstStyle/>
          <a:p>
            <a:fld id="{ABB452E2-2597-4881-90D9-402D5951267D}" type="datetimeFigureOut">
              <a:rPr lang="en-SG" smtClean="0"/>
              <a:t>23/1/2022</a:t>
            </a:fld>
            <a:endParaRPr lang="en-SG"/>
          </a:p>
        </p:txBody>
      </p:sp>
      <p:sp>
        <p:nvSpPr>
          <p:cNvPr id="6" name="Footer Placeholder 5">
            <a:extLst>
              <a:ext uri="{FF2B5EF4-FFF2-40B4-BE49-F238E27FC236}">
                <a16:creationId xmlns:a16="http://schemas.microsoft.com/office/drawing/2014/main" id="{56C62544-F5C6-40E2-97BA-28CBBC4C81D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147B918-E1C0-4D09-96AA-A7FD06277129}"/>
              </a:ext>
            </a:extLst>
          </p:cNvPr>
          <p:cNvSpPr>
            <a:spLocks noGrp="1"/>
          </p:cNvSpPr>
          <p:nvPr>
            <p:ph type="sldNum" sz="quarter" idx="12"/>
          </p:nvPr>
        </p:nvSpPr>
        <p:spPr/>
        <p:txBody>
          <a:bodyPr/>
          <a:lstStyle/>
          <a:p>
            <a:fld id="{4A850F6B-C13B-4C23-ABD8-15607040C9A8}" type="slidenum">
              <a:rPr lang="en-SG" smtClean="0"/>
              <a:t>‹#›</a:t>
            </a:fld>
            <a:endParaRPr lang="en-SG"/>
          </a:p>
        </p:txBody>
      </p:sp>
    </p:spTree>
    <p:extLst>
      <p:ext uri="{BB962C8B-B14F-4D97-AF65-F5344CB8AC3E}">
        <p14:creationId xmlns:p14="http://schemas.microsoft.com/office/powerpoint/2010/main" val="1774917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D9F1B1-5B7A-4956-9138-BF36A37A0F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B76CBF1-19E3-49AA-85E9-A15D8EC990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73A479F-13B7-48FC-A082-E012C224D3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B452E2-2597-4881-90D9-402D5951267D}" type="datetimeFigureOut">
              <a:rPr lang="en-SG" smtClean="0"/>
              <a:t>23/1/2022</a:t>
            </a:fld>
            <a:endParaRPr lang="en-SG"/>
          </a:p>
        </p:txBody>
      </p:sp>
      <p:sp>
        <p:nvSpPr>
          <p:cNvPr id="5" name="Footer Placeholder 4">
            <a:extLst>
              <a:ext uri="{FF2B5EF4-FFF2-40B4-BE49-F238E27FC236}">
                <a16:creationId xmlns:a16="http://schemas.microsoft.com/office/drawing/2014/main" id="{74B9321E-F477-4A53-B680-2FCB0EE5EC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983D3232-71C3-47E0-A058-CEE62F19C4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850F6B-C13B-4C23-ABD8-15607040C9A8}" type="slidenum">
              <a:rPr lang="en-SG" smtClean="0"/>
              <a:t>‹#›</a:t>
            </a:fld>
            <a:endParaRPr lang="en-SG"/>
          </a:p>
        </p:txBody>
      </p:sp>
    </p:spTree>
    <p:extLst>
      <p:ext uri="{BB962C8B-B14F-4D97-AF65-F5344CB8AC3E}">
        <p14:creationId xmlns:p14="http://schemas.microsoft.com/office/powerpoint/2010/main" val="2500123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101010 data lines to infinity">
            <a:extLst>
              <a:ext uri="{FF2B5EF4-FFF2-40B4-BE49-F238E27FC236}">
                <a16:creationId xmlns:a16="http://schemas.microsoft.com/office/drawing/2014/main" id="{FC6AD215-F69A-41EB-BB0F-0715E9C70EB7}"/>
              </a:ext>
            </a:extLst>
          </p:cNvPr>
          <p:cNvPicPr>
            <a:picLocks noChangeAspect="1"/>
          </p:cNvPicPr>
          <p:nvPr/>
        </p:nvPicPr>
        <p:blipFill rotWithShape="1">
          <a:blip r:embed="rId2"/>
          <a:srcRect t="13127"/>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E99E0CAF-2CAE-4CFB-A97A-7E168E81B3A4}"/>
              </a:ext>
            </a:extLst>
          </p:cNvPr>
          <p:cNvSpPr>
            <a:spLocks noGrp="1"/>
          </p:cNvSpPr>
          <p:nvPr>
            <p:ph type="ctrTitle"/>
          </p:nvPr>
        </p:nvSpPr>
        <p:spPr>
          <a:xfrm>
            <a:off x="8022021" y="3231931"/>
            <a:ext cx="3852041" cy="1834056"/>
          </a:xfrm>
        </p:spPr>
        <p:txBody>
          <a:bodyPr>
            <a:normAutofit/>
          </a:bodyPr>
          <a:lstStyle/>
          <a:p>
            <a:r>
              <a:rPr lang="en-SG" sz="4000"/>
              <a:t>HOLMUSK DATA CHALLENGE</a:t>
            </a:r>
          </a:p>
        </p:txBody>
      </p:sp>
      <p:sp>
        <p:nvSpPr>
          <p:cNvPr id="3" name="Subtitle 2">
            <a:extLst>
              <a:ext uri="{FF2B5EF4-FFF2-40B4-BE49-F238E27FC236}">
                <a16:creationId xmlns:a16="http://schemas.microsoft.com/office/drawing/2014/main" id="{C17B74CA-29D3-43E5-9B5C-937897333854}"/>
              </a:ext>
            </a:extLst>
          </p:cNvPr>
          <p:cNvSpPr>
            <a:spLocks noGrp="1"/>
          </p:cNvSpPr>
          <p:nvPr>
            <p:ph type="subTitle" idx="1"/>
          </p:nvPr>
        </p:nvSpPr>
        <p:spPr>
          <a:xfrm>
            <a:off x="7782910" y="5242675"/>
            <a:ext cx="4330262" cy="1013746"/>
          </a:xfrm>
        </p:spPr>
        <p:txBody>
          <a:bodyPr>
            <a:normAutofit/>
          </a:bodyPr>
          <a:lstStyle/>
          <a:p>
            <a:r>
              <a:rPr lang="en-SG" sz="2600" dirty="0"/>
              <a:t>Jon </a:t>
            </a:r>
            <a:r>
              <a:rPr lang="en-SG" sz="2600" dirty="0" err="1"/>
              <a:t>Barrenetxea</a:t>
            </a:r>
            <a:endParaRPr lang="en-SG" sz="2600" dirty="0"/>
          </a:p>
          <a:p>
            <a:r>
              <a:rPr lang="en-SG" sz="2200" dirty="0"/>
              <a:t>25.1.2022</a:t>
            </a:r>
            <a:endParaRPr lang="en-SG" sz="1600" dirty="0"/>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24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AE846-EF44-48A2-9EB3-9CAFF919409E}"/>
              </a:ext>
            </a:extLst>
          </p:cNvPr>
          <p:cNvSpPr>
            <a:spLocks noGrp="1"/>
          </p:cNvSpPr>
          <p:nvPr>
            <p:ph type="title"/>
          </p:nvPr>
        </p:nvSpPr>
        <p:spPr>
          <a:xfrm>
            <a:off x="838200" y="136520"/>
            <a:ext cx="10515600" cy="1325563"/>
          </a:xfrm>
        </p:spPr>
        <p:txBody>
          <a:bodyPr>
            <a:normAutofit fontScale="90000"/>
          </a:bodyPr>
          <a:lstStyle/>
          <a:p>
            <a:pPr algn="ctr"/>
            <a:r>
              <a:rPr lang="en-SG" dirty="0"/>
              <a:t>Dealing with confounding I: Estimating treatment effect through propensity score matching</a:t>
            </a:r>
          </a:p>
        </p:txBody>
      </p:sp>
      <p:sp>
        <p:nvSpPr>
          <p:cNvPr id="3" name="Content Placeholder 2">
            <a:extLst>
              <a:ext uri="{FF2B5EF4-FFF2-40B4-BE49-F238E27FC236}">
                <a16:creationId xmlns:a16="http://schemas.microsoft.com/office/drawing/2014/main" id="{5720DF5C-E571-49C0-9B70-F1A6DE47A2D2}"/>
              </a:ext>
            </a:extLst>
          </p:cNvPr>
          <p:cNvSpPr>
            <a:spLocks noGrp="1"/>
          </p:cNvSpPr>
          <p:nvPr>
            <p:ph idx="1"/>
          </p:nvPr>
        </p:nvSpPr>
        <p:spPr/>
        <p:txBody>
          <a:bodyPr/>
          <a:lstStyle/>
          <a:p>
            <a:endParaRPr lang="en-SG" dirty="0"/>
          </a:p>
        </p:txBody>
      </p:sp>
      <p:pic>
        <p:nvPicPr>
          <p:cNvPr id="8" name="Picture 7">
            <a:extLst>
              <a:ext uri="{FF2B5EF4-FFF2-40B4-BE49-F238E27FC236}">
                <a16:creationId xmlns:a16="http://schemas.microsoft.com/office/drawing/2014/main" id="{51C12FBE-9DF0-42DD-BAA8-2F7CB8B6BEEC}"/>
              </a:ext>
            </a:extLst>
          </p:cNvPr>
          <p:cNvPicPr>
            <a:picLocks noChangeAspect="1"/>
          </p:cNvPicPr>
          <p:nvPr/>
        </p:nvPicPr>
        <p:blipFill>
          <a:blip r:embed="rId2"/>
          <a:stretch>
            <a:fillRect/>
          </a:stretch>
        </p:blipFill>
        <p:spPr>
          <a:xfrm>
            <a:off x="3629526" y="1407692"/>
            <a:ext cx="4835450" cy="3522429"/>
          </a:xfrm>
          <a:prstGeom prst="rect">
            <a:avLst/>
          </a:prstGeom>
        </p:spPr>
      </p:pic>
      <p:grpSp>
        <p:nvGrpSpPr>
          <p:cNvPr id="11" name="Group 10">
            <a:extLst>
              <a:ext uri="{FF2B5EF4-FFF2-40B4-BE49-F238E27FC236}">
                <a16:creationId xmlns:a16="http://schemas.microsoft.com/office/drawing/2014/main" id="{9B7E9F55-1B67-4B70-82E2-6CAA359DB0C5}"/>
              </a:ext>
            </a:extLst>
          </p:cNvPr>
          <p:cNvGrpSpPr/>
          <p:nvPr/>
        </p:nvGrpSpPr>
        <p:grpSpPr>
          <a:xfrm>
            <a:off x="2073442" y="4881993"/>
            <a:ext cx="7459578" cy="1514719"/>
            <a:chOff x="2073442" y="5122629"/>
            <a:chExt cx="7459578" cy="1514719"/>
          </a:xfrm>
        </p:grpSpPr>
        <p:pic>
          <p:nvPicPr>
            <p:cNvPr id="7" name="Picture 6">
              <a:extLst>
                <a:ext uri="{FF2B5EF4-FFF2-40B4-BE49-F238E27FC236}">
                  <a16:creationId xmlns:a16="http://schemas.microsoft.com/office/drawing/2014/main" id="{DE541F88-C0B1-4943-A745-BD26232F7143}"/>
                </a:ext>
              </a:extLst>
            </p:cNvPr>
            <p:cNvPicPr>
              <a:picLocks noChangeAspect="1"/>
            </p:cNvPicPr>
            <p:nvPr/>
          </p:nvPicPr>
          <p:blipFill rotWithShape="1">
            <a:blip r:embed="rId3"/>
            <a:srcRect l="19243" t="57193" r="35559" b="26492"/>
            <a:stretch/>
          </p:blipFill>
          <p:spPr>
            <a:xfrm>
              <a:off x="2073442" y="5122629"/>
              <a:ext cx="7459578" cy="1514719"/>
            </a:xfrm>
            <a:prstGeom prst="rect">
              <a:avLst/>
            </a:prstGeom>
          </p:spPr>
        </p:pic>
        <p:sp>
          <p:nvSpPr>
            <p:cNvPr id="9" name="Rectangle 8">
              <a:extLst>
                <a:ext uri="{FF2B5EF4-FFF2-40B4-BE49-F238E27FC236}">
                  <a16:creationId xmlns:a16="http://schemas.microsoft.com/office/drawing/2014/main" id="{BE2488FD-CB85-4D66-B275-14F5BE3C8449}"/>
                </a:ext>
              </a:extLst>
            </p:cNvPr>
            <p:cNvSpPr/>
            <p:nvPr/>
          </p:nvSpPr>
          <p:spPr>
            <a:xfrm>
              <a:off x="2971800" y="5474368"/>
              <a:ext cx="1636295" cy="10185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7F1A1BB8-79A7-4E35-9EE1-0A7BC419690B}"/>
                </a:ext>
              </a:extLst>
            </p:cNvPr>
            <p:cNvSpPr/>
            <p:nvPr/>
          </p:nvSpPr>
          <p:spPr>
            <a:xfrm>
              <a:off x="6749716" y="5474367"/>
              <a:ext cx="2783304" cy="10185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2" name="Arrow: Chevron 11">
            <a:extLst>
              <a:ext uri="{FF2B5EF4-FFF2-40B4-BE49-F238E27FC236}">
                <a16:creationId xmlns:a16="http://schemas.microsoft.com/office/drawing/2014/main" id="{8A6A6551-228C-42E6-B1B8-4443E2AF7243}"/>
              </a:ext>
            </a:extLst>
          </p:cNvPr>
          <p:cNvSpPr/>
          <p:nvPr/>
        </p:nvSpPr>
        <p:spPr>
          <a:xfrm>
            <a:off x="288749" y="6406361"/>
            <a:ext cx="3888000" cy="448387"/>
          </a:xfrm>
          <a:prstGeom prst="chevr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solidFill>
                  <a:schemeClr val="tx1"/>
                </a:solidFill>
              </a:rPr>
              <a:t>Cleaning</a:t>
            </a:r>
          </a:p>
        </p:txBody>
      </p:sp>
      <p:sp>
        <p:nvSpPr>
          <p:cNvPr id="13" name="Arrow: Chevron 12">
            <a:extLst>
              <a:ext uri="{FF2B5EF4-FFF2-40B4-BE49-F238E27FC236}">
                <a16:creationId xmlns:a16="http://schemas.microsoft.com/office/drawing/2014/main" id="{EB7634AB-C4F2-45CF-BF4D-0C5E9D55C362}"/>
              </a:ext>
            </a:extLst>
          </p:cNvPr>
          <p:cNvSpPr/>
          <p:nvPr/>
        </p:nvSpPr>
        <p:spPr>
          <a:xfrm>
            <a:off x="4134856" y="6414385"/>
            <a:ext cx="3888000" cy="448387"/>
          </a:xfrm>
          <a:prstGeom prst="chevron">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solidFill>
                  <a:schemeClr val="tx1"/>
                </a:solidFill>
              </a:rPr>
              <a:t>Exploratory analysis</a:t>
            </a:r>
          </a:p>
        </p:txBody>
      </p:sp>
      <p:sp>
        <p:nvSpPr>
          <p:cNvPr id="14" name="Arrow: Chevron 13">
            <a:extLst>
              <a:ext uri="{FF2B5EF4-FFF2-40B4-BE49-F238E27FC236}">
                <a16:creationId xmlns:a16="http://schemas.microsoft.com/office/drawing/2014/main" id="{3125CAAF-7D88-48D4-B951-40139923CC02}"/>
              </a:ext>
            </a:extLst>
          </p:cNvPr>
          <p:cNvSpPr/>
          <p:nvPr/>
        </p:nvSpPr>
        <p:spPr>
          <a:xfrm>
            <a:off x="7992978" y="6410375"/>
            <a:ext cx="3888000" cy="448387"/>
          </a:xfrm>
          <a:prstGeom prst="chevron">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u="sng" dirty="0">
                <a:solidFill>
                  <a:schemeClr val="tx1"/>
                </a:solidFill>
              </a:rPr>
              <a:t>Statistical analysis</a:t>
            </a:r>
          </a:p>
        </p:txBody>
      </p:sp>
    </p:spTree>
    <p:extLst>
      <p:ext uri="{BB962C8B-B14F-4D97-AF65-F5344CB8AC3E}">
        <p14:creationId xmlns:p14="http://schemas.microsoft.com/office/powerpoint/2010/main" val="3459945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3E5684F-9524-414B-ADBE-BAE7E0D73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0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96CCBF-9C0B-4B1F-8F2B-507CD7256819}"/>
              </a:ext>
            </a:extLst>
          </p:cNvPr>
          <p:cNvSpPr>
            <a:spLocks noGrp="1"/>
          </p:cNvSpPr>
          <p:nvPr>
            <p:ph type="title"/>
          </p:nvPr>
        </p:nvSpPr>
        <p:spPr>
          <a:xfrm>
            <a:off x="288749" y="562236"/>
            <a:ext cx="3999971" cy="1686349"/>
          </a:xfrm>
        </p:spPr>
        <p:txBody>
          <a:bodyPr>
            <a:normAutofit/>
          </a:bodyPr>
          <a:lstStyle/>
          <a:p>
            <a:r>
              <a:rPr lang="en-SG" sz="2800" dirty="0"/>
              <a:t>Propensity score distribution pattern across different confounders</a:t>
            </a:r>
          </a:p>
        </p:txBody>
      </p:sp>
      <p:sp>
        <p:nvSpPr>
          <p:cNvPr id="3" name="Content Placeholder 2">
            <a:extLst>
              <a:ext uri="{FF2B5EF4-FFF2-40B4-BE49-F238E27FC236}">
                <a16:creationId xmlns:a16="http://schemas.microsoft.com/office/drawing/2014/main" id="{17837509-79E1-4478-9A9B-6891CC7E9D9C}"/>
              </a:ext>
            </a:extLst>
          </p:cNvPr>
          <p:cNvSpPr>
            <a:spLocks noGrp="1"/>
          </p:cNvSpPr>
          <p:nvPr>
            <p:ph idx="1"/>
          </p:nvPr>
        </p:nvSpPr>
        <p:spPr>
          <a:xfrm>
            <a:off x="213035" y="2382717"/>
            <a:ext cx="4251669" cy="3707050"/>
          </a:xfrm>
        </p:spPr>
        <p:txBody>
          <a:bodyPr>
            <a:normAutofit/>
          </a:bodyPr>
          <a:lstStyle/>
          <a:p>
            <a:r>
              <a:rPr lang="en-US" sz="2400" dirty="0"/>
              <a:t>Except for number of drugs, there is no obvious distribution pattern of propensity scores for the rest of the covariates</a:t>
            </a:r>
          </a:p>
          <a:p>
            <a:r>
              <a:rPr lang="en-US" sz="2400" dirty="0"/>
              <a:t>Those with more number of drugs are more likely to be treated with Drug B</a:t>
            </a:r>
            <a:endParaRPr lang="en-SG" sz="2400" dirty="0"/>
          </a:p>
        </p:txBody>
      </p:sp>
      <p:pic>
        <p:nvPicPr>
          <p:cNvPr id="15" name="Picture 14" descr="Chart, scatter chart&#10;&#10;Description automatically generated">
            <a:extLst>
              <a:ext uri="{FF2B5EF4-FFF2-40B4-BE49-F238E27FC236}">
                <a16:creationId xmlns:a16="http://schemas.microsoft.com/office/drawing/2014/main" id="{B90DC168-ABFF-44D7-B9EA-EC173CD0AFB9}"/>
              </a:ext>
            </a:extLst>
          </p:cNvPr>
          <p:cNvPicPr>
            <a:picLocks noChangeAspect="1"/>
          </p:cNvPicPr>
          <p:nvPr/>
        </p:nvPicPr>
        <p:blipFill>
          <a:blip r:embed="rId3"/>
          <a:stretch>
            <a:fillRect/>
          </a:stretch>
        </p:blipFill>
        <p:spPr>
          <a:xfrm>
            <a:off x="4506142" y="272449"/>
            <a:ext cx="2619277" cy="2720574"/>
          </a:xfrm>
          <a:prstGeom prst="rect">
            <a:avLst/>
          </a:prstGeom>
        </p:spPr>
      </p:pic>
      <p:pic>
        <p:nvPicPr>
          <p:cNvPr id="16" name="Picture 15" descr="Chart, box and whisker chart&#10;&#10;Description automatically generated">
            <a:extLst>
              <a:ext uri="{FF2B5EF4-FFF2-40B4-BE49-F238E27FC236}">
                <a16:creationId xmlns:a16="http://schemas.microsoft.com/office/drawing/2014/main" id="{EE444C95-2493-4468-9255-101DE01041AD}"/>
              </a:ext>
            </a:extLst>
          </p:cNvPr>
          <p:cNvPicPr>
            <a:picLocks noChangeAspect="1"/>
          </p:cNvPicPr>
          <p:nvPr/>
        </p:nvPicPr>
        <p:blipFill>
          <a:blip r:embed="rId4"/>
          <a:stretch>
            <a:fillRect/>
          </a:stretch>
        </p:blipFill>
        <p:spPr>
          <a:xfrm>
            <a:off x="7119398" y="723602"/>
            <a:ext cx="2524172" cy="1815061"/>
          </a:xfrm>
          <a:prstGeom prst="rect">
            <a:avLst/>
          </a:prstGeom>
        </p:spPr>
      </p:pic>
      <p:pic>
        <p:nvPicPr>
          <p:cNvPr id="10" name="Picture 9" descr="Chart, box and whisker chart&#10;&#10;Description automatically generated">
            <a:extLst>
              <a:ext uri="{FF2B5EF4-FFF2-40B4-BE49-F238E27FC236}">
                <a16:creationId xmlns:a16="http://schemas.microsoft.com/office/drawing/2014/main" id="{C96112A8-8C73-41DB-8325-57823677C237}"/>
              </a:ext>
            </a:extLst>
          </p:cNvPr>
          <p:cNvPicPr>
            <a:picLocks noChangeAspect="1"/>
          </p:cNvPicPr>
          <p:nvPr/>
        </p:nvPicPr>
        <p:blipFill>
          <a:blip r:embed="rId5"/>
          <a:stretch>
            <a:fillRect/>
          </a:stretch>
        </p:blipFill>
        <p:spPr>
          <a:xfrm>
            <a:off x="9457586" y="723602"/>
            <a:ext cx="2524172" cy="1815061"/>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36C2C4EC-2109-4F0D-8AAA-4AF24F5F1C27}"/>
              </a:ext>
            </a:extLst>
          </p:cNvPr>
          <p:cNvPicPr>
            <a:picLocks noChangeAspect="1"/>
          </p:cNvPicPr>
          <p:nvPr/>
        </p:nvPicPr>
        <p:blipFill>
          <a:blip r:embed="rId6"/>
          <a:stretch>
            <a:fillRect/>
          </a:stretch>
        </p:blipFill>
        <p:spPr>
          <a:xfrm>
            <a:off x="6986536" y="3497687"/>
            <a:ext cx="2619277" cy="1883448"/>
          </a:xfrm>
          <a:prstGeom prst="rect">
            <a:avLst/>
          </a:prstGeom>
          <a:ln>
            <a:solidFill>
              <a:srgbClr val="FF0000"/>
            </a:solidFill>
          </a:ln>
        </p:spPr>
      </p:pic>
      <p:pic>
        <p:nvPicPr>
          <p:cNvPr id="11" name="Picture 10" descr="Chart, box and whisker chart&#10;&#10;Description automatically generated">
            <a:extLst>
              <a:ext uri="{FF2B5EF4-FFF2-40B4-BE49-F238E27FC236}">
                <a16:creationId xmlns:a16="http://schemas.microsoft.com/office/drawing/2014/main" id="{39910CC9-B303-4288-9823-93372DC4F3BB}"/>
              </a:ext>
            </a:extLst>
          </p:cNvPr>
          <p:cNvPicPr>
            <a:picLocks noChangeAspect="1"/>
          </p:cNvPicPr>
          <p:nvPr/>
        </p:nvPicPr>
        <p:blipFill>
          <a:blip r:embed="rId7"/>
          <a:stretch>
            <a:fillRect/>
          </a:stretch>
        </p:blipFill>
        <p:spPr>
          <a:xfrm>
            <a:off x="4454198" y="3496561"/>
            <a:ext cx="2508275" cy="1883447"/>
          </a:xfrm>
          <a:prstGeom prst="rect">
            <a:avLst/>
          </a:prstGeom>
        </p:spPr>
      </p:pic>
      <p:pic>
        <p:nvPicPr>
          <p:cNvPr id="9" name="Picture 8">
            <a:extLst>
              <a:ext uri="{FF2B5EF4-FFF2-40B4-BE49-F238E27FC236}">
                <a16:creationId xmlns:a16="http://schemas.microsoft.com/office/drawing/2014/main" id="{98EE4A9C-F4DE-4413-88F5-316863CB9842}"/>
              </a:ext>
            </a:extLst>
          </p:cNvPr>
          <p:cNvPicPr>
            <a:picLocks noChangeAspect="1"/>
          </p:cNvPicPr>
          <p:nvPr/>
        </p:nvPicPr>
        <p:blipFill>
          <a:blip r:embed="rId8"/>
          <a:stretch>
            <a:fillRect/>
          </a:stretch>
        </p:blipFill>
        <p:spPr>
          <a:xfrm>
            <a:off x="9647251" y="3496561"/>
            <a:ext cx="2524172" cy="1815061"/>
          </a:xfrm>
          <a:prstGeom prst="rect">
            <a:avLst/>
          </a:prstGeom>
        </p:spPr>
      </p:pic>
      <p:sp>
        <p:nvSpPr>
          <p:cNvPr id="25" name="Arrow: Chevron 24">
            <a:extLst>
              <a:ext uri="{FF2B5EF4-FFF2-40B4-BE49-F238E27FC236}">
                <a16:creationId xmlns:a16="http://schemas.microsoft.com/office/drawing/2014/main" id="{F9F4FFC4-B560-4944-B22D-6DE64F96E7ED}"/>
              </a:ext>
            </a:extLst>
          </p:cNvPr>
          <p:cNvSpPr/>
          <p:nvPr/>
        </p:nvSpPr>
        <p:spPr>
          <a:xfrm>
            <a:off x="288749" y="6406361"/>
            <a:ext cx="3888000" cy="448387"/>
          </a:xfrm>
          <a:prstGeom prst="chevr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solidFill>
                  <a:schemeClr val="tx1"/>
                </a:solidFill>
              </a:rPr>
              <a:t>Cleaning</a:t>
            </a:r>
          </a:p>
        </p:txBody>
      </p:sp>
      <p:sp>
        <p:nvSpPr>
          <p:cNvPr id="26" name="Arrow: Chevron 25">
            <a:extLst>
              <a:ext uri="{FF2B5EF4-FFF2-40B4-BE49-F238E27FC236}">
                <a16:creationId xmlns:a16="http://schemas.microsoft.com/office/drawing/2014/main" id="{5743842B-051A-4F9D-B344-6B81EB228CF9}"/>
              </a:ext>
            </a:extLst>
          </p:cNvPr>
          <p:cNvSpPr/>
          <p:nvPr/>
        </p:nvSpPr>
        <p:spPr>
          <a:xfrm>
            <a:off x="4134856" y="6414385"/>
            <a:ext cx="3888000" cy="448387"/>
          </a:xfrm>
          <a:prstGeom prst="chevron">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solidFill>
                  <a:schemeClr val="tx1"/>
                </a:solidFill>
              </a:rPr>
              <a:t>Exploratory analysis</a:t>
            </a:r>
          </a:p>
        </p:txBody>
      </p:sp>
      <p:sp>
        <p:nvSpPr>
          <p:cNvPr id="27" name="Arrow: Chevron 26">
            <a:extLst>
              <a:ext uri="{FF2B5EF4-FFF2-40B4-BE49-F238E27FC236}">
                <a16:creationId xmlns:a16="http://schemas.microsoft.com/office/drawing/2014/main" id="{9BC206C5-D46F-4D2B-8217-3402C0174A1B}"/>
              </a:ext>
            </a:extLst>
          </p:cNvPr>
          <p:cNvSpPr/>
          <p:nvPr/>
        </p:nvSpPr>
        <p:spPr>
          <a:xfrm>
            <a:off x="7992978" y="6410375"/>
            <a:ext cx="3888000" cy="448387"/>
          </a:xfrm>
          <a:prstGeom prst="chevron">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u="sng" dirty="0">
                <a:solidFill>
                  <a:schemeClr val="tx1"/>
                </a:solidFill>
              </a:rPr>
              <a:t>Statistical analysis</a:t>
            </a:r>
          </a:p>
        </p:txBody>
      </p:sp>
    </p:spTree>
    <p:extLst>
      <p:ext uri="{BB962C8B-B14F-4D97-AF65-F5344CB8AC3E}">
        <p14:creationId xmlns:p14="http://schemas.microsoft.com/office/powerpoint/2010/main" val="3296600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2C5C8-4266-4125-B291-A639D2433425}"/>
              </a:ext>
            </a:extLst>
          </p:cNvPr>
          <p:cNvSpPr>
            <a:spLocks noGrp="1"/>
          </p:cNvSpPr>
          <p:nvPr>
            <p:ph type="title"/>
          </p:nvPr>
        </p:nvSpPr>
        <p:spPr>
          <a:xfrm>
            <a:off x="838199" y="136525"/>
            <a:ext cx="10515600" cy="1325563"/>
          </a:xfrm>
        </p:spPr>
        <p:txBody>
          <a:bodyPr/>
          <a:lstStyle/>
          <a:p>
            <a:pPr algn="ctr"/>
            <a:r>
              <a:rPr lang="en-SG" dirty="0"/>
              <a:t>Dealing with confounding II: Accounting for propensity scores in survival regression model</a:t>
            </a:r>
          </a:p>
        </p:txBody>
      </p:sp>
      <p:graphicFrame>
        <p:nvGraphicFramePr>
          <p:cNvPr id="5" name="Content Placeholder 4">
            <a:extLst>
              <a:ext uri="{FF2B5EF4-FFF2-40B4-BE49-F238E27FC236}">
                <a16:creationId xmlns:a16="http://schemas.microsoft.com/office/drawing/2014/main" id="{B0DBE40E-8F19-432B-86E2-CF2621F1FFE3}"/>
              </a:ext>
            </a:extLst>
          </p:cNvPr>
          <p:cNvGraphicFramePr>
            <a:graphicFrameLocks noGrp="1"/>
          </p:cNvGraphicFramePr>
          <p:nvPr>
            <p:ph idx="1"/>
            <p:extLst>
              <p:ext uri="{D42A27DB-BD31-4B8C-83A1-F6EECF244321}">
                <p14:modId xmlns:p14="http://schemas.microsoft.com/office/powerpoint/2010/main" val="3450226419"/>
              </p:ext>
            </p:extLst>
          </p:nvPr>
        </p:nvGraphicFramePr>
        <p:xfrm>
          <a:off x="5959636" y="1707850"/>
          <a:ext cx="5710995" cy="3017520"/>
        </p:xfrm>
        <a:graphic>
          <a:graphicData uri="http://schemas.openxmlformats.org/drawingml/2006/table">
            <a:tbl>
              <a:tblPr>
                <a:tableStyleId>{F5AB1C69-6EDB-4FF4-983F-18BD219EF322}</a:tableStyleId>
              </a:tblPr>
              <a:tblGrid>
                <a:gridCol w="1247280">
                  <a:extLst>
                    <a:ext uri="{9D8B030D-6E8A-4147-A177-3AD203B41FA5}">
                      <a16:colId xmlns:a16="http://schemas.microsoft.com/office/drawing/2014/main" val="2753779885"/>
                    </a:ext>
                  </a:extLst>
                </a:gridCol>
                <a:gridCol w="1037118">
                  <a:extLst>
                    <a:ext uri="{9D8B030D-6E8A-4147-A177-3AD203B41FA5}">
                      <a16:colId xmlns:a16="http://schemas.microsoft.com/office/drawing/2014/main" val="2144944262"/>
                    </a:ext>
                  </a:extLst>
                </a:gridCol>
                <a:gridCol w="1142199">
                  <a:extLst>
                    <a:ext uri="{9D8B030D-6E8A-4147-A177-3AD203B41FA5}">
                      <a16:colId xmlns:a16="http://schemas.microsoft.com/office/drawing/2014/main" val="351986693"/>
                    </a:ext>
                  </a:extLst>
                </a:gridCol>
                <a:gridCol w="1142199">
                  <a:extLst>
                    <a:ext uri="{9D8B030D-6E8A-4147-A177-3AD203B41FA5}">
                      <a16:colId xmlns:a16="http://schemas.microsoft.com/office/drawing/2014/main" val="3202471749"/>
                    </a:ext>
                  </a:extLst>
                </a:gridCol>
                <a:gridCol w="1142199">
                  <a:extLst>
                    <a:ext uri="{9D8B030D-6E8A-4147-A177-3AD203B41FA5}">
                      <a16:colId xmlns:a16="http://schemas.microsoft.com/office/drawing/2014/main" val="2375906813"/>
                    </a:ext>
                  </a:extLst>
                </a:gridCol>
              </a:tblGrid>
              <a:tr h="914400">
                <a:tc>
                  <a:txBody>
                    <a:bodyPr/>
                    <a:lstStyle/>
                    <a:p>
                      <a:endParaRPr lang="en-SG" sz="1800" dirty="0">
                        <a:effectLst/>
                      </a:endParaRPr>
                    </a:p>
                  </a:txBody>
                  <a:tcPr anchor="ctr"/>
                </a:tc>
                <a:tc>
                  <a:txBody>
                    <a:bodyPr/>
                    <a:lstStyle/>
                    <a:p>
                      <a:pPr algn="ctr"/>
                      <a:r>
                        <a:rPr lang="en-SG" sz="1800" dirty="0">
                          <a:effectLst/>
                        </a:rPr>
                        <a:t>HR</a:t>
                      </a:r>
                    </a:p>
                  </a:txBody>
                  <a:tcPr anchor="ctr"/>
                </a:tc>
                <a:tc>
                  <a:txBody>
                    <a:bodyPr/>
                    <a:lstStyle/>
                    <a:p>
                      <a:pPr algn="ctr"/>
                      <a:r>
                        <a:rPr lang="en-SG" sz="1800" dirty="0">
                          <a:effectLst/>
                        </a:rPr>
                        <a:t>95% CI</a:t>
                      </a:r>
                    </a:p>
                  </a:txBody>
                  <a:tcPr anchor="ctr"/>
                </a:tc>
                <a:tc>
                  <a:txBody>
                    <a:bodyPr/>
                    <a:lstStyle/>
                    <a:p>
                      <a:pPr algn="ctr"/>
                      <a:r>
                        <a:rPr lang="en-SG" sz="1800" dirty="0">
                          <a:effectLst/>
                        </a:rPr>
                        <a:t>z</a:t>
                      </a:r>
                    </a:p>
                  </a:txBody>
                  <a:tcPr anchor="ctr"/>
                </a:tc>
                <a:tc>
                  <a:txBody>
                    <a:bodyPr/>
                    <a:lstStyle/>
                    <a:p>
                      <a:pPr algn="ctr"/>
                      <a:r>
                        <a:rPr lang="en-SG" sz="1800" dirty="0">
                          <a:effectLst/>
                        </a:rPr>
                        <a:t>p</a:t>
                      </a:r>
                    </a:p>
                  </a:txBody>
                  <a:tcPr anchor="ctr"/>
                </a:tc>
                <a:extLst>
                  <a:ext uri="{0D108BD9-81ED-4DB2-BD59-A6C34878D82A}">
                    <a16:rowId xmlns:a16="http://schemas.microsoft.com/office/drawing/2014/main" val="4132936346"/>
                  </a:ext>
                </a:extLst>
              </a:tr>
              <a:tr h="914400">
                <a:tc>
                  <a:txBody>
                    <a:bodyPr/>
                    <a:lstStyle/>
                    <a:p>
                      <a:r>
                        <a:rPr lang="en-SG" sz="1800" dirty="0"/>
                        <a:t>Propensity scores</a:t>
                      </a:r>
                    </a:p>
                  </a:txBody>
                  <a:tcPr anchor="ctr"/>
                </a:tc>
                <a:tc>
                  <a:txBody>
                    <a:bodyPr/>
                    <a:lstStyle/>
                    <a:p>
                      <a:pPr algn="ctr"/>
                      <a:r>
                        <a:rPr lang="en-SG" sz="1800" dirty="0"/>
                        <a:t>1.38</a:t>
                      </a:r>
                    </a:p>
                  </a:txBody>
                  <a:tcPr anchor="ctr"/>
                </a:tc>
                <a:tc>
                  <a:txBody>
                    <a:bodyPr/>
                    <a:lstStyle/>
                    <a:p>
                      <a:pPr algn="ctr"/>
                      <a:r>
                        <a:rPr lang="en-SG" sz="1800" dirty="0"/>
                        <a:t>1.18-1.62</a:t>
                      </a:r>
                    </a:p>
                  </a:txBody>
                  <a:tcPr anchor="ctr"/>
                </a:tc>
                <a:tc>
                  <a:txBody>
                    <a:bodyPr/>
                    <a:lstStyle/>
                    <a:p>
                      <a:pPr algn="ctr"/>
                      <a:r>
                        <a:rPr lang="en-SG" sz="1800" dirty="0"/>
                        <a:t>4.01</a:t>
                      </a:r>
                    </a:p>
                  </a:txBody>
                  <a:tcPr anchor="ctr"/>
                </a:tc>
                <a:tc>
                  <a:txBody>
                    <a:bodyPr/>
                    <a:lstStyle/>
                    <a:p>
                      <a:pPr algn="ctr"/>
                      <a:r>
                        <a:rPr lang="en-SG" sz="1800"/>
                        <a:t>&lt;0.005</a:t>
                      </a:r>
                    </a:p>
                  </a:txBody>
                  <a:tcPr anchor="ctr"/>
                </a:tc>
                <a:extLst>
                  <a:ext uri="{0D108BD9-81ED-4DB2-BD59-A6C34878D82A}">
                    <a16:rowId xmlns:a16="http://schemas.microsoft.com/office/drawing/2014/main" val="53873969"/>
                  </a:ext>
                </a:extLst>
              </a:tr>
              <a:tr h="1188720">
                <a:tc>
                  <a:txBody>
                    <a:bodyPr/>
                    <a:lstStyle/>
                    <a:p>
                      <a:r>
                        <a:rPr lang="en-SG" sz="1800" dirty="0"/>
                        <a:t>Drug B treatment</a:t>
                      </a:r>
                    </a:p>
                  </a:txBody>
                  <a:tcPr anchor="ctr">
                    <a:solidFill>
                      <a:schemeClr val="accent2">
                        <a:lumMod val="40000"/>
                        <a:lumOff val="60000"/>
                      </a:schemeClr>
                    </a:solidFill>
                  </a:tcPr>
                </a:tc>
                <a:tc>
                  <a:txBody>
                    <a:bodyPr/>
                    <a:lstStyle/>
                    <a:p>
                      <a:pPr algn="ctr"/>
                      <a:r>
                        <a:rPr lang="en-SG" sz="1800" dirty="0"/>
                        <a:t>1.02</a:t>
                      </a:r>
                    </a:p>
                  </a:txBody>
                  <a:tcPr anchor="ctr">
                    <a:solidFill>
                      <a:schemeClr val="accent2">
                        <a:lumMod val="40000"/>
                        <a:lumOff val="60000"/>
                      </a:schemeClr>
                    </a:solidFill>
                  </a:tcPr>
                </a:tc>
                <a:tc>
                  <a:txBody>
                    <a:bodyPr/>
                    <a:lstStyle/>
                    <a:p>
                      <a:pPr algn="ctr"/>
                      <a:r>
                        <a:rPr lang="en-SG" sz="1800" dirty="0"/>
                        <a:t>0.94-1.10</a:t>
                      </a:r>
                    </a:p>
                  </a:txBody>
                  <a:tcPr anchor="ctr">
                    <a:solidFill>
                      <a:schemeClr val="accent2">
                        <a:lumMod val="40000"/>
                        <a:lumOff val="60000"/>
                      </a:schemeClr>
                    </a:solidFill>
                  </a:tcPr>
                </a:tc>
                <a:tc>
                  <a:txBody>
                    <a:bodyPr/>
                    <a:lstStyle/>
                    <a:p>
                      <a:pPr algn="ctr"/>
                      <a:r>
                        <a:rPr lang="en-SG" sz="1800" dirty="0"/>
                        <a:t>0.42</a:t>
                      </a:r>
                    </a:p>
                  </a:txBody>
                  <a:tcPr anchor="ctr">
                    <a:solidFill>
                      <a:schemeClr val="accent2">
                        <a:lumMod val="40000"/>
                        <a:lumOff val="60000"/>
                      </a:schemeClr>
                    </a:solidFill>
                  </a:tcPr>
                </a:tc>
                <a:tc>
                  <a:txBody>
                    <a:bodyPr/>
                    <a:lstStyle/>
                    <a:p>
                      <a:pPr algn="ctr"/>
                      <a:r>
                        <a:rPr lang="en-SG" sz="1800" dirty="0"/>
                        <a:t>0.67</a:t>
                      </a:r>
                    </a:p>
                  </a:txBody>
                  <a:tcPr anchor="ctr">
                    <a:solidFill>
                      <a:schemeClr val="accent2">
                        <a:lumMod val="40000"/>
                        <a:lumOff val="60000"/>
                      </a:schemeClr>
                    </a:solidFill>
                  </a:tcPr>
                </a:tc>
                <a:extLst>
                  <a:ext uri="{0D108BD9-81ED-4DB2-BD59-A6C34878D82A}">
                    <a16:rowId xmlns:a16="http://schemas.microsoft.com/office/drawing/2014/main" val="1093446535"/>
                  </a:ext>
                </a:extLst>
              </a:tr>
            </a:tbl>
          </a:graphicData>
        </a:graphic>
      </p:graphicFrame>
      <p:pic>
        <p:nvPicPr>
          <p:cNvPr id="4" name="Picture 3">
            <a:extLst>
              <a:ext uri="{FF2B5EF4-FFF2-40B4-BE49-F238E27FC236}">
                <a16:creationId xmlns:a16="http://schemas.microsoft.com/office/drawing/2014/main" id="{F747C8C3-127F-4305-B5C5-14862EAB0ABF}"/>
              </a:ext>
            </a:extLst>
          </p:cNvPr>
          <p:cNvPicPr>
            <a:picLocks noChangeAspect="1"/>
          </p:cNvPicPr>
          <p:nvPr/>
        </p:nvPicPr>
        <p:blipFill>
          <a:blip r:embed="rId2"/>
          <a:stretch>
            <a:fillRect/>
          </a:stretch>
        </p:blipFill>
        <p:spPr>
          <a:xfrm>
            <a:off x="188494" y="1643893"/>
            <a:ext cx="5249780" cy="2937098"/>
          </a:xfrm>
          <a:prstGeom prst="rect">
            <a:avLst/>
          </a:prstGeom>
        </p:spPr>
      </p:pic>
      <p:sp>
        <p:nvSpPr>
          <p:cNvPr id="7" name="TextBox 6">
            <a:extLst>
              <a:ext uri="{FF2B5EF4-FFF2-40B4-BE49-F238E27FC236}">
                <a16:creationId xmlns:a16="http://schemas.microsoft.com/office/drawing/2014/main" id="{C280CDB2-5053-4BEE-AD40-EC402462087D}"/>
              </a:ext>
            </a:extLst>
          </p:cNvPr>
          <p:cNvSpPr txBox="1"/>
          <p:nvPr/>
        </p:nvSpPr>
        <p:spPr>
          <a:xfrm>
            <a:off x="433137" y="5127544"/>
            <a:ext cx="11237494" cy="830997"/>
          </a:xfrm>
          <a:prstGeom prst="rect">
            <a:avLst/>
          </a:prstGeom>
          <a:noFill/>
        </p:spPr>
        <p:txBody>
          <a:bodyPr wrap="square">
            <a:spAutoFit/>
          </a:bodyPr>
          <a:lstStyle/>
          <a:p>
            <a:pPr algn="ctr"/>
            <a:r>
              <a:rPr lang="en-US" sz="2400" dirty="0"/>
              <a:t>After accounting for propensity scores, we find no evidence of differences between drugs A and B for the occurrence of bleeding events </a:t>
            </a:r>
            <a:endParaRPr lang="en-SG" sz="2400" dirty="0"/>
          </a:p>
        </p:txBody>
      </p:sp>
      <p:sp>
        <p:nvSpPr>
          <p:cNvPr id="9" name="Arrow: Chevron 8">
            <a:extLst>
              <a:ext uri="{FF2B5EF4-FFF2-40B4-BE49-F238E27FC236}">
                <a16:creationId xmlns:a16="http://schemas.microsoft.com/office/drawing/2014/main" id="{53B68571-3777-4910-A91E-39E29C4AB604}"/>
              </a:ext>
            </a:extLst>
          </p:cNvPr>
          <p:cNvSpPr/>
          <p:nvPr/>
        </p:nvSpPr>
        <p:spPr>
          <a:xfrm>
            <a:off x="288749" y="6406361"/>
            <a:ext cx="3888000" cy="448387"/>
          </a:xfrm>
          <a:prstGeom prst="chevr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solidFill>
                  <a:schemeClr val="tx1"/>
                </a:solidFill>
              </a:rPr>
              <a:t>Cleaning</a:t>
            </a:r>
          </a:p>
        </p:txBody>
      </p:sp>
      <p:sp>
        <p:nvSpPr>
          <p:cNvPr id="10" name="Arrow: Chevron 9">
            <a:extLst>
              <a:ext uri="{FF2B5EF4-FFF2-40B4-BE49-F238E27FC236}">
                <a16:creationId xmlns:a16="http://schemas.microsoft.com/office/drawing/2014/main" id="{2F92A2BA-0A7D-475D-8F2F-FA5FCB663F27}"/>
              </a:ext>
            </a:extLst>
          </p:cNvPr>
          <p:cNvSpPr/>
          <p:nvPr/>
        </p:nvSpPr>
        <p:spPr>
          <a:xfrm>
            <a:off x="4134856" y="6414385"/>
            <a:ext cx="3888000" cy="448387"/>
          </a:xfrm>
          <a:prstGeom prst="chevron">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solidFill>
                  <a:schemeClr val="tx1"/>
                </a:solidFill>
              </a:rPr>
              <a:t>Exploratory analysis</a:t>
            </a:r>
          </a:p>
        </p:txBody>
      </p:sp>
      <p:sp>
        <p:nvSpPr>
          <p:cNvPr id="11" name="Arrow: Chevron 10">
            <a:extLst>
              <a:ext uri="{FF2B5EF4-FFF2-40B4-BE49-F238E27FC236}">
                <a16:creationId xmlns:a16="http://schemas.microsoft.com/office/drawing/2014/main" id="{C4FB10F2-305C-48C9-88B0-4A56BB8ABD1F}"/>
              </a:ext>
            </a:extLst>
          </p:cNvPr>
          <p:cNvSpPr/>
          <p:nvPr/>
        </p:nvSpPr>
        <p:spPr>
          <a:xfrm>
            <a:off x="7992978" y="6410375"/>
            <a:ext cx="3888000" cy="448387"/>
          </a:xfrm>
          <a:prstGeom prst="chevron">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u="sng" dirty="0">
                <a:solidFill>
                  <a:schemeClr val="tx1"/>
                </a:solidFill>
              </a:rPr>
              <a:t>Statistical analysis</a:t>
            </a:r>
          </a:p>
        </p:txBody>
      </p:sp>
    </p:spTree>
    <p:extLst>
      <p:ext uri="{BB962C8B-B14F-4D97-AF65-F5344CB8AC3E}">
        <p14:creationId xmlns:p14="http://schemas.microsoft.com/office/powerpoint/2010/main" val="2680811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1E8018D-D29A-4B9D-BF9C-9F4D7BA12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CF89B5-30CA-4B3A-8B6C-BFFF27ECF224}"/>
              </a:ext>
            </a:extLst>
          </p:cNvPr>
          <p:cNvSpPr>
            <a:spLocks noGrp="1"/>
          </p:cNvSpPr>
          <p:nvPr>
            <p:ph type="title"/>
          </p:nvPr>
        </p:nvSpPr>
        <p:spPr>
          <a:xfrm>
            <a:off x="838200" y="3884449"/>
            <a:ext cx="4215063" cy="2398712"/>
          </a:xfrm>
        </p:spPr>
        <p:txBody>
          <a:bodyPr>
            <a:normAutofit/>
          </a:bodyPr>
          <a:lstStyle/>
          <a:p>
            <a:r>
              <a:rPr lang="en-SG" sz="4100" dirty="0"/>
              <a:t>Multivariable analysis to identify confounders</a:t>
            </a:r>
          </a:p>
        </p:txBody>
      </p:sp>
      <p:sp>
        <p:nvSpPr>
          <p:cNvPr id="3" name="Content Placeholder 2">
            <a:extLst>
              <a:ext uri="{FF2B5EF4-FFF2-40B4-BE49-F238E27FC236}">
                <a16:creationId xmlns:a16="http://schemas.microsoft.com/office/drawing/2014/main" id="{6D3FDD53-6135-4CC9-8EA4-7E29BC1AA2A6}"/>
              </a:ext>
            </a:extLst>
          </p:cNvPr>
          <p:cNvSpPr>
            <a:spLocks noGrp="1"/>
          </p:cNvSpPr>
          <p:nvPr>
            <p:ph idx="1"/>
          </p:nvPr>
        </p:nvSpPr>
        <p:spPr>
          <a:xfrm>
            <a:off x="5639706" y="3884449"/>
            <a:ext cx="5714093" cy="2398713"/>
          </a:xfrm>
        </p:spPr>
        <p:txBody>
          <a:bodyPr anchor="ctr">
            <a:normAutofit/>
          </a:bodyPr>
          <a:lstStyle/>
          <a:p>
            <a:pPr marL="0" indent="0">
              <a:buNone/>
            </a:pPr>
            <a:r>
              <a:rPr lang="en-SG" sz="2400" dirty="0"/>
              <a:t>Drug B results in more risk of bleeding events over time after accounting for diagnosis scores, number of drugs taken and number of comorbidities…</a:t>
            </a:r>
          </a:p>
        </p:txBody>
      </p:sp>
      <p:grpSp>
        <p:nvGrpSpPr>
          <p:cNvPr id="14" name="Group 13">
            <a:extLst>
              <a:ext uri="{FF2B5EF4-FFF2-40B4-BE49-F238E27FC236}">
                <a16:creationId xmlns:a16="http://schemas.microsoft.com/office/drawing/2014/main" id="{715D91FB-9F05-4057-A85A-05DB77B8EF66}"/>
              </a:ext>
            </a:extLst>
          </p:cNvPr>
          <p:cNvGrpSpPr/>
          <p:nvPr/>
        </p:nvGrpSpPr>
        <p:grpSpPr>
          <a:xfrm>
            <a:off x="144379" y="952728"/>
            <a:ext cx="3753853" cy="2017695"/>
            <a:chOff x="144379" y="952728"/>
            <a:chExt cx="3753853" cy="2017695"/>
          </a:xfrm>
        </p:grpSpPr>
        <p:pic>
          <p:nvPicPr>
            <p:cNvPr id="8" name="Picture 7">
              <a:extLst>
                <a:ext uri="{FF2B5EF4-FFF2-40B4-BE49-F238E27FC236}">
                  <a16:creationId xmlns:a16="http://schemas.microsoft.com/office/drawing/2014/main" id="{C3BBF822-65F5-403A-91E0-8F74B9A3A43E}"/>
                </a:ext>
              </a:extLst>
            </p:cNvPr>
            <p:cNvPicPr>
              <a:picLocks noChangeAspect="1"/>
            </p:cNvPicPr>
            <p:nvPr/>
          </p:nvPicPr>
          <p:blipFill>
            <a:blip r:embed="rId3"/>
            <a:stretch>
              <a:fillRect/>
            </a:stretch>
          </p:blipFill>
          <p:spPr>
            <a:xfrm>
              <a:off x="144379" y="952728"/>
              <a:ext cx="3753853" cy="2017695"/>
            </a:xfrm>
            <a:prstGeom prst="rect">
              <a:avLst/>
            </a:prstGeom>
          </p:spPr>
        </p:pic>
        <p:sp>
          <p:nvSpPr>
            <p:cNvPr id="16" name="Rectangle 15">
              <a:extLst>
                <a:ext uri="{FF2B5EF4-FFF2-40B4-BE49-F238E27FC236}">
                  <a16:creationId xmlns:a16="http://schemas.microsoft.com/office/drawing/2014/main" id="{3BCA6E00-B3F9-4727-A465-DFB3E57B4CBC}"/>
                </a:ext>
              </a:extLst>
            </p:cNvPr>
            <p:cNvSpPr/>
            <p:nvPr/>
          </p:nvSpPr>
          <p:spPr>
            <a:xfrm>
              <a:off x="2310063" y="1010651"/>
              <a:ext cx="1443790" cy="1443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5" name="Group 14">
            <a:extLst>
              <a:ext uri="{FF2B5EF4-FFF2-40B4-BE49-F238E27FC236}">
                <a16:creationId xmlns:a16="http://schemas.microsoft.com/office/drawing/2014/main" id="{9EDDBCE5-10E8-4F76-8189-6C3D1B7CEE23}"/>
              </a:ext>
            </a:extLst>
          </p:cNvPr>
          <p:cNvGrpSpPr/>
          <p:nvPr/>
        </p:nvGrpSpPr>
        <p:grpSpPr>
          <a:xfrm>
            <a:off x="3972527" y="952729"/>
            <a:ext cx="3635262" cy="1953952"/>
            <a:chOff x="3972527" y="952729"/>
            <a:chExt cx="3635262" cy="1953952"/>
          </a:xfrm>
        </p:grpSpPr>
        <p:pic>
          <p:nvPicPr>
            <p:cNvPr id="10" name="Picture 9">
              <a:extLst>
                <a:ext uri="{FF2B5EF4-FFF2-40B4-BE49-F238E27FC236}">
                  <a16:creationId xmlns:a16="http://schemas.microsoft.com/office/drawing/2014/main" id="{18BEF4FA-48CE-49E2-9F50-7E74603B11C0}"/>
                </a:ext>
              </a:extLst>
            </p:cNvPr>
            <p:cNvPicPr>
              <a:picLocks noChangeAspect="1"/>
            </p:cNvPicPr>
            <p:nvPr/>
          </p:nvPicPr>
          <p:blipFill>
            <a:blip r:embed="rId4"/>
            <a:stretch>
              <a:fillRect/>
            </a:stretch>
          </p:blipFill>
          <p:spPr>
            <a:xfrm>
              <a:off x="3972527" y="952729"/>
              <a:ext cx="3635262" cy="1953952"/>
            </a:xfrm>
            <a:prstGeom prst="rect">
              <a:avLst/>
            </a:prstGeom>
          </p:spPr>
        </p:pic>
        <p:sp>
          <p:nvSpPr>
            <p:cNvPr id="18" name="Rectangle 17">
              <a:extLst>
                <a:ext uri="{FF2B5EF4-FFF2-40B4-BE49-F238E27FC236}">
                  <a16:creationId xmlns:a16="http://schemas.microsoft.com/office/drawing/2014/main" id="{B0620838-C176-48F3-842B-B6FDDB25E92B}"/>
                </a:ext>
              </a:extLst>
            </p:cNvPr>
            <p:cNvSpPr/>
            <p:nvPr/>
          </p:nvSpPr>
          <p:spPr>
            <a:xfrm>
              <a:off x="5915525" y="1295397"/>
              <a:ext cx="1604211" cy="1604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1" name="Group 20">
            <a:extLst>
              <a:ext uri="{FF2B5EF4-FFF2-40B4-BE49-F238E27FC236}">
                <a16:creationId xmlns:a16="http://schemas.microsoft.com/office/drawing/2014/main" id="{CA137F09-52F7-4FAB-A32D-11C85C96FE4C}"/>
              </a:ext>
            </a:extLst>
          </p:cNvPr>
          <p:cNvGrpSpPr/>
          <p:nvPr/>
        </p:nvGrpSpPr>
        <p:grpSpPr>
          <a:xfrm>
            <a:off x="7924709" y="952729"/>
            <a:ext cx="3635262" cy="1953952"/>
            <a:chOff x="7924709" y="952729"/>
            <a:chExt cx="3635262" cy="1953952"/>
          </a:xfrm>
        </p:grpSpPr>
        <p:pic>
          <p:nvPicPr>
            <p:cNvPr id="12" name="Picture 11">
              <a:extLst>
                <a:ext uri="{FF2B5EF4-FFF2-40B4-BE49-F238E27FC236}">
                  <a16:creationId xmlns:a16="http://schemas.microsoft.com/office/drawing/2014/main" id="{838B4F45-8DA2-48E8-B3EC-CA2FF9CFEB84}"/>
                </a:ext>
              </a:extLst>
            </p:cNvPr>
            <p:cNvPicPr>
              <a:picLocks noChangeAspect="1"/>
            </p:cNvPicPr>
            <p:nvPr/>
          </p:nvPicPr>
          <p:blipFill>
            <a:blip r:embed="rId5"/>
            <a:stretch>
              <a:fillRect/>
            </a:stretch>
          </p:blipFill>
          <p:spPr>
            <a:xfrm>
              <a:off x="7924709" y="952729"/>
              <a:ext cx="3635262" cy="1953952"/>
            </a:xfrm>
            <a:prstGeom prst="rect">
              <a:avLst/>
            </a:prstGeom>
          </p:spPr>
        </p:pic>
        <p:sp>
          <p:nvSpPr>
            <p:cNvPr id="20" name="Rectangle 19">
              <a:extLst>
                <a:ext uri="{FF2B5EF4-FFF2-40B4-BE49-F238E27FC236}">
                  <a16:creationId xmlns:a16="http://schemas.microsoft.com/office/drawing/2014/main" id="{4FF32EE6-ACE7-4C3B-87D4-BED80603575D}"/>
                </a:ext>
              </a:extLst>
            </p:cNvPr>
            <p:cNvSpPr/>
            <p:nvPr/>
          </p:nvSpPr>
          <p:spPr>
            <a:xfrm>
              <a:off x="9725529" y="1495922"/>
              <a:ext cx="1536030" cy="1403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22" name="Arrow: Chevron 21">
            <a:extLst>
              <a:ext uri="{FF2B5EF4-FFF2-40B4-BE49-F238E27FC236}">
                <a16:creationId xmlns:a16="http://schemas.microsoft.com/office/drawing/2014/main" id="{3E831CE1-8AEC-4458-B21F-BCEED52D4171}"/>
              </a:ext>
            </a:extLst>
          </p:cNvPr>
          <p:cNvSpPr/>
          <p:nvPr/>
        </p:nvSpPr>
        <p:spPr>
          <a:xfrm>
            <a:off x="288749" y="6406361"/>
            <a:ext cx="3888000" cy="448387"/>
          </a:xfrm>
          <a:prstGeom prst="chevr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solidFill>
                  <a:schemeClr val="tx1"/>
                </a:solidFill>
              </a:rPr>
              <a:t>Cleaning</a:t>
            </a:r>
          </a:p>
        </p:txBody>
      </p:sp>
      <p:sp>
        <p:nvSpPr>
          <p:cNvPr id="23" name="Arrow: Chevron 22">
            <a:extLst>
              <a:ext uri="{FF2B5EF4-FFF2-40B4-BE49-F238E27FC236}">
                <a16:creationId xmlns:a16="http://schemas.microsoft.com/office/drawing/2014/main" id="{479E5377-3D20-424B-B564-54BB293DA230}"/>
              </a:ext>
            </a:extLst>
          </p:cNvPr>
          <p:cNvSpPr/>
          <p:nvPr/>
        </p:nvSpPr>
        <p:spPr>
          <a:xfrm>
            <a:off x="4134856" y="6414385"/>
            <a:ext cx="3888000" cy="448387"/>
          </a:xfrm>
          <a:prstGeom prst="chevron">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solidFill>
                  <a:schemeClr val="tx1"/>
                </a:solidFill>
              </a:rPr>
              <a:t>Exploratory analysis</a:t>
            </a:r>
          </a:p>
        </p:txBody>
      </p:sp>
      <p:sp>
        <p:nvSpPr>
          <p:cNvPr id="24" name="Arrow: Chevron 23">
            <a:extLst>
              <a:ext uri="{FF2B5EF4-FFF2-40B4-BE49-F238E27FC236}">
                <a16:creationId xmlns:a16="http://schemas.microsoft.com/office/drawing/2014/main" id="{203C515D-0453-43B8-A9DB-B8FAE50399E8}"/>
              </a:ext>
            </a:extLst>
          </p:cNvPr>
          <p:cNvSpPr/>
          <p:nvPr/>
        </p:nvSpPr>
        <p:spPr>
          <a:xfrm>
            <a:off x="7992978" y="6410375"/>
            <a:ext cx="3888000" cy="448387"/>
          </a:xfrm>
          <a:prstGeom prst="chevron">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u="sng" dirty="0">
                <a:solidFill>
                  <a:schemeClr val="tx1"/>
                </a:solidFill>
              </a:rPr>
              <a:t>Statistical analysis</a:t>
            </a:r>
          </a:p>
        </p:txBody>
      </p:sp>
    </p:spTree>
    <p:extLst>
      <p:ext uri="{BB962C8B-B14F-4D97-AF65-F5344CB8AC3E}">
        <p14:creationId xmlns:p14="http://schemas.microsoft.com/office/powerpoint/2010/main" val="3165835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2176800-0F05-4957-A5A5-152E146D8805}"/>
              </a:ext>
            </a:extLst>
          </p:cNvPr>
          <p:cNvGrpSpPr/>
          <p:nvPr/>
        </p:nvGrpSpPr>
        <p:grpSpPr>
          <a:xfrm>
            <a:off x="0" y="197570"/>
            <a:ext cx="4134856" cy="2892976"/>
            <a:chOff x="572414" y="895402"/>
            <a:chExt cx="3601576" cy="2437345"/>
          </a:xfrm>
        </p:grpSpPr>
        <p:pic>
          <p:nvPicPr>
            <p:cNvPr id="5" name="Picture 4">
              <a:extLst>
                <a:ext uri="{FF2B5EF4-FFF2-40B4-BE49-F238E27FC236}">
                  <a16:creationId xmlns:a16="http://schemas.microsoft.com/office/drawing/2014/main" id="{3A954648-CA5A-4D18-8686-977E63F78320}"/>
                </a:ext>
              </a:extLst>
            </p:cNvPr>
            <p:cNvPicPr>
              <a:picLocks noChangeAspect="1"/>
            </p:cNvPicPr>
            <p:nvPr/>
          </p:nvPicPr>
          <p:blipFill>
            <a:blip r:embed="rId2"/>
            <a:stretch>
              <a:fillRect/>
            </a:stretch>
          </p:blipFill>
          <p:spPr>
            <a:xfrm>
              <a:off x="572414" y="895402"/>
              <a:ext cx="3601576" cy="2437345"/>
            </a:xfrm>
            <a:prstGeom prst="rect">
              <a:avLst/>
            </a:prstGeom>
          </p:spPr>
        </p:pic>
        <p:sp>
          <p:nvSpPr>
            <p:cNvPr id="6" name="Rectangle 5">
              <a:extLst>
                <a:ext uri="{FF2B5EF4-FFF2-40B4-BE49-F238E27FC236}">
                  <a16:creationId xmlns:a16="http://schemas.microsoft.com/office/drawing/2014/main" id="{84CE94F8-3B0C-4470-ADAA-0804835AD55C}"/>
                </a:ext>
              </a:extLst>
            </p:cNvPr>
            <p:cNvSpPr/>
            <p:nvPr/>
          </p:nvSpPr>
          <p:spPr>
            <a:xfrm>
              <a:off x="2586789" y="1624262"/>
              <a:ext cx="1443790" cy="1443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7" name="Group 6">
            <a:extLst>
              <a:ext uri="{FF2B5EF4-FFF2-40B4-BE49-F238E27FC236}">
                <a16:creationId xmlns:a16="http://schemas.microsoft.com/office/drawing/2014/main" id="{1BBD26F4-11B5-4315-966F-6A7DDDE3F7FE}"/>
              </a:ext>
            </a:extLst>
          </p:cNvPr>
          <p:cNvGrpSpPr/>
          <p:nvPr/>
        </p:nvGrpSpPr>
        <p:grpSpPr>
          <a:xfrm>
            <a:off x="3827833" y="1608584"/>
            <a:ext cx="4195023" cy="2815173"/>
            <a:chOff x="4295211" y="895089"/>
            <a:chExt cx="3601577" cy="2424058"/>
          </a:xfrm>
        </p:grpSpPr>
        <p:pic>
          <p:nvPicPr>
            <p:cNvPr id="8" name="Picture 7">
              <a:extLst>
                <a:ext uri="{FF2B5EF4-FFF2-40B4-BE49-F238E27FC236}">
                  <a16:creationId xmlns:a16="http://schemas.microsoft.com/office/drawing/2014/main" id="{7E15A4F6-593C-4DA3-8F34-5880FB7735B3}"/>
                </a:ext>
              </a:extLst>
            </p:cNvPr>
            <p:cNvPicPr>
              <a:picLocks noChangeAspect="1"/>
            </p:cNvPicPr>
            <p:nvPr/>
          </p:nvPicPr>
          <p:blipFill>
            <a:blip r:embed="rId3"/>
            <a:stretch>
              <a:fillRect/>
            </a:stretch>
          </p:blipFill>
          <p:spPr>
            <a:xfrm>
              <a:off x="4295211" y="895089"/>
              <a:ext cx="3601577" cy="2424058"/>
            </a:xfrm>
            <a:prstGeom prst="rect">
              <a:avLst/>
            </a:prstGeom>
          </p:spPr>
        </p:pic>
        <p:sp>
          <p:nvSpPr>
            <p:cNvPr id="9" name="Rectangle 8">
              <a:extLst>
                <a:ext uri="{FF2B5EF4-FFF2-40B4-BE49-F238E27FC236}">
                  <a16:creationId xmlns:a16="http://schemas.microsoft.com/office/drawing/2014/main" id="{582BB5CD-8E96-4BFB-B563-897BFC472A1A}"/>
                </a:ext>
              </a:extLst>
            </p:cNvPr>
            <p:cNvSpPr/>
            <p:nvPr/>
          </p:nvSpPr>
          <p:spPr>
            <a:xfrm>
              <a:off x="6044954" y="1900990"/>
              <a:ext cx="825078" cy="1082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0" name="Group 9">
            <a:extLst>
              <a:ext uri="{FF2B5EF4-FFF2-40B4-BE49-F238E27FC236}">
                <a16:creationId xmlns:a16="http://schemas.microsoft.com/office/drawing/2014/main" id="{57B25CFC-B151-4596-82FC-1E08145419C0}"/>
              </a:ext>
            </a:extLst>
          </p:cNvPr>
          <p:cNvGrpSpPr/>
          <p:nvPr/>
        </p:nvGrpSpPr>
        <p:grpSpPr>
          <a:xfrm>
            <a:off x="7820526" y="3224679"/>
            <a:ext cx="4236916" cy="2815173"/>
            <a:chOff x="7896788" y="895089"/>
            <a:chExt cx="3800545" cy="2424058"/>
          </a:xfrm>
        </p:grpSpPr>
        <p:pic>
          <p:nvPicPr>
            <p:cNvPr id="11" name="Picture 10">
              <a:extLst>
                <a:ext uri="{FF2B5EF4-FFF2-40B4-BE49-F238E27FC236}">
                  <a16:creationId xmlns:a16="http://schemas.microsoft.com/office/drawing/2014/main" id="{96502A83-F1B6-405C-88E7-F3B5D80B7B01}"/>
                </a:ext>
              </a:extLst>
            </p:cNvPr>
            <p:cNvPicPr>
              <a:picLocks noChangeAspect="1"/>
            </p:cNvPicPr>
            <p:nvPr/>
          </p:nvPicPr>
          <p:blipFill>
            <a:blip r:embed="rId4"/>
            <a:stretch>
              <a:fillRect/>
            </a:stretch>
          </p:blipFill>
          <p:spPr>
            <a:xfrm>
              <a:off x="7896788" y="895089"/>
              <a:ext cx="3800545" cy="2424058"/>
            </a:xfrm>
            <a:prstGeom prst="rect">
              <a:avLst/>
            </a:prstGeom>
          </p:spPr>
        </p:pic>
        <p:sp>
          <p:nvSpPr>
            <p:cNvPr id="12" name="Rectangle 11">
              <a:extLst>
                <a:ext uri="{FF2B5EF4-FFF2-40B4-BE49-F238E27FC236}">
                  <a16:creationId xmlns:a16="http://schemas.microsoft.com/office/drawing/2014/main" id="{029C4D50-40BE-475B-9252-9FEDB7B194AB}"/>
                </a:ext>
              </a:extLst>
            </p:cNvPr>
            <p:cNvSpPr/>
            <p:nvPr/>
          </p:nvSpPr>
          <p:spPr>
            <a:xfrm>
              <a:off x="9901989" y="1962153"/>
              <a:ext cx="324853" cy="952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3" name="Content Placeholder 2">
            <a:extLst>
              <a:ext uri="{FF2B5EF4-FFF2-40B4-BE49-F238E27FC236}">
                <a16:creationId xmlns:a16="http://schemas.microsoft.com/office/drawing/2014/main" id="{7DD88497-7BC2-4B77-B032-4F36059402D7}"/>
              </a:ext>
            </a:extLst>
          </p:cNvPr>
          <p:cNvSpPr txBox="1">
            <a:spLocks/>
          </p:cNvSpPr>
          <p:nvPr/>
        </p:nvSpPr>
        <p:spPr>
          <a:xfrm>
            <a:off x="288749" y="3955657"/>
            <a:ext cx="4799428" cy="243724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dirty="0"/>
              <a:t>…but the treatment effect becomes non-significant after accounting for specific drugs, comorbidities and lab tests</a:t>
            </a:r>
          </a:p>
        </p:txBody>
      </p:sp>
      <p:sp>
        <p:nvSpPr>
          <p:cNvPr id="15" name="Arrow: Chevron 14">
            <a:extLst>
              <a:ext uri="{FF2B5EF4-FFF2-40B4-BE49-F238E27FC236}">
                <a16:creationId xmlns:a16="http://schemas.microsoft.com/office/drawing/2014/main" id="{2C1B6DAD-69EE-4292-8953-6A3D6BA5F488}"/>
              </a:ext>
            </a:extLst>
          </p:cNvPr>
          <p:cNvSpPr/>
          <p:nvPr/>
        </p:nvSpPr>
        <p:spPr>
          <a:xfrm>
            <a:off x="288749" y="6406361"/>
            <a:ext cx="3888000" cy="448387"/>
          </a:xfrm>
          <a:prstGeom prst="chevr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solidFill>
                  <a:schemeClr val="tx1"/>
                </a:solidFill>
              </a:rPr>
              <a:t>Cleaning</a:t>
            </a:r>
          </a:p>
        </p:txBody>
      </p:sp>
      <p:sp>
        <p:nvSpPr>
          <p:cNvPr id="16" name="Arrow: Chevron 15">
            <a:extLst>
              <a:ext uri="{FF2B5EF4-FFF2-40B4-BE49-F238E27FC236}">
                <a16:creationId xmlns:a16="http://schemas.microsoft.com/office/drawing/2014/main" id="{D4E1DA8E-6BC6-41F0-A6AA-9AD34A85860D}"/>
              </a:ext>
            </a:extLst>
          </p:cNvPr>
          <p:cNvSpPr/>
          <p:nvPr/>
        </p:nvSpPr>
        <p:spPr>
          <a:xfrm>
            <a:off x="4134856" y="6414385"/>
            <a:ext cx="3888000" cy="448387"/>
          </a:xfrm>
          <a:prstGeom prst="chevron">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solidFill>
                  <a:schemeClr val="tx1"/>
                </a:solidFill>
              </a:rPr>
              <a:t>Exploratory analysis</a:t>
            </a:r>
          </a:p>
        </p:txBody>
      </p:sp>
      <p:sp>
        <p:nvSpPr>
          <p:cNvPr id="17" name="Arrow: Chevron 16">
            <a:extLst>
              <a:ext uri="{FF2B5EF4-FFF2-40B4-BE49-F238E27FC236}">
                <a16:creationId xmlns:a16="http://schemas.microsoft.com/office/drawing/2014/main" id="{DE343A18-0491-4341-A88D-5BDC6303BFF4}"/>
              </a:ext>
            </a:extLst>
          </p:cNvPr>
          <p:cNvSpPr/>
          <p:nvPr/>
        </p:nvSpPr>
        <p:spPr>
          <a:xfrm>
            <a:off x="7992978" y="6410375"/>
            <a:ext cx="3888000" cy="448387"/>
          </a:xfrm>
          <a:prstGeom prst="chevron">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u="sng" dirty="0">
                <a:solidFill>
                  <a:schemeClr val="tx1"/>
                </a:solidFill>
              </a:rPr>
              <a:t>Statistical analysis</a:t>
            </a:r>
          </a:p>
        </p:txBody>
      </p:sp>
    </p:spTree>
    <p:extLst>
      <p:ext uri="{BB962C8B-B14F-4D97-AF65-F5344CB8AC3E}">
        <p14:creationId xmlns:p14="http://schemas.microsoft.com/office/powerpoint/2010/main" val="1316461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7DC78C-9690-464B-AB5F-D15121E667CA}"/>
              </a:ext>
            </a:extLst>
          </p:cNvPr>
          <p:cNvSpPr>
            <a:spLocks noGrp="1"/>
          </p:cNvSpPr>
          <p:nvPr>
            <p:ph type="title"/>
          </p:nvPr>
        </p:nvSpPr>
        <p:spPr>
          <a:xfrm>
            <a:off x="838200" y="253397"/>
            <a:ext cx="10515600" cy="1273233"/>
          </a:xfrm>
        </p:spPr>
        <p:txBody>
          <a:bodyPr>
            <a:normAutofit/>
          </a:bodyPr>
          <a:lstStyle/>
          <a:p>
            <a:pPr algn="ctr"/>
            <a:r>
              <a:rPr lang="en-SG" dirty="0"/>
              <a:t>Conclusions</a:t>
            </a:r>
          </a:p>
        </p:txBody>
      </p:sp>
      <p:sp>
        <p:nvSpPr>
          <p:cNvPr id="25" name="Rectangle 2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1D0DBDE-7564-4CC7-B3E5-DAA07073AC56}"/>
              </a:ext>
            </a:extLst>
          </p:cNvPr>
          <p:cNvSpPr>
            <a:spLocks noGrp="1"/>
          </p:cNvSpPr>
          <p:nvPr>
            <p:ph idx="1"/>
          </p:nvPr>
        </p:nvSpPr>
        <p:spPr>
          <a:xfrm>
            <a:off x="838199" y="2478023"/>
            <a:ext cx="10916653" cy="3946839"/>
          </a:xfrm>
        </p:spPr>
        <p:txBody>
          <a:bodyPr>
            <a:normAutofit lnSpcReduction="10000"/>
          </a:bodyPr>
          <a:lstStyle/>
          <a:p>
            <a:r>
              <a:rPr lang="en-SG" sz="2400" dirty="0"/>
              <a:t>There is no evidence to indicate any difference in the occurrence of bleeding events between drugs A and drug B</a:t>
            </a:r>
          </a:p>
          <a:p>
            <a:pPr marL="0" indent="0">
              <a:buNone/>
            </a:pPr>
            <a:endParaRPr lang="en-SG" sz="2400" dirty="0"/>
          </a:p>
          <a:p>
            <a:r>
              <a:rPr lang="en-SG" sz="2400" dirty="0"/>
              <a:t>Any significant difference observed between both drugs is likely to be confounded by other drugs, comorbidities and lab results</a:t>
            </a:r>
          </a:p>
          <a:p>
            <a:pPr marL="0" indent="0">
              <a:buNone/>
            </a:pPr>
            <a:endParaRPr lang="en-SG" sz="2400" dirty="0"/>
          </a:p>
          <a:p>
            <a:r>
              <a:rPr lang="en-SG" sz="2400" dirty="0"/>
              <a:t>The following variables showed the strongest confounding effect size</a:t>
            </a:r>
          </a:p>
          <a:p>
            <a:pPr lvl="1"/>
            <a:r>
              <a:rPr lang="en-SG" dirty="0"/>
              <a:t>diagnosis_12</a:t>
            </a:r>
          </a:p>
          <a:p>
            <a:pPr lvl="1"/>
            <a:r>
              <a:rPr lang="en-SG" dirty="0"/>
              <a:t>other_drugs_2</a:t>
            </a:r>
          </a:p>
          <a:p>
            <a:pPr lvl="1"/>
            <a:r>
              <a:rPr lang="en-SG" dirty="0"/>
              <a:t>lab_1 and lab_7</a:t>
            </a:r>
          </a:p>
          <a:p>
            <a:pPr lvl="1"/>
            <a:endParaRPr lang="en-SG" dirty="0"/>
          </a:p>
          <a:p>
            <a:pPr lvl="1"/>
            <a:endParaRPr lang="en-SG" dirty="0"/>
          </a:p>
        </p:txBody>
      </p:sp>
    </p:spTree>
    <p:extLst>
      <p:ext uri="{BB962C8B-B14F-4D97-AF65-F5344CB8AC3E}">
        <p14:creationId xmlns:p14="http://schemas.microsoft.com/office/powerpoint/2010/main" val="723035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D31475-7B3F-45F7-BE3D-23A4D0DC8C96}"/>
              </a:ext>
            </a:extLst>
          </p:cNvPr>
          <p:cNvSpPr>
            <a:spLocks noGrp="1"/>
          </p:cNvSpPr>
          <p:nvPr>
            <p:ph type="title"/>
          </p:nvPr>
        </p:nvSpPr>
        <p:spPr>
          <a:xfrm>
            <a:off x="838200" y="253397"/>
            <a:ext cx="10515600" cy="1273233"/>
          </a:xfrm>
        </p:spPr>
        <p:txBody>
          <a:bodyPr>
            <a:normAutofit/>
          </a:bodyPr>
          <a:lstStyle/>
          <a:p>
            <a:r>
              <a:rPr lang="en-SG" sz="4000"/>
              <a:t>Next steps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78D90EE-B826-4E6B-ACF2-9990A8A62B6E}"/>
              </a:ext>
            </a:extLst>
          </p:cNvPr>
          <p:cNvSpPr>
            <a:spLocks noGrp="1"/>
          </p:cNvSpPr>
          <p:nvPr>
            <p:ph idx="1"/>
          </p:nvPr>
        </p:nvSpPr>
        <p:spPr>
          <a:xfrm>
            <a:off x="838200" y="2478024"/>
            <a:ext cx="10515600" cy="3694176"/>
          </a:xfrm>
        </p:spPr>
        <p:txBody>
          <a:bodyPr>
            <a:normAutofit/>
          </a:bodyPr>
          <a:lstStyle/>
          <a:p>
            <a:r>
              <a:rPr lang="en-SG" dirty="0"/>
              <a:t>Run stratified analysis by strong confounders (e.g. ‘diagnosis_12’) to test treatment differences</a:t>
            </a:r>
          </a:p>
          <a:p>
            <a:pPr lvl="1"/>
            <a:r>
              <a:rPr lang="en-SG" sz="2800" dirty="0"/>
              <a:t>Alternative: use data driven feature importance algorithms (e.g. random forest) to guide stratification</a:t>
            </a:r>
          </a:p>
          <a:p>
            <a:pPr marL="0" indent="0">
              <a:buNone/>
            </a:pPr>
            <a:endParaRPr lang="en-SG" dirty="0"/>
          </a:p>
          <a:p>
            <a:r>
              <a:rPr lang="en-SG" dirty="0"/>
              <a:t>Sensitivity analysis with Accelerated Failure Time (AFT) models, since two covariates (Diag_score_2 and lab_5) did not meet proportionality of hazards assumptions required for Cox regression</a:t>
            </a:r>
          </a:p>
        </p:txBody>
      </p:sp>
    </p:spTree>
    <p:extLst>
      <p:ext uri="{BB962C8B-B14F-4D97-AF65-F5344CB8AC3E}">
        <p14:creationId xmlns:p14="http://schemas.microsoft.com/office/powerpoint/2010/main" val="190252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176E37-2CA1-4861-B5ED-188E9FC5CF94}"/>
              </a:ext>
            </a:extLst>
          </p:cNvPr>
          <p:cNvSpPr>
            <a:spLocks noGrp="1"/>
          </p:cNvSpPr>
          <p:nvPr>
            <p:ph type="title"/>
          </p:nvPr>
        </p:nvSpPr>
        <p:spPr>
          <a:xfrm>
            <a:off x="635000" y="640823"/>
            <a:ext cx="3418659" cy="5583148"/>
          </a:xfrm>
        </p:spPr>
        <p:txBody>
          <a:bodyPr anchor="ctr">
            <a:normAutofit/>
          </a:bodyPr>
          <a:lstStyle/>
          <a:p>
            <a:r>
              <a:rPr lang="en-SG" sz="5400"/>
              <a:t>Problem Statement</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408A4CA-68D2-4BF0-814D-19A16BBADFCF}"/>
              </a:ext>
            </a:extLst>
          </p:cNvPr>
          <p:cNvGraphicFramePr>
            <a:graphicFrameLocks noGrp="1"/>
          </p:cNvGraphicFramePr>
          <p:nvPr>
            <p:ph idx="1"/>
            <p:extLst>
              <p:ext uri="{D42A27DB-BD31-4B8C-83A1-F6EECF244321}">
                <p14:modId xmlns:p14="http://schemas.microsoft.com/office/powerpoint/2010/main" val="257309124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5493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6EBCE6-D7A7-4963-B293-76F6DDB58699}"/>
              </a:ext>
            </a:extLst>
          </p:cNvPr>
          <p:cNvSpPr>
            <a:spLocks noGrp="1"/>
          </p:cNvSpPr>
          <p:nvPr>
            <p:ph type="title"/>
          </p:nvPr>
        </p:nvSpPr>
        <p:spPr>
          <a:xfrm>
            <a:off x="643467" y="321734"/>
            <a:ext cx="10905066" cy="1135737"/>
          </a:xfrm>
        </p:spPr>
        <p:txBody>
          <a:bodyPr>
            <a:normAutofit/>
          </a:bodyPr>
          <a:lstStyle/>
          <a:p>
            <a:pPr algn="ctr"/>
            <a:r>
              <a:rPr lang="en-SG" sz="5400" dirty="0"/>
              <a:t>Analytical strategy outline</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A04C1DE-05E0-425F-B2B4-4F3592CA6E25}"/>
              </a:ext>
            </a:extLst>
          </p:cNvPr>
          <p:cNvGraphicFramePr>
            <a:graphicFrameLocks noGrp="1"/>
          </p:cNvGraphicFramePr>
          <p:nvPr>
            <p:ph idx="1"/>
            <p:extLst>
              <p:ext uri="{D42A27DB-BD31-4B8C-83A1-F6EECF244321}">
                <p14:modId xmlns:p14="http://schemas.microsoft.com/office/powerpoint/2010/main" val="42247487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0" name="Group 9">
            <a:extLst>
              <a:ext uri="{FF2B5EF4-FFF2-40B4-BE49-F238E27FC236}">
                <a16:creationId xmlns:a16="http://schemas.microsoft.com/office/drawing/2014/main" id="{C6B00B2E-446D-4C65-AAC1-0C6FD84FDE9F}"/>
              </a:ext>
            </a:extLst>
          </p:cNvPr>
          <p:cNvGrpSpPr/>
          <p:nvPr/>
        </p:nvGrpSpPr>
        <p:grpSpPr>
          <a:xfrm>
            <a:off x="895659" y="3926975"/>
            <a:ext cx="3138750" cy="1725317"/>
            <a:chOff x="3688425" y="2208458"/>
            <a:chExt cx="3138750" cy="1725317"/>
          </a:xfrm>
        </p:grpSpPr>
        <p:sp>
          <p:nvSpPr>
            <p:cNvPr id="12" name="Rectangle 11">
              <a:extLst>
                <a:ext uri="{FF2B5EF4-FFF2-40B4-BE49-F238E27FC236}">
                  <a16:creationId xmlns:a16="http://schemas.microsoft.com/office/drawing/2014/main" id="{BD324A05-11B7-49FB-801F-01C8381ACC15}"/>
                </a:ext>
              </a:extLst>
            </p:cNvPr>
            <p:cNvSpPr/>
            <p:nvPr/>
          </p:nvSpPr>
          <p:spPr>
            <a:xfrm>
              <a:off x="3688425" y="2208458"/>
              <a:ext cx="3138750" cy="172531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4" name="TextBox 13">
              <a:extLst>
                <a:ext uri="{FF2B5EF4-FFF2-40B4-BE49-F238E27FC236}">
                  <a16:creationId xmlns:a16="http://schemas.microsoft.com/office/drawing/2014/main" id="{46429F56-4C5B-4EC5-9F28-7CE9EBDFE2A2}"/>
                </a:ext>
              </a:extLst>
            </p:cNvPr>
            <p:cNvSpPr txBox="1"/>
            <p:nvPr/>
          </p:nvSpPr>
          <p:spPr>
            <a:xfrm>
              <a:off x="3688425" y="2208458"/>
              <a:ext cx="3138750" cy="172531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SG" sz="2000" kern="1200" dirty="0"/>
                <a:t>Check missing data/Fill missing values</a:t>
              </a:r>
              <a:endParaRPr lang="en-US" sz="2000" kern="1200" dirty="0"/>
            </a:p>
            <a:p>
              <a:pPr marL="0" lvl="0" indent="0" algn="ctr" defTabSz="889000">
                <a:lnSpc>
                  <a:spcPct val="90000"/>
                </a:lnSpc>
                <a:spcBef>
                  <a:spcPct val="0"/>
                </a:spcBef>
                <a:spcAft>
                  <a:spcPct val="35000"/>
                </a:spcAft>
                <a:buNone/>
              </a:pPr>
              <a:r>
                <a:rPr lang="en-SG" sz="2000" dirty="0"/>
                <a:t>Hot encoding</a:t>
              </a:r>
            </a:p>
            <a:p>
              <a:pPr marL="0" lvl="0" indent="0" algn="ctr" defTabSz="889000">
                <a:lnSpc>
                  <a:spcPct val="90000"/>
                </a:lnSpc>
                <a:spcBef>
                  <a:spcPct val="0"/>
                </a:spcBef>
                <a:spcAft>
                  <a:spcPct val="35000"/>
                </a:spcAft>
                <a:buNone/>
              </a:pPr>
              <a:r>
                <a:rPr lang="en-SG" sz="2000" kern="1200" dirty="0"/>
                <a:t>Dimensionality reduction</a:t>
              </a:r>
              <a:endParaRPr lang="en-US" sz="2000" kern="1200" dirty="0"/>
            </a:p>
          </p:txBody>
        </p:sp>
      </p:grpSp>
    </p:spTree>
    <p:extLst>
      <p:ext uri="{BB962C8B-B14F-4D97-AF65-F5344CB8AC3E}">
        <p14:creationId xmlns:p14="http://schemas.microsoft.com/office/powerpoint/2010/main" val="1358177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4E00D-643F-4BAA-ABFA-5CC7C4D04FC6}"/>
              </a:ext>
            </a:extLst>
          </p:cNvPr>
          <p:cNvSpPr>
            <a:spLocks noGrp="1"/>
          </p:cNvSpPr>
          <p:nvPr>
            <p:ph type="title"/>
          </p:nvPr>
        </p:nvSpPr>
        <p:spPr>
          <a:xfrm>
            <a:off x="823235" y="153192"/>
            <a:ext cx="10515600" cy="1325563"/>
          </a:xfrm>
        </p:spPr>
        <p:txBody>
          <a:bodyPr/>
          <a:lstStyle/>
          <a:p>
            <a:pPr algn="ctr"/>
            <a:r>
              <a:rPr lang="en-SG" dirty="0"/>
              <a:t>Inspecting missing values</a:t>
            </a:r>
          </a:p>
        </p:txBody>
      </p:sp>
      <p:sp>
        <p:nvSpPr>
          <p:cNvPr id="3" name="Content Placeholder 2">
            <a:extLst>
              <a:ext uri="{FF2B5EF4-FFF2-40B4-BE49-F238E27FC236}">
                <a16:creationId xmlns:a16="http://schemas.microsoft.com/office/drawing/2014/main" id="{361DF020-5483-4427-813E-7CE6CE30B734}"/>
              </a:ext>
            </a:extLst>
          </p:cNvPr>
          <p:cNvSpPr>
            <a:spLocks noGrp="1"/>
          </p:cNvSpPr>
          <p:nvPr>
            <p:ph idx="1"/>
          </p:nvPr>
        </p:nvSpPr>
        <p:spPr>
          <a:xfrm>
            <a:off x="7669512" y="2725614"/>
            <a:ext cx="3684288" cy="2057401"/>
          </a:xfrm>
        </p:spPr>
        <p:txBody>
          <a:bodyPr>
            <a:normAutofit/>
          </a:bodyPr>
          <a:lstStyle/>
          <a:p>
            <a:pPr marL="0" indent="0" algn="ctr">
              <a:buNone/>
            </a:pPr>
            <a:r>
              <a:rPr lang="en-SG" sz="3200" dirty="0"/>
              <a:t>‘lab_2’ – ‘lab_8’ variables to have considerable missing data</a:t>
            </a:r>
          </a:p>
        </p:txBody>
      </p:sp>
      <p:pic>
        <p:nvPicPr>
          <p:cNvPr id="4" name="Picture 3">
            <a:extLst>
              <a:ext uri="{FF2B5EF4-FFF2-40B4-BE49-F238E27FC236}">
                <a16:creationId xmlns:a16="http://schemas.microsoft.com/office/drawing/2014/main" id="{BD054D49-9F88-41A2-ACFE-94F5BF701475}"/>
              </a:ext>
            </a:extLst>
          </p:cNvPr>
          <p:cNvPicPr>
            <a:picLocks noChangeAspect="1"/>
          </p:cNvPicPr>
          <p:nvPr/>
        </p:nvPicPr>
        <p:blipFill>
          <a:blip r:embed="rId3"/>
          <a:stretch>
            <a:fillRect/>
          </a:stretch>
        </p:blipFill>
        <p:spPr>
          <a:xfrm>
            <a:off x="326458" y="1690688"/>
            <a:ext cx="7129694" cy="4351338"/>
          </a:xfrm>
          <a:prstGeom prst="rect">
            <a:avLst/>
          </a:prstGeom>
        </p:spPr>
      </p:pic>
      <p:sp>
        <p:nvSpPr>
          <p:cNvPr id="5" name="Oval 4">
            <a:extLst>
              <a:ext uri="{FF2B5EF4-FFF2-40B4-BE49-F238E27FC236}">
                <a16:creationId xmlns:a16="http://schemas.microsoft.com/office/drawing/2014/main" id="{E7B573B9-AC08-4211-91FF-F3E3580CAE8F}"/>
              </a:ext>
            </a:extLst>
          </p:cNvPr>
          <p:cNvSpPr/>
          <p:nvPr/>
        </p:nvSpPr>
        <p:spPr>
          <a:xfrm>
            <a:off x="5310554" y="1690688"/>
            <a:ext cx="2022231" cy="3092327"/>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Arrow: Chevron 5">
            <a:extLst>
              <a:ext uri="{FF2B5EF4-FFF2-40B4-BE49-F238E27FC236}">
                <a16:creationId xmlns:a16="http://schemas.microsoft.com/office/drawing/2014/main" id="{850E21B1-B5A6-473E-AC06-6957A348621A}"/>
              </a:ext>
            </a:extLst>
          </p:cNvPr>
          <p:cNvSpPr/>
          <p:nvPr/>
        </p:nvSpPr>
        <p:spPr>
          <a:xfrm>
            <a:off x="288749" y="6406361"/>
            <a:ext cx="3888000" cy="448387"/>
          </a:xfrm>
          <a:prstGeom prst="chevr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u="sng" dirty="0">
                <a:solidFill>
                  <a:schemeClr val="tx1"/>
                </a:solidFill>
              </a:rPr>
              <a:t>Cleaning</a:t>
            </a:r>
          </a:p>
        </p:txBody>
      </p:sp>
      <p:sp>
        <p:nvSpPr>
          <p:cNvPr id="7" name="Arrow: Chevron 6">
            <a:extLst>
              <a:ext uri="{FF2B5EF4-FFF2-40B4-BE49-F238E27FC236}">
                <a16:creationId xmlns:a16="http://schemas.microsoft.com/office/drawing/2014/main" id="{FFC696EE-4852-48A1-861A-827BF36F09EF}"/>
              </a:ext>
            </a:extLst>
          </p:cNvPr>
          <p:cNvSpPr/>
          <p:nvPr/>
        </p:nvSpPr>
        <p:spPr>
          <a:xfrm>
            <a:off x="4134856" y="6414385"/>
            <a:ext cx="3888000" cy="448387"/>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solidFill>
                  <a:schemeClr val="bg1">
                    <a:lumMod val="75000"/>
                  </a:schemeClr>
                </a:solidFill>
              </a:rPr>
              <a:t>Exploratory analysis</a:t>
            </a:r>
          </a:p>
        </p:txBody>
      </p:sp>
      <p:sp>
        <p:nvSpPr>
          <p:cNvPr id="8" name="Arrow: Chevron 7">
            <a:extLst>
              <a:ext uri="{FF2B5EF4-FFF2-40B4-BE49-F238E27FC236}">
                <a16:creationId xmlns:a16="http://schemas.microsoft.com/office/drawing/2014/main" id="{BA2B6EB4-5494-4F57-A790-C2EFA8B612A2}"/>
              </a:ext>
            </a:extLst>
          </p:cNvPr>
          <p:cNvSpPr/>
          <p:nvPr/>
        </p:nvSpPr>
        <p:spPr>
          <a:xfrm>
            <a:off x="7992978" y="6410375"/>
            <a:ext cx="3888000" cy="448387"/>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solidFill>
                  <a:schemeClr val="bg1">
                    <a:lumMod val="75000"/>
                  </a:schemeClr>
                </a:solidFill>
              </a:rPr>
              <a:t>Statistical analysis</a:t>
            </a:r>
          </a:p>
        </p:txBody>
      </p:sp>
    </p:spTree>
    <p:extLst>
      <p:ext uri="{BB962C8B-B14F-4D97-AF65-F5344CB8AC3E}">
        <p14:creationId xmlns:p14="http://schemas.microsoft.com/office/powerpoint/2010/main" val="3504422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86360-C3D7-4F8E-99E4-CC829EA06FD3}"/>
              </a:ext>
            </a:extLst>
          </p:cNvPr>
          <p:cNvSpPr>
            <a:spLocks noGrp="1"/>
          </p:cNvSpPr>
          <p:nvPr>
            <p:ph type="title"/>
          </p:nvPr>
        </p:nvSpPr>
        <p:spPr>
          <a:xfrm>
            <a:off x="838200" y="365126"/>
            <a:ext cx="10603832" cy="881118"/>
          </a:xfrm>
        </p:spPr>
        <p:txBody>
          <a:bodyPr>
            <a:normAutofit fontScale="90000"/>
          </a:bodyPr>
          <a:lstStyle/>
          <a:p>
            <a:pPr algn="ctr"/>
            <a:r>
              <a:rPr lang="en-SG" dirty="0"/>
              <a:t>Skewed distribution of ‘</a:t>
            </a:r>
            <a:r>
              <a:rPr lang="en-SG" dirty="0" err="1"/>
              <a:t>lab_x</a:t>
            </a:r>
            <a:r>
              <a:rPr lang="en-SG" dirty="0"/>
              <a:t>’ variables: replaced missing values with median</a:t>
            </a:r>
          </a:p>
        </p:txBody>
      </p:sp>
      <p:pic>
        <p:nvPicPr>
          <p:cNvPr id="5" name="Picture 4">
            <a:extLst>
              <a:ext uri="{FF2B5EF4-FFF2-40B4-BE49-F238E27FC236}">
                <a16:creationId xmlns:a16="http://schemas.microsoft.com/office/drawing/2014/main" id="{5E08C62E-E392-454B-B840-72B97EC779A3}"/>
              </a:ext>
            </a:extLst>
          </p:cNvPr>
          <p:cNvPicPr>
            <a:picLocks noChangeAspect="1"/>
          </p:cNvPicPr>
          <p:nvPr/>
        </p:nvPicPr>
        <p:blipFill>
          <a:blip r:embed="rId3"/>
          <a:stretch>
            <a:fillRect/>
          </a:stretch>
        </p:blipFill>
        <p:spPr>
          <a:xfrm>
            <a:off x="617610" y="1398707"/>
            <a:ext cx="4820663" cy="4626107"/>
          </a:xfrm>
          <a:prstGeom prst="rect">
            <a:avLst/>
          </a:prstGeom>
        </p:spPr>
      </p:pic>
      <p:pic>
        <p:nvPicPr>
          <p:cNvPr id="7" name="Picture 6">
            <a:extLst>
              <a:ext uri="{FF2B5EF4-FFF2-40B4-BE49-F238E27FC236}">
                <a16:creationId xmlns:a16="http://schemas.microsoft.com/office/drawing/2014/main" id="{73E1D1F1-764F-414A-BC9C-D210BE514975}"/>
              </a:ext>
            </a:extLst>
          </p:cNvPr>
          <p:cNvPicPr>
            <a:picLocks noChangeAspect="1"/>
          </p:cNvPicPr>
          <p:nvPr/>
        </p:nvPicPr>
        <p:blipFill>
          <a:blip r:embed="rId4"/>
          <a:stretch>
            <a:fillRect/>
          </a:stretch>
        </p:blipFill>
        <p:spPr>
          <a:xfrm>
            <a:off x="5793560" y="1398707"/>
            <a:ext cx="5012447" cy="4746299"/>
          </a:xfrm>
          <a:prstGeom prst="rect">
            <a:avLst/>
          </a:prstGeom>
        </p:spPr>
      </p:pic>
      <p:sp>
        <p:nvSpPr>
          <p:cNvPr id="6" name="Arrow: Chevron 5">
            <a:extLst>
              <a:ext uri="{FF2B5EF4-FFF2-40B4-BE49-F238E27FC236}">
                <a16:creationId xmlns:a16="http://schemas.microsoft.com/office/drawing/2014/main" id="{203F4F26-C75B-4DE7-B655-8D4CCF896AE5}"/>
              </a:ext>
            </a:extLst>
          </p:cNvPr>
          <p:cNvSpPr/>
          <p:nvPr/>
        </p:nvSpPr>
        <p:spPr>
          <a:xfrm>
            <a:off x="288749" y="6406361"/>
            <a:ext cx="3888000" cy="448387"/>
          </a:xfrm>
          <a:prstGeom prst="chevr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u="sng" dirty="0">
                <a:solidFill>
                  <a:schemeClr val="tx1"/>
                </a:solidFill>
              </a:rPr>
              <a:t>Cleaning</a:t>
            </a:r>
          </a:p>
        </p:txBody>
      </p:sp>
      <p:sp>
        <p:nvSpPr>
          <p:cNvPr id="8" name="Arrow: Chevron 7">
            <a:extLst>
              <a:ext uri="{FF2B5EF4-FFF2-40B4-BE49-F238E27FC236}">
                <a16:creationId xmlns:a16="http://schemas.microsoft.com/office/drawing/2014/main" id="{798E5D1D-91B7-4892-96BD-4BFF957A9B8F}"/>
              </a:ext>
            </a:extLst>
          </p:cNvPr>
          <p:cNvSpPr/>
          <p:nvPr/>
        </p:nvSpPr>
        <p:spPr>
          <a:xfrm>
            <a:off x="4134856" y="6414385"/>
            <a:ext cx="3888000" cy="448387"/>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solidFill>
                  <a:schemeClr val="bg1">
                    <a:lumMod val="75000"/>
                  </a:schemeClr>
                </a:solidFill>
              </a:rPr>
              <a:t>Exploratory analysis</a:t>
            </a:r>
          </a:p>
        </p:txBody>
      </p:sp>
      <p:sp>
        <p:nvSpPr>
          <p:cNvPr id="9" name="Arrow: Chevron 8">
            <a:extLst>
              <a:ext uri="{FF2B5EF4-FFF2-40B4-BE49-F238E27FC236}">
                <a16:creationId xmlns:a16="http://schemas.microsoft.com/office/drawing/2014/main" id="{7EEAB971-F1BF-4CD1-A26F-7A9BDB05F605}"/>
              </a:ext>
            </a:extLst>
          </p:cNvPr>
          <p:cNvSpPr/>
          <p:nvPr/>
        </p:nvSpPr>
        <p:spPr>
          <a:xfrm>
            <a:off x="7992978" y="6410375"/>
            <a:ext cx="3888000" cy="448387"/>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solidFill>
                  <a:schemeClr val="bg1">
                    <a:lumMod val="75000"/>
                  </a:schemeClr>
                </a:solidFill>
              </a:rPr>
              <a:t>Statistical analysis</a:t>
            </a:r>
          </a:p>
        </p:txBody>
      </p:sp>
    </p:spTree>
    <p:extLst>
      <p:ext uri="{BB962C8B-B14F-4D97-AF65-F5344CB8AC3E}">
        <p14:creationId xmlns:p14="http://schemas.microsoft.com/office/powerpoint/2010/main" val="1554958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14141FC-8189-47F8-821A-FC9A4E91E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FD0F37B-7E3C-438F-B811-D6940DDD8B38}"/>
              </a:ext>
            </a:extLst>
          </p:cNvPr>
          <p:cNvSpPr>
            <a:spLocks noGrp="1"/>
          </p:cNvSpPr>
          <p:nvPr>
            <p:ph type="title"/>
          </p:nvPr>
        </p:nvSpPr>
        <p:spPr>
          <a:xfrm>
            <a:off x="841248" y="510047"/>
            <a:ext cx="3300984" cy="1645920"/>
          </a:xfrm>
        </p:spPr>
        <p:txBody>
          <a:bodyPr>
            <a:normAutofit/>
          </a:bodyPr>
          <a:lstStyle/>
          <a:p>
            <a:pPr algn="ctr"/>
            <a:r>
              <a:rPr lang="en-SG" sz="4000" dirty="0"/>
              <a:t>Descriptive statistics</a:t>
            </a:r>
          </a:p>
        </p:txBody>
      </p:sp>
      <p:sp>
        <p:nvSpPr>
          <p:cNvPr id="33" name="Rectangle 32">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981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1A9FE12-5E61-40F1-9B21-1D9199253374}"/>
              </a:ext>
            </a:extLst>
          </p:cNvPr>
          <p:cNvSpPr>
            <a:spLocks noGrp="1"/>
          </p:cNvSpPr>
          <p:nvPr>
            <p:ph idx="1"/>
          </p:nvPr>
        </p:nvSpPr>
        <p:spPr>
          <a:xfrm>
            <a:off x="4581144" y="510047"/>
            <a:ext cx="6858000" cy="1645920"/>
          </a:xfrm>
        </p:spPr>
        <p:txBody>
          <a:bodyPr anchor="ctr">
            <a:normAutofit/>
          </a:bodyPr>
          <a:lstStyle/>
          <a:p>
            <a:r>
              <a:rPr lang="en-SG" dirty="0"/>
              <a:t>Old cohort (mean age 77 years)</a:t>
            </a:r>
          </a:p>
          <a:p>
            <a:r>
              <a:rPr lang="en-SG" dirty="0"/>
              <a:t>59% men</a:t>
            </a:r>
          </a:p>
          <a:p>
            <a:r>
              <a:rPr lang="en-SG" dirty="0"/>
              <a:t>56% took drug B</a:t>
            </a:r>
          </a:p>
        </p:txBody>
      </p:sp>
      <p:pic>
        <p:nvPicPr>
          <p:cNvPr id="23" name="Picture 22">
            <a:extLst>
              <a:ext uri="{FF2B5EF4-FFF2-40B4-BE49-F238E27FC236}">
                <a16:creationId xmlns:a16="http://schemas.microsoft.com/office/drawing/2014/main" id="{EC90F3A4-134B-4EEA-9062-DE2CEF265ECE}"/>
              </a:ext>
            </a:extLst>
          </p:cNvPr>
          <p:cNvPicPr>
            <a:picLocks noChangeAspect="1"/>
          </p:cNvPicPr>
          <p:nvPr/>
        </p:nvPicPr>
        <p:blipFill rotWithShape="1">
          <a:blip r:embed="rId3"/>
          <a:srcRect l="33491" r="763" b="-2"/>
          <a:stretch/>
        </p:blipFill>
        <p:spPr>
          <a:xfrm>
            <a:off x="557784" y="2606462"/>
            <a:ext cx="3584448" cy="3639312"/>
          </a:xfrm>
          <a:prstGeom prst="rect">
            <a:avLst/>
          </a:prstGeom>
        </p:spPr>
      </p:pic>
      <p:pic>
        <p:nvPicPr>
          <p:cNvPr id="22" name="Picture 21">
            <a:extLst>
              <a:ext uri="{FF2B5EF4-FFF2-40B4-BE49-F238E27FC236}">
                <a16:creationId xmlns:a16="http://schemas.microsoft.com/office/drawing/2014/main" id="{D274889A-39AB-40C3-9B1B-78B74D42BD14}"/>
              </a:ext>
            </a:extLst>
          </p:cNvPr>
          <p:cNvPicPr>
            <a:picLocks noChangeAspect="1"/>
          </p:cNvPicPr>
          <p:nvPr/>
        </p:nvPicPr>
        <p:blipFill rotWithShape="1">
          <a:blip r:embed="rId4"/>
          <a:srcRect l="17115" r="16849" b="2"/>
          <a:stretch/>
        </p:blipFill>
        <p:spPr>
          <a:xfrm>
            <a:off x="8265414" y="2551238"/>
            <a:ext cx="3584448" cy="3639312"/>
          </a:xfrm>
          <a:prstGeom prst="rect">
            <a:avLst/>
          </a:prstGeom>
        </p:spPr>
      </p:pic>
      <p:pic>
        <p:nvPicPr>
          <p:cNvPr id="24" name="Picture 23">
            <a:extLst>
              <a:ext uri="{FF2B5EF4-FFF2-40B4-BE49-F238E27FC236}">
                <a16:creationId xmlns:a16="http://schemas.microsoft.com/office/drawing/2014/main" id="{FFCC1F24-9496-457E-80BD-D0045E966A0F}"/>
              </a:ext>
            </a:extLst>
          </p:cNvPr>
          <p:cNvPicPr>
            <a:picLocks noChangeAspect="1"/>
          </p:cNvPicPr>
          <p:nvPr/>
        </p:nvPicPr>
        <p:blipFill rotWithShape="1">
          <a:blip r:embed="rId5"/>
          <a:srcRect l="18529" r="16281" b="3"/>
          <a:stretch/>
        </p:blipFill>
        <p:spPr>
          <a:xfrm>
            <a:off x="4338828" y="2599364"/>
            <a:ext cx="3584448" cy="3639312"/>
          </a:xfrm>
          <a:prstGeom prst="rect">
            <a:avLst/>
          </a:prstGeom>
        </p:spPr>
      </p:pic>
      <p:sp>
        <p:nvSpPr>
          <p:cNvPr id="30" name="Arrow: Chevron 29">
            <a:extLst>
              <a:ext uri="{FF2B5EF4-FFF2-40B4-BE49-F238E27FC236}">
                <a16:creationId xmlns:a16="http://schemas.microsoft.com/office/drawing/2014/main" id="{98EA277F-7519-4E18-AC79-704E186103C3}"/>
              </a:ext>
            </a:extLst>
          </p:cNvPr>
          <p:cNvSpPr/>
          <p:nvPr/>
        </p:nvSpPr>
        <p:spPr>
          <a:xfrm>
            <a:off x="288749" y="6406361"/>
            <a:ext cx="3888000" cy="448387"/>
          </a:xfrm>
          <a:prstGeom prst="chevr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solidFill>
                  <a:schemeClr val="tx1"/>
                </a:solidFill>
              </a:rPr>
              <a:t>Cleaning</a:t>
            </a:r>
          </a:p>
        </p:txBody>
      </p:sp>
      <p:sp>
        <p:nvSpPr>
          <p:cNvPr id="32" name="Arrow: Chevron 31">
            <a:extLst>
              <a:ext uri="{FF2B5EF4-FFF2-40B4-BE49-F238E27FC236}">
                <a16:creationId xmlns:a16="http://schemas.microsoft.com/office/drawing/2014/main" id="{93B1036F-091D-43AC-AF1A-438E9D28F455}"/>
              </a:ext>
            </a:extLst>
          </p:cNvPr>
          <p:cNvSpPr/>
          <p:nvPr/>
        </p:nvSpPr>
        <p:spPr>
          <a:xfrm>
            <a:off x="4134856" y="6414385"/>
            <a:ext cx="3888000" cy="448387"/>
          </a:xfrm>
          <a:prstGeom prst="chevron">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u="sng" dirty="0">
                <a:solidFill>
                  <a:schemeClr val="tx1"/>
                </a:solidFill>
              </a:rPr>
              <a:t>Exploratory analysis</a:t>
            </a:r>
          </a:p>
        </p:txBody>
      </p:sp>
      <p:sp>
        <p:nvSpPr>
          <p:cNvPr id="34" name="Arrow: Chevron 33">
            <a:extLst>
              <a:ext uri="{FF2B5EF4-FFF2-40B4-BE49-F238E27FC236}">
                <a16:creationId xmlns:a16="http://schemas.microsoft.com/office/drawing/2014/main" id="{F41D62CA-7C5C-4511-8AC1-385835F7398B}"/>
              </a:ext>
            </a:extLst>
          </p:cNvPr>
          <p:cNvSpPr/>
          <p:nvPr/>
        </p:nvSpPr>
        <p:spPr>
          <a:xfrm>
            <a:off x="7992978" y="6410375"/>
            <a:ext cx="3888000" cy="448387"/>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solidFill>
                  <a:schemeClr val="bg1">
                    <a:lumMod val="75000"/>
                  </a:schemeClr>
                </a:solidFill>
              </a:rPr>
              <a:t>Statistical analysis</a:t>
            </a:r>
          </a:p>
        </p:txBody>
      </p:sp>
    </p:spTree>
    <p:extLst>
      <p:ext uri="{BB962C8B-B14F-4D97-AF65-F5344CB8AC3E}">
        <p14:creationId xmlns:p14="http://schemas.microsoft.com/office/powerpoint/2010/main" val="3508353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4E8F40FE-293C-453F-B8A6-427899356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0E0B68-6C4B-4788-BFA7-E02F7D4BCD0B}"/>
              </a:ext>
            </a:extLst>
          </p:cNvPr>
          <p:cNvSpPr>
            <a:spLocks noGrp="1"/>
          </p:cNvSpPr>
          <p:nvPr>
            <p:ph type="title"/>
          </p:nvPr>
        </p:nvSpPr>
        <p:spPr>
          <a:xfrm>
            <a:off x="548640" y="669677"/>
            <a:ext cx="4114800" cy="1831734"/>
          </a:xfrm>
        </p:spPr>
        <p:txBody>
          <a:bodyPr anchor="b">
            <a:normAutofit/>
          </a:bodyPr>
          <a:lstStyle/>
          <a:p>
            <a:pPr algn="ctr"/>
            <a:r>
              <a:rPr lang="en-SG" sz="4000" dirty="0"/>
              <a:t>Descriptive statistics by treatment</a:t>
            </a:r>
          </a:p>
        </p:txBody>
      </p:sp>
      <p:sp>
        <p:nvSpPr>
          <p:cNvPr id="75" name="Rectangle 74">
            <a:extLst>
              <a:ext uri="{FF2B5EF4-FFF2-40B4-BE49-F238E27FC236}">
                <a16:creationId xmlns:a16="http://schemas.microsoft.com/office/drawing/2014/main" id="{481EABE0-FA8E-49A5-A966-F0539111C9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86384"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56A3E26D-73B1-468C-B97B-BC18159597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40" y="2712821"/>
            <a:ext cx="3975945"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8DFCEF2-13C9-4845-85D3-D288A586B71F}"/>
              </a:ext>
            </a:extLst>
          </p:cNvPr>
          <p:cNvSpPr>
            <a:spLocks noGrp="1"/>
          </p:cNvSpPr>
          <p:nvPr>
            <p:ph idx="1"/>
          </p:nvPr>
        </p:nvSpPr>
        <p:spPr>
          <a:xfrm>
            <a:off x="548640" y="2942520"/>
            <a:ext cx="4114800" cy="3245804"/>
          </a:xfrm>
        </p:spPr>
        <p:txBody>
          <a:bodyPr>
            <a:normAutofit/>
          </a:bodyPr>
          <a:lstStyle/>
          <a:p>
            <a:r>
              <a:rPr lang="en-SG" dirty="0"/>
              <a:t>Those with no other drugs are more likely to be treated with Drug A</a:t>
            </a:r>
          </a:p>
          <a:p>
            <a:r>
              <a:rPr lang="en-SG" dirty="0"/>
              <a:t>No evidence of different treatment distributions by age, gender and number of comorbidities</a:t>
            </a:r>
          </a:p>
        </p:txBody>
      </p:sp>
      <p:pic>
        <p:nvPicPr>
          <p:cNvPr id="10" name="Picture 9">
            <a:extLst>
              <a:ext uri="{FF2B5EF4-FFF2-40B4-BE49-F238E27FC236}">
                <a16:creationId xmlns:a16="http://schemas.microsoft.com/office/drawing/2014/main" id="{9B12CA5A-ED87-4620-840A-10AAB9B8B1FB}"/>
              </a:ext>
            </a:extLst>
          </p:cNvPr>
          <p:cNvPicPr>
            <a:picLocks noChangeAspect="1"/>
          </p:cNvPicPr>
          <p:nvPr/>
        </p:nvPicPr>
        <p:blipFill>
          <a:blip r:embed="rId2"/>
          <a:stretch>
            <a:fillRect/>
          </a:stretch>
        </p:blipFill>
        <p:spPr>
          <a:xfrm>
            <a:off x="5480009" y="601133"/>
            <a:ext cx="2637109" cy="2743200"/>
          </a:xfrm>
          <a:prstGeom prst="rect">
            <a:avLst/>
          </a:prstGeom>
        </p:spPr>
      </p:pic>
      <p:pic>
        <p:nvPicPr>
          <p:cNvPr id="5124" name="Picture 4">
            <a:extLst>
              <a:ext uri="{FF2B5EF4-FFF2-40B4-BE49-F238E27FC236}">
                <a16:creationId xmlns:a16="http://schemas.microsoft.com/office/drawing/2014/main" id="{65B3AC5B-05C5-4B50-8E5F-73B020893B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834421" y="601133"/>
            <a:ext cx="2637109" cy="2743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D6FBE7C-51A3-4D9A-A07F-2867994481EF}"/>
              </a:ext>
            </a:extLst>
          </p:cNvPr>
          <p:cNvPicPr>
            <a:picLocks noChangeAspect="1"/>
          </p:cNvPicPr>
          <p:nvPr/>
        </p:nvPicPr>
        <p:blipFill>
          <a:blip r:embed="rId4"/>
          <a:stretch>
            <a:fillRect/>
          </a:stretch>
        </p:blipFill>
        <p:spPr>
          <a:xfrm>
            <a:off x="5175502" y="3734656"/>
            <a:ext cx="3246120" cy="2166805"/>
          </a:xfrm>
          <a:prstGeom prst="rect">
            <a:avLst/>
          </a:prstGeom>
        </p:spPr>
      </p:pic>
      <p:pic>
        <p:nvPicPr>
          <p:cNvPr id="5122" name="Picture 2">
            <a:extLst>
              <a:ext uri="{FF2B5EF4-FFF2-40B4-BE49-F238E27FC236}">
                <a16:creationId xmlns:a16="http://schemas.microsoft.com/office/drawing/2014/main" id="{7F580C86-DA52-4EBD-85D0-ED2009EB3889}"/>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529916" y="3676084"/>
            <a:ext cx="3246120" cy="2281278"/>
          </a:xfrm>
          <a:prstGeom prst="rect">
            <a:avLst/>
          </a:prstGeom>
          <a:noFill/>
          <a:extLst>
            <a:ext uri="{909E8E84-426E-40DD-AFC4-6F175D3DCCD1}">
              <a14:hiddenFill xmlns:a14="http://schemas.microsoft.com/office/drawing/2010/main">
                <a:solidFill>
                  <a:srgbClr val="FFFFFF"/>
                </a:solidFill>
              </a14:hiddenFill>
            </a:ext>
          </a:extLst>
        </p:spPr>
      </p:pic>
      <p:sp>
        <p:nvSpPr>
          <p:cNvPr id="20" name="Arrow: Chevron 19">
            <a:extLst>
              <a:ext uri="{FF2B5EF4-FFF2-40B4-BE49-F238E27FC236}">
                <a16:creationId xmlns:a16="http://schemas.microsoft.com/office/drawing/2014/main" id="{73A24120-8F40-41C1-838E-C5A19EB30EAA}"/>
              </a:ext>
            </a:extLst>
          </p:cNvPr>
          <p:cNvSpPr/>
          <p:nvPr/>
        </p:nvSpPr>
        <p:spPr>
          <a:xfrm>
            <a:off x="288749" y="6406361"/>
            <a:ext cx="3888000" cy="448387"/>
          </a:xfrm>
          <a:prstGeom prst="chevr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solidFill>
                  <a:schemeClr val="tx1"/>
                </a:solidFill>
              </a:rPr>
              <a:t>Cleaning</a:t>
            </a:r>
          </a:p>
        </p:txBody>
      </p:sp>
      <p:sp>
        <p:nvSpPr>
          <p:cNvPr id="21" name="Arrow: Chevron 20">
            <a:extLst>
              <a:ext uri="{FF2B5EF4-FFF2-40B4-BE49-F238E27FC236}">
                <a16:creationId xmlns:a16="http://schemas.microsoft.com/office/drawing/2014/main" id="{051BA8A1-C027-49C6-A670-4992A35A547B}"/>
              </a:ext>
            </a:extLst>
          </p:cNvPr>
          <p:cNvSpPr/>
          <p:nvPr/>
        </p:nvSpPr>
        <p:spPr>
          <a:xfrm>
            <a:off x="4134856" y="6414385"/>
            <a:ext cx="3888000" cy="448387"/>
          </a:xfrm>
          <a:prstGeom prst="chevron">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u="sng" dirty="0">
                <a:solidFill>
                  <a:schemeClr val="tx1"/>
                </a:solidFill>
              </a:rPr>
              <a:t>Exploratory analysis</a:t>
            </a:r>
          </a:p>
        </p:txBody>
      </p:sp>
      <p:sp>
        <p:nvSpPr>
          <p:cNvPr id="22" name="Arrow: Chevron 21">
            <a:extLst>
              <a:ext uri="{FF2B5EF4-FFF2-40B4-BE49-F238E27FC236}">
                <a16:creationId xmlns:a16="http://schemas.microsoft.com/office/drawing/2014/main" id="{FC2E2274-8BDD-4251-A12D-86DD5CCEE283}"/>
              </a:ext>
            </a:extLst>
          </p:cNvPr>
          <p:cNvSpPr/>
          <p:nvPr/>
        </p:nvSpPr>
        <p:spPr>
          <a:xfrm>
            <a:off x="7992978" y="6410375"/>
            <a:ext cx="3888000" cy="448387"/>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solidFill>
                  <a:schemeClr val="bg1">
                    <a:lumMod val="75000"/>
                  </a:schemeClr>
                </a:solidFill>
              </a:rPr>
              <a:t>Statistical analysis</a:t>
            </a:r>
          </a:p>
        </p:txBody>
      </p:sp>
    </p:spTree>
    <p:extLst>
      <p:ext uri="{BB962C8B-B14F-4D97-AF65-F5344CB8AC3E}">
        <p14:creationId xmlns:p14="http://schemas.microsoft.com/office/powerpoint/2010/main" val="2419236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955F9-71E9-42C3-9341-AFF3B72090F4}"/>
              </a:ext>
            </a:extLst>
          </p:cNvPr>
          <p:cNvSpPr>
            <a:spLocks noGrp="1"/>
          </p:cNvSpPr>
          <p:nvPr>
            <p:ph type="title"/>
          </p:nvPr>
        </p:nvSpPr>
        <p:spPr>
          <a:xfrm>
            <a:off x="838200" y="127063"/>
            <a:ext cx="10515600" cy="1325563"/>
          </a:xfrm>
        </p:spPr>
        <p:txBody>
          <a:bodyPr/>
          <a:lstStyle/>
          <a:p>
            <a:pPr algn="ctr"/>
            <a:r>
              <a:rPr lang="en-SG" dirty="0"/>
              <a:t>Kaplan Meyer Curve for probability of  bleeding event over time</a:t>
            </a:r>
          </a:p>
        </p:txBody>
      </p:sp>
      <p:sp>
        <p:nvSpPr>
          <p:cNvPr id="3" name="Content Placeholder 2">
            <a:extLst>
              <a:ext uri="{FF2B5EF4-FFF2-40B4-BE49-F238E27FC236}">
                <a16:creationId xmlns:a16="http://schemas.microsoft.com/office/drawing/2014/main" id="{DCE42FA4-AC83-42A4-95D7-4546EAE2B6CA}"/>
              </a:ext>
            </a:extLst>
          </p:cNvPr>
          <p:cNvSpPr>
            <a:spLocks noGrp="1"/>
          </p:cNvSpPr>
          <p:nvPr>
            <p:ph idx="1"/>
          </p:nvPr>
        </p:nvSpPr>
        <p:spPr>
          <a:xfrm>
            <a:off x="719508" y="5044322"/>
            <a:ext cx="10515600" cy="1319796"/>
          </a:xfrm>
        </p:spPr>
        <p:txBody>
          <a:bodyPr>
            <a:normAutofit lnSpcReduction="10000"/>
          </a:bodyPr>
          <a:lstStyle/>
          <a:p>
            <a:r>
              <a:rPr lang="en-US" sz="1800" dirty="0"/>
              <a:t>Probability of bleeding event decreases exponentially over time</a:t>
            </a:r>
          </a:p>
          <a:p>
            <a:r>
              <a:rPr lang="en-US" sz="1800" dirty="0"/>
              <a:t>Probability of bleeding event  appears to be slightly higher for Drug A, particularly between the 4-12 month period after treatment</a:t>
            </a:r>
          </a:p>
          <a:p>
            <a:r>
              <a:rPr lang="en-US" sz="1800" dirty="0"/>
              <a:t>However, overlapping confidence intervals suggest that any treatment effect to be mild</a:t>
            </a:r>
            <a:endParaRPr lang="en-SG" sz="1800" dirty="0"/>
          </a:p>
        </p:txBody>
      </p:sp>
      <p:pic>
        <p:nvPicPr>
          <p:cNvPr id="5" name="Picture 4">
            <a:extLst>
              <a:ext uri="{FF2B5EF4-FFF2-40B4-BE49-F238E27FC236}">
                <a16:creationId xmlns:a16="http://schemas.microsoft.com/office/drawing/2014/main" id="{5589DA68-1202-4430-B36E-17C2ACC3BE23}"/>
              </a:ext>
            </a:extLst>
          </p:cNvPr>
          <p:cNvPicPr>
            <a:picLocks noChangeAspect="1"/>
          </p:cNvPicPr>
          <p:nvPr/>
        </p:nvPicPr>
        <p:blipFill>
          <a:blip r:embed="rId3"/>
          <a:stretch>
            <a:fillRect/>
          </a:stretch>
        </p:blipFill>
        <p:spPr>
          <a:xfrm>
            <a:off x="600817" y="1440595"/>
            <a:ext cx="4749206" cy="3606708"/>
          </a:xfrm>
          <a:prstGeom prst="rect">
            <a:avLst/>
          </a:prstGeom>
        </p:spPr>
      </p:pic>
      <p:grpSp>
        <p:nvGrpSpPr>
          <p:cNvPr id="6" name="Group 5">
            <a:extLst>
              <a:ext uri="{FF2B5EF4-FFF2-40B4-BE49-F238E27FC236}">
                <a16:creationId xmlns:a16="http://schemas.microsoft.com/office/drawing/2014/main" id="{A9CAAEA0-500E-4EC9-910C-630E31D956E9}"/>
              </a:ext>
            </a:extLst>
          </p:cNvPr>
          <p:cNvGrpSpPr/>
          <p:nvPr/>
        </p:nvGrpSpPr>
        <p:grpSpPr>
          <a:xfrm>
            <a:off x="5977308" y="1425277"/>
            <a:ext cx="4749206" cy="3606708"/>
            <a:chOff x="5947229" y="1720718"/>
            <a:chExt cx="4749206" cy="3542857"/>
          </a:xfrm>
        </p:grpSpPr>
        <p:pic>
          <p:nvPicPr>
            <p:cNvPr id="7" name="Picture 6">
              <a:extLst>
                <a:ext uri="{FF2B5EF4-FFF2-40B4-BE49-F238E27FC236}">
                  <a16:creationId xmlns:a16="http://schemas.microsoft.com/office/drawing/2014/main" id="{DFC3B3DE-3BBC-42EE-AC13-AA44995799A5}"/>
                </a:ext>
              </a:extLst>
            </p:cNvPr>
            <p:cNvPicPr>
              <a:picLocks noChangeAspect="1"/>
            </p:cNvPicPr>
            <p:nvPr/>
          </p:nvPicPr>
          <p:blipFill>
            <a:blip r:embed="rId4"/>
            <a:stretch>
              <a:fillRect/>
            </a:stretch>
          </p:blipFill>
          <p:spPr>
            <a:xfrm>
              <a:off x="5947229" y="1720718"/>
              <a:ext cx="4749206" cy="3542857"/>
            </a:xfrm>
            <a:prstGeom prst="rect">
              <a:avLst/>
            </a:prstGeom>
          </p:spPr>
        </p:pic>
        <p:sp>
          <p:nvSpPr>
            <p:cNvPr id="4" name="Oval 3">
              <a:extLst>
                <a:ext uri="{FF2B5EF4-FFF2-40B4-BE49-F238E27FC236}">
                  <a16:creationId xmlns:a16="http://schemas.microsoft.com/office/drawing/2014/main" id="{684CA854-48B1-4CC0-BA7F-1F6A3FA382E2}"/>
                </a:ext>
              </a:extLst>
            </p:cNvPr>
            <p:cNvSpPr/>
            <p:nvPr/>
          </p:nvSpPr>
          <p:spPr>
            <a:xfrm>
              <a:off x="6725654" y="2689307"/>
              <a:ext cx="2273968" cy="1828800"/>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8" name="Arrow: Chevron 7">
            <a:extLst>
              <a:ext uri="{FF2B5EF4-FFF2-40B4-BE49-F238E27FC236}">
                <a16:creationId xmlns:a16="http://schemas.microsoft.com/office/drawing/2014/main" id="{8E83A203-F761-4CE2-B714-FBC174ADCACF}"/>
              </a:ext>
            </a:extLst>
          </p:cNvPr>
          <p:cNvSpPr/>
          <p:nvPr/>
        </p:nvSpPr>
        <p:spPr>
          <a:xfrm>
            <a:off x="288749" y="6406361"/>
            <a:ext cx="3888000" cy="448387"/>
          </a:xfrm>
          <a:prstGeom prst="chevr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solidFill>
                  <a:schemeClr val="tx1"/>
                </a:solidFill>
              </a:rPr>
              <a:t>Cleaning</a:t>
            </a:r>
          </a:p>
        </p:txBody>
      </p:sp>
      <p:sp>
        <p:nvSpPr>
          <p:cNvPr id="9" name="Arrow: Chevron 8">
            <a:extLst>
              <a:ext uri="{FF2B5EF4-FFF2-40B4-BE49-F238E27FC236}">
                <a16:creationId xmlns:a16="http://schemas.microsoft.com/office/drawing/2014/main" id="{9A4A298D-F5B1-421D-8F50-5459809A9361}"/>
              </a:ext>
            </a:extLst>
          </p:cNvPr>
          <p:cNvSpPr/>
          <p:nvPr/>
        </p:nvSpPr>
        <p:spPr>
          <a:xfrm>
            <a:off x="4134856" y="6414385"/>
            <a:ext cx="3888000" cy="448387"/>
          </a:xfrm>
          <a:prstGeom prst="chevron">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u="sng" dirty="0">
                <a:solidFill>
                  <a:schemeClr val="tx1"/>
                </a:solidFill>
              </a:rPr>
              <a:t>Exploratory analysis</a:t>
            </a:r>
          </a:p>
        </p:txBody>
      </p:sp>
      <p:sp>
        <p:nvSpPr>
          <p:cNvPr id="10" name="Arrow: Chevron 9">
            <a:extLst>
              <a:ext uri="{FF2B5EF4-FFF2-40B4-BE49-F238E27FC236}">
                <a16:creationId xmlns:a16="http://schemas.microsoft.com/office/drawing/2014/main" id="{3D72D8F7-1AB6-4363-BB5F-A587B65F7D03}"/>
              </a:ext>
            </a:extLst>
          </p:cNvPr>
          <p:cNvSpPr/>
          <p:nvPr/>
        </p:nvSpPr>
        <p:spPr>
          <a:xfrm>
            <a:off x="7992978" y="6410375"/>
            <a:ext cx="3888000" cy="448387"/>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solidFill>
                  <a:schemeClr val="bg1">
                    <a:lumMod val="75000"/>
                  </a:schemeClr>
                </a:solidFill>
              </a:rPr>
              <a:t>Statistical analysis</a:t>
            </a:r>
          </a:p>
        </p:txBody>
      </p:sp>
    </p:spTree>
    <p:extLst>
      <p:ext uri="{BB962C8B-B14F-4D97-AF65-F5344CB8AC3E}">
        <p14:creationId xmlns:p14="http://schemas.microsoft.com/office/powerpoint/2010/main" val="133101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6F019-9A7A-42CF-8311-CA4CE1BB8B8F}"/>
              </a:ext>
            </a:extLst>
          </p:cNvPr>
          <p:cNvSpPr>
            <a:spLocks noGrp="1"/>
          </p:cNvSpPr>
          <p:nvPr>
            <p:ph type="title"/>
          </p:nvPr>
        </p:nvSpPr>
        <p:spPr/>
        <p:txBody>
          <a:bodyPr/>
          <a:lstStyle/>
          <a:p>
            <a:pPr algn="ctr"/>
            <a:r>
              <a:rPr lang="en-SG" dirty="0"/>
              <a:t>Base Proportional Hazards (PH) model</a:t>
            </a:r>
          </a:p>
        </p:txBody>
      </p:sp>
      <p:graphicFrame>
        <p:nvGraphicFramePr>
          <p:cNvPr id="4" name="Table 3">
            <a:extLst>
              <a:ext uri="{FF2B5EF4-FFF2-40B4-BE49-F238E27FC236}">
                <a16:creationId xmlns:a16="http://schemas.microsoft.com/office/drawing/2014/main" id="{9B0C1C1E-7D75-4B80-BC87-C30195035EAE}"/>
              </a:ext>
            </a:extLst>
          </p:cNvPr>
          <p:cNvGraphicFramePr>
            <a:graphicFrameLocks noGrp="1"/>
          </p:cNvGraphicFramePr>
          <p:nvPr>
            <p:extLst>
              <p:ext uri="{D42A27DB-BD31-4B8C-83A1-F6EECF244321}">
                <p14:modId xmlns:p14="http://schemas.microsoft.com/office/powerpoint/2010/main" val="1873035679"/>
              </p:ext>
            </p:extLst>
          </p:nvPr>
        </p:nvGraphicFramePr>
        <p:xfrm>
          <a:off x="6260155" y="1789325"/>
          <a:ext cx="5642815" cy="2538413"/>
        </p:xfrm>
        <a:graphic>
          <a:graphicData uri="http://schemas.openxmlformats.org/drawingml/2006/table">
            <a:tbl>
              <a:tblPr>
                <a:tableStyleId>{F5AB1C69-6EDB-4FF4-983F-18BD219EF322}</a:tableStyleId>
              </a:tblPr>
              <a:tblGrid>
                <a:gridCol w="1128563">
                  <a:extLst>
                    <a:ext uri="{9D8B030D-6E8A-4147-A177-3AD203B41FA5}">
                      <a16:colId xmlns:a16="http://schemas.microsoft.com/office/drawing/2014/main" val="1148290982"/>
                    </a:ext>
                  </a:extLst>
                </a:gridCol>
                <a:gridCol w="1128563">
                  <a:extLst>
                    <a:ext uri="{9D8B030D-6E8A-4147-A177-3AD203B41FA5}">
                      <a16:colId xmlns:a16="http://schemas.microsoft.com/office/drawing/2014/main" val="3081035393"/>
                    </a:ext>
                  </a:extLst>
                </a:gridCol>
                <a:gridCol w="1128563">
                  <a:extLst>
                    <a:ext uri="{9D8B030D-6E8A-4147-A177-3AD203B41FA5}">
                      <a16:colId xmlns:a16="http://schemas.microsoft.com/office/drawing/2014/main" val="2974561702"/>
                    </a:ext>
                  </a:extLst>
                </a:gridCol>
                <a:gridCol w="1128563">
                  <a:extLst>
                    <a:ext uri="{9D8B030D-6E8A-4147-A177-3AD203B41FA5}">
                      <a16:colId xmlns:a16="http://schemas.microsoft.com/office/drawing/2014/main" val="419588916"/>
                    </a:ext>
                  </a:extLst>
                </a:gridCol>
                <a:gridCol w="1128563">
                  <a:extLst>
                    <a:ext uri="{9D8B030D-6E8A-4147-A177-3AD203B41FA5}">
                      <a16:colId xmlns:a16="http://schemas.microsoft.com/office/drawing/2014/main" val="2870926228"/>
                    </a:ext>
                  </a:extLst>
                </a:gridCol>
              </a:tblGrid>
              <a:tr h="618173">
                <a:tc>
                  <a:txBody>
                    <a:bodyPr/>
                    <a:lstStyle/>
                    <a:p>
                      <a:endParaRPr lang="en-SG" sz="1800" dirty="0">
                        <a:effectLst/>
                      </a:endParaRPr>
                    </a:p>
                  </a:txBody>
                  <a:tcPr anchor="ctr"/>
                </a:tc>
                <a:tc>
                  <a:txBody>
                    <a:bodyPr/>
                    <a:lstStyle/>
                    <a:p>
                      <a:pPr algn="ctr"/>
                      <a:r>
                        <a:rPr lang="en-SG" sz="1800" dirty="0">
                          <a:effectLst/>
                        </a:rPr>
                        <a:t>Hazard Ratio (HR)</a:t>
                      </a:r>
                    </a:p>
                  </a:txBody>
                  <a:tcPr anchor="ctr"/>
                </a:tc>
                <a:tc>
                  <a:txBody>
                    <a:bodyPr/>
                    <a:lstStyle/>
                    <a:p>
                      <a:pPr algn="ctr"/>
                      <a:r>
                        <a:rPr lang="en-SG" sz="1800" dirty="0">
                          <a:effectLst/>
                        </a:rPr>
                        <a:t>95% CI</a:t>
                      </a:r>
                    </a:p>
                  </a:txBody>
                  <a:tcPr anchor="ctr"/>
                </a:tc>
                <a:tc>
                  <a:txBody>
                    <a:bodyPr/>
                    <a:lstStyle/>
                    <a:p>
                      <a:pPr algn="ctr"/>
                      <a:r>
                        <a:rPr lang="en-SG" sz="1800" dirty="0">
                          <a:effectLst/>
                        </a:rPr>
                        <a:t>z</a:t>
                      </a:r>
                    </a:p>
                  </a:txBody>
                  <a:tcPr anchor="ctr"/>
                </a:tc>
                <a:tc>
                  <a:txBody>
                    <a:bodyPr/>
                    <a:lstStyle/>
                    <a:p>
                      <a:pPr algn="ctr"/>
                      <a:r>
                        <a:rPr lang="en-SG" sz="1800" dirty="0">
                          <a:effectLst/>
                        </a:rPr>
                        <a:t>P-value</a:t>
                      </a:r>
                    </a:p>
                  </a:txBody>
                  <a:tcPr anchor="ctr"/>
                </a:tc>
                <a:extLst>
                  <a:ext uri="{0D108BD9-81ED-4DB2-BD59-A6C34878D82A}">
                    <a16:rowId xmlns:a16="http://schemas.microsoft.com/office/drawing/2014/main" val="600467362"/>
                  </a:ext>
                </a:extLst>
              </a:tr>
              <a:tr h="618173">
                <a:tc>
                  <a:txBody>
                    <a:bodyPr/>
                    <a:lstStyle/>
                    <a:p>
                      <a:r>
                        <a:rPr lang="en-SG" sz="1800"/>
                        <a:t>age</a:t>
                      </a:r>
                    </a:p>
                  </a:txBody>
                  <a:tcPr anchor="ctr"/>
                </a:tc>
                <a:tc>
                  <a:txBody>
                    <a:bodyPr/>
                    <a:lstStyle/>
                    <a:p>
                      <a:pPr algn="ctr"/>
                      <a:r>
                        <a:rPr lang="en-SG" sz="1800" dirty="0"/>
                        <a:t>1.00</a:t>
                      </a:r>
                    </a:p>
                  </a:txBody>
                  <a:tcPr anchor="ctr"/>
                </a:tc>
                <a:tc>
                  <a:txBody>
                    <a:bodyPr/>
                    <a:lstStyle/>
                    <a:p>
                      <a:pPr algn="ctr"/>
                      <a:r>
                        <a:rPr lang="en-SG" sz="1800" dirty="0"/>
                        <a:t>1.00-1.01</a:t>
                      </a:r>
                    </a:p>
                  </a:txBody>
                  <a:tcPr anchor="ctr"/>
                </a:tc>
                <a:tc>
                  <a:txBody>
                    <a:bodyPr/>
                    <a:lstStyle/>
                    <a:p>
                      <a:pPr algn="ctr"/>
                      <a:r>
                        <a:rPr lang="en-SG" sz="1800"/>
                        <a:t>3.05</a:t>
                      </a:r>
                    </a:p>
                  </a:txBody>
                  <a:tcPr anchor="ctr"/>
                </a:tc>
                <a:tc>
                  <a:txBody>
                    <a:bodyPr/>
                    <a:lstStyle/>
                    <a:p>
                      <a:pPr algn="ctr"/>
                      <a:r>
                        <a:rPr lang="en-SG" sz="1800"/>
                        <a:t>&lt;0.005</a:t>
                      </a:r>
                    </a:p>
                  </a:txBody>
                  <a:tcPr anchor="ctr"/>
                </a:tc>
                <a:extLst>
                  <a:ext uri="{0D108BD9-81ED-4DB2-BD59-A6C34878D82A}">
                    <a16:rowId xmlns:a16="http://schemas.microsoft.com/office/drawing/2014/main" val="3843961936"/>
                  </a:ext>
                </a:extLst>
              </a:tr>
              <a:tr h="618173">
                <a:tc>
                  <a:txBody>
                    <a:bodyPr/>
                    <a:lstStyle/>
                    <a:p>
                      <a:r>
                        <a:rPr lang="en-SG" sz="1800" dirty="0"/>
                        <a:t>Sex (Women)</a:t>
                      </a:r>
                    </a:p>
                  </a:txBody>
                  <a:tcPr anchor="ctr"/>
                </a:tc>
                <a:tc>
                  <a:txBody>
                    <a:bodyPr/>
                    <a:lstStyle/>
                    <a:p>
                      <a:pPr algn="ctr"/>
                      <a:r>
                        <a:rPr lang="en-SG" sz="1800" dirty="0"/>
                        <a:t>1.01</a:t>
                      </a:r>
                    </a:p>
                  </a:txBody>
                  <a:tcPr anchor="ctr"/>
                </a:tc>
                <a:tc>
                  <a:txBody>
                    <a:bodyPr/>
                    <a:lstStyle/>
                    <a:p>
                      <a:pPr algn="ctr"/>
                      <a:r>
                        <a:rPr lang="en-SG" sz="1800" dirty="0"/>
                        <a:t>0.95-1.08</a:t>
                      </a:r>
                    </a:p>
                  </a:txBody>
                  <a:tcPr anchor="ctr"/>
                </a:tc>
                <a:tc>
                  <a:txBody>
                    <a:bodyPr/>
                    <a:lstStyle/>
                    <a:p>
                      <a:pPr algn="ctr"/>
                      <a:r>
                        <a:rPr lang="en-SG" sz="1800" dirty="0"/>
                        <a:t>0.33</a:t>
                      </a:r>
                    </a:p>
                  </a:txBody>
                  <a:tcPr anchor="ctr"/>
                </a:tc>
                <a:tc>
                  <a:txBody>
                    <a:bodyPr/>
                    <a:lstStyle/>
                    <a:p>
                      <a:pPr algn="ctr"/>
                      <a:r>
                        <a:rPr lang="en-SG" sz="1800" dirty="0"/>
                        <a:t>0.74</a:t>
                      </a:r>
                    </a:p>
                  </a:txBody>
                  <a:tcPr anchor="ctr"/>
                </a:tc>
                <a:extLst>
                  <a:ext uri="{0D108BD9-81ED-4DB2-BD59-A6C34878D82A}">
                    <a16:rowId xmlns:a16="http://schemas.microsoft.com/office/drawing/2014/main" val="3201405422"/>
                  </a:ext>
                </a:extLst>
              </a:tr>
              <a:tr h="618173">
                <a:tc>
                  <a:txBody>
                    <a:bodyPr/>
                    <a:lstStyle/>
                    <a:p>
                      <a:r>
                        <a:rPr lang="en-SG" sz="1800" dirty="0"/>
                        <a:t>Drug B treatment </a:t>
                      </a:r>
                    </a:p>
                  </a:txBody>
                  <a:tcPr anchor="ctr">
                    <a:solidFill>
                      <a:schemeClr val="accent2">
                        <a:lumMod val="40000"/>
                        <a:lumOff val="60000"/>
                      </a:schemeClr>
                    </a:solidFill>
                  </a:tcPr>
                </a:tc>
                <a:tc>
                  <a:txBody>
                    <a:bodyPr/>
                    <a:lstStyle/>
                    <a:p>
                      <a:pPr algn="ctr"/>
                      <a:r>
                        <a:rPr lang="en-SG" sz="1800" dirty="0"/>
                        <a:t>1.10</a:t>
                      </a:r>
                    </a:p>
                  </a:txBody>
                  <a:tcPr anchor="ctr">
                    <a:solidFill>
                      <a:schemeClr val="accent2">
                        <a:lumMod val="40000"/>
                        <a:lumOff val="60000"/>
                      </a:schemeClr>
                    </a:solidFill>
                  </a:tcPr>
                </a:tc>
                <a:tc>
                  <a:txBody>
                    <a:bodyPr/>
                    <a:lstStyle/>
                    <a:p>
                      <a:pPr algn="ctr"/>
                      <a:r>
                        <a:rPr lang="en-SG" sz="1800" dirty="0"/>
                        <a:t>1.03-1.18</a:t>
                      </a:r>
                    </a:p>
                  </a:txBody>
                  <a:tcPr anchor="ctr">
                    <a:solidFill>
                      <a:schemeClr val="accent2">
                        <a:lumMod val="40000"/>
                        <a:lumOff val="60000"/>
                      </a:schemeClr>
                    </a:solidFill>
                  </a:tcPr>
                </a:tc>
                <a:tc>
                  <a:txBody>
                    <a:bodyPr/>
                    <a:lstStyle/>
                    <a:p>
                      <a:pPr algn="ctr"/>
                      <a:r>
                        <a:rPr lang="en-SG" sz="1800" dirty="0"/>
                        <a:t>2.84</a:t>
                      </a:r>
                    </a:p>
                  </a:txBody>
                  <a:tcPr anchor="ctr">
                    <a:solidFill>
                      <a:schemeClr val="accent2">
                        <a:lumMod val="40000"/>
                        <a:lumOff val="60000"/>
                      </a:schemeClr>
                    </a:solidFill>
                  </a:tcPr>
                </a:tc>
                <a:tc>
                  <a:txBody>
                    <a:bodyPr/>
                    <a:lstStyle/>
                    <a:p>
                      <a:pPr algn="ctr"/>
                      <a:r>
                        <a:rPr lang="en-SG" sz="1800" dirty="0"/>
                        <a:t>&lt;0.005</a:t>
                      </a:r>
                    </a:p>
                  </a:txBody>
                  <a:tcPr anchor="ctr">
                    <a:solidFill>
                      <a:schemeClr val="accent2">
                        <a:lumMod val="40000"/>
                        <a:lumOff val="60000"/>
                      </a:schemeClr>
                    </a:solidFill>
                  </a:tcPr>
                </a:tc>
                <a:extLst>
                  <a:ext uri="{0D108BD9-81ED-4DB2-BD59-A6C34878D82A}">
                    <a16:rowId xmlns:a16="http://schemas.microsoft.com/office/drawing/2014/main" val="1733589513"/>
                  </a:ext>
                </a:extLst>
              </a:tr>
            </a:tbl>
          </a:graphicData>
        </a:graphic>
      </p:graphicFrame>
      <p:sp>
        <p:nvSpPr>
          <p:cNvPr id="10" name="TextBox 9">
            <a:extLst>
              <a:ext uri="{FF2B5EF4-FFF2-40B4-BE49-F238E27FC236}">
                <a16:creationId xmlns:a16="http://schemas.microsoft.com/office/drawing/2014/main" id="{1F20507E-D40F-4AAA-8BE0-A34FA4978505}"/>
              </a:ext>
            </a:extLst>
          </p:cNvPr>
          <p:cNvSpPr txBox="1"/>
          <p:nvPr/>
        </p:nvSpPr>
        <p:spPr>
          <a:xfrm>
            <a:off x="1579870" y="5076081"/>
            <a:ext cx="9360569" cy="830997"/>
          </a:xfrm>
          <a:prstGeom prst="rect">
            <a:avLst/>
          </a:prstGeom>
          <a:noFill/>
        </p:spPr>
        <p:txBody>
          <a:bodyPr wrap="square">
            <a:spAutoFit/>
          </a:bodyPr>
          <a:lstStyle/>
          <a:p>
            <a:pPr algn="ctr"/>
            <a:r>
              <a:rPr lang="en-SG" sz="2400" dirty="0"/>
              <a:t>According to the base model (adjusted for age and sex), those taking Drug B are 10% more likely to have a bleeding event than those taking Drug A</a:t>
            </a:r>
          </a:p>
        </p:txBody>
      </p:sp>
      <p:pic>
        <p:nvPicPr>
          <p:cNvPr id="12" name="Picture 11">
            <a:extLst>
              <a:ext uri="{FF2B5EF4-FFF2-40B4-BE49-F238E27FC236}">
                <a16:creationId xmlns:a16="http://schemas.microsoft.com/office/drawing/2014/main" id="{1A041944-0355-4D00-B9E8-A91E11AD4F07}"/>
              </a:ext>
            </a:extLst>
          </p:cNvPr>
          <p:cNvPicPr>
            <a:picLocks noChangeAspect="1"/>
          </p:cNvPicPr>
          <p:nvPr/>
        </p:nvPicPr>
        <p:blipFill>
          <a:blip r:embed="rId2"/>
          <a:stretch>
            <a:fillRect/>
          </a:stretch>
        </p:blipFill>
        <p:spPr>
          <a:xfrm>
            <a:off x="289030" y="1642562"/>
            <a:ext cx="5771423" cy="3096006"/>
          </a:xfrm>
          <a:prstGeom prst="rect">
            <a:avLst/>
          </a:prstGeom>
        </p:spPr>
      </p:pic>
      <p:sp>
        <p:nvSpPr>
          <p:cNvPr id="13" name="Arrow: Chevron 12">
            <a:extLst>
              <a:ext uri="{FF2B5EF4-FFF2-40B4-BE49-F238E27FC236}">
                <a16:creationId xmlns:a16="http://schemas.microsoft.com/office/drawing/2014/main" id="{B2C16DD0-2591-4AEC-8F43-12736D731556}"/>
              </a:ext>
            </a:extLst>
          </p:cNvPr>
          <p:cNvSpPr/>
          <p:nvPr/>
        </p:nvSpPr>
        <p:spPr>
          <a:xfrm>
            <a:off x="288749" y="6406361"/>
            <a:ext cx="3888000" cy="448387"/>
          </a:xfrm>
          <a:prstGeom prst="chevr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solidFill>
                  <a:schemeClr val="tx1"/>
                </a:solidFill>
              </a:rPr>
              <a:t>Cleaning</a:t>
            </a:r>
          </a:p>
        </p:txBody>
      </p:sp>
      <p:sp>
        <p:nvSpPr>
          <p:cNvPr id="14" name="Arrow: Chevron 13">
            <a:extLst>
              <a:ext uri="{FF2B5EF4-FFF2-40B4-BE49-F238E27FC236}">
                <a16:creationId xmlns:a16="http://schemas.microsoft.com/office/drawing/2014/main" id="{9CB5E6EF-0D9C-44D9-B6EC-9C8F9DE85BA5}"/>
              </a:ext>
            </a:extLst>
          </p:cNvPr>
          <p:cNvSpPr/>
          <p:nvPr/>
        </p:nvSpPr>
        <p:spPr>
          <a:xfrm>
            <a:off x="4134856" y="6414385"/>
            <a:ext cx="3888000" cy="448387"/>
          </a:xfrm>
          <a:prstGeom prst="chevron">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u="sng" dirty="0">
                <a:solidFill>
                  <a:schemeClr val="tx1"/>
                </a:solidFill>
              </a:rPr>
              <a:t>Exploratory analysis</a:t>
            </a:r>
          </a:p>
        </p:txBody>
      </p:sp>
      <p:sp>
        <p:nvSpPr>
          <p:cNvPr id="15" name="Arrow: Chevron 14">
            <a:extLst>
              <a:ext uri="{FF2B5EF4-FFF2-40B4-BE49-F238E27FC236}">
                <a16:creationId xmlns:a16="http://schemas.microsoft.com/office/drawing/2014/main" id="{3EABA147-98C6-404A-B1A9-A900AA22B63C}"/>
              </a:ext>
            </a:extLst>
          </p:cNvPr>
          <p:cNvSpPr/>
          <p:nvPr/>
        </p:nvSpPr>
        <p:spPr>
          <a:xfrm>
            <a:off x="7992978" y="6410375"/>
            <a:ext cx="3888000" cy="448387"/>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solidFill>
                  <a:schemeClr val="bg1">
                    <a:lumMod val="75000"/>
                  </a:schemeClr>
                </a:solidFill>
              </a:rPr>
              <a:t>Statistical analysis</a:t>
            </a:r>
          </a:p>
        </p:txBody>
      </p:sp>
    </p:spTree>
    <p:extLst>
      <p:ext uri="{BB962C8B-B14F-4D97-AF65-F5344CB8AC3E}">
        <p14:creationId xmlns:p14="http://schemas.microsoft.com/office/powerpoint/2010/main" val="3666992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15388</TotalTime>
  <Words>962</Words>
  <Application>Microsoft Office PowerPoint</Application>
  <PresentationFormat>Widescreen</PresentationFormat>
  <Paragraphs>135</Paragraphs>
  <Slides>16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HOLMUSK DATA CHALLENGE</vt:lpstr>
      <vt:lpstr>Problem Statement</vt:lpstr>
      <vt:lpstr>Analytical strategy outline</vt:lpstr>
      <vt:lpstr>Inspecting missing values</vt:lpstr>
      <vt:lpstr>Skewed distribution of ‘lab_x’ variables: replaced missing values with median</vt:lpstr>
      <vt:lpstr>Descriptive statistics</vt:lpstr>
      <vt:lpstr>Descriptive statistics by treatment</vt:lpstr>
      <vt:lpstr>Kaplan Meyer Curve for probability of  bleeding event over time</vt:lpstr>
      <vt:lpstr>Base Proportional Hazards (PH) model</vt:lpstr>
      <vt:lpstr>Dealing with confounding I: Estimating treatment effect through propensity score matching</vt:lpstr>
      <vt:lpstr>Propensity score distribution pattern across different confounders</vt:lpstr>
      <vt:lpstr>Dealing with confounding II: Accounting for propensity scores in survival regression model</vt:lpstr>
      <vt:lpstr>Multivariable analysis to identify confounders</vt:lpstr>
      <vt:lpstr>PowerPoint Presentation</vt:lpstr>
      <vt:lpstr>Conclusions</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HOLMUSK DATA CHALLENGE</dc:title>
  <dc:creator>jonbarrene@gmail.com</dc:creator>
  <cp:lastModifiedBy>jonbarrene@gmail.com</cp:lastModifiedBy>
  <cp:revision>16</cp:revision>
  <dcterms:created xsi:type="dcterms:W3CDTF">2022-01-13T11:05:55Z</dcterms:created>
  <dcterms:modified xsi:type="dcterms:W3CDTF">2022-01-25T13:58:52Z</dcterms:modified>
</cp:coreProperties>
</file>