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f2d10eb00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g9f2d10eb00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f2d10eb00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9f2d10eb00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f2d10eb00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9f2d10eb00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f2d10eb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g9f2d10eb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f2d10eb0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9f2d10eb0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f2d10eb00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9f2d10eb00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f2d10eb00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g9f2d10eb00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f2d10eb00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g9f2d10eb00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68b4d0d7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5" name="Google Shape;205;ga68b4d0d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f2d10eb00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g9f2d10eb00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2d10eb0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g9f2d10eb0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f2d10eb0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9f2d10eb0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68b4d0d7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a68b4d0d7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68b4d0d7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a68b4d0d7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74d3c8b5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a74d3c8b5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f2d10eb00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g9f2d10eb00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f2d10eb00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9f2d10eb00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f2d10eb00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9f2d10eb00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y Side">
  <p:cSld name="Ny S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199766" y="136302"/>
            <a:ext cx="7481465" cy="39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Verdana"/>
              <a:buNone/>
              <a:defRPr sz="2700" b="1" i="0" u="none" strike="noStrike" cap="non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266012" y="1329174"/>
            <a:ext cx="6841167" cy="2485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040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040"/>
              </a:buClr>
              <a:buSzPts val="900"/>
              <a:buFont typeface="Noto Sans Symbols"/>
              <a:buChar char="▪"/>
              <a:defRPr sz="9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265806" y="831683"/>
            <a:ext cx="6360354" cy="34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indholdsobjek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1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Verdana"/>
              <a:buNone/>
              <a:defRPr sz="3000" b="0" i="0" u="none" strike="noStrike" cap="non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1" y="1200150"/>
            <a:ext cx="822961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457201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3124205" y="4767263"/>
            <a:ext cx="28956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6553209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25" tIns="41900" rIns="83825" bIns="4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, ét indholdsobjekt og to indholdsobjekter" type="objAndTwoObj">
  <p:cSld name="OBJECT_AND_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85801" y="0"/>
            <a:ext cx="777241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Verdana"/>
              <a:buNone/>
              <a:defRPr sz="3000" b="0" i="0" u="none" strike="noStrike" cap="non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10005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4648206" y="1485900"/>
            <a:ext cx="3810005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3"/>
          </p:nvPr>
        </p:nvSpPr>
        <p:spPr>
          <a:xfrm>
            <a:off x="4648206" y="3086100"/>
            <a:ext cx="3810005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9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25" tIns="41900" rIns="83825" bIns="4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 indholdsobjekter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1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Verdana"/>
              <a:buNone/>
              <a:defRPr sz="3000" b="0" i="0" u="none" strike="noStrike" cap="non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57201" y="1200150"/>
            <a:ext cx="4038605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L="457200" marR="0" lvl="0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BB040"/>
              </a:buClr>
              <a:buSzPts val="2500"/>
              <a:buFont typeface="Noto Sans Symbols"/>
              <a:buChar char="▪"/>
              <a:defRPr sz="2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BB040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BB040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648206" y="1200150"/>
            <a:ext cx="4038605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L="457200" marR="0" lvl="0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BB040"/>
              </a:buClr>
              <a:buSzPts val="2500"/>
              <a:buFont typeface="Noto Sans Symbols"/>
              <a:buChar char="▪"/>
              <a:defRPr sz="2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BB040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BB040"/>
              </a:buClr>
              <a:buSzPts val="1900"/>
              <a:buFont typeface="Noto Sans Symbols"/>
              <a:buChar char="▪"/>
              <a:defRPr sz="19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1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5" y="4767263"/>
            <a:ext cx="28956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9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25" tIns="41900" rIns="83825" bIns="4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fire indholdsobjekter" type="fourObj">
  <p:cSld name="FOUR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685801" y="0"/>
            <a:ext cx="777241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Verdana"/>
              <a:buNone/>
              <a:defRPr sz="3000" b="0" i="0" u="none" strike="noStrike" cap="non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10005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4648206" y="1485900"/>
            <a:ext cx="3810005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3"/>
          </p:nvPr>
        </p:nvSpPr>
        <p:spPr>
          <a:xfrm>
            <a:off x="685801" y="3086100"/>
            <a:ext cx="3810005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4"/>
          </p:nvPr>
        </p:nvSpPr>
        <p:spPr>
          <a:xfrm>
            <a:off x="4648206" y="3086100"/>
            <a:ext cx="3810005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B040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163B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6553209" y="4767263"/>
            <a:ext cx="21336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25" tIns="41900" rIns="83825" bIns="4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CPHbusiness_RGB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94011" y="7501"/>
            <a:ext cx="1620603" cy="64245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btechsmartclass.com/java/java-thread-model.html#google_vignett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 descr="data:image/jpeg;base64,/9j/4AAQSkZJRgABAQAAAQABAAD/2wCEAAkGBhAQEBAQEQ8QEBISEBYUEBQSFhUTEBQVFBAXFBYWFBQaHCYeFxkjGRIUHy8gIygpLCwsFR4xNTAtNSYrLCkBCQoKDgwOGg8PGikkHR8sKSwqNS01NC0tLS0pLCwsKSwpLDAyKSwpLCwsLCwpLCksLC8sKSksLCksLCwpKSwsLP/AABEIAM0A9gMBIgACEQEDEQH/xAAbAAEAAgMBAQAAAAAAAAAAAAAABQcDBAYCAf/EAEgQAAEDAgIGBAgKBwkBAAAAAAEAAgMEEQUhBhIxQVFxMmGBkQcTIlJykqGxFBYzQlNigpPB0SM0VHOy0+EVF0Njg5Si8PFE/8QAGgEBAAIDAQAAAAAAAAAAAAAAAAQFAQIDBv/EADARAAICAQIEBAUEAgMAAAAAAAABAgMRBCEFEjFBUWGBkSIyQnGhE1LR4RTwFbHB/9oADAMBAAIRAxEAPwC8UREAREQBERAEREAREQBERAEREAREQBERAEREAREQBERAEREAREQBERAEREAREQBERAEREAREQBEXwlAfUWF9Wxu1wC1Jcfp27ZG9hC3jXKXRHOVsI/M0iRRQr9LacfOJ5A/ksR0yg8157F1Wmuf0s4vWUL60T6LnvjrD5kn/AB/NPjrD5kn/AB/NZ/xLv2s1/wA7T/vR0KKAGmUHmvHYsjNLKc/OI5g/ksPTXL6WbLWUP60TaKOix+ndslb2kLbZVsdseCuTrlHqmdo2wl8rRmRfAV9Wh0CIiAIiIAiIgCIiAIiIAiIgCIiAIvLngZk2CgMU0sYy7Y/Ldx3DtXWuqdjxFHG6+FKzN4J98gGZICiq3SeCPLW1jwbmuNrcWmlvrPNuAyH9VG4dovi1fnrQ4bBe2sHNqapw+qGnUZv2m4U16WFMea5+xWx11uoly0JLzf8AB0eJafhhAvHFrGzPGODS48ACc+9aE+Nzv2yEcslNYH4L8Opjruh+FzEWdNVnx8h5Bw1W7dwC8Yj4PmDyqOT4Ofon3kpTybfWi+wbfVKzVqqYvHJhe5i/RaiccqzL8OiOcfITtJPMkryvNc2WmOrVxGDOwkvr0zjew1ZgABfg8NPUvSuK7ITWYM8/bVOt4msMIiLocwvq+IgC+r4tabCKSQ601KyUnadaWN/rRuHtBWk3JL4Vk3got4k8L3Nqy+se4bCRyuFrTYVo7CzXqqaSnb5xqKhwPUAJNYnqAK6HC/BvgdTEyeGnldG8XYTNVsJHHVc8H2Kvs1zrfLOH5LWrhsbVzQsz6GnBjM7Nkju3NStLplIOmwO6x/38V9/ujwj9lf8A7ip/mJ/dJhH7K/8A3FT/ADFFnq6p9aydXob6/lt/H9kzR6TwSZF2oeDslLMkDswQVw+N6KxUccfwdrmxN8ktLnvIJNwdZxJtmRt4LQo8VliPkPNuBzH9FstHG6HPU/RmkuIT09n6dyz5oslFzuF6WsfZso1Hcdx7V0DHgi4NwoFlU6niSLSm+u5Zg8npERcjsEREAREQBERAFhqalsbS9xsAFmXC6TYuZZDG0+Qw25lSNPQ7p47dyJq9StPXzd+x4xnSF85LWktZw3nmodEXpK641rlijyNtsrZc03uFsUddJC7WjeWnfbYeY2Fa6LZpNYZpGTi8p7nYYZpix1mzDUPnNzZ2jaPauijla4BzSHA7CDcHtVWrboMTlgN43kcRtaeYVZdw+Mt69v8AouNPxWUdrVlePf8AssiSMOBa4Aggggi4IORBG8LlMS8H0WbqOT4K7M+Ltr0p/wBK4Mf2C0cQVho/Cnh+u2GeoijlcQ0BrtcFxNgPJuWm+4rsgqn46ZeDL1fp6iHTKfiVViEU1KbVUJhH0zTr0p/1bDU5SBvaoqo0rpGOEYmE0hNmxwAzSE2vYNZfPJXU5oIIIuDt4LUw/B6en1hBTwwBxu7xTGx356oF9qmLiNiWGlkr5cJpcsptLwKtw+lxOpc0sw91NDtfNWvEZDciSIW3fe1+pbThnxXY6YYnqMELT5Umbupn9T7iuCfBiE8niKKkvs16mchtKy43W8p5z2AKbRfJVu257diu1Omg7VTQt113MtXWRwsMkr2xsG1ziAP/AHqWlhpr8SIGH0/i4TtrKoFkVuMMfSl57L7V12BeCinjeJ66R2I1AzBmAFPGf8qAeSOZvsGxdyBZQ7uISltDZfksNPwqEN7N3+P7ON0c8F1JTPE9Q51fVDPx1RZzWn/Ki6LB3nrXZLDV10cTdaR4aOvaeQ3rlsT0xc67YBqDz3dLsGwKLVRZc9l6k27U1adYk/RHS12JxQC8jw3gNrjyCgRpuNf5E6m438vnbZ2XXLSSucS5zi4naSbk9q8K2r4fXFfHuyju4rbJ/BsvcsBmJU1Wx0YePLFi13kv7Adp5cFw1ZSOikdG7a0258D2hYF7klc7Nzi4gWuTc25rtRpv0W+V7MjanV/5EVzL4l3R4Utg+kD4CASXM3jeOSiUUiyuNi5ZIjV2yqlzQeGWfS1bZGh7CCCsy4TRrFjFIGE+Q825Hiu6BXnNTQ6Z47dj1uj1K1EObv3PqIijEwIiIAiIgNevk1YpHDcwnuF1WZN8+KsvEW3hkByBYR3iyrRzSCQdoNj2K54ZjEjz3GM80fU+IiK2KMIiIAR2LUbo7QvN6llXV7LtlqXNhyN/k2Bo7DdbaLnZVGxYkdarp1PMOpNYTitHSC1Nh0MGViY9VriL3zcG3PaVI/HgfQH1/wCi5RRMuP68vwajhfXVO9kPybOuWXosChz0umrWZLHqyfXrNZa+WDy/sv4LB+PA+gPr/wBE+PA+gPr/ANFA4L4L5pXNnxOqe5wzZTUr3wwR3HzpGkPkcL7bjtC2sQ0Fqoruppm1LB/hVB1JuTZ2izt/TbzdvUKM9I5YcXj1LGVevUcqab8Nv4NCvrHTSOkdtcdnAbh3LHDO5h1mOc08WmxWMMkBIkgmgc02IlbYb+i8EseMtrSVpYziYpoXykFxFhGwdJ73GzGDiSSParhSr/TyvlKBxtduHnmb9cnYUGmUjbCVokHnDyX/AJH2LPiOmeVoG2y6Txs5N/NcxFoljhaCWYW0kAlpmqNYXGw2iIuOolevifjfm4V97U/yVVuWjcub+cFyocQUeXP5WfcVFS+R2s9xc47yb/8AixLL8T8b83Cvvan+SnxQxvzcK+9qf5KlrXULZP8ABCfDdS3lr8mJFjdg+IsNppsJYN+pJUSv5aviwspbbK4d1i4B5A5qTXbGzeJDtplU8Sx7nxERdTiEREB9HV2Ky8OkLooydpYL9RtsVaxi5A6x71ZtG2zG8lUcS6RLzg6+KXoZkRFTnoQiIgCIiAj9IP1Sp/cP/gKrqmqvHxiT57QBMN99gfyd77qxdIP1Sp/cP/gKpiirXwvD2GxGRvm0g7Q4bwVaaFtJtFLxNKTSfgdEi9U0rJxrRZOAu+I5ubxLPOb7RvXlXEZqS2PPzg4PcwVFQ5rmNbDLNrkj9EA5ws3W6FwXZBx8m58k5L5S4jFKS1jwXN6bDdsrfTjdZzdu8LZDnNIc02c1wcw7g5puL9Vxn1XXcyYbR4lDHLNTxyXbdpcP0sZvmGyDymkOBHkkbFD1OonRJPGYssNJpK9TBrOJI4VRmI6QRRPbC0PnqH5R08I15nHb0R0Rvudy6zEvBaX2ZBiVVBET5bSGSyBvmxzOGu3m4uXQ6NaHUeHM1aaEMcflJHeVNIdpL5Dmc87bOAUaziW3wLfzJdPCPiza9vI4bC/B1W11n4jKaSA//JTu/SuHCefd1tbu4FWLg2B01HEIaaGOCMfNYLXPFx2uPWblb11CYnpXDFdrP0r+roDm7f2KvxbfLu2WzdOlh2iv99yac4AEkgAbSdgUBiel8bLtiHjXcdkY7d/YuZxHGJpz5bstzRkwdm/tWirOnhyW9jz5FNqOLSltUsefc267E5ZzeR5PBuxo5BaGieGf2hiXjHC9NhrsvNkrHNy5+Lab+kQshGW23WNo61vYRiXwOmZTUrBExty5zj4yV73G73ucdpJv7OC76mmcoKupJLuRdHfXCx23Nt9u5YcszWDWc4NA3kgDvXilrI5RrRva8dRvbnwVbVFU+Q3e9zzxcSe7glPUvjcHMcWuG8fjxCi/8b8Pzb/gnf8AMfF8u35LQXLaQaL1EjnSU9S43N3QTucYD6DgNaPuc3gAmF6Yg2bOLfXaMvtN3di6aGZr2hzXBzTsINwoEq7dPLL2LOFtOqhhbrw7lVSPdG8RTRvp5T0WSWGvx8W8XbJ9kk8QF7Vm11BFOwxTRslY7a14DmngbHf17lx+J6CSx3dRya7foJ3EkdUU+bhyfrc2hWNPEU9rF6lTqOEtb0vPkyCRYzNqvMUjHwyjMxyjVfYbS3aHt+s0kdayK0jJSWYvYpZwlB8slhhEXuokZA0Om2kXZEMnu63ea3r28ElNR6mYQc3hB9QIGiU9InVhHF17F3Jt++ys2m6DfRHuVI1Nc+aUPec7gADJrQDk1o3BXfTdBvoj3Kk1zbw2eh4YlHKRkREVaXIREQBERAR+kH6pU/uH/wABVIq7tIP1Sp/cP/gKpFWeh+VlNxH5o/Y9RyFpDmktINwRkQeoqcpdIWvyqGkn6VgGv9tux3MWKgkU/wAys8mdcyn1xrRObM3eWZuHpM6QU3odiQjdLE9zWsd5bS42AfseM+OR5hx3quIpXMIc1xaRsLSQe8KWh0mk2SsZOOLhqyeu3PvutbV+rHlkbUP9GfPD+i2/7Ug+mi9dv5p/akH00Xrt/NVhFitK/wCdJCfrDxjPWbn7Ftx0wf8AJyRS9TXjW9U2KiLRV/uZOfErl9Cf2Z3mISUdRG6GZ8EkbxZ7XObqnO+efEBclW6FU4zpMR8RwjmeKmDfs1nCRuZ3PtlsUfJRyN6UbhzBt3rCu8NCo7wm/QjWcTc1idaf3PRoamMkSime0C4kp5g9pz3xuAe024aw615RFYQi4rDeSrslGUsxWAiItzmEREAW1Q4lLCdaN5bxG1p5haqzR0kjuixx5A271rNRaxLobQck8xznyOvwvS6OSzZbRO4/4Z7fm9vepmorY426z3ta3cSdvLiq4kptT5SSKL03jW9UXPsWrNi1Kz58s5GwNGozlrOz7gqqzR1OWYv/ANLyriF6jiccvxe3uu51GPaQ08zfF/B2TgODmmUeS1w2OaNoPXkVAvptUa8rmwt3F+RPot6TlETaTSbImMgHFo1pPXds7LKJlmc8lznFzjtLjc96kVxVSxBY/wB9iJdKVz5rXn7bL+ScqtIWsyp2m/0sgGt9hmxvM3Kg5JC4lziXEm5JNyeZXlFt5mvbCPUXSbzHvV703Qb6I9yoiLpN5j3q96boN9Ee5V+u+ktOG9ZGRERVpcBERAEREBH6QfqlT+4f/AVSKu7SD9Uqf3D/AOAqkVZ6H5WU3Efmj9j6iIrArAiIgC+L6iGDYgxKaPoTSN5ONu7Ytxuk9Tvka/02Md7SLqLRa4RtzPxJkaTv+dBTu+y5p9jl7Gkzd9JH2PkCg0WTHovYnfjJF+yj71/5J8ZIv2Ufev8AyUEib+L92YwvBeyJw6St3Ukfa+QrwdJ3/Ngp2/Zc4+1yhkQz6L2JR2k9Tue1noMY32gXWpPic8nTmkdzcbdy1kWMIzzPxPi+oi2NQiIhkIiID1F0m8x71e9N0G+iPcqIi6TeY96vamPkN9Ee5V2u6ItOG9ZGVERVpcBERAEREBHaRX+CVOqLnxL7DZ80qklfU8Qc1zTsIIPaFSOLYe6nmkid812XW3ce5WWhaw0U/EYvMZGoiIrEqgiIhkIiIAiIgCIiAIiIAiIgCIiAIiIAiIgCIiA+tdYg8Crvwacvp4XkWL42utw1he3tVMYZQOnljiaM3utyG8911d9NCGMawbGtAHYFXa5rCRacOTzJ9jKiIq0uAiIgCIiALltNNFfhTPGRgCVgy+sPNK6lFvCbhLmRztrjZHlkUJLE5ri1wLXA2IORB615Vt6SaHRVY1h5EoGThv6iN4VaYvgE9K60rDa+Txmw9u7kVcVXxsXmefv006nv0I9ERSCOEREAREQBERAEREAREQBERAEREAREQBeo4y4hrQXEmwAzJPABbuE4FPVOtEwkXzccmDt38grK0b0NipQHu/SS2zcd3U0bguFt8a1v1JFGmna9uhg0K0U+DN8bIB4149UcB+K6tEVNZNzlzM9BVXGuPLEIiLQ6BERAEREAREQBYp6djwWvaHA7Qc1lROhhrPU43F/BzDJd0JMTuAzZ3buyy4/EtDauC94/GN4sz9m1XEvhClw1c49dyFZoa57rYoR7CDYgg7wcj3L4rvrMFgmFpImO5gFQNZ4OKV+bNeM/VOXcbqXHWQfXYgz4fYvl3KuRdvU+DCQfJzg+k38QfwUZP4P61uxrH8nW94C7q+t9GRpae2PWLObRS0uidY3bTuPItP4rXdgVUNtPL6pPuXTmi+5y5JLszRRbRwmo/Z5vu3/kgwmo/Z5vu3/ks5RjlfgaqLebgVUdlPL6pHvWxFopWO2U7hzLR+Kw5RXcyoSfRESi6SDwf1rtrWM9J35AqTpvBhIflJwPRb+JP4Lm7611Z0jp7ZdIs4hfWtJNgCTwGZ7lZ9H4N6VnT15D1nLuFlPUWCU8ItHExvIAFcJayC6bkmHD7H82xVeG6HVc9rRFjeMnk+zauwwjwcQx2dM4yu4bGd2/tXZAWX1RLNXOXTYn16GuG73MVPTMjAaxoaBkABZZURRG8k1JLZBERDIREQBERAEREAREQBERAEREAREQBERAEREAREQBERAEREAREQBERAEREAREQBERAEREAREQBERAEREAREQBERAEREAREQBERAEREAREQBERAEREAREQBERAEREAREQH/9k="/>
          <p:cNvSpPr/>
          <p:nvPr/>
        </p:nvSpPr>
        <p:spPr>
          <a:xfrm>
            <a:off x="143126" y="-99715"/>
            <a:ext cx="280411" cy="21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9"/>
          <p:cNvSpPr/>
          <p:nvPr/>
        </p:nvSpPr>
        <p:spPr>
          <a:xfrm>
            <a:off x="0" y="0"/>
            <a:ext cx="9148393" cy="5143483"/>
          </a:xfrm>
          <a:prstGeom prst="rect">
            <a:avLst/>
          </a:prstGeom>
          <a:solidFill>
            <a:srgbClr val="00163B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77100" tIns="38550" rIns="77100" bIns="3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/>
          <p:nvPr/>
        </p:nvSpPr>
        <p:spPr>
          <a:xfrm>
            <a:off x="1028172" y="3094428"/>
            <a:ext cx="7734749" cy="140250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77100" tIns="38550" rIns="77100" bIns="3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1028172" y="3120726"/>
            <a:ext cx="7620763" cy="135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41900" rIns="83800" bIns="4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Noto Sans Symbols"/>
              <a:buNone/>
            </a:pPr>
            <a:r>
              <a:rPr lang="en-GB" sz="1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Literature: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04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0" name="Google Shape;90;p19" descr="CPHbusinessNEG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658" y="7671"/>
            <a:ext cx="1615168" cy="6398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/>
          <p:nvPr/>
        </p:nvSpPr>
        <p:spPr>
          <a:xfrm>
            <a:off x="0" y="0"/>
            <a:ext cx="9144012" cy="31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Turn on Default Principal To Role Mapping in order to avoid mappings</a:t>
            </a:r>
            <a:endParaRPr sz="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0" y="525965"/>
            <a:ext cx="9143977" cy="31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0" y="0"/>
            <a:ext cx="9148117" cy="5143276"/>
          </a:xfrm>
          <a:prstGeom prst="rect">
            <a:avLst/>
          </a:prstGeom>
          <a:solidFill>
            <a:srgbClr val="00163B"/>
          </a:solidFill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7100" tIns="77100" rIns="77100" bIns="77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1028025" y="1952596"/>
            <a:ext cx="7182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00" tIns="41900" rIns="83800" bIns="4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dirty="0">
                <a:solidFill>
                  <a:srgbClr val="FBB040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  <a:endParaRPr sz="2500" b="1" dirty="0">
              <a:solidFill>
                <a:srgbClr val="FBB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dirty="0">
                <a:solidFill>
                  <a:srgbClr val="FBB040"/>
                </a:solidFill>
                <a:latin typeface="Calibri"/>
                <a:ea typeface="Calibri"/>
                <a:cs typeface="Calibri"/>
                <a:sym typeface="Calibri"/>
              </a:rPr>
              <a:t>Runnable </a:t>
            </a:r>
            <a:endParaRPr sz="2500" b="1" dirty="0">
              <a:solidFill>
                <a:srgbClr val="FBB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 dirty="0">
                <a:solidFill>
                  <a:srgbClr val="FBB040"/>
                </a:solidFill>
                <a:latin typeface="Calibri"/>
                <a:ea typeface="Calibri"/>
                <a:cs typeface="Calibri"/>
                <a:sym typeface="Calibri"/>
              </a:rPr>
              <a:t>Executors</a:t>
            </a:r>
            <a:endParaRPr sz="2500" b="1" i="0" u="none" strike="noStrike" cap="none" dirty="0">
              <a:solidFill>
                <a:srgbClr val="FBB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GB" sz="2500" b="1" i="0" u="none" strike="noStrike" cap="none" dirty="0">
                <a:solidFill>
                  <a:srgbClr val="FBB040"/>
                </a:solidFill>
                <a:latin typeface="Calibri"/>
                <a:ea typeface="Calibri"/>
                <a:cs typeface="Calibri"/>
                <a:sym typeface="Calibri"/>
              </a:rPr>
              <a:t>Futures and </a:t>
            </a:r>
            <a:r>
              <a:rPr lang="en-GB" sz="2500" b="1" i="0" u="none" strike="noStrike" cap="none" dirty="0" err="1">
                <a:solidFill>
                  <a:srgbClr val="FBB040"/>
                </a:solidFill>
                <a:latin typeface="Calibri"/>
                <a:ea typeface="Calibri"/>
                <a:cs typeface="Calibri"/>
                <a:sym typeface="Calibri"/>
              </a:rPr>
              <a:t>Callables</a:t>
            </a:r>
            <a:endParaRPr sz="2500" b="1" i="0" u="none" strike="noStrike" cap="none" dirty="0">
              <a:solidFill>
                <a:srgbClr val="FBB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1" dirty="0">
              <a:solidFill>
                <a:srgbClr val="FBB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GB" sz="2500" b="1" dirty="0">
                <a:solidFill>
                  <a:srgbClr val="FBB040"/>
                </a:solidFill>
                <a:latin typeface="Calibri"/>
                <a:ea typeface="Calibri"/>
                <a:cs typeface="Calibri"/>
                <a:sym typeface="Calibri"/>
              </a:rPr>
              <a:t>(Making remote HTTP-requests)</a:t>
            </a:r>
            <a:endParaRPr sz="2500" b="1" dirty="0">
              <a:solidFill>
                <a:srgbClr val="FBB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800" y="7703"/>
            <a:ext cx="1614961" cy="63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772" y="793420"/>
            <a:ext cx="5734883" cy="140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8772" y="793420"/>
            <a:ext cx="5045744" cy="13666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1537069" y="-36031"/>
            <a:ext cx="6069121" cy="3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00" tIns="37950" rIns="75900" bIns="37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Remember Turn on Default Principal To Role Mapping in order to avoid mappings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0" y="526048"/>
            <a:ext cx="9143701" cy="315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332258" y="139864"/>
            <a:ext cx="6403627" cy="44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700"/>
              <a:buFont typeface="Verdana"/>
              <a:buNone/>
            </a:pPr>
            <a:r>
              <a:rPr lang="en-GB" sz="2700" b="1" i="0" u="none" strike="noStrike" cap="non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ExecutorService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474900" y="1790026"/>
            <a:ext cx="81942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00" tIns="37950" rIns="75900" bIns="379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ExecutorService es = </a:t>
            </a:r>
            <a:r>
              <a:rPr lang="en-GB" sz="1500" b="1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Executors.new</a:t>
            </a:r>
            <a:r>
              <a:rPr lang="en-GB" sz="2000" b="1" i="0" u="none" strike="noStrike" cap="none">
                <a:solidFill>
                  <a:srgbClr val="4A7EBB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XXX</a:t>
            </a:r>
            <a:r>
              <a:rPr lang="en-GB" sz="1500" b="1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ThreadPool();</a:t>
            </a:r>
            <a:endParaRPr sz="1500" b="1" i="0" u="none" strike="noStrike" cap="none">
              <a:solidFill>
                <a:srgbClr val="000000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es.</a:t>
            </a:r>
            <a:r>
              <a:rPr lang="en-GB" sz="1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-GB" sz="1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(task1);  </a:t>
            </a:r>
            <a:r>
              <a:rPr lang="en-GB" sz="15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//task1 must be a Runnable-</a:t>
            </a:r>
            <a:r>
              <a:rPr lang="en-GB" sz="15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endParaRPr sz="1500" b="0" i="0" u="none" strike="noStrike" cap="non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es.execute(task2);</a:t>
            </a:r>
            <a:endParaRPr sz="1500" b="0" i="0" u="none" strike="noStrike" cap="non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5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es.shutdown();  </a:t>
            </a:r>
            <a:endParaRPr sz="15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es.awaitTermination();</a:t>
            </a:r>
            <a:endParaRPr sz="15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388485" y="630161"/>
            <a:ext cx="8531821" cy="61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00" tIns="37950" rIns="75900" bIns="37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ExecutorService’s</a:t>
            </a:r>
            <a:r>
              <a:rPr lang="en-GB" sz="19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are usually created via one of the factory methods in the </a:t>
            </a:r>
            <a:r>
              <a:rPr lang="en-GB" sz="19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Executors</a:t>
            </a:r>
            <a:r>
              <a:rPr lang="en-GB" sz="19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class as outlined below:</a:t>
            </a:r>
            <a:endParaRPr sz="19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388485" y="1236417"/>
            <a:ext cx="85317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00" tIns="37950" rIns="75900" bIns="37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1" i="0" u="none" strike="noStrike" cap="none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Executors</a:t>
            </a:r>
            <a:r>
              <a:rPr lang="en-GB" sz="19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 with </a:t>
            </a:r>
            <a:r>
              <a:rPr lang="en-GB" sz="1900" b="1" i="0" u="none" strike="noStrike" cap="none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rPr>
              <a:t>Runnables</a:t>
            </a:r>
            <a:endParaRPr sz="1900" b="1" i="0" u="none" strike="noStrike" cap="none">
              <a:solidFill>
                <a:srgbClr val="1F497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332258" y="139864"/>
            <a:ext cx="6403627" cy="44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700"/>
              <a:buFont typeface="Verdana"/>
              <a:buNone/>
            </a:pPr>
            <a:r>
              <a:rPr lang="en-GB" sz="2700" b="1" i="0" u="none" strike="noStrike" cap="none" dirty="0" err="1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ExecutorService</a:t>
            </a:r>
            <a:r>
              <a:rPr lang="en-GB" sz="2700" b="1" i="0" u="none" strike="noStrike" cap="none" dirty="0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: Pool types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332258" y="1397644"/>
            <a:ext cx="3873989" cy="397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6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NewCachedThreadPool</a:t>
            </a:r>
            <a:r>
              <a:rPr lang="en-GB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GB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Creates a thread pool that creates new threads as needed, but will reuse previously constructed threads when they are available. </a:t>
            </a:r>
            <a:r>
              <a:rPr lang="en-GB" sz="1200" dirty="0"/>
              <a:t>If threads are idle for 60 seconds, they are terminated. Suitable for many short-lived tasks.</a:t>
            </a:r>
            <a:br>
              <a:rPr lang="en-GB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GB"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6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newFixedThreadPool</a:t>
            </a:r>
            <a:r>
              <a:rPr lang="en-GB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 </a:t>
            </a:r>
            <a:r>
              <a:rPr lang="en-GB" sz="16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nThreads</a:t>
            </a:r>
            <a:r>
              <a:rPr lang="en-GB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GB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Creates a thread pool that reuses a fixed number of threads operating off a shared unbounded queue.</a:t>
            </a:r>
            <a:br>
              <a:rPr lang="en-GB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GB"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6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NewSingleThreadExecutor</a:t>
            </a:r>
            <a:r>
              <a:rPr lang="en-GB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GB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Creates an Executor that uses a single worker thread operating off an unbounded queue. </a:t>
            </a:r>
            <a:r>
              <a:rPr lang="en-GB" sz="1200" dirty="0"/>
              <a:t>Ideal for scenarios where only one task should run at a time.</a:t>
            </a:r>
            <a:br>
              <a:rPr lang="en-GB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GB"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Google Shape;165;p29">
            <a:extLst>
              <a:ext uri="{FF2B5EF4-FFF2-40B4-BE49-F238E27FC236}">
                <a16:creationId xmlns:a16="http://schemas.microsoft.com/office/drawing/2014/main" id="{C5737DBC-6AE0-CA00-9AFB-EC8AB426E9FF}"/>
              </a:ext>
            </a:extLst>
          </p:cNvPr>
          <p:cNvSpPr txBox="1"/>
          <p:nvPr/>
        </p:nvSpPr>
        <p:spPr>
          <a:xfrm>
            <a:off x="4798890" y="1397643"/>
            <a:ext cx="3873989" cy="397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6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newScheduledThreadPool</a:t>
            </a:r>
            <a:r>
              <a:rPr lang="en-GB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GB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GB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Executes periodically (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eg.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For database clean up) </a:t>
            </a:r>
            <a:r>
              <a:rPr lang="en-GB" sz="1200" dirty="0"/>
              <a:t>Useful for tasks that need to be executed on a timed schedule.</a:t>
            </a:r>
            <a:br>
              <a:rPr lang="en-GB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GB"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6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WorkStealingPool</a:t>
            </a:r>
            <a:r>
              <a:rPr lang="en-GB" sz="16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From Java8</a:t>
            </a:r>
            <a:r>
              <a:rPr lang="en-GB" sz="12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Creates a thread pool that maintains enough threads to support the given parallelism level, and may use multiple queues to reduce contention.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713" y="2173114"/>
            <a:ext cx="43910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/>
        </p:nvSpPr>
        <p:spPr>
          <a:xfrm>
            <a:off x="332258" y="139864"/>
            <a:ext cx="6403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700"/>
              <a:buFont typeface="Verdana"/>
              <a:buNone/>
            </a:pPr>
            <a:r>
              <a:rPr lang="en-GB" sz="2700" b="1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A Producer/Consumer Solution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332250" y="789175"/>
            <a:ext cx="31602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En “task” </a:t>
            </a:r>
            <a:r>
              <a:rPr lang="en-GB" dirty="0" err="1"/>
              <a:t>køres</a:t>
            </a:r>
            <a:r>
              <a:rPr lang="en-GB" dirty="0"/>
              <a:t> via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 run()</a:t>
            </a:r>
            <a:r>
              <a:rPr lang="en-GB" dirty="0"/>
              <a:t> </a:t>
            </a:r>
            <a:r>
              <a:rPr lang="en-GB" dirty="0" err="1"/>
              <a:t>metoden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Runnable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3" name="Google Shape;173;p30"/>
          <p:cNvCxnSpPr/>
          <p:nvPr/>
        </p:nvCxnSpPr>
        <p:spPr>
          <a:xfrm>
            <a:off x="1210350" y="1647825"/>
            <a:ext cx="1605300" cy="152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/>
        </p:nvSpPr>
        <p:spPr>
          <a:xfrm>
            <a:off x="185025" y="139875"/>
            <a:ext cx="68664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700"/>
              <a:buFont typeface="Verdana"/>
              <a:buNone/>
            </a:pPr>
            <a:r>
              <a:rPr lang="en-GB" sz="2700" b="1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Getting results back from Threads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32250" y="1345400"/>
            <a:ext cx="6618300" cy="25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endParaRPr sz="1200">
              <a:solidFill>
                <a:srgbClr val="24292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24292E"/>
                </a:solidFill>
              </a:rPr>
              <a:t>Shared memory leads to race-conditions and starvation. And Possibly deadlocking</a:t>
            </a:r>
            <a:br>
              <a:rPr lang="en-GB" sz="1200">
                <a:solidFill>
                  <a:srgbClr val="24292E"/>
                </a:solidFill>
              </a:rPr>
            </a:br>
            <a:br>
              <a:rPr lang="en-GB" sz="1200">
                <a:solidFill>
                  <a:srgbClr val="24292E"/>
                </a:solidFill>
              </a:rPr>
            </a:br>
            <a:r>
              <a:rPr lang="en-GB" sz="1200" b="1">
                <a:solidFill>
                  <a:srgbClr val="24292E"/>
                </a:solidFill>
              </a:rPr>
              <a:t>Solution</a:t>
            </a:r>
            <a:r>
              <a:rPr lang="en-GB" sz="1200">
                <a:solidFill>
                  <a:srgbClr val="24292E"/>
                </a:solidFill>
              </a:rPr>
              <a:t>: Don’t change values!</a:t>
            </a:r>
            <a:br>
              <a:rPr lang="en-GB" sz="1200">
                <a:solidFill>
                  <a:srgbClr val="24292E"/>
                </a:solidFill>
              </a:rPr>
            </a:br>
            <a:br>
              <a:rPr lang="en-GB" sz="1200">
                <a:solidFill>
                  <a:srgbClr val="24292E"/>
                </a:solidFill>
              </a:rPr>
            </a:br>
            <a:r>
              <a:rPr lang="en-GB" sz="1200">
                <a:solidFill>
                  <a:srgbClr val="24292E"/>
                </a:solidFill>
              </a:rPr>
              <a:t>New problem: How do get data back from threads?</a:t>
            </a:r>
            <a:endParaRPr sz="1200">
              <a:solidFill>
                <a:srgbClr val="24292E"/>
              </a:solidFill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175" y="2352125"/>
            <a:ext cx="33337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/>
        </p:nvSpPr>
        <p:spPr>
          <a:xfrm>
            <a:off x="332258" y="139864"/>
            <a:ext cx="6403627" cy="44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700"/>
              <a:buFont typeface="Verdana"/>
              <a:buNone/>
            </a:pPr>
            <a:r>
              <a:rPr lang="en-GB" sz="2700" b="1" i="0" u="none" strike="noStrike" cap="non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Callable interface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51353" y="674885"/>
            <a:ext cx="8441295" cy="12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lang="en-GB" sz="1200" dirty="0">
                <a:solidFill>
                  <a:srgbClr val="24292E"/>
                </a:solidFill>
              </a:rPr>
              <a:t>Callable interface has one abstract method </a:t>
            </a:r>
            <a:r>
              <a:rPr lang="en-GB" sz="1200" b="1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call()</a:t>
            </a:r>
            <a:r>
              <a:rPr lang="en-GB" sz="1200" dirty="0">
                <a:solidFill>
                  <a:srgbClr val="24292E"/>
                </a:solidFill>
              </a:rPr>
              <a:t> that takes no arguments</a:t>
            </a:r>
            <a:br>
              <a:rPr lang="en-GB" sz="1200" dirty="0">
                <a:solidFill>
                  <a:srgbClr val="24292E"/>
                </a:solidFill>
              </a:rPr>
            </a:br>
            <a:r>
              <a:rPr lang="en-GB" sz="1200" dirty="0">
                <a:solidFill>
                  <a:srgbClr val="24292E"/>
                </a:solidFill>
              </a:rPr>
              <a:t>Generic type: </a:t>
            </a:r>
            <a:r>
              <a:rPr lang="en-GB" sz="1200" b="1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Object of &lt;T&gt;</a:t>
            </a:r>
            <a:r>
              <a:rPr lang="en-GB" sz="1200" dirty="0">
                <a:solidFill>
                  <a:srgbClr val="24292E"/>
                </a:solidFill>
              </a:rPr>
              <a:t> where T can be any Class</a:t>
            </a:r>
            <a:endParaRPr sz="1200" dirty="0">
              <a:solidFill>
                <a:srgbClr val="24292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br>
              <a:rPr lang="en-GB" sz="1200" dirty="0">
                <a:solidFill>
                  <a:srgbClr val="24292E"/>
                </a:solidFill>
              </a:rPr>
            </a:br>
            <a:r>
              <a:rPr lang="en-GB" sz="1200" dirty="0">
                <a:solidFill>
                  <a:srgbClr val="24292E"/>
                </a:solidFill>
              </a:rPr>
              <a:t>Below is an example with T as String:</a:t>
            </a:r>
            <a:endParaRPr sz="1200" dirty="0">
              <a:solidFill>
                <a:srgbClr val="24292E"/>
              </a:solidFill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332258" y="1883048"/>
            <a:ext cx="7416803" cy="2935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ctr" anchorCtr="0">
            <a:noAutofit/>
          </a:bodyPr>
          <a:lstStyle/>
          <a:p>
            <a:pPr marL="127000" marR="1270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 dirty="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 b="0" i="0" u="none" strike="noStrike" cap="none" dirty="0" err="1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java.util.concurrent.Callable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 dirty="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 b="0" i="0" u="none" strike="noStrike" cap="none" dirty="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 b="0" i="0" u="none" strike="noStrike" cap="none" dirty="0" err="1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MyTask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 b="0" i="0" u="none" strike="noStrike" cap="none" dirty="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 b="0" i="0" u="none" strike="noStrike" cap="none" dirty="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Callable&lt;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500" b="0" i="0" u="none" strike="noStrike" cap="none" dirty="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500" b="0" i="0" u="none" strike="noStrike" cap="none" dirty="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500" b="1" i="0" u="none" strike="noStrike" cap="none" dirty="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500" b="1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 b="1" i="0" u="none" strike="noStrike" cap="none" dirty="0">
                <a:solidFill>
                  <a:srgbClr val="24292E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500" b="1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 b="1" i="0" u="none" strike="noStrike" cap="none" dirty="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-GB" sz="1500" b="1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GB" sz="1500" b="1" i="0" u="none" strike="noStrike" cap="none" dirty="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-GB" sz="1500" b="1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Exception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500" b="0" i="0" u="none" strike="noStrike" cap="none" dirty="0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 Your method that returns a String here</a:t>
            </a:r>
            <a:b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500" b="0" i="0" u="none" strike="noStrike" cap="none" dirty="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 b="0" i="0" u="none" strike="noStrike" cap="none" dirty="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b="0" i="0" u="none" strike="noStrike" cap="none" dirty="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7000" marR="1270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-------------------</a:t>
            </a:r>
            <a:endParaRPr sz="1500" b="0" i="0" u="none" strike="noStrike" cap="none" dirty="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7000" marR="1270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 dirty="0" err="1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MyTask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t </a:t>
            </a:r>
            <a:r>
              <a:rPr lang="en-GB" sz="1500" b="0" i="0" u="none" strike="noStrike" cap="none" dirty="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() </a:t>
            </a:r>
            <a:r>
              <a:rPr lang="en-GB" sz="1500" b="0" i="0" u="none" strike="noStrike" cap="none" dirty="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"Hello</a:t>
            </a:r>
            <a:r>
              <a:rPr lang="en-GB" sz="1500" b="0" i="0" u="none" strike="noStrike" cap="none" dirty="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";</a:t>
            </a:r>
            <a:endParaRPr sz="1500" b="0" i="0" u="none" strike="noStrike" cap="none" dirty="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332258" y="139864"/>
            <a:ext cx="6403627" cy="44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700"/>
              <a:buFont typeface="Verdana"/>
              <a:buNone/>
            </a:pPr>
            <a:r>
              <a:rPr lang="en-GB" sz="2700" b="1" i="0" u="none" strike="noStrike" cap="non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Future interface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300351" y="544049"/>
            <a:ext cx="8441295" cy="111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GB" sz="1900">
                <a:solidFill>
                  <a:srgbClr val="24292E"/>
                </a:solidFill>
              </a:rPr>
              <a:t>Threads are </a:t>
            </a:r>
            <a:r>
              <a:rPr lang="en-GB" sz="1900" i="1">
                <a:solidFill>
                  <a:srgbClr val="24292E"/>
                </a:solidFill>
              </a:rPr>
              <a:t>asynchronous</a:t>
            </a:r>
            <a:r>
              <a:rPr lang="en-GB" sz="1900">
                <a:solidFill>
                  <a:srgbClr val="24292E"/>
                </a:solidFill>
              </a:rPr>
              <a:t>, so we generally do not know when we will get the result back. So, how do we extract the value from a Callable?</a:t>
            </a:r>
            <a:endParaRPr sz="1900">
              <a:solidFill>
                <a:srgbClr val="24292E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900">
              <a:solidFill>
                <a:srgbClr val="24292E"/>
              </a:solidFill>
            </a:endParaRPr>
          </a:p>
          <a:p>
            <a:pPr marL="38100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900">
              <a:solidFill>
                <a:srgbClr val="24292E"/>
              </a:solidFill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169944" y="2253419"/>
            <a:ext cx="8702110" cy="269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ctr" anchorCtr="0">
            <a:noAutofit/>
          </a:bodyPr>
          <a:lstStyle/>
          <a:p>
            <a:pPr marL="127000" marR="1270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Future&lt;</a:t>
            </a:r>
            <a: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500" b="0" i="0" u="none" strike="noStrike" cap="none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future </a:t>
            </a:r>
            <a:r>
              <a:rPr lang="en-GB" sz="1500" b="0" i="0" u="none" strike="noStrike" cap="none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executor</a:t>
            </a:r>
            <a:r>
              <a:rPr lang="en-GB" sz="1500" b="0" i="0" u="none" strike="noStrike" cap="none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submit(</a:t>
            </a:r>
            <a:b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500" b="0" i="0" u="none" strike="noStrike" cap="none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 b="0" i="0" u="none" strike="noStrike" cap="none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Callable&lt;</a:t>
            </a:r>
            <a: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GB" sz="1500" b="0" i="0" u="none" strike="noStrike" cap="none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500" b="0" i="0" u="none" strike="noStrike" cap="none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500" b="0" i="0" u="none" strike="noStrike" cap="none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lang="en-GB" sz="1500" b="0" i="0" u="none" strike="noStrike" cap="none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 sz="1500" b="0" i="0" u="none" strike="noStrike" cap="none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//do stuff</a:t>
            </a:r>
            <a:b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 b="0" i="0" u="none" strike="noStrike" cap="none">
              <a:solidFill>
                <a:srgbClr val="6A737D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351351" y="1549136"/>
            <a:ext cx="84414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GB" sz="1900" b="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Future&lt;T&gt;</a:t>
            </a:r>
            <a:r>
              <a:rPr lang="en-GB" sz="1900" b="1">
                <a:solidFill>
                  <a:srgbClr val="24292E"/>
                </a:solidFill>
              </a:rPr>
              <a:t> comes to the rescue</a:t>
            </a:r>
            <a:endParaRPr sz="1900" b="1">
              <a:solidFill>
                <a:srgbClr val="24292E"/>
              </a:solidFill>
            </a:endParaRPr>
          </a:p>
          <a:p>
            <a:pPr marL="38100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900" b="1">
              <a:solidFill>
                <a:srgbClr val="24292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/>
        </p:nvSpPr>
        <p:spPr>
          <a:xfrm>
            <a:off x="332258" y="139864"/>
            <a:ext cx="6403627" cy="44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700"/>
              <a:buFont typeface="Verdana"/>
              <a:buNone/>
            </a:pPr>
            <a:r>
              <a:rPr lang="en-GB" sz="2700" b="1" i="0" u="none" strike="noStrike" cap="non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Working with futures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00351" y="544049"/>
            <a:ext cx="8441295" cy="144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GB" sz="1900">
                <a:solidFill>
                  <a:srgbClr val="24292E"/>
                </a:solidFill>
              </a:rPr>
              <a:t>A Future represents work that will be done at some point in the “future”, hence the name. A bit like </a:t>
            </a:r>
            <a:r>
              <a:rPr lang="en-GB" sz="1900" i="1">
                <a:solidFill>
                  <a:srgbClr val="24292E"/>
                </a:solidFill>
                <a:highlight>
                  <a:srgbClr val="FFF2CC"/>
                </a:highlight>
              </a:rPr>
              <a:t>javascript promises</a:t>
            </a:r>
            <a:r>
              <a:rPr lang="en-GB" sz="1900">
                <a:solidFill>
                  <a:srgbClr val="24292E"/>
                </a:solidFill>
              </a:rPr>
              <a:t>!</a:t>
            </a:r>
            <a:endParaRPr sz="1900">
              <a:solidFill>
                <a:srgbClr val="24292E"/>
              </a:solidFill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GB" sz="1900" b="1">
                <a:solidFill>
                  <a:srgbClr val="24292E"/>
                </a:solidFill>
              </a:rPr>
              <a:t>There are several ways to get the result from a Future:</a:t>
            </a:r>
            <a:endParaRPr sz="1900" b="1">
              <a:solidFill>
                <a:srgbClr val="24292E"/>
              </a:solidFill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403228" y="1954319"/>
            <a:ext cx="8501185" cy="27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ctr" anchorCtr="0">
            <a:noAutofit/>
          </a:bodyPr>
          <a:lstStyle/>
          <a:p>
            <a:pPr marL="127000" marR="1270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//Get the result when it's ready. </a:t>
            </a:r>
            <a:r>
              <a:rPr lang="en-GB" sz="1600" b="1" i="0" u="none" strike="noStrike" cap="none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Blocks </a:t>
            </a:r>
            <a:r>
              <a:rPr lang="en-GB" sz="1600" b="0" i="0" u="none" strike="noStrike" cap="none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the thread until then.</a:t>
            </a:r>
            <a:br>
              <a:rPr lang="en-GB" sz="16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 b="1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-GB" sz="1600" b="1" i="0" u="none" strike="noStrike" cap="none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600" b="1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get();</a:t>
            </a:r>
            <a:br>
              <a:rPr lang="en-GB" sz="16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 b="0" i="0" u="none" strike="noStrike" cap="none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//If you want to escape from the blocking method </a:t>
            </a:r>
            <a:br>
              <a:rPr lang="en-GB" sz="16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 b="0" i="0" u="none" strike="noStrike" cap="none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//no later than a given time, you can set that.</a:t>
            </a:r>
            <a:br>
              <a:rPr lang="en-GB" sz="16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 b="1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-GB" sz="1600" b="1" i="0" u="none" strike="noStrike" cap="none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600" b="1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get(</a:t>
            </a:r>
            <a:r>
              <a:rPr lang="en-GB" sz="1600" b="1" i="0" u="none" strike="noStrike" cap="none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GB" sz="1600" b="1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 TimeUnit</a:t>
            </a:r>
            <a:r>
              <a:rPr lang="en-GB" sz="1600" b="1" i="0" u="none" strike="noStrike" cap="none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600" b="1" i="0" u="none" strike="noStrike" cap="none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MINUTES</a:t>
            </a:r>
            <a:r>
              <a:rPr lang="en-GB" sz="1600" b="1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 sz="16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 b="0" i="0" u="none" strike="noStrike" cap="none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//Or you can ask if the task is done (returns a boolean).</a:t>
            </a:r>
            <a:br>
              <a:rPr lang="en-GB" sz="1600" b="0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 b="1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-GB" sz="1600" b="1" i="0" u="none" strike="noStrike" cap="none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600" b="1" i="0" u="none" strike="noStrike" cap="none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isDone();</a:t>
            </a:r>
            <a:endParaRPr sz="1600" b="1" i="0" u="none" strike="noStrike" cap="none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/>
        </p:nvSpPr>
        <p:spPr>
          <a:xfrm>
            <a:off x="332258" y="139864"/>
            <a:ext cx="6403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700"/>
              <a:buFont typeface="Verdana"/>
              <a:buNone/>
            </a:pPr>
            <a:r>
              <a:rPr lang="en-GB" sz="2700" b="1" i="0" u="none" strike="noStrike" cap="non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ExecutorService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5"/>
          <p:cNvSpPr/>
          <p:nvPr/>
        </p:nvSpPr>
        <p:spPr>
          <a:xfrm>
            <a:off x="388485" y="630161"/>
            <a:ext cx="85317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900" tIns="37950" rIns="75900" bIns="37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ExecutorService’s</a:t>
            </a:r>
            <a:r>
              <a:rPr lang="en-GB" sz="19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are usually created via one of the factory methods in the </a:t>
            </a:r>
            <a:r>
              <a:rPr lang="en-GB" sz="19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Executors</a:t>
            </a:r>
            <a:r>
              <a:rPr lang="en-GB" sz="19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class as outlined below:</a:t>
            </a:r>
            <a:endParaRPr sz="19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35"/>
          <p:cNvGrpSpPr/>
          <p:nvPr/>
        </p:nvGrpSpPr>
        <p:grpSpPr>
          <a:xfrm>
            <a:off x="422118" y="1825411"/>
            <a:ext cx="8531988" cy="2352303"/>
            <a:chOff x="422275" y="4251953"/>
            <a:chExt cx="9273900" cy="2706597"/>
          </a:xfrm>
        </p:grpSpPr>
        <p:sp>
          <p:nvSpPr>
            <p:cNvPr id="210" name="Google Shape;210;p35"/>
            <p:cNvSpPr/>
            <p:nvPr/>
          </p:nvSpPr>
          <p:spPr>
            <a:xfrm>
              <a:off x="422275" y="4680650"/>
              <a:ext cx="8907000" cy="22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900" tIns="37950" rIns="75900" bIns="37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0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ExecutorService es = </a:t>
              </a:r>
              <a:r>
                <a:rPr lang="en-GB" sz="1500" b="1" i="0" u="none" strike="noStrike" cap="none">
                  <a:solidFill>
                    <a:srgbClr val="000000"/>
                  </a:solidFill>
                  <a:highlight>
                    <a:srgbClr val="FFF2C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Executors.new</a:t>
              </a:r>
              <a:r>
                <a:rPr lang="en-GB" sz="2000" b="1" i="0" u="none" strike="noStrike" cap="none">
                  <a:solidFill>
                    <a:srgbClr val="4A7EBB"/>
                  </a:solidFill>
                  <a:highlight>
                    <a:srgbClr val="FFF2C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XXX</a:t>
              </a:r>
              <a:r>
                <a:rPr lang="en-GB" sz="1500" b="1" i="0" u="none" strike="noStrike" cap="none">
                  <a:solidFill>
                    <a:srgbClr val="000000"/>
                  </a:solidFill>
                  <a:highlight>
                    <a:srgbClr val="FFF2C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ThreadPool();</a:t>
              </a:r>
              <a:endParaRPr sz="1500" b="1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0" i="0" u="none" strike="noStrike" cap="none">
                  <a:solidFill>
                    <a:srgbClr val="00B050"/>
                  </a:solidFill>
                  <a:highlight>
                    <a:srgbClr val="FFF2C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//</a:t>
              </a:r>
              <a:r>
                <a:rPr lang="en-GB" sz="1500" b="1" i="0" u="none" strike="noStrike" cap="none">
                  <a:solidFill>
                    <a:srgbClr val="00B050"/>
                  </a:solidFill>
                  <a:highlight>
                    <a:srgbClr val="FFF2C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call1</a:t>
              </a:r>
              <a:r>
                <a:rPr lang="en-GB" sz="1500" b="0" i="0" u="none" strike="noStrike" cap="none">
                  <a:solidFill>
                    <a:srgbClr val="00B050"/>
                  </a:solidFill>
                  <a:highlight>
                    <a:srgbClr val="FFF2CC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must be a Callable object of type String. Observe how //submit(..) returns a Future</a:t>
              </a:r>
              <a:endParaRPr sz="1500" b="0" i="0" u="none" strike="noStrike" cap="none">
                <a:solidFill>
                  <a:srgbClr val="00B05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Future&lt;String&gt; f1 = e</a:t>
              </a:r>
              <a:r>
                <a:rPr lang="en-GB" sz="1500" b="1">
                  <a:latin typeface="Courier New"/>
                  <a:ea typeface="Courier New"/>
                  <a:cs typeface="Courier New"/>
                  <a:sym typeface="Courier New"/>
                </a:rPr>
                <a:t>s</a:t>
              </a:r>
              <a:r>
                <a:rPr lang="en-GB" sz="15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.submit(call1)</a:t>
              </a:r>
              <a:endParaRPr sz="1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...</a:t>
              </a:r>
              <a:endParaRPr sz="1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GB" sz="1500" b="0" i="0" u="none" strike="noStrike" cap="none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//Get the result (when ready) from the future</a:t>
              </a:r>
              <a:endParaRPr sz="1500" b="0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0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System.out.println(</a:t>
              </a:r>
              <a:r>
                <a:rPr lang="en-GB" sz="15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f1.get()</a:t>
              </a:r>
              <a:r>
                <a:rPr lang="en-GB" sz="1500" b="0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sz="1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0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...</a:t>
              </a:r>
              <a:endParaRPr sz="1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422275" y="4251953"/>
              <a:ext cx="92739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900" tIns="37950" rIns="75900" bIns="37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GB" sz="1900" b="1" i="0" u="none" strike="noStrike" cap="none">
                  <a:solidFill>
                    <a:srgbClr val="1F497D"/>
                  </a:solidFill>
                  <a:latin typeface="Consolas"/>
                  <a:ea typeface="Consolas"/>
                  <a:cs typeface="Consolas"/>
                  <a:sym typeface="Consolas"/>
                </a:rPr>
                <a:t>Executors</a:t>
              </a:r>
              <a:r>
                <a:rPr lang="en-GB" sz="1900" b="1" i="0" u="none" strike="noStrike" cap="none">
                  <a:solidFill>
                    <a:srgbClr val="1F497D"/>
                  </a:solidFill>
                  <a:latin typeface="Verdana"/>
                  <a:ea typeface="Verdana"/>
                  <a:cs typeface="Verdana"/>
                  <a:sym typeface="Verdana"/>
                </a:rPr>
                <a:t> with </a:t>
              </a:r>
              <a:r>
                <a:rPr lang="en-GB" sz="1900" b="1" i="0" u="none" strike="noStrike" cap="none">
                  <a:solidFill>
                    <a:srgbClr val="1F497D"/>
                  </a:solidFill>
                  <a:latin typeface="Consolas"/>
                  <a:ea typeface="Consolas"/>
                  <a:cs typeface="Consolas"/>
                  <a:sym typeface="Consolas"/>
                </a:rPr>
                <a:t>Callables (and Futures)</a:t>
              </a:r>
              <a:endParaRPr sz="1900" b="1" i="0" u="none" strike="noStrike" cap="none">
                <a:solidFill>
                  <a:srgbClr val="1F497D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/>
        </p:nvSpPr>
        <p:spPr>
          <a:xfrm>
            <a:off x="313963" y="135029"/>
            <a:ext cx="6871438" cy="44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500"/>
              <a:buFont typeface="Verdana"/>
              <a:buNone/>
            </a:pPr>
            <a:r>
              <a:rPr lang="en-GB" sz="2500" b="1" i="0" u="none" strike="noStrike" cap="none" dirty="0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Let’s create an example</a:t>
            </a:r>
            <a:endParaRPr sz="2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429310" y="1308511"/>
            <a:ext cx="85938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da-DK" sz="2000" b="0" i="0" u="non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Jokes</a:t>
            </a:r>
            <a:endParaRPr sz="2000" b="0" i="0" u="non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8" name="Google Shape;218;p36"/>
          <p:cNvSpPr/>
          <p:nvPr/>
        </p:nvSpPr>
        <p:spPr>
          <a:xfrm>
            <a:off x="429310" y="734781"/>
            <a:ext cx="362105" cy="26174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7100" tIns="77100" rIns="77100" bIns="77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6"/>
          <p:cNvSpPr/>
          <p:nvPr/>
        </p:nvSpPr>
        <p:spPr>
          <a:xfrm>
            <a:off x="920028" y="734781"/>
            <a:ext cx="362105" cy="26174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7100" tIns="77100" rIns="77100" bIns="77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332258" y="139864"/>
            <a:ext cx="6403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700"/>
              <a:buFont typeface="Verdana"/>
              <a:buNone/>
            </a:pPr>
            <a:r>
              <a:rPr lang="en-GB" sz="2700" b="1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WHY Todays Topic's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16364576-DF9C-C99A-9E59-551C0299A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767" y="914399"/>
            <a:ext cx="3696363" cy="36963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332258" y="139864"/>
            <a:ext cx="6403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700"/>
              <a:buFont typeface="Verdana"/>
              <a:buNone/>
            </a:pPr>
            <a:r>
              <a:rPr lang="en-GB" sz="2700" b="1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WHY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379" y="686597"/>
            <a:ext cx="4113600" cy="40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332258" y="139864"/>
            <a:ext cx="6403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700"/>
              <a:buFont typeface="Verdana"/>
              <a:buNone/>
            </a:pPr>
            <a:r>
              <a:rPr lang="en-GB" sz="2700" b="1" dirty="0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The Goal: our own broker </a:t>
            </a:r>
            <a:r>
              <a:rPr lang="en-GB" sz="2700" b="1" dirty="0" err="1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api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025" y="1221400"/>
            <a:ext cx="6190175" cy="25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332258" y="139864"/>
            <a:ext cx="6403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700"/>
              <a:buFont typeface="Verdana"/>
              <a:buNone/>
            </a:pPr>
            <a:r>
              <a:rPr lang="en-GB" sz="2700" b="1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Short recap on threads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425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25" y="1067925"/>
            <a:ext cx="3512725" cy="32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332258" y="139864"/>
            <a:ext cx="6403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700"/>
              <a:buFont typeface="Verdana"/>
              <a:buNone/>
            </a:pPr>
            <a:r>
              <a:rPr lang="en-GB" sz="2700" b="1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Super Simplified Diagram of a Threads Life Cycle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Java thread model | Thread life cycle">
            <a:extLst>
              <a:ext uri="{FF2B5EF4-FFF2-40B4-BE49-F238E27FC236}">
                <a16:creationId xmlns:a16="http://schemas.microsoft.com/office/drawing/2014/main" id="{32043ADB-BDD7-F617-6D21-F285A1E89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4" y="1231429"/>
            <a:ext cx="6403501" cy="360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BD378C-14CF-E379-E2E3-AC7AA41BC9B1}"/>
              </a:ext>
            </a:extLst>
          </p:cNvPr>
          <p:cNvSpPr txBox="1"/>
          <p:nvPr/>
        </p:nvSpPr>
        <p:spPr>
          <a:xfrm>
            <a:off x="7180027" y="452562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hlinkClick r:id="rId4"/>
              </a:rPr>
              <a:t>Link</a:t>
            </a:r>
            <a:endParaRPr lang="en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332258" y="139864"/>
            <a:ext cx="6403627" cy="44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700"/>
              <a:buFont typeface="Verdana"/>
              <a:buNone/>
            </a:pPr>
            <a:r>
              <a:rPr lang="en-GB" sz="2700" b="1" i="0" u="none" strike="noStrike" cap="non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Immutability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32251" y="1345405"/>
            <a:ext cx="4533947" cy="1858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lang="en-GB" sz="1200" b="1" dirty="0">
                <a:solidFill>
                  <a:srgbClr val="24292E"/>
                </a:solidFill>
              </a:rPr>
              <a:t>Immutable </a:t>
            </a:r>
            <a:r>
              <a:rPr lang="en-GB" sz="1200" dirty="0">
                <a:solidFill>
                  <a:srgbClr val="24292E"/>
                </a:solidFill>
              </a:rPr>
              <a:t>= cannot be mutated</a:t>
            </a:r>
            <a:br>
              <a:rPr lang="en-GB" sz="1200" dirty="0">
                <a:solidFill>
                  <a:srgbClr val="24292E"/>
                </a:solidFill>
              </a:rPr>
            </a:br>
            <a:r>
              <a:rPr lang="en-GB" sz="1200" dirty="0">
                <a:solidFill>
                  <a:srgbClr val="24292E"/>
                </a:solidFill>
              </a:rPr>
              <a:t>Same as final keyword in Java</a:t>
            </a:r>
            <a:br>
              <a:rPr lang="en-GB" sz="1200" dirty="0">
                <a:solidFill>
                  <a:srgbClr val="24292E"/>
                </a:solidFill>
              </a:rPr>
            </a:br>
            <a:endParaRPr sz="1200" dirty="0">
              <a:solidFill>
                <a:srgbClr val="24292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lang="en-GB" sz="1200" dirty="0">
                <a:solidFill>
                  <a:srgbClr val="FF0000"/>
                </a:solidFill>
              </a:rPr>
              <a:t>Shared memory </a:t>
            </a:r>
            <a:r>
              <a:rPr lang="en-GB" sz="1200" dirty="0">
                <a:solidFill>
                  <a:srgbClr val="24292E"/>
                </a:solidFill>
              </a:rPr>
              <a:t>leads to race-conditions and starvation. And Possibly deadlocking</a:t>
            </a:r>
            <a:br>
              <a:rPr lang="en-GB" sz="1200" dirty="0">
                <a:solidFill>
                  <a:srgbClr val="24292E"/>
                </a:solidFill>
              </a:rPr>
            </a:br>
            <a:br>
              <a:rPr lang="en-GB" sz="1200" dirty="0">
                <a:solidFill>
                  <a:srgbClr val="24292E"/>
                </a:solidFill>
              </a:rPr>
            </a:br>
            <a:r>
              <a:rPr lang="en-GB" sz="1200" b="1" dirty="0">
                <a:solidFill>
                  <a:srgbClr val="24292E"/>
                </a:solidFill>
              </a:rPr>
              <a:t>Solution</a:t>
            </a:r>
            <a:r>
              <a:rPr lang="en-GB" sz="1200" dirty="0">
                <a:solidFill>
                  <a:srgbClr val="24292E"/>
                </a:solidFill>
              </a:rPr>
              <a:t>: Don’t change values!</a:t>
            </a:r>
            <a:br>
              <a:rPr lang="en-GB" sz="1200" dirty="0">
                <a:solidFill>
                  <a:srgbClr val="24292E"/>
                </a:solidFill>
              </a:rPr>
            </a:br>
            <a:br>
              <a:rPr lang="en-GB" sz="1200" dirty="0">
                <a:solidFill>
                  <a:srgbClr val="24292E"/>
                </a:solidFill>
              </a:rPr>
            </a:br>
            <a:r>
              <a:rPr lang="en-GB" sz="1200" dirty="0">
                <a:solidFill>
                  <a:srgbClr val="24292E"/>
                </a:solidFill>
              </a:rPr>
              <a:t>New problem: How do get data back from threads?</a:t>
            </a:r>
            <a:endParaRPr sz="1200" dirty="0">
              <a:solidFill>
                <a:srgbClr val="24292E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4F4F98-1318-3DFD-0818-AC01A72BE41B}"/>
              </a:ext>
            </a:extLst>
          </p:cNvPr>
          <p:cNvSpPr/>
          <p:nvPr/>
        </p:nvSpPr>
        <p:spPr>
          <a:xfrm>
            <a:off x="5597718" y="1590261"/>
            <a:ext cx="1614115" cy="153460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8190D3-FC6A-683F-268F-48D37D007CDF}"/>
              </a:ext>
            </a:extLst>
          </p:cNvPr>
          <p:cNvSpPr/>
          <p:nvPr/>
        </p:nvSpPr>
        <p:spPr>
          <a:xfrm>
            <a:off x="6735885" y="1590261"/>
            <a:ext cx="1614115" cy="153460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25A1C-F4BD-BFC1-1B11-FA2F5F878B90}"/>
              </a:ext>
            </a:extLst>
          </p:cNvPr>
          <p:cNvSpPr txBox="1"/>
          <p:nvPr/>
        </p:nvSpPr>
        <p:spPr>
          <a:xfrm>
            <a:off x="6016507" y="3346767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Proces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6AE46-2F99-FF62-2800-D1BBC2F13D43}"/>
              </a:ext>
            </a:extLst>
          </p:cNvPr>
          <p:cNvSpPr txBox="1"/>
          <p:nvPr/>
        </p:nvSpPr>
        <p:spPr>
          <a:xfrm>
            <a:off x="7250338" y="3346767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Proces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8374F-30AB-E11B-4F00-1F9C9670807A}"/>
              </a:ext>
            </a:extLst>
          </p:cNvPr>
          <p:cNvSpPr txBox="1"/>
          <p:nvPr/>
        </p:nvSpPr>
        <p:spPr>
          <a:xfrm>
            <a:off x="6120061" y="988890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(Shared) 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E1168-89F6-35F3-8C3E-BA92A245501E}"/>
              </a:ext>
            </a:extLst>
          </p:cNvPr>
          <p:cNvSpPr txBox="1"/>
          <p:nvPr/>
        </p:nvSpPr>
        <p:spPr>
          <a:xfrm>
            <a:off x="6776071" y="209260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3200" dirty="0"/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332258" y="139864"/>
            <a:ext cx="6403627" cy="44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700"/>
              <a:buFont typeface="Verdana"/>
              <a:buNone/>
            </a:pPr>
            <a:r>
              <a:rPr lang="en-GB" sz="2700" b="1" i="0" u="none" strike="noStrike" cap="none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Runnable interface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51353" y="674885"/>
            <a:ext cx="8441295" cy="12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24292E"/>
                </a:solidFill>
              </a:rPr>
              <a:t>Runnable interface to normal Threads as well as executors</a:t>
            </a:r>
            <a:br>
              <a:rPr lang="en-GB" sz="1200">
                <a:solidFill>
                  <a:srgbClr val="24292E"/>
                </a:solidFill>
              </a:rPr>
            </a:br>
            <a:endParaRPr sz="800">
              <a:solidFill>
                <a:srgbClr val="24292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rPr lang="en-GB" sz="1200">
                <a:solidFill>
                  <a:srgbClr val="24292E"/>
                </a:solidFill>
              </a:rPr>
              <a:t>Has one abstract method </a:t>
            </a:r>
            <a:r>
              <a:rPr lang="en-GB" sz="12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r>
              <a:rPr lang="en-GB" sz="1200">
                <a:solidFill>
                  <a:srgbClr val="24292E"/>
                </a:solidFill>
              </a:rPr>
              <a:t> that takes no arguments and returns void:</a:t>
            </a:r>
            <a:endParaRPr sz="1200">
              <a:solidFill>
                <a:srgbClr val="24292E"/>
              </a:solidFill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351347" y="2267350"/>
            <a:ext cx="5262900" cy="24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77100" rIns="77100" bIns="77100" anchor="ctr" anchorCtr="0">
            <a:noAutofit/>
          </a:bodyPr>
          <a:lstStyle/>
          <a:p>
            <a:pPr marL="127000" marR="1270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 dirty="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 b="0" i="0" u="none" strike="noStrike" cap="none" dirty="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 b="0" i="0" u="none" strike="noStrike" cap="none" dirty="0" err="1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MyTask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 b="0" i="0" u="none" strike="noStrike" cap="none" dirty="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 b="0" i="0" u="none" strike="noStrike" cap="none" dirty="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500" b="0" i="0" u="none" strike="noStrike" cap="none" dirty="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500" b="0" i="0" u="none" strike="noStrike" cap="none" dirty="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 b="0" i="0" u="none" strike="noStrike" cap="none" dirty="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500" b="0" i="0" u="none" strike="noStrike" cap="none" dirty="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500" b="0" i="0" u="none" strike="noStrike" cap="none" dirty="0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 Your method here</a:t>
            </a:r>
            <a:b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b="0" i="0" u="none" strike="noStrike" cap="none" dirty="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7000" marR="1270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Thread t = new Thread(new </a:t>
            </a:r>
            <a:r>
              <a:rPr lang="en-GB" sz="1500" dirty="0" err="1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MyTask</a:t>
            </a:r>
            <a:r>
              <a:rPr lang="en-GB" sz="15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1500" dirty="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7000" marR="1270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strike="sngStrike" dirty="0" err="1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t.run</a:t>
            </a:r>
            <a:r>
              <a:rPr lang="en-GB" sz="1500" strike="sngStrik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500" strike="sngStrike" dirty="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7000" marR="1270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dirty="0" err="1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t.start</a:t>
            </a:r>
            <a:r>
              <a:rPr lang="en-GB" sz="1500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500" dirty="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7000" marR="1270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lang="en-GB" sz="1500" b="0" i="0" u="none" strike="noStrike" cap="none" dirty="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500" b="0" i="0" u="none" strike="noStrike" cap="none" dirty="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5236075" y="3648050"/>
            <a:ext cx="3471000" cy="8169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"Never" create your threads like this. Use one of the thread-pools supplied by the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Executors</a:t>
            </a:r>
            <a:r>
              <a:rPr lang="en-GB"/>
              <a:t> class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332258" y="139864"/>
            <a:ext cx="6403627" cy="44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BB040"/>
              </a:buClr>
              <a:buSzPts val="2700"/>
              <a:buFont typeface="Verdana"/>
              <a:buNone/>
            </a:pPr>
            <a:r>
              <a:rPr lang="en-GB" sz="2700" b="1">
                <a:solidFill>
                  <a:srgbClr val="FBB040"/>
                </a:solidFill>
                <a:latin typeface="Verdana"/>
                <a:ea typeface="Verdana"/>
                <a:cs typeface="Verdana"/>
                <a:sym typeface="Verdana"/>
              </a:rPr>
              <a:t>ExecutorService's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51375" y="674879"/>
            <a:ext cx="84414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100" tIns="38550" rIns="77100" bIns="38550" anchor="t" anchorCtr="0">
            <a:noAutofit/>
          </a:bodyPr>
          <a:lstStyle/>
          <a:p>
            <a:pPr marL="381000" lvl="0" indent="-266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GB" sz="1200">
                <a:solidFill>
                  <a:srgbClr val="24292E"/>
                </a:solidFill>
              </a:rPr>
              <a:t>Threads have overhead (time and memory)</a:t>
            </a:r>
            <a:endParaRPr sz="1200">
              <a:solidFill>
                <a:srgbClr val="24292E"/>
              </a:solidFill>
            </a:endParaRPr>
          </a:p>
          <a:p>
            <a:pPr marL="3810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GB" sz="1200">
                <a:solidFill>
                  <a:srgbClr val="24292E"/>
                </a:solidFill>
              </a:rPr>
              <a:t>Better to divide your work into tasks, and let </a:t>
            </a:r>
            <a:r>
              <a:rPr lang="en-GB" sz="1200" b="1">
                <a:solidFill>
                  <a:srgbClr val="24292E"/>
                </a:solidFill>
              </a:rPr>
              <a:t>reusable </a:t>
            </a:r>
            <a:r>
              <a:rPr lang="en-GB" sz="1200">
                <a:solidFill>
                  <a:srgbClr val="24292E"/>
                </a:solidFill>
              </a:rPr>
              <a:t>threads run them.</a:t>
            </a:r>
            <a:endParaRPr sz="1200">
              <a:solidFill>
                <a:srgbClr val="24292E"/>
              </a:solidFill>
            </a:endParaRPr>
          </a:p>
          <a:p>
            <a:pPr marL="3810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-GB" sz="1200">
                <a:solidFill>
                  <a:srgbClr val="24292E"/>
                </a:solidFill>
              </a:rPr>
              <a:t>"Tasks" is what we call Runnables (and Callables) in Java, when we call them through </a:t>
            </a:r>
            <a:r>
              <a:rPr lang="en-GB" sz="1200" b="1">
                <a:solidFill>
                  <a:srgbClr val="24292E"/>
                </a:solidFill>
              </a:rPr>
              <a:t>executors</a:t>
            </a:r>
            <a:endParaRPr sz="1200">
              <a:solidFill>
                <a:srgbClr val="24292E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907" y="2078126"/>
            <a:ext cx="7505626" cy="18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Kont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914</Words>
  <Application>Microsoft Macintosh PowerPoint</Application>
  <PresentationFormat>On-screen Show (16:9)</PresentationFormat>
  <Paragraphs>88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Noto Sans Symbols</vt:lpstr>
      <vt:lpstr>Verdana</vt:lpstr>
      <vt:lpstr>Simple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Jon Bertelsen (JOBE - Lektor - Cphbusiness)</cp:lastModifiedBy>
  <cp:revision>2</cp:revision>
  <dcterms:modified xsi:type="dcterms:W3CDTF">2024-09-11T21:55:17Z</dcterms:modified>
</cp:coreProperties>
</file>