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7" r:id="rId2"/>
    <p:sldId id="273" r:id="rId3"/>
    <p:sldId id="263" r:id="rId4"/>
    <p:sldId id="264" r:id="rId5"/>
    <p:sldId id="265" r:id="rId6"/>
    <p:sldId id="266" r:id="rId7"/>
    <p:sldId id="267" r:id="rId8"/>
    <p:sldId id="260"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2"/>
    <p:restoredTop sz="95574"/>
  </p:normalViewPr>
  <p:slideViewPr>
    <p:cSldViewPr snapToGrid="0" snapToObjects="1">
      <p:cViewPr varScale="1">
        <p:scale>
          <a:sx n="105" d="100"/>
          <a:sy n="105" d="100"/>
        </p:scale>
        <p:origin x="48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6ED9-0782-1D4F-805C-BE8132029E18}"/>
              </a:ext>
            </a:extLst>
          </p:cNvPr>
          <p:cNvSpPr>
            <a:spLocks noGrp="1"/>
          </p:cNvSpPr>
          <p:nvPr>
            <p:ph type="ctrTitle"/>
          </p:nvPr>
        </p:nvSpPr>
        <p:spPr>
          <a:xfrm>
            <a:off x="1524000" y="1122363"/>
            <a:ext cx="9144000" cy="2387600"/>
          </a:xfrm>
        </p:spPr>
        <p:txBody>
          <a:bodyPr anchor="t" anchorCtr="0"/>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B494FC1A-5AB9-FE4D-878A-248F85C21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4B2A23-E6D2-8D4C-B4D8-7ACD405B29A7}"/>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5" name="Footer Placeholder 4">
            <a:extLst>
              <a:ext uri="{FF2B5EF4-FFF2-40B4-BE49-F238E27FC236}">
                <a16:creationId xmlns:a16="http://schemas.microsoft.com/office/drawing/2014/main" id="{AFD8FF25-0051-C14E-969E-A60C753AC9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57069E-A1E2-974D-B99D-51101494D78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639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9A4E-C270-4B48-80EF-8B87A2B330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9B0A5-0867-354D-A705-41CCBD66A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4BE6D-211F-9849-AE2F-401052B7756F}"/>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5" name="Footer Placeholder 4">
            <a:extLst>
              <a:ext uri="{FF2B5EF4-FFF2-40B4-BE49-F238E27FC236}">
                <a16:creationId xmlns:a16="http://schemas.microsoft.com/office/drawing/2014/main" id="{E60321BC-2584-1645-9C2A-438AEF5BB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C9646B-4A2B-B94B-9FA1-173F5362F5A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43578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ACC37-E5F1-F040-9C7D-3127BF0AF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35D37-C0CA-1149-9A6A-E123A664B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93B17-23CC-8442-BCE9-4FB05287FE73}"/>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5" name="Footer Placeholder 4">
            <a:extLst>
              <a:ext uri="{FF2B5EF4-FFF2-40B4-BE49-F238E27FC236}">
                <a16:creationId xmlns:a16="http://schemas.microsoft.com/office/drawing/2014/main" id="{DDD403CF-FE12-F54F-A51D-319FF82E02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30683C-2686-1548-9E2A-D684F458E8E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17316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EB73A8-5164-5245-87D3-415033B259D2}"/>
              </a:ext>
              <a:ext uri="{C183D7F6-B498-43B3-948B-1728B52AA6E4}">
                <adec:decorative xmlns:adec="http://schemas.microsoft.com/office/drawing/2017/decorative" val="1"/>
              </a:ext>
            </a:extLst>
          </p:cNvPr>
          <p:cNvPicPr>
            <a:picLocks noChangeAspect="1"/>
          </p:cNvPicPr>
          <p:nvPr userDrawn="1"/>
        </p:nvPicPr>
        <p:blipFill>
          <a:blip r:embed="rId2">
            <a:alphaModFix amt="60000"/>
          </a:blip>
          <a:stretch>
            <a:fillRect/>
          </a:stretch>
        </p:blipFill>
        <p:spPr>
          <a:xfrm>
            <a:off x="6350" y="0"/>
            <a:ext cx="12179300" cy="6858000"/>
          </a:xfrm>
          <a:prstGeom prst="rect">
            <a:avLst/>
          </a:prstGeom>
          <a:ln>
            <a:noFill/>
          </a:ln>
        </p:spPr>
      </p:pic>
      <p:sp>
        <p:nvSpPr>
          <p:cNvPr id="2" name="Title 1"/>
          <p:cNvSpPr>
            <a:spLocks noGrp="1"/>
          </p:cNvSpPr>
          <p:nvPr>
            <p:ph type="title"/>
          </p:nvPr>
        </p:nvSpPr>
        <p:spPr>
          <a:xfrm>
            <a:off x="913774" y="609599"/>
            <a:ext cx="10364452" cy="3427245"/>
          </a:xfrm>
        </p:spPr>
        <p:txBody>
          <a:bodyPr anchor="t" anchorCtr="0"/>
          <a:lstStyle>
            <a:lvl1pPr algn="ctr">
              <a:defRPr sz="3200"/>
            </a:lvl1pPr>
          </a:lstStyle>
          <a:p>
            <a:r>
              <a:rPr lang="en-US" dirty="0"/>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887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8718-D4B8-0B42-B510-DC38B9F56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BBD7D-B214-3949-B86D-52D905858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4C964-2167-224E-B2AB-B23F1A3C7782}"/>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5" name="Footer Placeholder 4">
            <a:extLst>
              <a:ext uri="{FF2B5EF4-FFF2-40B4-BE49-F238E27FC236}">
                <a16:creationId xmlns:a16="http://schemas.microsoft.com/office/drawing/2014/main" id="{E6DE5DF1-1BED-184E-A68D-38C391882B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205C64-AFDF-784A-9F5E-304C02A5AB7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3099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11EF-DFF2-C844-8543-338E6D6450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7251D-83CB-1D4F-A1CD-D8378F131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22D22-B5B1-9C4E-AD72-3E688B23D7E7}"/>
              </a:ext>
            </a:extLst>
          </p:cNvPr>
          <p:cNvSpPr>
            <a:spLocks noGrp="1"/>
          </p:cNvSpPr>
          <p:nvPr>
            <p:ph type="dt" sz="half" idx="10"/>
          </p:nvPr>
        </p:nvSpPr>
        <p:spPr/>
        <p:txBody>
          <a:bodyPr/>
          <a:lstStyle/>
          <a:p>
            <a:fld id="{9796027F-7875-4030-9381-8BD8C4F21935}" type="datetimeFigureOut">
              <a:rPr lang="en-US" smtClean="0"/>
              <a:t>3/7/21</a:t>
            </a:fld>
            <a:endParaRPr lang="en-US" dirty="0"/>
          </a:p>
        </p:txBody>
      </p:sp>
      <p:sp>
        <p:nvSpPr>
          <p:cNvPr id="5" name="Footer Placeholder 4">
            <a:extLst>
              <a:ext uri="{FF2B5EF4-FFF2-40B4-BE49-F238E27FC236}">
                <a16:creationId xmlns:a16="http://schemas.microsoft.com/office/drawing/2014/main" id="{3CD384B3-6514-4E4F-BAF2-A154D99473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B4BFDD-059D-2B46-B8D7-CE16C52F4D3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272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AC8A-2E20-4746-8902-A48B346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DBC5A-2845-DA41-AED4-4413290A3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02B87A-4DE6-E340-B6B3-2AA7D30500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8B4A5-94C3-7547-8FD9-C1CBE8F4B970}"/>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6" name="Footer Placeholder 5">
            <a:extLst>
              <a:ext uri="{FF2B5EF4-FFF2-40B4-BE49-F238E27FC236}">
                <a16:creationId xmlns:a16="http://schemas.microsoft.com/office/drawing/2014/main" id="{890BE7B0-ACF6-754B-8596-44C8070CC8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11EB9C-F866-644D-A965-BEC8A41BB37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60507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3489-647F-4C41-896D-27A63A757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8FFA49-3ADB-1249-986D-B1FEED77A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AA8A9-FEFA-E145-8C30-AF305AA9A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22E2F-6D18-CC44-A70D-0FE31C803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882A6-6F5D-744E-9F8E-6DA5C0DFC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9CD942-DE42-3F4D-A12E-6210532011E6}"/>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8" name="Footer Placeholder 7">
            <a:extLst>
              <a:ext uri="{FF2B5EF4-FFF2-40B4-BE49-F238E27FC236}">
                <a16:creationId xmlns:a16="http://schemas.microsoft.com/office/drawing/2014/main" id="{85D7CC77-E4C0-D94B-AD67-EEB08DF3F2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C402595-485D-E94F-B98E-E6FDBB751B3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97399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0DEE-C7EA-8A40-8E01-954B47E7AA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CFC9DB-3771-DB4A-8BC8-FFAF5B04313A}"/>
              </a:ext>
            </a:extLst>
          </p:cNvPr>
          <p:cNvSpPr>
            <a:spLocks noGrp="1"/>
          </p:cNvSpPr>
          <p:nvPr>
            <p:ph type="dt" sz="half" idx="10"/>
          </p:nvPr>
        </p:nvSpPr>
        <p:spPr/>
        <p:txBody>
          <a:bodyPr/>
          <a:lstStyle/>
          <a:p>
            <a:fld id="{4509A250-FF31-4206-8172-F9D3106AACB1}" type="datetimeFigureOut">
              <a:rPr lang="en-US" smtClean="0"/>
              <a:t>3/7/21</a:t>
            </a:fld>
            <a:endParaRPr lang="en-US" dirty="0"/>
          </a:p>
        </p:txBody>
      </p:sp>
      <p:sp>
        <p:nvSpPr>
          <p:cNvPr id="4" name="Footer Placeholder 3">
            <a:extLst>
              <a:ext uri="{FF2B5EF4-FFF2-40B4-BE49-F238E27FC236}">
                <a16:creationId xmlns:a16="http://schemas.microsoft.com/office/drawing/2014/main" id="{DC120880-2EE8-C14D-86A1-72895931D2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07F937-E89B-D14A-B275-8105E9D0325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552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0DD37-926A-8242-A702-732E1DFE6A29}"/>
              </a:ext>
            </a:extLst>
          </p:cNvPr>
          <p:cNvSpPr>
            <a:spLocks noGrp="1"/>
          </p:cNvSpPr>
          <p:nvPr>
            <p:ph type="dt" sz="half" idx="10"/>
          </p:nvPr>
        </p:nvSpPr>
        <p:spPr/>
        <p:txBody>
          <a:bodyPr/>
          <a:lstStyle/>
          <a:p>
            <a:fld id="{4509A250-FF31-4206-8172-F9D3106AACB1}" type="datetimeFigureOut">
              <a:rPr lang="en-US" smtClean="0"/>
              <a:t>3/7/21</a:t>
            </a:fld>
            <a:endParaRPr lang="en-US" dirty="0"/>
          </a:p>
        </p:txBody>
      </p:sp>
      <p:sp>
        <p:nvSpPr>
          <p:cNvPr id="3" name="Footer Placeholder 2">
            <a:extLst>
              <a:ext uri="{FF2B5EF4-FFF2-40B4-BE49-F238E27FC236}">
                <a16:creationId xmlns:a16="http://schemas.microsoft.com/office/drawing/2014/main" id="{043563C5-23BD-D247-9F93-2D81420CE2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E973443-C4E6-B547-9044-B3698786FF1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61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27E1-E708-2E40-A2EE-D1ACF302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492E3-0614-4946-8814-E543FBA19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1E3B95-5FFF-6543-BB6A-5E56D68CF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2458F-F832-5449-B280-A3E2DB348350}"/>
              </a:ext>
            </a:extLst>
          </p:cNvPr>
          <p:cNvSpPr>
            <a:spLocks noGrp="1"/>
          </p:cNvSpPr>
          <p:nvPr>
            <p:ph type="dt" sz="half" idx="10"/>
          </p:nvPr>
        </p:nvSpPr>
        <p:spPr/>
        <p:txBody>
          <a:bodyPr/>
          <a:lstStyle/>
          <a:p>
            <a:fld id="{4AAD347D-5ACD-4C99-B74B-A9C85AD731AF}" type="datetimeFigureOut">
              <a:rPr lang="en-US" smtClean="0"/>
              <a:t>3/7/21</a:t>
            </a:fld>
            <a:endParaRPr lang="en-US" dirty="0"/>
          </a:p>
        </p:txBody>
      </p:sp>
      <p:sp>
        <p:nvSpPr>
          <p:cNvPr id="6" name="Footer Placeholder 5">
            <a:extLst>
              <a:ext uri="{FF2B5EF4-FFF2-40B4-BE49-F238E27FC236}">
                <a16:creationId xmlns:a16="http://schemas.microsoft.com/office/drawing/2014/main" id="{43B5E1F8-1B89-D14B-8BDA-DD13FAE94C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EFC41E-4959-B446-8286-FF5BFAA136F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1171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1A6-3AEC-B940-B323-AA98FEC83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25B84-F27D-154F-AE39-5BC3C921D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A8A74B-9171-8840-93D2-8D727AB1A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78DCF-10C2-3744-B44D-B20D1F3A33E0}"/>
              </a:ext>
            </a:extLst>
          </p:cNvPr>
          <p:cNvSpPr>
            <a:spLocks noGrp="1"/>
          </p:cNvSpPr>
          <p:nvPr>
            <p:ph type="dt" sz="half" idx="10"/>
          </p:nvPr>
        </p:nvSpPr>
        <p:spPr/>
        <p:txBody>
          <a:bodyPr/>
          <a:lstStyle/>
          <a:p>
            <a:fld id="{4509A250-FF31-4206-8172-F9D3106AACB1}" type="datetimeFigureOut">
              <a:rPr lang="en-US" smtClean="0"/>
              <a:t>3/7/21</a:t>
            </a:fld>
            <a:endParaRPr lang="en-US" dirty="0"/>
          </a:p>
        </p:txBody>
      </p:sp>
      <p:sp>
        <p:nvSpPr>
          <p:cNvPr id="6" name="Footer Placeholder 5">
            <a:extLst>
              <a:ext uri="{FF2B5EF4-FFF2-40B4-BE49-F238E27FC236}">
                <a16:creationId xmlns:a16="http://schemas.microsoft.com/office/drawing/2014/main" id="{388C68D1-2639-7346-95D8-ECE8F81526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928D30-4B41-7F4A-906F-DBCE1C581E1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049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alpha val="94000"/>
              </a:srgbClr>
            </a:gs>
            <a:gs pos="23000">
              <a:srgbClr val="0070C0">
                <a:lumMod val="67000"/>
              </a:srgbClr>
            </a:gs>
            <a:gs pos="57000">
              <a:srgbClr val="002060">
                <a:alpha val="90000"/>
                <a:lumMod val="98000"/>
                <a:lumOff val="2000"/>
              </a:srgbClr>
            </a:gs>
            <a:gs pos="100000">
              <a:srgbClr val="0070C0">
                <a:lumMod val="73000"/>
              </a:srgb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644FC3-F50D-CA45-9C98-569AE7777689}"/>
              </a:ext>
              <a:ext uri="{C183D7F6-B498-43B3-948B-1728B52AA6E4}">
                <adec:decorative xmlns:adec="http://schemas.microsoft.com/office/drawing/2017/decorative" val="1"/>
              </a:ext>
            </a:extLst>
          </p:cNvPr>
          <p:cNvPicPr>
            <a:picLocks noChangeAspect="1"/>
          </p:cNvPicPr>
          <p:nvPr userDrawn="1"/>
        </p:nvPicPr>
        <p:blipFill>
          <a:blip r:embed="rId14">
            <a:alphaModFix amt="66000"/>
          </a:blip>
          <a:stretch>
            <a:fillRect/>
          </a:stretch>
        </p:blipFill>
        <p:spPr>
          <a:xfrm>
            <a:off x="6350" y="0"/>
            <a:ext cx="12179300" cy="6858000"/>
          </a:xfrm>
          <a:prstGeom prst="rect">
            <a:avLst/>
          </a:prstGeom>
        </p:spPr>
      </p:pic>
      <p:sp>
        <p:nvSpPr>
          <p:cNvPr id="2" name="Title Placeholder 1">
            <a:extLst>
              <a:ext uri="{FF2B5EF4-FFF2-40B4-BE49-F238E27FC236}">
                <a16:creationId xmlns:a16="http://schemas.microsoft.com/office/drawing/2014/main" id="{4CC8AF74-1CC1-5344-BB47-BBD590C3C935}"/>
              </a:ext>
            </a:extLst>
          </p:cNvPr>
          <p:cNvSpPr>
            <a:spLocks noGrp="1"/>
          </p:cNvSpPr>
          <p:nvPr>
            <p:ph type="title"/>
          </p:nvPr>
        </p:nvSpPr>
        <p:spPr>
          <a:xfrm>
            <a:off x="838200" y="365125"/>
            <a:ext cx="10515600" cy="1325563"/>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59F4B815-33E3-274B-A949-A5385E3E7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B8FCEA-55DD-9A47-9940-D99989499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3/7/21</a:t>
            </a:fld>
            <a:endParaRPr lang="en-US" dirty="0"/>
          </a:p>
        </p:txBody>
      </p:sp>
      <p:sp>
        <p:nvSpPr>
          <p:cNvPr id="5" name="Footer Placeholder 4">
            <a:extLst>
              <a:ext uri="{FF2B5EF4-FFF2-40B4-BE49-F238E27FC236}">
                <a16:creationId xmlns:a16="http://schemas.microsoft.com/office/drawing/2014/main" id="{3282EA2E-8D9C-4246-8D36-661D3DAA3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60EDD0D-E978-6649-B2B1-341BF7851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9595517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E0E1-C3E9-EB4F-998F-1123BAFC6715}"/>
              </a:ext>
            </a:extLst>
          </p:cNvPr>
          <p:cNvSpPr>
            <a:spLocks noGrp="1"/>
          </p:cNvSpPr>
          <p:nvPr>
            <p:ph type="title"/>
          </p:nvPr>
        </p:nvSpPr>
        <p:spPr>
          <a:xfrm>
            <a:off x="1154951" y="786384"/>
            <a:ext cx="8825659" cy="2362200"/>
          </a:xfrm>
        </p:spPr>
        <p:txBody>
          <a:bodyPr anchor="t">
            <a:normAutofit/>
          </a:bodyPr>
          <a:lstStyle/>
          <a:p>
            <a:pPr algn="l"/>
            <a:r>
              <a:rPr lang="en-US" sz="5400" dirty="0">
                <a:solidFill>
                  <a:schemeClr val="bg1"/>
                </a:solidFill>
              </a:rPr>
              <a:t>Predicting Political Stance Using Factors of Education, Income, and Religion.</a:t>
            </a:r>
          </a:p>
        </p:txBody>
      </p:sp>
      <p:sp>
        <p:nvSpPr>
          <p:cNvPr id="3" name="Text Placeholder 2">
            <a:extLst>
              <a:ext uri="{FF2B5EF4-FFF2-40B4-BE49-F238E27FC236}">
                <a16:creationId xmlns:a16="http://schemas.microsoft.com/office/drawing/2014/main" id="{E34687BA-ECE0-5846-93B9-BE8AD36C00AA}"/>
              </a:ext>
            </a:extLst>
          </p:cNvPr>
          <p:cNvSpPr>
            <a:spLocks noGrp="1"/>
          </p:cNvSpPr>
          <p:nvPr>
            <p:ph type="body" sz="half" idx="2"/>
          </p:nvPr>
        </p:nvSpPr>
        <p:spPr>
          <a:xfrm>
            <a:off x="1154951" y="3310126"/>
            <a:ext cx="7879322" cy="1066800"/>
          </a:xfrm>
        </p:spPr>
        <p:txBody>
          <a:bodyPr anchor="t">
            <a:normAutofit/>
          </a:bodyPr>
          <a:lstStyle/>
          <a:p>
            <a:pPr algn="l"/>
            <a:r>
              <a:rPr lang="en-US" sz="2000" dirty="0">
                <a:solidFill>
                  <a:schemeClr val="accent1">
                    <a:lumMod val="60000"/>
                    <a:lumOff val="40000"/>
                  </a:schemeClr>
                </a:solidFill>
              </a:rPr>
              <a:t>An analysis of survey responses indicating political preferences, religious beliefs, educational background, and family income, using data from the General Social Survey.</a:t>
            </a:r>
          </a:p>
        </p:txBody>
      </p:sp>
      <p:sp>
        <p:nvSpPr>
          <p:cNvPr id="4" name="Text Placeholder 2">
            <a:extLst>
              <a:ext uri="{FF2B5EF4-FFF2-40B4-BE49-F238E27FC236}">
                <a16:creationId xmlns:a16="http://schemas.microsoft.com/office/drawing/2014/main" id="{2D434071-D3CA-3D46-8DC2-EF9B74B47DAB}"/>
              </a:ext>
            </a:extLst>
          </p:cNvPr>
          <p:cNvSpPr txBox="1">
            <a:spLocks/>
          </p:cNvSpPr>
          <p:nvPr/>
        </p:nvSpPr>
        <p:spPr>
          <a:xfrm>
            <a:off x="1154951" y="4376926"/>
            <a:ext cx="8825659" cy="143086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400" dirty="0">
                <a:solidFill>
                  <a:schemeClr val="bg1"/>
                </a:solidFill>
              </a:rPr>
              <a:t>Jonathan Bunch</a:t>
            </a:r>
          </a:p>
          <a:p>
            <a:r>
              <a:rPr lang="en-US" sz="2400" dirty="0">
                <a:solidFill>
                  <a:schemeClr val="bg1"/>
                </a:solidFill>
              </a:rPr>
              <a:t>March 7, 2021</a:t>
            </a:r>
          </a:p>
          <a:p>
            <a:r>
              <a:rPr lang="en-US" sz="2400" dirty="0">
                <a:solidFill>
                  <a:schemeClr val="bg1"/>
                </a:solidFill>
              </a:rPr>
              <a:t>Bellevue University-DSC530</a:t>
            </a:r>
          </a:p>
          <a:p>
            <a:endParaRPr lang="en-US" sz="2400" dirty="0">
              <a:solidFill>
                <a:schemeClr val="bg1"/>
              </a:solidFill>
            </a:endParaRPr>
          </a:p>
        </p:txBody>
      </p:sp>
    </p:spTree>
    <p:extLst>
      <p:ext uri="{BB962C8B-B14F-4D97-AF65-F5344CB8AC3E}">
        <p14:creationId xmlns:p14="http://schemas.microsoft.com/office/powerpoint/2010/main" val="6467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FD112-DC38-7C47-BE6B-B818F10537FE}"/>
              </a:ext>
            </a:extLst>
          </p:cNvPr>
          <p:cNvSpPr>
            <a:spLocks noGrp="1"/>
          </p:cNvSpPr>
          <p:nvPr>
            <p:ph type="title"/>
          </p:nvPr>
        </p:nvSpPr>
        <p:spPr/>
        <p:txBody>
          <a:bodyPr>
            <a:normAutofit/>
          </a:bodyPr>
          <a:lstStyle/>
          <a:p>
            <a:r>
              <a:rPr lang="en-US" sz="4000" dirty="0"/>
              <a:t>Plot an analytical distribution:</a:t>
            </a:r>
            <a:br>
              <a:rPr lang="en-US" sz="1100" dirty="0"/>
            </a:br>
            <a:r>
              <a:rPr lang="en-US" sz="2000" dirty="0"/>
              <a:t>I tried to fit several different analytical distributions to the ”</a:t>
            </a:r>
            <a:r>
              <a:rPr lang="en-US" sz="2000" dirty="0" err="1"/>
              <a:t>resp_age</a:t>
            </a:r>
            <a:r>
              <a:rPr lang="en-US" sz="2000" dirty="0"/>
              <a:t>” variable.  The fit was not perfect with any of these models, but there were a few that fit fairly well.</a:t>
            </a:r>
          </a:p>
        </p:txBody>
      </p:sp>
      <p:pic>
        <p:nvPicPr>
          <p:cNvPr id="6" name="Content Placeholder 5" descr="Chart, histogram&#10;&#10;Description automatically generated">
            <a:extLst>
              <a:ext uri="{FF2B5EF4-FFF2-40B4-BE49-F238E27FC236}">
                <a16:creationId xmlns:a16="http://schemas.microsoft.com/office/drawing/2014/main" id="{3DEE8108-ECC8-844F-A562-DF47968877EB}"/>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6411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42C1-576C-E944-BB6E-4E2A6663841B}"/>
              </a:ext>
            </a:extLst>
          </p:cNvPr>
          <p:cNvSpPr>
            <a:spLocks noGrp="1"/>
          </p:cNvSpPr>
          <p:nvPr>
            <p:ph type="title"/>
          </p:nvPr>
        </p:nvSpPr>
        <p:spPr/>
        <p:txBody>
          <a:bodyPr>
            <a:normAutofit/>
          </a:bodyPr>
          <a:lstStyle/>
          <a:p>
            <a:r>
              <a:rPr lang="en-US" dirty="0"/>
              <a:t>Create two scatter plots:</a:t>
            </a:r>
            <a:br>
              <a:rPr lang="en-US" dirty="0"/>
            </a:br>
            <a:r>
              <a:rPr lang="en-US" sz="2000" dirty="0"/>
              <a:t>Scatter plots are not the ideal visualization for categorical variables, so the usefulness of these plots is limited.  However, adjusting the alpha and marker size did make for some interesting plots.</a:t>
            </a:r>
          </a:p>
        </p:txBody>
      </p:sp>
      <p:pic>
        <p:nvPicPr>
          <p:cNvPr id="6" name="Content Placeholder 5" descr="A picture containing text, air conditioner&#10;&#10;Description automatically generated">
            <a:extLst>
              <a:ext uri="{FF2B5EF4-FFF2-40B4-BE49-F238E27FC236}">
                <a16:creationId xmlns:a16="http://schemas.microsoft.com/office/drawing/2014/main" id="{F4DF4DCD-A0F9-AA4B-904F-A1C48EE61581}"/>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Content Placeholder 7" descr="Chart&#10;&#10;Description automatically generated">
            <a:extLst>
              <a:ext uri="{FF2B5EF4-FFF2-40B4-BE49-F238E27FC236}">
                <a16:creationId xmlns:a16="http://schemas.microsoft.com/office/drawing/2014/main" id="{00F81F2C-5895-2B41-B5C9-0F2F90EF941B}"/>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341068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AEB3-D097-FD41-A141-78C5ECB8E76D}"/>
              </a:ext>
            </a:extLst>
          </p:cNvPr>
          <p:cNvSpPr>
            <a:spLocks noGrp="1"/>
          </p:cNvSpPr>
          <p:nvPr>
            <p:ph type="title"/>
          </p:nvPr>
        </p:nvSpPr>
        <p:spPr/>
        <p:txBody>
          <a:bodyPr/>
          <a:lstStyle/>
          <a:p>
            <a:r>
              <a:rPr lang="en-US" dirty="0"/>
              <a:t>Conduct a hypothesis test:</a:t>
            </a:r>
            <a:br>
              <a:rPr lang="en-US" dirty="0"/>
            </a:br>
            <a:r>
              <a:rPr lang="en-US" sz="2000" dirty="0"/>
              <a:t>I tested the hypothesis that there would be a significant correlation between “how_conservative” and “</a:t>
            </a:r>
            <a:r>
              <a:rPr lang="en-US" sz="2000" dirty="0" err="1"/>
              <a:t>should_fund_education</a:t>
            </a:r>
            <a:r>
              <a:rPr lang="en-US" sz="2000" dirty="0"/>
              <a:t>” by performing a permutation test.</a:t>
            </a:r>
            <a:endParaRPr lang="en-US" dirty="0"/>
          </a:p>
        </p:txBody>
      </p:sp>
      <p:sp>
        <p:nvSpPr>
          <p:cNvPr id="3" name="Content Placeholder 2">
            <a:extLst>
              <a:ext uri="{FF2B5EF4-FFF2-40B4-BE49-F238E27FC236}">
                <a16:creationId xmlns:a16="http://schemas.microsoft.com/office/drawing/2014/main" id="{7CCA8373-DF7E-6A4A-A3AB-93D9C7E812C0}"/>
              </a:ext>
            </a:extLst>
          </p:cNvPr>
          <p:cNvSpPr>
            <a:spLocks noGrp="1"/>
          </p:cNvSpPr>
          <p:nvPr>
            <p:ph idx="1"/>
          </p:nvPr>
        </p:nvSpPr>
        <p:spPr/>
        <p:txBody>
          <a:bodyPr/>
          <a:lstStyle/>
          <a:p>
            <a:pPr marL="0" indent="0">
              <a:buNone/>
            </a:pPr>
            <a:r>
              <a:rPr lang="en-US" dirty="0" err="1"/>
              <a:t>xs</a:t>
            </a:r>
            <a:r>
              <a:rPr lang="en-US" dirty="0"/>
              <a:t> = </a:t>
            </a:r>
            <a:r>
              <a:rPr lang="en-US" dirty="0" err="1"/>
              <a:t>df.how_conservative.copy</a:t>
            </a:r>
            <a:r>
              <a:rPr lang="en-US" dirty="0"/>
              <a:t>()</a:t>
            </a:r>
            <a:br>
              <a:rPr lang="en-US" dirty="0"/>
            </a:br>
            <a:r>
              <a:rPr lang="en-US" dirty="0" err="1"/>
              <a:t>ys</a:t>
            </a:r>
            <a:r>
              <a:rPr lang="en-US" dirty="0"/>
              <a:t> = </a:t>
            </a:r>
            <a:r>
              <a:rPr lang="en-US" dirty="0" err="1"/>
              <a:t>df.should_fund_education.copy</a:t>
            </a:r>
            <a:r>
              <a:rPr lang="en-US" dirty="0"/>
              <a:t>()</a:t>
            </a:r>
            <a:br>
              <a:rPr lang="en-US" dirty="0"/>
            </a:br>
            <a:r>
              <a:rPr lang="en-US" dirty="0" err="1"/>
              <a:t>orig_corr</a:t>
            </a:r>
            <a:r>
              <a:rPr lang="en-US" dirty="0"/>
              <a:t> = </a:t>
            </a:r>
            <a:r>
              <a:rPr lang="en-US" dirty="0" err="1"/>
              <a:t>scipy.stats.spearmanr</a:t>
            </a:r>
            <a:r>
              <a:rPr lang="en-US" dirty="0"/>
              <a:t>(a=</a:t>
            </a:r>
            <a:r>
              <a:rPr lang="en-US" dirty="0" err="1"/>
              <a:t>xs</a:t>
            </a:r>
            <a:r>
              <a:rPr lang="en-US" dirty="0"/>
              <a:t>, b=</a:t>
            </a:r>
            <a:r>
              <a:rPr lang="en-US" dirty="0" err="1"/>
              <a:t>ys</a:t>
            </a:r>
            <a:r>
              <a:rPr lang="en-US" dirty="0"/>
              <a:t>)</a:t>
            </a:r>
            <a:br>
              <a:rPr lang="en-US" dirty="0"/>
            </a:br>
            <a:r>
              <a:rPr lang="en-US" dirty="0" err="1"/>
              <a:t>rng</a:t>
            </a:r>
            <a:r>
              <a:rPr lang="en-US" dirty="0"/>
              <a:t> = </a:t>
            </a:r>
            <a:r>
              <a:rPr lang="en-US" dirty="0" err="1"/>
              <a:t>np.random.default_rng</a:t>
            </a:r>
            <a:r>
              <a:rPr lang="en-US" dirty="0"/>
              <a:t>()</a:t>
            </a:r>
            <a:br>
              <a:rPr lang="en-US" dirty="0"/>
            </a:br>
            <a:r>
              <a:rPr lang="en-US" dirty="0" err="1"/>
              <a:t>perm_x</a:t>
            </a:r>
            <a:r>
              <a:rPr lang="en-US" dirty="0"/>
              <a:t> = </a:t>
            </a:r>
            <a:r>
              <a:rPr lang="en-US" dirty="0" err="1"/>
              <a:t>rng.permutation</a:t>
            </a:r>
            <a:r>
              <a:rPr lang="en-US" dirty="0"/>
              <a:t>(</a:t>
            </a:r>
            <a:r>
              <a:rPr lang="en-US" dirty="0" err="1"/>
              <a:t>xs</a:t>
            </a:r>
            <a:r>
              <a:rPr lang="en-US" dirty="0"/>
              <a:t>)</a:t>
            </a:r>
            <a:br>
              <a:rPr lang="en-US" dirty="0"/>
            </a:br>
            <a:r>
              <a:rPr lang="en-US" dirty="0" err="1"/>
              <a:t>perm_corr</a:t>
            </a:r>
            <a:r>
              <a:rPr lang="en-US" dirty="0"/>
              <a:t> = </a:t>
            </a:r>
            <a:r>
              <a:rPr lang="en-US" dirty="0" err="1"/>
              <a:t>scipy.stats.spearmanr</a:t>
            </a:r>
            <a:r>
              <a:rPr lang="en-US" dirty="0"/>
              <a:t>(a=</a:t>
            </a:r>
            <a:r>
              <a:rPr lang="en-US" dirty="0" err="1"/>
              <a:t>perm_x</a:t>
            </a:r>
            <a:r>
              <a:rPr lang="en-US" dirty="0"/>
              <a:t>, b=</a:t>
            </a:r>
            <a:r>
              <a:rPr lang="en-US" dirty="0" err="1"/>
              <a:t>ys</a:t>
            </a:r>
            <a:r>
              <a:rPr lang="en-US" dirty="0"/>
              <a:t>)</a:t>
            </a:r>
          </a:p>
          <a:p>
            <a:pPr marL="0" indent="0">
              <a:buNone/>
            </a:pPr>
            <a:endParaRPr lang="en-US" dirty="0"/>
          </a:p>
          <a:p>
            <a:pPr marL="0" indent="0">
              <a:buNone/>
            </a:pPr>
            <a:r>
              <a:rPr lang="en-US" dirty="0"/>
              <a:t>The correlation was not very strong to begin with, and this test failed completely.</a:t>
            </a:r>
          </a:p>
        </p:txBody>
      </p:sp>
    </p:spTree>
    <p:extLst>
      <p:ext uri="{BB962C8B-B14F-4D97-AF65-F5344CB8AC3E}">
        <p14:creationId xmlns:p14="http://schemas.microsoft.com/office/powerpoint/2010/main" val="69811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696D-C6D9-A743-9B99-BDB26E4717CE}"/>
              </a:ext>
            </a:extLst>
          </p:cNvPr>
          <p:cNvSpPr>
            <a:spLocks noGrp="1"/>
          </p:cNvSpPr>
          <p:nvPr>
            <p:ph type="title"/>
          </p:nvPr>
        </p:nvSpPr>
        <p:spPr/>
        <p:txBody>
          <a:bodyPr/>
          <a:lstStyle/>
          <a:p>
            <a:r>
              <a:rPr lang="en-US" dirty="0"/>
              <a:t>Perform a regression analysis:</a:t>
            </a:r>
            <a:br>
              <a:rPr lang="en-US" dirty="0"/>
            </a:br>
            <a:r>
              <a:rPr lang="en-US" sz="2000" dirty="0"/>
              <a:t>I decided to try each of the potential predictive variables, even those with low correlations.  I used Poisson regression since the dependent variable is categorical.</a:t>
            </a:r>
          </a:p>
        </p:txBody>
      </p:sp>
      <p:sp>
        <p:nvSpPr>
          <p:cNvPr id="3" name="Content Placeholder 2">
            <a:extLst>
              <a:ext uri="{FF2B5EF4-FFF2-40B4-BE49-F238E27FC236}">
                <a16:creationId xmlns:a16="http://schemas.microsoft.com/office/drawing/2014/main" id="{81470BE4-E290-BF48-8D4B-972CDA6BB67B}"/>
              </a:ext>
            </a:extLst>
          </p:cNvPr>
          <p:cNvSpPr>
            <a:spLocks noGrp="1"/>
          </p:cNvSpPr>
          <p:nvPr>
            <p:ph idx="1"/>
          </p:nvPr>
        </p:nvSpPr>
        <p:spPr/>
        <p:txBody>
          <a:bodyPr>
            <a:normAutofit fontScale="62500" lnSpcReduction="20000"/>
          </a:bodyPr>
          <a:lstStyle/>
          <a:p>
            <a:pPr marL="0" indent="0">
              <a:buNone/>
            </a:pPr>
            <a:r>
              <a:rPr lang="en-US" dirty="0"/>
              <a:t># Looping through all potential predictive variables.</a:t>
            </a:r>
          </a:p>
          <a:p>
            <a:pPr marL="0" indent="0">
              <a:buNone/>
            </a:pPr>
            <a:r>
              <a:rPr lang="en-US" dirty="0"/>
              <a:t>formulas = ['how_conservative ~ </a:t>
            </a:r>
            <a:r>
              <a:rPr lang="en-US" dirty="0" err="1"/>
              <a:t>how_fundamentalist</a:t>
            </a:r>
            <a:r>
              <a:rPr lang="en-US" dirty="0"/>
              <a:t>',</a:t>
            </a:r>
            <a:br>
              <a:rPr lang="en-US" dirty="0"/>
            </a:br>
            <a:r>
              <a:rPr lang="en-US" dirty="0"/>
              <a:t>            'how_conservative ~ </a:t>
            </a:r>
            <a:r>
              <a:rPr lang="en-US" dirty="0" err="1"/>
              <a:t>resp_age</a:t>
            </a:r>
            <a:r>
              <a:rPr lang="en-US" dirty="0"/>
              <a:t>', 'how_conservative ~ </a:t>
            </a:r>
            <a:r>
              <a:rPr lang="en-US" dirty="0" err="1"/>
              <a:t>total_family_income</a:t>
            </a:r>
            <a:r>
              <a:rPr lang="en-US" dirty="0"/>
              <a:t>',</a:t>
            </a:r>
            <a:br>
              <a:rPr lang="en-US" dirty="0"/>
            </a:br>
            <a:r>
              <a:rPr lang="en-US" dirty="0"/>
              <a:t>            'how_conservative ~ </a:t>
            </a:r>
            <a:r>
              <a:rPr lang="en-US" dirty="0" err="1"/>
              <a:t>should_fund_education</a:t>
            </a:r>
            <a:r>
              <a:rPr lang="en-US" dirty="0"/>
              <a:t>']</a:t>
            </a:r>
            <a:br>
              <a:rPr lang="en-US" dirty="0"/>
            </a:br>
            <a:r>
              <a:rPr lang="en-US" dirty="0"/>
              <a:t>for form in formulas:</a:t>
            </a:r>
            <a:br>
              <a:rPr lang="en-US" dirty="0"/>
            </a:br>
            <a:r>
              <a:rPr lang="en-US" dirty="0"/>
              <a:t>    model = </a:t>
            </a:r>
            <a:r>
              <a:rPr lang="en-US" dirty="0" err="1"/>
              <a:t>smf.poisson</a:t>
            </a:r>
            <a:r>
              <a:rPr lang="en-US" dirty="0"/>
              <a:t>(form, data=</a:t>
            </a:r>
            <a:r>
              <a:rPr lang="en-US" dirty="0" err="1"/>
              <a:t>df.astype</a:t>
            </a:r>
            <a:r>
              <a:rPr lang="en-US" dirty="0"/>
              <a:t>('int64'))</a:t>
            </a:r>
            <a:br>
              <a:rPr lang="en-US" dirty="0"/>
            </a:br>
            <a:r>
              <a:rPr lang="en-US" dirty="0"/>
              <a:t>    results = </a:t>
            </a:r>
            <a:r>
              <a:rPr lang="en-US" dirty="0" err="1"/>
              <a:t>model.fit</a:t>
            </a:r>
            <a:r>
              <a:rPr lang="en-US" dirty="0"/>
              <a:t>()</a:t>
            </a:r>
            <a:br>
              <a:rPr lang="en-US" dirty="0"/>
            </a:br>
            <a:r>
              <a:rPr lang="en-US" dirty="0"/>
              <a:t>    print(</a:t>
            </a:r>
            <a:r>
              <a:rPr lang="en-US" dirty="0" err="1"/>
              <a:t>results.summary</a:t>
            </a:r>
            <a:r>
              <a:rPr lang="en-US" dirty="0"/>
              <a:t>())</a:t>
            </a:r>
          </a:p>
          <a:p>
            <a:pPr marL="0" indent="0">
              <a:buNone/>
            </a:pPr>
            <a:r>
              <a:rPr lang="en-US" dirty="0"/>
              <a:t># Multiple regression with all predictive variables.</a:t>
            </a:r>
          </a:p>
          <a:p>
            <a:pPr marL="0" indent="0">
              <a:buNone/>
            </a:pPr>
            <a:r>
              <a:rPr lang="en-US" dirty="0" err="1"/>
              <a:t>form_multi</a:t>
            </a:r>
            <a:r>
              <a:rPr lang="en-US" dirty="0"/>
              <a:t> = 'how_conservative ~ </a:t>
            </a:r>
            <a:r>
              <a:rPr lang="en-US" dirty="0" err="1"/>
              <a:t>how_fundamentalist</a:t>
            </a:r>
            <a:r>
              <a:rPr lang="en-US" dirty="0"/>
              <a:t> + </a:t>
            </a:r>
            <a:r>
              <a:rPr lang="en-US" dirty="0" err="1"/>
              <a:t>resp_age</a:t>
            </a:r>
            <a:r>
              <a:rPr lang="en-US" dirty="0"/>
              <a:t> + </a:t>
            </a:r>
            <a:r>
              <a:rPr lang="en-US" dirty="0" err="1"/>
              <a:t>total_family_income</a:t>
            </a:r>
            <a:r>
              <a:rPr lang="en-US" dirty="0"/>
              <a:t> + </a:t>
            </a:r>
            <a:r>
              <a:rPr lang="en-US" dirty="0" err="1"/>
              <a:t>should_fund_education</a:t>
            </a:r>
            <a:r>
              <a:rPr lang="en-US" dirty="0"/>
              <a:t>'</a:t>
            </a:r>
            <a:br>
              <a:rPr lang="en-US" dirty="0"/>
            </a:br>
            <a:r>
              <a:rPr lang="en-US" dirty="0"/>
              <a:t>model = </a:t>
            </a:r>
            <a:r>
              <a:rPr lang="en-US" dirty="0" err="1"/>
              <a:t>smf.poisson</a:t>
            </a:r>
            <a:r>
              <a:rPr lang="en-US" dirty="0"/>
              <a:t>(</a:t>
            </a:r>
            <a:r>
              <a:rPr lang="en-US" dirty="0" err="1"/>
              <a:t>form_multi</a:t>
            </a:r>
            <a:r>
              <a:rPr lang="en-US" dirty="0"/>
              <a:t>, data=</a:t>
            </a:r>
            <a:r>
              <a:rPr lang="en-US" dirty="0" err="1"/>
              <a:t>df.astype</a:t>
            </a:r>
            <a:r>
              <a:rPr lang="en-US" dirty="0"/>
              <a:t>('int64'))</a:t>
            </a:r>
            <a:br>
              <a:rPr lang="en-US" dirty="0"/>
            </a:br>
            <a:r>
              <a:rPr lang="en-US" dirty="0"/>
              <a:t>results = </a:t>
            </a:r>
            <a:r>
              <a:rPr lang="en-US" dirty="0" err="1"/>
              <a:t>model.fit</a:t>
            </a:r>
            <a:r>
              <a:rPr lang="en-US" dirty="0"/>
              <a:t>()</a:t>
            </a:r>
            <a:br>
              <a:rPr lang="en-US" dirty="0"/>
            </a:br>
            <a:r>
              <a:rPr lang="en-US" dirty="0"/>
              <a:t>print(</a:t>
            </a:r>
            <a:r>
              <a:rPr lang="en-US" dirty="0" err="1"/>
              <a:t>results.summary</a:t>
            </a:r>
            <a:r>
              <a:rPr lang="en-US" dirty="0"/>
              <a:t>())</a:t>
            </a:r>
          </a:p>
          <a:p>
            <a:pPr marL="0" indent="0">
              <a:buNone/>
            </a:pPr>
            <a:endParaRPr lang="en-US" dirty="0"/>
          </a:p>
          <a:p>
            <a:pPr marL="0" indent="0">
              <a:buNone/>
            </a:pPr>
            <a:r>
              <a:rPr lang="en-US" dirty="0"/>
              <a:t>The individual pseudo-R-squared values were very low, but the p-values were well below the threshold to indicate significance.  The multiple regression model was slightly better, but, overall, these variables failed to deliver any practical amount of predictive power.</a:t>
            </a:r>
          </a:p>
        </p:txBody>
      </p:sp>
    </p:spTree>
    <p:extLst>
      <p:ext uri="{BB962C8B-B14F-4D97-AF65-F5344CB8AC3E}">
        <p14:creationId xmlns:p14="http://schemas.microsoft.com/office/powerpoint/2010/main" val="292603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1B40-5EF9-D749-AC04-61E485F1F96B}"/>
              </a:ext>
            </a:extLst>
          </p:cNvPr>
          <p:cNvSpPr>
            <a:spLocks noGrp="1"/>
          </p:cNvSpPr>
          <p:nvPr>
            <p:ph type="title"/>
          </p:nvPr>
        </p:nvSpPr>
        <p:spPr/>
        <p:txBody>
          <a:bodyPr anchor="ctr"/>
          <a:lstStyle/>
          <a:p>
            <a:r>
              <a:rPr lang="en-US" dirty="0"/>
              <a:t>Hypotheses:</a:t>
            </a:r>
          </a:p>
        </p:txBody>
      </p:sp>
      <p:sp>
        <p:nvSpPr>
          <p:cNvPr id="3" name="Content Placeholder 2">
            <a:extLst>
              <a:ext uri="{FF2B5EF4-FFF2-40B4-BE49-F238E27FC236}">
                <a16:creationId xmlns:a16="http://schemas.microsoft.com/office/drawing/2014/main" id="{AF2E2FD0-A051-084C-B53D-F4294F95D383}"/>
              </a:ext>
            </a:extLst>
          </p:cNvPr>
          <p:cNvSpPr>
            <a:spLocks noGrp="1"/>
          </p:cNvSpPr>
          <p:nvPr>
            <p:ph idx="1"/>
          </p:nvPr>
        </p:nvSpPr>
        <p:spPr/>
        <p:txBody>
          <a:bodyPr/>
          <a:lstStyle/>
          <a:p>
            <a:pPr lvl="0"/>
            <a:r>
              <a:rPr lang="en-US" dirty="0"/>
              <a:t>There is a correlation between certain political views (liberal vs. conservative) and certain religious beliefs.</a:t>
            </a:r>
          </a:p>
          <a:p>
            <a:pPr lvl="0"/>
            <a:r>
              <a:rPr lang="en-US" dirty="0"/>
              <a:t>There is a correlation between certain political views and some aspects of household employment (income, hours typically worked, perceived “prestige” of occupation).</a:t>
            </a:r>
          </a:p>
          <a:p>
            <a:pPr lvl="0"/>
            <a:r>
              <a:rPr lang="en-US" dirty="0"/>
              <a:t>There is a correlation between certain political views and the respondent’s level of commitment to education.</a:t>
            </a:r>
          </a:p>
          <a:p>
            <a:r>
              <a:rPr lang="en-US" dirty="0"/>
              <a:t>Political views can be predicted using regression analysis on these correlated variables.</a:t>
            </a:r>
          </a:p>
        </p:txBody>
      </p:sp>
    </p:spTree>
    <p:extLst>
      <p:ext uri="{BB962C8B-B14F-4D97-AF65-F5344CB8AC3E}">
        <p14:creationId xmlns:p14="http://schemas.microsoft.com/office/powerpoint/2010/main" val="132876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0D-AF9F-FA42-96FF-619EE875E8D4}"/>
              </a:ext>
            </a:extLst>
          </p:cNvPr>
          <p:cNvSpPr>
            <a:spLocks noGrp="1"/>
          </p:cNvSpPr>
          <p:nvPr>
            <p:ph type="title"/>
          </p:nvPr>
        </p:nvSpPr>
        <p:spPr/>
        <p:txBody>
          <a:bodyPr>
            <a:normAutofit/>
          </a:bodyPr>
          <a:lstStyle/>
          <a:p>
            <a:r>
              <a:rPr lang="en-US" sz="4000" b="1" dirty="0"/>
              <a:t>“how_conservative”</a:t>
            </a:r>
            <a:br>
              <a:rPr lang="en-US" sz="1600" b="1" dirty="0"/>
            </a:br>
            <a:br>
              <a:rPr lang="en-US" sz="1600" b="1" dirty="0"/>
            </a:br>
            <a:r>
              <a:rPr lang="en-US" sz="1600" dirty="0"/>
              <a:t>This variable represents the respondent’s self-reported identification on a scale of liberal to conservative.  This is a categorical variable with values from 1-7 (“extremely liberal” to “extremely conservative”).</a:t>
            </a:r>
          </a:p>
        </p:txBody>
      </p:sp>
      <p:sp>
        <p:nvSpPr>
          <p:cNvPr id="3" name="Content Placeholder 2">
            <a:extLst>
              <a:ext uri="{FF2B5EF4-FFF2-40B4-BE49-F238E27FC236}">
                <a16:creationId xmlns:a16="http://schemas.microsoft.com/office/drawing/2014/main" id="{81DD14AA-B9D1-5F4D-A0AD-C401E1C532CE}"/>
              </a:ext>
            </a:extLst>
          </p:cNvPr>
          <p:cNvSpPr>
            <a:spLocks noGrp="1"/>
          </p:cNvSpPr>
          <p:nvPr>
            <p:ph sz="half" idx="1"/>
          </p:nvPr>
        </p:nvSpPr>
        <p:spPr/>
        <p:txBody>
          <a:bodyPr>
            <a:normAutofit fontScale="62500" lnSpcReduction="20000"/>
          </a:bodyPr>
          <a:lstStyle/>
          <a:p>
            <a:pPr marL="0" indent="0">
              <a:buNone/>
            </a:pPr>
            <a:r>
              <a:rPr lang="en-US" sz="3800" u="sng" dirty="0"/>
              <a:t>Summary Statistics:</a:t>
            </a:r>
          </a:p>
          <a:p>
            <a:r>
              <a:rPr lang="en-US" dirty="0"/>
              <a:t>count     27161</a:t>
            </a:r>
          </a:p>
          <a:p>
            <a:r>
              <a:rPr lang="en-US" dirty="0"/>
              <a:t>unique        7</a:t>
            </a:r>
          </a:p>
          <a:p>
            <a:r>
              <a:rPr lang="en-US" dirty="0"/>
              <a:t>top           4</a:t>
            </a:r>
          </a:p>
          <a:p>
            <a:r>
              <a:rPr lang="en-US" dirty="0" err="1"/>
              <a:t>freq</a:t>
            </a:r>
            <a:r>
              <a:rPr lang="en-US" dirty="0"/>
              <a:t>      10485</a:t>
            </a:r>
          </a:p>
          <a:p>
            <a:r>
              <a:rPr lang="en-US" dirty="0"/>
              <a:t>Name: how_conservative, </a:t>
            </a:r>
            <a:r>
              <a:rPr lang="en-US" dirty="0" err="1"/>
              <a:t>dtype</a:t>
            </a:r>
            <a:r>
              <a:rPr lang="en-US" dirty="0"/>
              <a:t>: int64</a:t>
            </a:r>
          </a:p>
          <a:p>
            <a:r>
              <a:rPr lang="en-US" dirty="0"/>
              <a:t>64797    4</a:t>
            </a:r>
          </a:p>
          <a:p>
            <a:r>
              <a:rPr lang="en-US" dirty="0"/>
              <a:t>64799    4</a:t>
            </a:r>
          </a:p>
          <a:p>
            <a:r>
              <a:rPr lang="en-US" dirty="0"/>
              <a:t>64804    4</a:t>
            </a:r>
          </a:p>
          <a:p>
            <a:r>
              <a:rPr lang="en-US" dirty="0"/>
              <a:t>64808    4</a:t>
            </a:r>
          </a:p>
          <a:p>
            <a:r>
              <a:rPr lang="en-US" dirty="0"/>
              <a:t>64810    5</a:t>
            </a:r>
          </a:p>
          <a:p>
            <a:r>
              <a:rPr lang="en-US" dirty="0"/>
              <a:t>Name: how_conservative, </a:t>
            </a:r>
            <a:r>
              <a:rPr lang="en-US" dirty="0" err="1"/>
              <a:t>dtype</a:t>
            </a:r>
            <a:r>
              <a:rPr lang="en-US" dirty="0"/>
              <a:t>: category</a:t>
            </a:r>
          </a:p>
          <a:p>
            <a:r>
              <a:rPr lang="en-US" dirty="0"/>
              <a:t>Categories (7, int64): [1 &lt; 2 &lt; 3 &lt; 4 &lt; 5 &lt; 6 &lt; 7]</a:t>
            </a:r>
          </a:p>
        </p:txBody>
      </p:sp>
      <p:pic>
        <p:nvPicPr>
          <p:cNvPr id="6" name="Content Placeholder 5" descr="Chart&#10;&#10;Description automatically generated">
            <a:extLst>
              <a:ext uri="{FF2B5EF4-FFF2-40B4-BE49-F238E27FC236}">
                <a16:creationId xmlns:a16="http://schemas.microsoft.com/office/drawing/2014/main" id="{79165FBA-A755-D946-997B-5B3315520A93}"/>
              </a:ext>
            </a:extLst>
          </p:cNvPr>
          <p:cNvPicPr>
            <a:picLocks noGrp="1" noChangeAspect="1"/>
          </p:cNvPicPr>
          <p:nvPr>
            <p:ph sz="half" idx="2"/>
          </p:nvPr>
        </p:nvPicPr>
        <p:blipFill>
          <a:blip r:embed="rId2"/>
          <a:stretch>
            <a:fillRect/>
          </a:stretch>
        </p:blipFill>
        <p:spPr>
          <a:xfrm>
            <a:off x="6172200" y="2058194"/>
            <a:ext cx="5181600" cy="3886200"/>
          </a:xfrm>
        </p:spPr>
      </p:pic>
    </p:spTree>
    <p:extLst>
      <p:ext uri="{BB962C8B-B14F-4D97-AF65-F5344CB8AC3E}">
        <p14:creationId xmlns:p14="http://schemas.microsoft.com/office/powerpoint/2010/main" val="167884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0D-AF9F-FA42-96FF-619EE875E8D4}"/>
              </a:ext>
            </a:extLst>
          </p:cNvPr>
          <p:cNvSpPr>
            <a:spLocks noGrp="1"/>
          </p:cNvSpPr>
          <p:nvPr>
            <p:ph type="title"/>
          </p:nvPr>
        </p:nvSpPr>
        <p:spPr/>
        <p:txBody>
          <a:bodyPr>
            <a:normAutofit/>
          </a:bodyPr>
          <a:lstStyle/>
          <a:p>
            <a:r>
              <a:rPr lang="en-US" sz="4000" b="1" dirty="0"/>
              <a:t>“</a:t>
            </a:r>
            <a:r>
              <a:rPr lang="en-US" sz="4000" b="1" dirty="0" err="1"/>
              <a:t>how_fundamentalist</a:t>
            </a:r>
            <a:r>
              <a:rPr lang="en-US" sz="4000" b="1" dirty="0"/>
              <a:t>”</a:t>
            </a:r>
            <a:br>
              <a:rPr lang="en-US" sz="1600" b="1" dirty="0"/>
            </a:br>
            <a:br>
              <a:rPr lang="en-US" sz="1600" b="1" dirty="0"/>
            </a:br>
            <a:r>
              <a:rPr lang="en-US" sz="1600" b="1" dirty="0"/>
              <a:t>Similar to “how_conservative”, t</a:t>
            </a:r>
            <a:r>
              <a:rPr lang="en-US" sz="1600" dirty="0"/>
              <a:t>his variable represents the respondent’s self-reported identification on a scale of liberal to fundamentalist.  This is a categorical variable with values from 1-3 (“liberal”, “moderate”, and “fundamentalist”).</a:t>
            </a:r>
          </a:p>
        </p:txBody>
      </p:sp>
      <p:sp>
        <p:nvSpPr>
          <p:cNvPr id="3" name="Content Placeholder 2">
            <a:extLst>
              <a:ext uri="{FF2B5EF4-FFF2-40B4-BE49-F238E27FC236}">
                <a16:creationId xmlns:a16="http://schemas.microsoft.com/office/drawing/2014/main" id="{81DD14AA-B9D1-5F4D-A0AD-C401E1C532CE}"/>
              </a:ext>
            </a:extLst>
          </p:cNvPr>
          <p:cNvSpPr>
            <a:spLocks noGrp="1"/>
          </p:cNvSpPr>
          <p:nvPr>
            <p:ph sz="half" idx="1"/>
          </p:nvPr>
        </p:nvSpPr>
        <p:spPr/>
        <p:txBody>
          <a:bodyPr>
            <a:normAutofit fontScale="62500" lnSpcReduction="20000"/>
          </a:bodyPr>
          <a:lstStyle/>
          <a:p>
            <a:pPr marL="0" indent="0">
              <a:buNone/>
            </a:pPr>
            <a:r>
              <a:rPr lang="en-US" sz="3800" u="sng" dirty="0"/>
              <a:t>Summary Statistics:</a:t>
            </a:r>
          </a:p>
          <a:p>
            <a:r>
              <a:rPr lang="en-US" dirty="0"/>
              <a:t>count     27161</a:t>
            </a:r>
          </a:p>
          <a:p>
            <a:r>
              <a:rPr lang="en-US" dirty="0"/>
              <a:t>unique        3</a:t>
            </a:r>
          </a:p>
          <a:p>
            <a:r>
              <a:rPr lang="en-US" dirty="0"/>
              <a:t>top           2</a:t>
            </a:r>
          </a:p>
          <a:p>
            <a:r>
              <a:rPr lang="en-US" dirty="0" err="1"/>
              <a:t>freq</a:t>
            </a:r>
            <a:r>
              <a:rPr lang="en-US" dirty="0"/>
              <a:t>      11925</a:t>
            </a:r>
          </a:p>
          <a:p>
            <a:r>
              <a:rPr lang="en-US" dirty="0"/>
              <a:t>Name: </a:t>
            </a:r>
            <a:r>
              <a:rPr lang="en-US" dirty="0" err="1"/>
              <a:t>how_fundamentalist</a:t>
            </a:r>
            <a:r>
              <a:rPr lang="en-US" dirty="0"/>
              <a:t>, </a:t>
            </a:r>
            <a:r>
              <a:rPr lang="en-US" dirty="0" err="1"/>
              <a:t>dtype</a:t>
            </a:r>
            <a:r>
              <a:rPr lang="en-US" dirty="0"/>
              <a:t>: int64</a:t>
            </a:r>
          </a:p>
          <a:p>
            <a:r>
              <a:rPr lang="en-US" dirty="0"/>
              <a:t>64797    3</a:t>
            </a:r>
          </a:p>
          <a:p>
            <a:r>
              <a:rPr lang="en-US" dirty="0"/>
              <a:t>64799    3</a:t>
            </a:r>
          </a:p>
          <a:p>
            <a:r>
              <a:rPr lang="en-US" dirty="0"/>
              <a:t>64804    2</a:t>
            </a:r>
          </a:p>
          <a:p>
            <a:r>
              <a:rPr lang="en-US" dirty="0"/>
              <a:t>64808    3</a:t>
            </a:r>
          </a:p>
          <a:p>
            <a:r>
              <a:rPr lang="en-US" dirty="0"/>
              <a:t>64810    1</a:t>
            </a:r>
          </a:p>
          <a:p>
            <a:r>
              <a:rPr lang="en-US" dirty="0"/>
              <a:t>Name: </a:t>
            </a:r>
            <a:r>
              <a:rPr lang="en-US" dirty="0" err="1"/>
              <a:t>how_fundamentalist</a:t>
            </a:r>
            <a:r>
              <a:rPr lang="en-US" dirty="0"/>
              <a:t>, </a:t>
            </a:r>
            <a:r>
              <a:rPr lang="en-US" dirty="0" err="1"/>
              <a:t>dtype</a:t>
            </a:r>
            <a:r>
              <a:rPr lang="en-US" dirty="0"/>
              <a:t>: category</a:t>
            </a:r>
          </a:p>
          <a:p>
            <a:r>
              <a:rPr lang="en-US" dirty="0"/>
              <a:t>Categories (3, int64): [3 &lt; 2 &lt; 1]</a:t>
            </a:r>
          </a:p>
        </p:txBody>
      </p:sp>
      <p:pic>
        <p:nvPicPr>
          <p:cNvPr id="8" name="Content Placeholder 7" descr="Chart, bar chart&#10;&#10;Description automatically generated">
            <a:extLst>
              <a:ext uri="{FF2B5EF4-FFF2-40B4-BE49-F238E27FC236}">
                <a16:creationId xmlns:a16="http://schemas.microsoft.com/office/drawing/2014/main" id="{476A5736-3B11-B642-8AD4-C5279591229A}"/>
              </a:ext>
            </a:extLst>
          </p:cNvPr>
          <p:cNvPicPr>
            <a:picLocks noGrp="1" noChangeAspect="1"/>
          </p:cNvPicPr>
          <p:nvPr>
            <p:ph sz="half" idx="2"/>
          </p:nvPr>
        </p:nvPicPr>
        <p:blipFill>
          <a:blip r:embed="rId2"/>
          <a:stretch>
            <a:fillRect/>
          </a:stretch>
        </p:blipFill>
        <p:spPr>
          <a:xfrm>
            <a:off x="6172200" y="2058194"/>
            <a:ext cx="5181600" cy="3886200"/>
          </a:xfrm>
        </p:spPr>
      </p:pic>
    </p:spTree>
    <p:extLst>
      <p:ext uri="{BB962C8B-B14F-4D97-AF65-F5344CB8AC3E}">
        <p14:creationId xmlns:p14="http://schemas.microsoft.com/office/powerpoint/2010/main" val="15270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0D-AF9F-FA42-96FF-619EE875E8D4}"/>
              </a:ext>
            </a:extLst>
          </p:cNvPr>
          <p:cNvSpPr>
            <a:spLocks noGrp="1"/>
          </p:cNvSpPr>
          <p:nvPr>
            <p:ph type="title"/>
          </p:nvPr>
        </p:nvSpPr>
        <p:spPr/>
        <p:txBody>
          <a:bodyPr>
            <a:normAutofit/>
          </a:bodyPr>
          <a:lstStyle/>
          <a:p>
            <a:r>
              <a:rPr lang="en-US" sz="4000" b="1" dirty="0"/>
              <a:t>“</a:t>
            </a:r>
            <a:r>
              <a:rPr lang="en-US" sz="4000" b="1" dirty="0" err="1"/>
              <a:t>should_fund_education</a:t>
            </a:r>
            <a:r>
              <a:rPr lang="en-US" sz="4000" b="1" dirty="0"/>
              <a:t>”</a:t>
            </a:r>
            <a:br>
              <a:rPr lang="en-US" sz="1600" b="1" dirty="0"/>
            </a:br>
            <a:br>
              <a:rPr lang="en-US" sz="1600" b="1" dirty="0"/>
            </a:br>
            <a:r>
              <a:rPr lang="en-US" sz="1600" b="1" dirty="0"/>
              <a:t>This </a:t>
            </a:r>
            <a:r>
              <a:rPr lang="en-US" sz="1600" dirty="0"/>
              <a:t>variable represents the respondent’s opinion on the amount of funding currently being committed to the education system.  This is a categorical variable with values from 1-3 (“should spend less”, “maintain current”, and “should spend more”).</a:t>
            </a:r>
          </a:p>
        </p:txBody>
      </p:sp>
      <p:sp>
        <p:nvSpPr>
          <p:cNvPr id="3" name="Content Placeholder 2">
            <a:extLst>
              <a:ext uri="{FF2B5EF4-FFF2-40B4-BE49-F238E27FC236}">
                <a16:creationId xmlns:a16="http://schemas.microsoft.com/office/drawing/2014/main" id="{81DD14AA-B9D1-5F4D-A0AD-C401E1C532CE}"/>
              </a:ext>
            </a:extLst>
          </p:cNvPr>
          <p:cNvSpPr>
            <a:spLocks noGrp="1"/>
          </p:cNvSpPr>
          <p:nvPr>
            <p:ph sz="half" idx="1"/>
          </p:nvPr>
        </p:nvSpPr>
        <p:spPr/>
        <p:txBody>
          <a:bodyPr>
            <a:normAutofit fontScale="62500" lnSpcReduction="20000"/>
          </a:bodyPr>
          <a:lstStyle/>
          <a:p>
            <a:pPr marL="0" indent="0">
              <a:buNone/>
            </a:pPr>
            <a:r>
              <a:rPr lang="en-US" sz="3800" u="sng" dirty="0"/>
              <a:t>Summary Statistics:</a:t>
            </a:r>
          </a:p>
          <a:p>
            <a:r>
              <a:rPr lang="en-US" dirty="0"/>
              <a:t>count     27161</a:t>
            </a:r>
          </a:p>
          <a:p>
            <a:r>
              <a:rPr lang="en-US" dirty="0"/>
              <a:t>unique        3</a:t>
            </a:r>
          </a:p>
          <a:p>
            <a:r>
              <a:rPr lang="en-US" dirty="0"/>
              <a:t>top           1</a:t>
            </a:r>
          </a:p>
          <a:p>
            <a:r>
              <a:rPr lang="en-US" dirty="0" err="1"/>
              <a:t>freq</a:t>
            </a:r>
            <a:r>
              <a:rPr lang="en-US" dirty="0"/>
              <a:t>      17737</a:t>
            </a:r>
          </a:p>
          <a:p>
            <a:r>
              <a:rPr lang="en-US" dirty="0"/>
              <a:t>Name: </a:t>
            </a:r>
            <a:r>
              <a:rPr lang="en-US" dirty="0" err="1"/>
              <a:t>should_fund_education</a:t>
            </a:r>
            <a:r>
              <a:rPr lang="en-US" dirty="0"/>
              <a:t>, </a:t>
            </a:r>
            <a:r>
              <a:rPr lang="en-US" dirty="0" err="1"/>
              <a:t>dtype</a:t>
            </a:r>
            <a:r>
              <a:rPr lang="en-US" dirty="0"/>
              <a:t>: int64</a:t>
            </a:r>
          </a:p>
          <a:p>
            <a:r>
              <a:rPr lang="en-US" dirty="0"/>
              <a:t>64797    1</a:t>
            </a:r>
          </a:p>
          <a:p>
            <a:r>
              <a:rPr lang="en-US" dirty="0"/>
              <a:t>64799    1</a:t>
            </a:r>
          </a:p>
          <a:p>
            <a:r>
              <a:rPr lang="en-US" dirty="0"/>
              <a:t>64804    3</a:t>
            </a:r>
          </a:p>
          <a:p>
            <a:r>
              <a:rPr lang="en-US" dirty="0"/>
              <a:t>64808    1</a:t>
            </a:r>
          </a:p>
          <a:p>
            <a:r>
              <a:rPr lang="en-US" dirty="0"/>
              <a:t>64810    1</a:t>
            </a:r>
          </a:p>
          <a:p>
            <a:r>
              <a:rPr lang="en-US" dirty="0"/>
              <a:t>Name: </a:t>
            </a:r>
            <a:r>
              <a:rPr lang="en-US" dirty="0" err="1"/>
              <a:t>should_fund_education</a:t>
            </a:r>
            <a:r>
              <a:rPr lang="en-US" dirty="0"/>
              <a:t>, </a:t>
            </a:r>
            <a:r>
              <a:rPr lang="en-US" dirty="0" err="1"/>
              <a:t>dtype</a:t>
            </a:r>
            <a:r>
              <a:rPr lang="en-US" dirty="0"/>
              <a:t>: category</a:t>
            </a:r>
          </a:p>
          <a:p>
            <a:r>
              <a:rPr lang="en-US" dirty="0"/>
              <a:t>Categories (3, int64): [3 &lt; 2 &lt; 1]</a:t>
            </a:r>
          </a:p>
        </p:txBody>
      </p:sp>
      <p:pic>
        <p:nvPicPr>
          <p:cNvPr id="7" name="Content Placeholder 6" descr="Chart, histogram&#10;&#10;Description automatically generated">
            <a:extLst>
              <a:ext uri="{FF2B5EF4-FFF2-40B4-BE49-F238E27FC236}">
                <a16:creationId xmlns:a16="http://schemas.microsoft.com/office/drawing/2014/main" id="{07BD6FDB-232A-0244-83CD-72646C7573DA}"/>
              </a:ext>
            </a:extLst>
          </p:cNvPr>
          <p:cNvPicPr>
            <a:picLocks noGrp="1" noChangeAspect="1"/>
          </p:cNvPicPr>
          <p:nvPr>
            <p:ph sz="half" idx="2"/>
          </p:nvPr>
        </p:nvPicPr>
        <p:blipFill>
          <a:blip r:embed="rId2"/>
          <a:stretch>
            <a:fillRect/>
          </a:stretch>
        </p:blipFill>
        <p:spPr>
          <a:xfrm>
            <a:off x="6172200" y="2058194"/>
            <a:ext cx="5181600" cy="3886200"/>
          </a:xfrm>
        </p:spPr>
      </p:pic>
    </p:spTree>
    <p:extLst>
      <p:ext uri="{BB962C8B-B14F-4D97-AF65-F5344CB8AC3E}">
        <p14:creationId xmlns:p14="http://schemas.microsoft.com/office/powerpoint/2010/main" val="196718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0D-AF9F-FA42-96FF-619EE875E8D4}"/>
              </a:ext>
            </a:extLst>
          </p:cNvPr>
          <p:cNvSpPr>
            <a:spLocks noGrp="1"/>
          </p:cNvSpPr>
          <p:nvPr>
            <p:ph type="title"/>
          </p:nvPr>
        </p:nvSpPr>
        <p:spPr/>
        <p:txBody>
          <a:bodyPr>
            <a:normAutofit fontScale="90000"/>
          </a:bodyPr>
          <a:lstStyle/>
          <a:p>
            <a:r>
              <a:rPr lang="en-US" sz="4000" b="1" dirty="0"/>
              <a:t>“</a:t>
            </a:r>
            <a:r>
              <a:rPr lang="en-US" sz="4000" b="1" dirty="0" err="1"/>
              <a:t>total_family_income</a:t>
            </a:r>
            <a:r>
              <a:rPr lang="en-US" sz="4000" b="1" dirty="0"/>
              <a:t>”</a:t>
            </a:r>
            <a:br>
              <a:rPr lang="en-US" sz="1600" b="1" dirty="0"/>
            </a:br>
            <a:br>
              <a:rPr lang="en-US" sz="1600" b="1" dirty="0"/>
            </a:br>
            <a:r>
              <a:rPr lang="en-US" sz="1600" b="1" dirty="0"/>
              <a:t>This </a:t>
            </a:r>
            <a:r>
              <a:rPr lang="en-US" sz="1600" dirty="0"/>
              <a:t>variable represents the respondent’s total annual family income.  This is a categorical variable with values from 1-12 that represent income ranges (”less than $1000” to “over $25000”).  The low upper limit on categories probably explains the high frequency of the value 12.</a:t>
            </a:r>
          </a:p>
        </p:txBody>
      </p:sp>
      <p:sp>
        <p:nvSpPr>
          <p:cNvPr id="3" name="Content Placeholder 2">
            <a:extLst>
              <a:ext uri="{FF2B5EF4-FFF2-40B4-BE49-F238E27FC236}">
                <a16:creationId xmlns:a16="http://schemas.microsoft.com/office/drawing/2014/main" id="{81DD14AA-B9D1-5F4D-A0AD-C401E1C532CE}"/>
              </a:ext>
            </a:extLst>
          </p:cNvPr>
          <p:cNvSpPr>
            <a:spLocks noGrp="1"/>
          </p:cNvSpPr>
          <p:nvPr>
            <p:ph sz="half" idx="1"/>
          </p:nvPr>
        </p:nvSpPr>
        <p:spPr/>
        <p:txBody>
          <a:bodyPr>
            <a:normAutofit fontScale="55000" lnSpcReduction="20000"/>
          </a:bodyPr>
          <a:lstStyle/>
          <a:p>
            <a:pPr marL="0" indent="0">
              <a:buNone/>
            </a:pPr>
            <a:r>
              <a:rPr lang="en-US" sz="3800" u="sng" dirty="0"/>
              <a:t>Summary Statistics:</a:t>
            </a:r>
          </a:p>
          <a:p>
            <a:r>
              <a:rPr lang="en-US" dirty="0"/>
              <a:t>count     27161</a:t>
            </a:r>
          </a:p>
          <a:p>
            <a:r>
              <a:rPr lang="en-US" dirty="0"/>
              <a:t>unique       12</a:t>
            </a:r>
          </a:p>
          <a:p>
            <a:r>
              <a:rPr lang="en-US" dirty="0"/>
              <a:t>top          12</a:t>
            </a:r>
          </a:p>
          <a:p>
            <a:r>
              <a:rPr lang="en-US" dirty="0" err="1"/>
              <a:t>freq</a:t>
            </a:r>
            <a:r>
              <a:rPr lang="en-US" dirty="0"/>
              <a:t>      12727</a:t>
            </a:r>
          </a:p>
          <a:p>
            <a:r>
              <a:rPr lang="en-US" dirty="0"/>
              <a:t>Name: </a:t>
            </a:r>
            <a:r>
              <a:rPr lang="en-US" dirty="0" err="1"/>
              <a:t>total_family_income</a:t>
            </a:r>
            <a:r>
              <a:rPr lang="en-US" dirty="0"/>
              <a:t>, </a:t>
            </a:r>
            <a:r>
              <a:rPr lang="en-US" dirty="0" err="1"/>
              <a:t>dtype</a:t>
            </a:r>
            <a:r>
              <a:rPr lang="en-US" dirty="0"/>
              <a:t>: int64</a:t>
            </a:r>
          </a:p>
          <a:p>
            <a:r>
              <a:rPr lang="en-US" dirty="0"/>
              <a:t>64797    11</a:t>
            </a:r>
          </a:p>
          <a:p>
            <a:r>
              <a:rPr lang="en-US" dirty="0"/>
              <a:t>64799    12</a:t>
            </a:r>
          </a:p>
          <a:p>
            <a:r>
              <a:rPr lang="en-US" dirty="0"/>
              <a:t>64804    10</a:t>
            </a:r>
          </a:p>
          <a:p>
            <a:r>
              <a:rPr lang="en-US" dirty="0"/>
              <a:t>64808    10</a:t>
            </a:r>
          </a:p>
          <a:p>
            <a:r>
              <a:rPr lang="en-US" dirty="0"/>
              <a:t>64810    12</a:t>
            </a:r>
          </a:p>
          <a:p>
            <a:r>
              <a:rPr lang="en-US" dirty="0"/>
              <a:t>Name: </a:t>
            </a:r>
            <a:r>
              <a:rPr lang="en-US" dirty="0" err="1"/>
              <a:t>total_family_income</a:t>
            </a:r>
            <a:r>
              <a:rPr lang="en-US" dirty="0"/>
              <a:t>, </a:t>
            </a:r>
            <a:r>
              <a:rPr lang="en-US" dirty="0" err="1"/>
              <a:t>dtype</a:t>
            </a:r>
            <a:r>
              <a:rPr lang="en-US" dirty="0"/>
              <a:t>: category</a:t>
            </a:r>
          </a:p>
          <a:p>
            <a:r>
              <a:rPr lang="en-US" dirty="0"/>
              <a:t>Categories (12, int64): [1 &lt; 2 &lt; 3 &lt; 4 ... 9 &lt; 10 &lt; 11 &lt; 12]</a:t>
            </a:r>
          </a:p>
        </p:txBody>
      </p:sp>
      <p:pic>
        <p:nvPicPr>
          <p:cNvPr id="8" name="Content Placeholder 7" descr="Chart, histogram&#10;&#10;Description automatically generated">
            <a:extLst>
              <a:ext uri="{FF2B5EF4-FFF2-40B4-BE49-F238E27FC236}">
                <a16:creationId xmlns:a16="http://schemas.microsoft.com/office/drawing/2014/main" id="{D3361863-A518-1E41-8C23-E53314072BA5}"/>
              </a:ext>
            </a:extLst>
          </p:cNvPr>
          <p:cNvPicPr>
            <a:picLocks noGrp="1" noChangeAspect="1"/>
          </p:cNvPicPr>
          <p:nvPr>
            <p:ph sz="half" idx="2"/>
          </p:nvPr>
        </p:nvPicPr>
        <p:blipFill>
          <a:blip r:embed="rId2"/>
          <a:stretch>
            <a:fillRect/>
          </a:stretch>
        </p:blipFill>
        <p:spPr>
          <a:xfrm>
            <a:off x="6172200" y="2058194"/>
            <a:ext cx="5181600" cy="3886200"/>
          </a:xfrm>
        </p:spPr>
      </p:pic>
    </p:spTree>
    <p:extLst>
      <p:ext uri="{BB962C8B-B14F-4D97-AF65-F5344CB8AC3E}">
        <p14:creationId xmlns:p14="http://schemas.microsoft.com/office/powerpoint/2010/main" val="167958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70D-AF9F-FA42-96FF-619EE875E8D4}"/>
              </a:ext>
            </a:extLst>
          </p:cNvPr>
          <p:cNvSpPr>
            <a:spLocks noGrp="1"/>
          </p:cNvSpPr>
          <p:nvPr>
            <p:ph type="title"/>
          </p:nvPr>
        </p:nvSpPr>
        <p:spPr/>
        <p:txBody>
          <a:bodyPr>
            <a:normAutofit/>
          </a:bodyPr>
          <a:lstStyle/>
          <a:p>
            <a:r>
              <a:rPr lang="en-US" sz="4000" b="1" dirty="0"/>
              <a:t>“</a:t>
            </a:r>
            <a:r>
              <a:rPr lang="en-US" sz="4000" b="1" dirty="0" err="1"/>
              <a:t>resp_age</a:t>
            </a:r>
            <a:r>
              <a:rPr lang="en-US" sz="4000" b="1" dirty="0"/>
              <a:t>”</a:t>
            </a:r>
            <a:br>
              <a:rPr lang="en-US" sz="1600" b="1" dirty="0"/>
            </a:br>
            <a:br>
              <a:rPr lang="en-US" sz="1600" b="1" dirty="0"/>
            </a:br>
            <a:r>
              <a:rPr lang="en-US" sz="1600" b="1" dirty="0"/>
              <a:t>This </a:t>
            </a:r>
            <a:r>
              <a:rPr lang="en-US" sz="1600" dirty="0"/>
              <a:t>variable simply represents the respondent’s age at the time of the survey; it is not coded or categorized.</a:t>
            </a:r>
          </a:p>
        </p:txBody>
      </p:sp>
      <p:sp>
        <p:nvSpPr>
          <p:cNvPr id="3" name="Content Placeholder 2">
            <a:extLst>
              <a:ext uri="{FF2B5EF4-FFF2-40B4-BE49-F238E27FC236}">
                <a16:creationId xmlns:a16="http://schemas.microsoft.com/office/drawing/2014/main" id="{81DD14AA-B9D1-5F4D-A0AD-C401E1C532CE}"/>
              </a:ext>
            </a:extLst>
          </p:cNvPr>
          <p:cNvSpPr>
            <a:spLocks noGrp="1"/>
          </p:cNvSpPr>
          <p:nvPr>
            <p:ph sz="half" idx="1"/>
          </p:nvPr>
        </p:nvSpPr>
        <p:spPr/>
        <p:txBody>
          <a:bodyPr>
            <a:normAutofit fontScale="47500" lnSpcReduction="20000"/>
          </a:bodyPr>
          <a:lstStyle/>
          <a:p>
            <a:pPr marL="0" indent="0">
              <a:buNone/>
            </a:pPr>
            <a:r>
              <a:rPr lang="en-US" sz="5100" u="sng" dirty="0"/>
              <a:t>Summary Statistics:</a:t>
            </a:r>
          </a:p>
          <a:p>
            <a:r>
              <a:rPr lang="en-US" dirty="0"/>
              <a:t>count    27161.000000</a:t>
            </a:r>
          </a:p>
          <a:p>
            <a:r>
              <a:rPr lang="en-US" dirty="0"/>
              <a:t>mean        44.918523</a:t>
            </a:r>
          </a:p>
          <a:p>
            <a:r>
              <a:rPr lang="en-US" dirty="0"/>
              <a:t>std         16.930920</a:t>
            </a:r>
          </a:p>
          <a:p>
            <a:r>
              <a:rPr lang="en-US" dirty="0"/>
              <a:t>min         18.000000</a:t>
            </a:r>
          </a:p>
          <a:p>
            <a:r>
              <a:rPr lang="en-US" dirty="0"/>
              <a:t>25%         31.000000</a:t>
            </a:r>
          </a:p>
          <a:p>
            <a:r>
              <a:rPr lang="en-US" dirty="0"/>
              <a:t>50%         42.000000</a:t>
            </a:r>
          </a:p>
          <a:p>
            <a:r>
              <a:rPr lang="en-US" dirty="0"/>
              <a:t>75%         58.000000</a:t>
            </a:r>
          </a:p>
          <a:p>
            <a:r>
              <a:rPr lang="en-US" dirty="0"/>
              <a:t>max         88.000000</a:t>
            </a:r>
          </a:p>
          <a:p>
            <a:r>
              <a:rPr lang="en-US" dirty="0"/>
              <a:t>Name: </a:t>
            </a:r>
            <a:r>
              <a:rPr lang="en-US" dirty="0" err="1"/>
              <a:t>resp_age</a:t>
            </a:r>
            <a:r>
              <a:rPr lang="en-US" dirty="0"/>
              <a:t>, </a:t>
            </a:r>
            <a:r>
              <a:rPr lang="en-US" dirty="0" err="1"/>
              <a:t>dtype</a:t>
            </a:r>
            <a:r>
              <a:rPr lang="en-US" dirty="0"/>
              <a:t>: float64</a:t>
            </a:r>
          </a:p>
          <a:p>
            <a:r>
              <a:rPr lang="en-US" dirty="0"/>
              <a:t>64797    74</a:t>
            </a:r>
          </a:p>
          <a:p>
            <a:r>
              <a:rPr lang="en-US" dirty="0"/>
              <a:t>64799    76</a:t>
            </a:r>
          </a:p>
          <a:p>
            <a:r>
              <a:rPr lang="en-US" dirty="0"/>
              <a:t>64804    46</a:t>
            </a:r>
          </a:p>
          <a:p>
            <a:r>
              <a:rPr lang="en-US" dirty="0"/>
              <a:t>64808    19</a:t>
            </a:r>
          </a:p>
          <a:p>
            <a:r>
              <a:rPr lang="en-US" dirty="0"/>
              <a:t>64810    75</a:t>
            </a:r>
          </a:p>
          <a:p>
            <a:r>
              <a:rPr lang="en-US" dirty="0"/>
              <a:t>Name: </a:t>
            </a:r>
            <a:r>
              <a:rPr lang="en-US" dirty="0" err="1"/>
              <a:t>resp_age</a:t>
            </a:r>
            <a:r>
              <a:rPr lang="en-US" dirty="0"/>
              <a:t>, </a:t>
            </a:r>
            <a:r>
              <a:rPr lang="en-US" dirty="0" err="1"/>
              <a:t>dtype</a:t>
            </a:r>
            <a:r>
              <a:rPr lang="en-US" dirty="0"/>
              <a:t>: int64</a:t>
            </a:r>
          </a:p>
        </p:txBody>
      </p:sp>
      <p:pic>
        <p:nvPicPr>
          <p:cNvPr id="12" name="Content Placeholder 11" descr="Chart, histogram&#10;&#10;Description automatically generated">
            <a:extLst>
              <a:ext uri="{FF2B5EF4-FFF2-40B4-BE49-F238E27FC236}">
                <a16:creationId xmlns:a16="http://schemas.microsoft.com/office/drawing/2014/main" id="{F8B56EF5-8DD3-594B-B879-BDCD061E3079}"/>
              </a:ext>
            </a:extLst>
          </p:cNvPr>
          <p:cNvPicPr>
            <a:picLocks noGrp="1" noChangeAspect="1"/>
          </p:cNvPicPr>
          <p:nvPr>
            <p:ph sz="half" idx="2"/>
          </p:nvPr>
        </p:nvPicPr>
        <p:blipFill>
          <a:blip r:embed="rId2"/>
          <a:stretch>
            <a:fillRect/>
          </a:stretch>
        </p:blipFill>
        <p:spPr>
          <a:xfrm>
            <a:off x="6172200" y="2058194"/>
            <a:ext cx="5181600" cy="3886200"/>
          </a:xfrm>
        </p:spPr>
      </p:pic>
    </p:spTree>
    <p:extLst>
      <p:ext uri="{BB962C8B-B14F-4D97-AF65-F5344CB8AC3E}">
        <p14:creationId xmlns:p14="http://schemas.microsoft.com/office/powerpoint/2010/main" val="370972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FD112-DC38-7C47-BE6B-B818F10537FE}"/>
              </a:ext>
            </a:extLst>
          </p:cNvPr>
          <p:cNvSpPr>
            <a:spLocks noGrp="1"/>
          </p:cNvSpPr>
          <p:nvPr>
            <p:ph type="title"/>
          </p:nvPr>
        </p:nvSpPr>
        <p:spPr/>
        <p:txBody>
          <a:bodyPr>
            <a:normAutofit/>
          </a:bodyPr>
          <a:lstStyle/>
          <a:p>
            <a:r>
              <a:rPr lang="en-US" sz="4000" dirty="0"/>
              <a:t>Compare two scenarios in the data:</a:t>
            </a:r>
            <a:br>
              <a:rPr lang="en-US" sz="1100" dirty="0"/>
            </a:br>
            <a:r>
              <a:rPr lang="en-US" sz="2000" dirty="0"/>
              <a:t>For this exercise, I divided the “</a:t>
            </a:r>
            <a:r>
              <a:rPr lang="en-US" sz="2000" dirty="0" err="1"/>
              <a:t>resp_age</a:t>
            </a:r>
            <a:r>
              <a:rPr lang="en-US" sz="2000" dirty="0"/>
              <a:t>” variable into two groups based on the respondent’s response to the “how_conservative” variable.</a:t>
            </a:r>
          </a:p>
        </p:txBody>
      </p:sp>
      <p:pic>
        <p:nvPicPr>
          <p:cNvPr id="3" name="Content Placeholder 2">
            <a:extLst>
              <a:ext uri="{FF2B5EF4-FFF2-40B4-BE49-F238E27FC236}">
                <a16:creationId xmlns:a16="http://schemas.microsoft.com/office/drawing/2014/main" id="{7F961242-6EE3-3C4D-962E-07203D8CCF0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195108" y="1825625"/>
            <a:ext cx="5801784" cy="4351338"/>
          </a:xfrm>
        </p:spPr>
      </p:pic>
    </p:spTree>
    <p:extLst>
      <p:ext uri="{BB962C8B-B14F-4D97-AF65-F5344CB8AC3E}">
        <p14:creationId xmlns:p14="http://schemas.microsoft.com/office/powerpoint/2010/main" val="384745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FD112-DC38-7C47-BE6B-B818F10537FE}"/>
              </a:ext>
            </a:extLst>
          </p:cNvPr>
          <p:cNvSpPr>
            <a:spLocks noGrp="1"/>
          </p:cNvSpPr>
          <p:nvPr>
            <p:ph type="title"/>
          </p:nvPr>
        </p:nvSpPr>
        <p:spPr/>
        <p:txBody>
          <a:bodyPr>
            <a:normAutofit/>
          </a:bodyPr>
          <a:lstStyle/>
          <a:p>
            <a:r>
              <a:rPr lang="en-US" sz="4000" dirty="0"/>
              <a:t>Create a CDF of one variable:</a:t>
            </a:r>
            <a:br>
              <a:rPr lang="en-US" sz="1100" dirty="0"/>
            </a:br>
            <a:r>
              <a:rPr lang="en-US" sz="2000" dirty="0"/>
              <a:t>This plot indicates that “how_conservative” has a fairly normal distribution, as we can also see from the histogram.</a:t>
            </a:r>
          </a:p>
        </p:txBody>
      </p:sp>
      <p:pic>
        <p:nvPicPr>
          <p:cNvPr id="7" name="Content Placeholder 6" descr="Chart, box and whisker chart&#10;&#10;Description automatically generated">
            <a:extLst>
              <a:ext uri="{FF2B5EF4-FFF2-40B4-BE49-F238E27FC236}">
                <a16:creationId xmlns:a16="http://schemas.microsoft.com/office/drawing/2014/main" id="{2B629ACF-6F51-F240-8C06-75A07602282B}"/>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75963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1170</Words>
  <Application>Microsoft Macintosh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 3</vt:lpstr>
      <vt:lpstr>Office Theme</vt:lpstr>
      <vt:lpstr>Predicting Political Stance Using Factors of Education, Income, and Religion.</vt:lpstr>
      <vt:lpstr>Hypotheses:</vt:lpstr>
      <vt:lpstr>“how_conservative”  This variable represents the respondent’s self-reported identification on a scale of liberal to conservative.  This is a categorical variable with values from 1-7 (“extremely liberal” to “extremely conservative”).</vt:lpstr>
      <vt:lpstr>“how_fundamentalist”  Similar to “how_conservative”, this variable represents the respondent’s self-reported identification on a scale of liberal to fundamentalist.  This is a categorical variable with values from 1-3 (“liberal”, “moderate”, and “fundamentalist”).</vt:lpstr>
      <vt:lpstr>“should_fund_education”  This variable represents the respondent’s opinion on the amount of funding currently being committed to the education system.  This is a categorical variable with values from 1-3 (“should spend less”, “maintain current”, and “should spend more”).</vt:lpstr>
      <vt:lpstr>“total_family_income”  This variable represents the respondent’s total annual family income.  This is a categorical variable with values from 1-12 that represent income ranges (”less than $1000” to “over $25000”).  The low upper limit on categories probably explains the high frequency of the value 12.</vt:lpstr>
      <vt:lpstr>“resp_age”  This variable simply represents the respondent’s age at the time of the survey; it is not coded or categorized.</vt:lpstr>
      <vt:lpstr>Compare two scenarios in the data: For this exercise, I divided the “resp_age” variable into two groups based on the respondent’s response to the “how_conservative” variable.</vt:lpstr>
      <vt:lpstr>Create a CDF of one variable: This plot indicates that “how_conservative” has a fairly normal distribution, as we can also see from the histogram.</vt:lpstr>
      <vt:lpstr>Plot an analytical distribution: I tried to fit several different analytical distributions to the ”resp_age” variable.  The fit was not perfect with any of these models, but there were a few that fit fairly well.</vt:lpstr>
      <vt:lpstr>Create two scatter plots: Scatter plots are not the ideal visualization for categorical variables, so the usefulness of these plots is limited.  However, adjusting the alpha and marker size did make for some interesting plots.</vt:lpstr>
      <vt:lpstr>Conduct a hypothesis test: I tested the hypothesis that there would be a significant correlation between “how_conservative” and “should_fund_education” by performing a permutation test.</vt:lpstr>
      <vt:lpstr>Perform a regression analysis: I decided to try each of the potential predictive variables, even those with low correlations.  I used Poisson regression since the dependent variable is categorical.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Political Stances Using Educational and Religious factors</dc:title>
  <dc:creator>Jon Bunch</dc:creator>
  <cp:lastModifiedBy>Jon Bunch</cp:lastModifiedBy>
  <cp:revision>27</cp:revision>
  <dcterms:created xsi:type="dcterms:W3CDTF">2021-03-05T13:40:26Z</dcterms:created>
  <dcterms:modified xsi:type="dcterms:W3CDTF">2021-03-08T01:53:59Z</dcterms:modified>
</cp:coreProperties>
</file>