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5" r:id="rId11"/>
    <p:sldId id="26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0321" autoAdjust="0"/>
  </p:normalViewPr>
  <p:slideViewPr>
    <p:cSldViewPr snapToGrid="0">
      <p:cViewPr varScale="1">
        <p:scale>
          <a:sx n="80" d="100"/>
          <a:sy n="80" d="100"/>
        </p:scale>
        <p:origin x="114" y="11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B7274B-9B0B-497E-BBBD-EA258B073934}" type="datetimeFigureOut">
              <a:rPr lang="en-US" smtClean="0"/>
              <a:t>5/17/2025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1AA3E3-9E64-45FB-AEB6-2CF48E587567}" type="slidenum">
              <a:rPr lang="en-US" smtClean="0"/>
              <a:t>‹#›</a:t>
            </a:fld>
            <a:endParaRPr lang="en-US"/>
          </a:p>
        </p:txBody>
      </p:sp>
    </p:spTree>
    <p:extLst>
      <p:ext uri="{BB962C8B-B14F-4D97-AF65-F5344CB8AC3E}">
        <p14:creationId xmlns:p14="http://schemas.microsoft.com/office/powerpoint/2010/main" val="3824459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Key challenges like high cost of living, income inequality and uneven resource distribution are exacerbated in and around New York city, more than they are throughout the rest of the state. So this was something to watch for in the analysis.</a:t>
            </a:r>
          </a:p>
        </p:txBody>
      </p:sp>
      <p:sp>
        <p:nvSpPr>
          <p:cNvPr id="4" name="Slide Number Placeholder 3"/>
          <p:cNvSpPr>
            <a:spLocks noGrp="1"/>
          </p:cNvSpPr>
          <p:nvPr>
            <p:ph type="sldNum" sz="quarter" idx="5"/>
          </p:nvPr>
        </p:nvSpPr>
        <p:spPr/>
        <p:txBody>
          <a:bodyPr/>
          <a:lstStyle/>
          <a:p>
            <a:fld id="{8B1AA3E3-9E64-45FB-AEB6-2CF48E587567}" type="slidenum">
              <a:rPr lang="en-US" smtClean="0"/>
              <a:t>3</a:t>
            </a:fld>
            <a:endParaRPr lang="en-US"/>
          </a:p>
        </p:txBody>
      </p:sp>
    </p:spTree>
    <p:extLst>
      <p:ext uri="{BB962C8B-B14F-4D97-AF65-F5344CB8AC3E}">
        <p14:creationId xmlns:p14="http://schemas.microsoft.com/office/powerpoint/2010/main" val="2573455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1AA3E3-9E64-45FB-AEB6-2CF48E587567}" type="slidenum">
              <a:rPr lang="en-US" smtClean="0"/>
              <a:t>4</a:t>
            </a:fld>
            <a:endParaRPr lang="en-US"/>
          </a:p>
        </p:txBody>
      </p:sp>
    </p:spTree>
    <p:extLst>
      <p:ext uri="{BB962C8B-B14F-4D97-AF65-F5344CB8AC3E}">
        <p14:creationId xmlns:p14="http://schemas.microsoft.com/office/powerpoint/2010/main" val="3050910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Note that the code to pull 2025 data is still left in the program so when this is run again the 2025 full year can get pulled in and added to the models.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8B1AA3E3-9E64-45FB-AEB6-2CF48E587567}" type="slidenum">
              <a:rPr lang="en-US" smtClean="0"/>
              <a:t>5</a:t>
            </a:fld>
            <a:endParaRPr lang="en-US"/>
          </a:p>
        </p:txBody>
      </p:sp>
    </p:spTree>
    <p:extLst>
      <p:ext uri="{BB962C8B-B14F-4D97-AF65-F5344CB8AC3E}">
        <p14:creationId xmlns:p14="http://schemas.microsoft.com/office/powerpoint/2010/main" val="2223365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After creating a baseline model for each algorithm (</a:t>
            </a:r>
            <a:r>
              <a:rPr lang="en-US" dirty="0" err="1"/>
              <a:t>XGBoost</a:t>
            </a:r>
            <a:r>
              <a:rPr lang="en-US" dirty="0"/>
              <a:t> in R and LSTM in Python)</a:t>
            </a:r>
          </a:p>
          <a:p>
            <a:endParaRPr lang="en-US" dirty="0"/>
          </a:p>
        </p:txBody>
      </p:sp>
      <p:sp>
        <p:nvSpPr>
          <p:cNvPr id="4" name="Slide Number Placeholder 3"/>
          <p:cNvSpPr>
            <a:spLocks noGrp="1"/>
          </p:cNvSpPr>
          <p:nvPr>
            <p:ph type="sldNum" sz="quarter" idx="5"/>
          </p:nvPr>
        </p:nvSpPr>
        <p:spPr/>
        <p:txBody>
          <a:bodyPr/>
          <a:lstStyle/>
          <a:p>
            <a:fld id="{8B1AA3E3-9E64-45FB-AEB6-2CF48E587567}" type="slidenum">
              <a:rPr lang="en-US" smtClean="0"/>
              <a:t>6</a:t>
            </a:fld>
            <a:endParaRPr lang="en-US"/>
          </a:p>
        </p:txBody>
      </p:sp>
    </p:spTree>
    <p:extLst>
      <p:ext uri="{BB962C8B-B14F-4D97-AF65-F5344CB8AC3E}">
        <p14:creationId xmlns:p14="http://schemas.microsoft.com/office/powerpoint/2010/main" val="34311338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baseline="0" dirty="0" err="1">
                <a:solidFill>
                  <a:srgbClr val="000000"/>
                </a:solidFill>
                <a:latin typeface="Palatino Linotype" panose="02040502050505030304" pitchFamily="18" charset="0"/>
              </a:rPr>
              <a:t>XGBoost</a:t>
            </a:r>
            <a:r>
              <a:rPr lang="en-US" sz="1800" b="0" i="0" u="none" strike="noStrike" baseline="0" dirty="0">
                <a:solidFill>
                  <a:srgbClr val="000000"/>
                </a:solidFill>
                <a:latin typeface="Palatino Linotype" panose="02040502050505030304" pitchFamily="18" charset="0"/>
              </a:rPr>
              <a:t> models demonstrated superior predictive power, accuracy, and consistency; Model 1 (a baseline </a:t>
            </a:r>
            <a:r>
              <a:rPr lang="en-US" sz="1800" b="0" i="0" u="none" strike="noStrike" baseline="0" dirty="0" err="1">
                <a:solidFill>
                  <a:srgbClr val="000000"/>
                </a:solidFill>
                <a:latin typeface="Palatino Linotype" panose="02040502050505030304" pitchFamily="18" charset="0"/>
              </a:rPr>
              <a:t>XGBoost</a:t>
            </a:r>
            <a:r>
              <a:rPr lang="en-US" sz="1800" b="0" i="0" u="none" strike="noStrike" baseline="0" dirty="0">
                <a:solidFill>
                  <a:srgbClr val="000000"/>
                </a:solidFill>
                <a:latin typeface="Palatino Linotype" panose="02040502050505030304" pitchFamily="18" charset="0"/>
              </a:rPr>
              <a:t> model, with minimal feature engineering and preprocessing) outperformed even the best performing LSTM model by a wide margin. With an R-Squared of 85% a MAPE of 10.3%, MSE of 1.15 and RMSE of 1.07, </a:t>
            </a:r>
            <a:r>
              <a:rPr lang="en-US" sz="1800" b="0" i="0" u="none" strike="noStrike" baseline="0" dirty="0" err="1">
                <a:solidFill>
                  <a:srgbClr val="000000"/>
                </a:solidFill>
                <a:latin typeface="Palatino Linotype" panose="02040502050505030304" pitchFamily="18" charset="0"/>
              </a:rPr>
              <a:t>XGBoost</a:t>
            </a:r>
            <a:r>
              <a:rPr lang="en-US" sz="1800" b="0" i="0" u="none" strike="noStrike" baseline="0" dirty="0">
                <a:solidFill>
                  <a:srgbClr val="000000"/>
                </a:solidFill>
                <a:latin typeface="Palatino Linotype" panose="02040502050505030304" pitchFamily="18" charset="0"/>
              </a:rPr>
              <a:t> model 1 was anywhere from .5 to 4x more performant than any LSTM. </a:t>
            </a:r>
            <a:r>
              <a:rPr lang="en-US" sz="1800" b="0" i="0" u="none" strike="noStrike" baseline="0" dirty="0" err="1">
                <a:latin typeface="Palatino Linotype" panose="02040502050505030304" pitchFamily="18" charset="0"/>
              </a:rPr>
              <a:t>XGBoost</a:t>
            </a:r>
            <a:r>
              <a:rPr lang="en-US" sz="1800" b="0" i="0" u="none" strike="noStrike" baseline="0" dirty="0">
                <a:latin typeface="Palatino Linotype" panose="02040502050505030304" pitchFamily="18" charset="0"/>
              </a:rPr>
              <a:t> models 2 and 3 showed notable improvements in performance over the first model (and any LSTM consequently). </a:t>
            </a:r>
          </a:p>
          <a:p>
            <a:r>
              <a:rPr lang="en-US" sz="1800" b="0" i="0" u="none" strike="noStrike" baseline="0" dirty="0">
                <a:latin typeface="Palatino Linotype" panose="02040502050505030304" pitchFamily="18" charset="0"/>
              </a:rPr>
              <a:t>Growing R-squared metrics across the two models and a concurrent drop in MSE, MAPE% and RMSE can be attributed to a few changes. </a:t>
            </a:r>
            <a:r>
              <a:rPr lang="en-US" sz="1800" b="0" i="0" u="none" strike="noStrike" baseline="0" dirty="0" err="1">
                <a:latin typeface="Palatino Linotype" panose="02040502050505030304" pitchFamily="18" charset="0"/>
              </a:rPr>
              <a:t>XGBoost</a:t>
            </a:r>
            <a:r>
              <a:rPr lang="en-US" sz="1800" b="0" i="0" u="none" strike="noStrike" baseline="0" dirty="0">
                <a:latin typeface="Palatino Linotype" panose="02040502050505030304" pitchFamily="18" charset="0"/>
              </a:rPr>
              <a:t> model 2 brings two specific changes from model 1. This model is tuned to be faster, using a tuning grid and parallel processing. In addition to the grid and the parallel processing mechanics, model 2 also features a sped up cross-validation section, reducing the stock amount of folds from model 1, from 10 to 5 folds, in turn producing a faster, more perf</a:t>
            </a:r>
          </a:p>
          <a:p>
            <a:r>
              <a:rPr lang="en-US" sz="1800" b="0" i="0" u="none" strike="noStrike" baseline="0" dirty="0" err="1">
                <a:latin typeface="Palatino Linotype" panose="02040502050505030304" pitchFamily="18" charset="0"/>
              </a:rPr>
              <a:t>ormant</a:t>
            </a:r>
            <a:r>
              <a:rPr lang="en-US" sz="1800" b="0" i="0" u="none" strike="noStrike" baseline="0" dirty="0">
                <a:latin typeface="Palatino Linotype" panose="02040502050505030304" pitchFamily="18" charset="0"/>
              </a:rPr>
              <a:t> model. </a:t>
            </a:r>
          </a:p>
          <a:p>
            <a:endParaRPr lang="en-US" sz="1800" b="0" i="0" u="none" strike="noStrike" baseline="0" dirty="0">
              <a:latin typeface="Palatino Linotype" panose="02040502050505030304" pitchFamily="18" charset="0"/>
            </a:endParaRPr>
          </a:p>
          <a:p>
            <a:r>
              <a:rPr lang="en-US" sz="1800" b="0" i="0" u="none" strike="noStrike" baseline="0" dirty="0">
                <a:solidFill>
                  <a:srgbClr val="000000"/>
                </a:solidFill>
                <a:latin typeface="Palatino Linotype" panose="02040502050505030304" pitchFamily="18" charset="0"/>
              </a:rPr>
              <a:t>The improvements in the </a:t>
            </a:r>
            <a:r>
              <a:rPr lang="en-US" sz="1800" b="0" i="0" u="none" strike="noStrike" baseline="0" dirty="0">
                <a:latin typeface="Palatino Linotype" panose="02040502050505030304" pitchFamily="18" charset="0"/>
              </a:rPr>
              <a:t>LSTM models did in fact make a difference in lowering MAPE, MSE and RMSE, however, not enough to move through with any real evaluation against of on the better performing </a:t>
            </a:r>
            <a:r>
              <a:rPr lang="en-US" sz="1800" b="0" i="0" u="none" strike="noStrike" baseline="0" dirty="0" err="1">
                <a:latin typeface="Palatino Linotype" panose="02040502050505030304" pitchFamily="18" charset="0"/>
              </a:rPr>
              <a:t>XGBoost</a:t>
            </a:r>
            <a:r>
              <a:rPr lang="en-US" sz="1800" b="0" i="0" u="none" strike="noStrike" baseline="0" dirty="0">
                <a:latin typeface="Palatino Linotype" panose="02040502050505030304" pitchFamily="18" charset="0"/>
              </a:rPr>
              <a:t> models. </a:t>
            </a:r>
            <a:endParaRPr lang="en-US" dirty="0"/>
          </a:p>
        </p:txBody>
      </p:sp>
      <p:sp>
        <p:nvSpPr>
          <p:cNvPr id="4" name="Slide Number Placeholder 3"/>
          <p:cNvSpPr>
            <a:spLocks noGrp="1"/>
          </p:cNvSpPr>
          <p:nvPr>
            <p:ph type="sldNum" sz="quarter" idx="5"/>
          </p:nvPr>
        </p:nvSpPr>
        <p:spPr/>
        <p:txBody>
          <a:bodyPr/>
          <a:lstStyle/>
          <a:p>
            <a:fld id="{8B1AA3E3-9E64-45FB-AEB6-2CF48E587567}" type="slidenum">
              <a:rPr lang="en-US" smtClean="0"/>
              <a:t>7</a:t>
            </a:fld>
            <a:endParaRPr lang="en-US"/>
          </a:p>
        </p:txBody>
      </p:sp>
    </p:spTree>
    <p:extLst>
      <p:ext uri="{BB962C8B-B14F-4D97-AF65-F5344CB8AC3E}">
        <p14:creationId xmlns:p14="http://schemas.microsoft.com/office/powerpoint/2010/main" val="19559642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lnSpc>
                <a:spcPts val="2143"/>
              </a:lnSpc>
              <a:spcBef>
                <a:spcPts val="1029"/>
              </a:spcBef>
              <a:spcAft>
                <a:spcPts val="1029"/>
              </a:spcAft>
              <a:buFont typeface="+mj-lt"/>
              <a:buAutoNum type="arabicPeriod"/>
            </a:pPr>
            <a:r>
              <a:rPr lang="en-US" b="1" i="0" dirty="0">
                <a:solidFill>
                  <a:srgbClr val="F8FAFF"/>
                </a:solidFill>
                <a:effectLst/>
                <a:latin typeface="DeepSeek-CJK-patch"/>
              </a:rPr>
              <a:t>Top Predictors:</a:t>
            </a:r>
            <a:r>
              <a:rPr lang="en-US" b="0" i="0" dirty="0">
                <a:solidFill>
                  <a:srgbClr val="F8FAFF"/>
                </a:solidFill>
                <a:effectLst/>
                <a:latin typeface="DeepSeek-CJK-patch"/>
              </a:rPr>
              <a:t> Childhood poverty, median income, school lunch enrollment and account for a majority of the variance in the </a:t>
            </a:r>
          </a:p>
          <a:p>
            <a:pPr algn="l">
              <a:lnSpc>
                <a:spcPts val="2143"/>
              </a:lnSpc>
              <a:spcBef>
                <a:spcPts val="300"/>
              </a:spcBef>
              <a:spcAft>
                <a:spcPts val="1029"/>
              </a:spcAft>
              <a:buFont typeface="+mj-lt"/>
              <a:buAutoNum type="arabicPeriod"/>
            </a:pPr>
            <a:r>
              <a:rPr lang="en-US" b="1" i="0" dirty="0">
                <a:solidFill>
                  <a:srgbClr val="F8FAFF"/>
                </a:solidFill>
                <a:effectLst/>
                <a:latin typeface="DeepSeek-CJK-patch"/>
              </a:rPr>
              <a:t>Temporal Insight:</a:t>
            </a:r>
            <a:r>
              <a:rPr lang="en-US" b="0" i="0" dirty="0">
                <a:solidFill>
                  <a:srgbClr val="F8FAFF"/>
                </a:solidFill>
                <a:effectLst/>
                <a:latin typeface="DeepSeek-CJK-patch"/>
              </a:rPr>
              <a:t> 1-year lag mattered more than 2-year (short-term trends dominate).</a:t>
            </a:r>
          </a:p>
          <a:p>
            <a:pPr algn="l">
              <a:lnSpc>
                <a:spcPts val="2143"/>
              </a:lnSpc>
              <a:spcBef>
                <a:spcPts val="300"/>
              </a:spcBef>
              <a:spcAft>
                <a:spcPts val="1029"/>
              </a:spcAft>
              <a:buFont typeface="+mj-lt"/>
              <a:buAutoNum type="arabicPeriod"/>
            </a:pPr>
            <a:r>
              <a:rPr lang="en-US" b="1" i="0" dirty="0">
                <a:solidFill>
                  <a:srgbClr val="F8FAFF"/>
                </a:solidFill>
                <a:effectLst/>
                <a:latin typeface="DeepSeek-CJK-patch"/>
              </a:rPr>
              <a:t>Heightened food insecurity does not discriminate geographically: </a:t>
            </a:r>
          </a:p>
          <a:p>
            <a:pPr algn="l">
              <a:lnSpc>
                <a:spcPts val="2143"/>
              </a:lnSpc>
              <a:spcBef>
                <a:spcPts val="300"/>
              </a:spcBef>
              <a:spcAft>
                <a:spcPts val="1029"/>
              </a:spcAft>
              <a:buFont typeface="+mj-lt"/>
              <a:buNone/>
            </a:pPr>
            <a:endParaRPr lang="en-US" b="1" i="0" dirty="0">
              <a:solidFill>
                <a:srgbClr val="F8FAFF"/>
              </a:solidFill>
              <a:effectLst/>
              <a:latin typeface="DeepSeek-CJK-patch"/>
            </a:endParaRPr>
          </a:p>
          <a:p>
            <a:pPr algn="l">
              <a:lnSpc>
                <a:spcPts val="2143"/>
              </a:lnSpc>
              <a:spcBef>
                <a:spcPts val="1029"/>
              </a:spcBef>
              <a:spcAft>
                <a:spcPts val="1029"/>
              </a:spcAft>
              <a:buFont typeface="Arial" panose="020B0604020202020204" pitchFamily="34" charset="0"/>
              <a:buChar char="•"/>
            </a:pPr>
            <a:r>
              <a:rPr lang="en-US" b="1" i="0" dirty="0">
                <a:solidFill>
                  <a:srgbClr val="F8FAFF"/>
                </a:solidFill>
                <a:effectLst/>
                <a:latin typeface="DeepSeek-CJK-patch"/>
              </a:rPr>
              <a:t>Targeted Aid:</a:t>
            </a:r>
            <a:r>
              <a:rPr lang="en-US" b="0" i="0" dirty="0">
                <a:solidFill>
                  <a:srgbClr val="F8FAFF"/>
                </a:solidFill>
                <a:effectLst/>
                <a:latin typeface="DeepSeek-CJK-patch"/>
              </a:rPr>
              <a:t> Focus resources on high-risk counties.</a:t>
            </a:r>
          </a:p>
          <a:p>
            <a:pPr algn="l">
              <a:lnSpc>
                <a:spcPts val="2143"/>
              </a:lnSpc>
              <a:spcBef>
                <a:spcPts val="300"/>
              </a:spcBef>
              <a:spcAft>
                <a:spcPts val="1029"/>
              </a:spcAft>
              <a:buFont typeface="Arial" panose="020B0604020202020204" pitchFamily="34" charset="0"/>
              <a:buChar char="•"/>
            </a:pPr>
            <a:r>
              <a:rPr lang="en-US" b="1" i="0" dirty="0">
                <a:solidFill>
                  <a:srgbClr val="F8FAFF"/>
                </a:solidFill>
                <a:effectLst/>
                <a:latin typeface="DeepSeek-CJK-patch"/>
              </a:rPr>
              <a:t>Program Impact:</a:t>
            </a:r>
            <a:r>
              <a:rPr lang="en-US" b="0" i="0" dirty="0">
                <a:solidFill>
                  <a:srgbClr val="F8FAFF"/>
                </a:solidFill>
                <a:effectLst/>
                <a:latin typeface="DeepSeek-CJK-patch"/>
              </a:rPr>
              <a:t> COVID-era policies (SNAP, child tax credits) reduced food insecurity—advocate for similar measures.</a:t>
            </a:r>
          </a:p>
          <a:p>
            <a:pPr algn="l">
              <a:lnSpc>
                <a:spcPts val="2143"/>
              </a:lnSpc>
              <a:spcBef>
                <a:spcPts val="300"/>
              </a:spcBef>
              <a:spcAft>
                <a:spcPts val="1029"/>
              </a:spcAft>
              <a:buFont typeface="+mj-lt"/>
              <a:buNone/>
            </a:pPr>
            <a:endParaRPr lang="en-US" b="1" i="0" dirty="0">
              <a:solidFill>
                <a:srgbClr val="F8FAFF"/>
              </a:solidFill>
              <a:effectLst/>
              <a:latin typeface="DeepSeek-CJK-patch"/>
            </a:endParaRPr>
          </a:p>
        </p:txBody>
      </p:sp>
      <p:sp>
        <p:nvSpPr>
          <p:cNvPr id="4" name="Slide Number Placeholder 3"/>
          <p:cNvSpPr>
            <a:spLocks noGrp="1"/>
          </p:cNvSpPr>
          <p:nvPr>
            <p:ph type="sldNum" sz="quarter" idx="5"/>
          </p:nvPr>
        </p:nvSpPr>
        <p:spPr/>
        <p:txBody>
          <a:bodyPr/>
          <a:lstStyle/>
          <a:p>
            <a:fld id="{8B1AA3E3-9E64-45FB-AEB6-2CF48E587567}" type="slidenum">
              <a:rPr lang="en-US" smtClean="0"/>
              <a:t>9</a:t>
            </a:fld>
            <a:endParaRPr lang="en-US"/>
          </a:p>
        </p:txBody>
      </p:sp>
    </p:spTree>
    <p:extLst>
      <p:ext uri="{BB962C8B-B14F-4D97-AF65-F5344CB8AC3E}">
        <p14:creationId xmlns:p14="http://schemas.microsoft.com/office/powerpoint/2010/main" val="1992322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B1AA3E3-9E64-45FB-AEB6-2CF48E587567}" type="slidenum">
              <a:rPr lang="en-US" smtClean="0"/>
              <a:t>10</a:t>
            </a:fld>
            <a:endParaRPr lang="en-US"/>
          </a:p>
        </p:txBody>
      </p:sp>
    </p:spTree>
    <p:extLst>
      <p:ext uri="{BB962C8B-B14F-4D97-AF65-F5344CB8AC3E}">
        <p14:creationId xmlns:p14="http://schemas.microsoft.com/office/powerpoint/2010/main" val="16957365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I could go back in time I would pull in as much data as time permitted, but this step of the process admittedly took a long time. so expanding back another 10 years was daunting.</a:t>
            </a:r>
          </a:p>
          <a:p>
            <a:endParaRPr lang="en-US" dirty="0"/>
          </a:p>
          <a:p>
            <a:r>
              <a:rPr lang="en-US" dirty="0"/>
              <a:t>I visualize this as a website that’s attached to an </a:t>
            </a:r>
            <a:r>
              <a:rPr lang="en-US" dirty="0" err="1"/>
              <a:t>Rshiny</a:t>
            </a:r>
            <a:r>
              <a:rPr lang="en-US" dirty="0"/>
              <a:t> application or a python equivalent built off of a further fine-tuned </a:t>
            </a:r>
            <a:r>
              <a:rPr lang="en-US" dirty="0" err="1"/>
              <a:t>XGBoost</a:t>
            </a:r>
            <a:r>
              <a:rPr lang="en-US" dirty="0"/>
              <a:t> prediction model that gets live updated when new data is released by County health rankings.</a:t>
            </a:r>
          </a:p>
        </p:txBody>
      </p:sp>
      <p:sp>
        <p:nvSpPr>
          <p:cNvPr id="4" name="Slide Number Placeholder 3"/>
          <p:cNvSpPr>
            <a:spLocks noGrp="1"/>
          </p:cNvSpPr>
          <p:nvPr>
            <p:ph type="sldNum" sz="quarter" idx="5"/>
          </p:nvPr>
        </p:nvSpPr>
        <p:spPr/>
        <p:txBody>
          <a:bodyPr/>
          <a:lstStyle/>
          <a:p>
            <a:fld id="{8B1AA3E3-9E64-45FB-AEB6-2CF48E587567}" type="slidenum">
              <a:rPr lang="en-US" smtClean="0"/>
              <a:t>11</a:t>
            </a:fld>
            <a:endParaRPr lang="en-US"/>
          </a:p>
        </p:txBody>
      </p:sp>
    </p:spTree>
    <p:extLst>
      <p:ext uri="{BB962C8B-B14F-4D97-AF65-F5344CB8AC3E}">
        <p14:creationId xmlns:p14="http://schemas.microsoft.com/office/powerpoint/2010/main" val="2092380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135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026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04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636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85663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74763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27581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7481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2769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952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5/17/2025</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68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5/17/2025</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3779478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Jonathan.burns54@spsmail.cuny.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8CE3A-CB6C-047A-126F-0DCDFD00F3E3}"/>
              </a:ext>
            </a:extLst>
          </p:cNvPr>
          <p:cNvSpPr>
            <a:spLocks noGrp="1"/>
          </p:cNvSpPr>
          <p:nvPr>
            <p:ph type="ctrTitle"/>
          </p:nvPr>
        </p:nvSpPr>
        <p:spPr/>
        <p:txBody>
          <a:bodyPr>
            <a:noAutofit/>
          </a:bodyPr>
          <a:lstStyle/>
          <a:p>
            <a:r>
              <a:rPr lang="en-US" sz="4800" dirty="0"/>
              <a:t>Predicting Food Insecurity at the County Level in New York State</a:t>
            </a:r>
          </a:p>
        </p:txBody>
      </p:sp>
      <p:sp>
        <p:nvSpPr>
          <p:cNvPr id="3" name="Subtitle 2">
            <a:extLst>
              <a:ext uri="{FF2B5EF4-FFF2-40B4-BE49-F238E27FC236}">
                <a16:creationId xmlns:a16="http://schemas.microsoft.com/office/drawing/2014/main" id="{0A3547C0-1943-17F4-F44A-20E1C63A72C5}"/>
              </a:ext>
            </a:extLst>
          </p:cNvPr>
          <p:cNvSpPr>
            <a:spLocks noGrp="1"/>
          </p:cNvSpPr>
          <p:nvPr>
            <p:ph type="subTitle" idx="1"/>
          </p:nvPr>
        </p:nvSpPr>
        <p:spPr>
          <a:xfrm>
            <a:off x="1524000" y="3608388"/>
            <a:ext cx="9144000" cy="1103312"/>
          </a:xfrm>
        </p:spPr>
        <p:txBody>
          <a:bodyPr>
            <a:normAutofit/>
          </a:bodyPr>
          <a:lstStyle/>
          <a:p>
            <a:r>
              <a:rPr lang="en-US" sz="1800" dirty="0"/>
              <a:t>Author: Jonathan Burns</a:t>
            </a:r>
          </a:p>
          <a:p>
            <a:pPr algn="l" fontAlgn="base" latinLnBrk="1">
              <a:spcBef>
                <a:spcPts val="600"/>
              </a:spcBef>
              <a:spcAft>
                <a:spcPts val="600"/>
              </a:spcAft>
              <a:buNone/>
            </a:pPr>
            <a:r>
              <a:rPr lang="en-US" sz="1800" dirty="0"/>
              <a:t>Email: </a:t>
            </a:r>
            <a:r>
              <a:rPr lang="en-US" sz="1800" dirty="0">
                <a:hlinkClick r:id="rId2"/>
              </a:rPr>
              <a:t>Jonathan.burns54@</a:t>
            </a:r>
            <a:r>
              <a:rPr lang="en-US" sz="1800" b="0" i="0" dirty="0">
                <a:solidFill>
                  <a:srgbClr val="323130"/>
                </a:solidFill>
                <a:effectLst/>
                <a:hlinkClick r:id="rId2"/>
              </a:rPr>
              <a:t>spsmail.cuny.edu</a:t>
            </a:r>
            <a:endParaRPr lang="en-US" sz="1800" b="0" i="0" dirty="0">
              <a:solidFill>
                <a:srgbClr val="323130"/>
              </a:solidFill>
              <a:effectLst/>
            </a:endParaRPr>
          </a:p>
          <a:p>
            <a:pPr algn="l" fontAlgn="base" latinLnBrk="1">
              <a:spcBef>
                <a:spcPts val="600"/>
              </a:spcBef>
              <a:spcAft>
                <a:spcPts val="600"/>
              </a:spcAft>
              <a:buNone/>
            </a:pPr>
            <a:r>
              <a:rPr lang="en-US" sz="1800" dirty="0">
                <a:solidFill>
                  <a:srgbClr val="323130"/>
                </a:solidFill>
              </a:rPr>
              <a:t>May 17, 2025</a:t>
            </a:r>
            <a:endParaRPr lang="en-US" sz="1800" baseline="30000" dirty="0">
              <a:solidFill>
                <a:srgbClr val="323130"/>
              </a:solidFill>
            </a:endParaRPr>
          </a:p>
        </p:txBody>
      </p:sp>
    </p:spTree>
    <p:extLst>
      <p:ext uri="{BB962C8B-B14F-4D97-AF65-F5344CB8AC3E}">
        <p14:creationId xmlns:p14="http://schemas.microsoft.com/office/powerpoint/2010/main" val="3443870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752EE-BF22-540E-9143-E0EEA0587C8A}"/>
              </a:ext>
            </a:extLst>
          </p:cNvPr>
          <p:cNvSpPr>
            <a:spLocks noGrp="1"/>
          </p:cNvSpPr>
          <p:nvPr>
            <p:ph type="title"/>
          </p:nvPr>
        </p:nvSpPr>
        <p:spPr>
          <a:xfrm>
            <a:off x="838200" y="365125"/>
            <a:ext cx="10515600" cy="1186949"/>
          </a:xfrm>
        </p:spPr>
        <p:txBody>
          <a:bodyPr>
            <a:normAutofit/>
          </a:bodyPr>
          <a:lstStyle/>
          <a:p>
            <a:r>
              <a:rPr lang="en-US" dirty="0"/>
              <a:t>Policy Implications – Cont.</a:t>
            </a:r>
          </a:p>
        </p:txBody>
      </p:sp>
      <p:pic>
        <p:nvPicPr>
          <p:cNvPr id="10" name="Content Placeholder 9">
            <a:extLst>
              <a:ext uri="{FF2B5EF4-FFF2-40B4-BE49-F238E27FC236}">
                <a16:creationId xmlns:a16="http://schemas.microsoft.com/office/drawing/2014/main" id="{BCAF4EEE-DBA6-A96C-C7C4-FC5FDF711A73}"/>
              </a:ext>
            </a:extLst>
          </p:cNvPr>
          <p:cNvPicPr>
            <a:picLocks noGrp="1" noChangeAspect="1"/>
          </p:cNvPicPr>
          <p:nvPr>
            <p:ph idx="1"/>
          </p:nvPr>
        </p:nvPicPr>
        <p:blipFill>
          <a:blip r:embed="rId3"/>
          <a:stretch>
            <a:fillRect/>
          </a:stretch>
        </p:blipFill>
        <p:spPr>
          <a:xfrm>
            <a:off x="2598821" y="1856775"/>
            <a:ext cx="7511656" cy="46361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43636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0F778-7A52-E98C-5FD6-787A7787847E}"/>
              </a:ext>
            </a:extLst>
          </p:cNvPr>
          <p:cNvSpPr>
            <a:spLocks noGrp="1"/>
          </p:cNvSpPr>
          <p:nvPr>
            <p:ph type="title"/>
          </p:nvPr>
        </p:nvSpPr>
        <p:spPr/>
        <p:txBody>
          <a:bodyPr/>
          <a:lstStyle/>
          <a:p>
            <a:r>
              <a:rPr lang="en-US" dirty="0"/>
              <a:t>Limitations</a:t>
            </a:r>
          </a:p>
        </p:txBody>
      </p:sp>
      <p:sp>
        <p:nvSpPr>
          <p:cNvPr id="15" name="Content Placeholder 14">
            <a:extLst>
              <a:ext uri="{FF2B5EF4-FFF2-40B4-BE49-F238E27FC236}">
                <a16:creationId xmlns:a16="http://schemas.microsoft.com/office/drawing/2014/main" id="{AC775416-D7D3-1088-2307-A5EF03C0BD96}"/>
              </a:ext>
            </a:extLst>
          </p:cNvPr>
          <p:cNvSpPr>
            <a:spLocks noGrp="1"/>
          </p:cNvSpPr>
          <p:nvPr>
            <p:ph idx="1"/>
          </p:nvPr>
        </p:nvSpPr>
        <p:spPr/>
        <p:txBody>
          <a:bodyPr>
            <a:normAutofit fontScale="92500" lnSpcReduction="20000"/>
          </a:bodyPr>
          <a:lstStyle/>
          <a:p>
            <a:r>
              <a:rPr lang="en-US" dirty="0"/>
              <a:t>Overly poor performance of the LSTM model indicates that there simply is not enough data for the algorithm to successfully capture temporal patterns well enough for LSTM to thrive.</a:t>
            </a:r>
          </a:p>
          <a:p>
            <a:pPr lvl="1"/>
            <a:r>
              <a:rPr lang="en-US" dirty="0"/>
              <a:t>Thus, the first step to further this research would be to use the  County Health Rankings full suite of yearly data (dating back to 2010).</a:t>
            </a:r>
          </a:p>
          <a:p>
            <a:r>
              <a:rPr lang="en-US" dirty="0"/>
              <a:t>In addition to the lack of data for LSTM, there may be better ways of capturing the geographical nuances of each county and how they effect that counties relationship with food insecurity.</a:t>
            </a:r>
          </a:p>
          <a:p>
            <a:pPr lvl="1"/>
            <a:r>
              <a:rPr lang="en-US" dirty="0"/>
              <a:t>Possible ways of doing this could be new variables calculating average travel times to a grocery store within that county or access to a car, etc.</a:t>
            </a:r>
          </a:p>
          <a:p>
            <a:r>
              <a:rPr lang="en-US" dirty="0"/>
              <a:t>A final direction for future work would be to make a much larger system that acts as a dashboard for community programs, food banks and policy leaders to look at their individual regions predicted food insecurity.</a:t>
            </a:r>
          </a:p>
        </p:txBody>
      </p:sp>
    </p:spTree>
    <p:extLst>
      <p:ext uri="{BB962C8B-B14F-4D97-AF65-F5344CB8AC3E}">
        <p14:creationId xmlns:p14="http://schemas.microsoft.com/office/powerpoint/2010/main" val="192596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00EA1-9AC8-62FD-B76F-D835480BD558}"/>
              </a:ext>
            </a:extLst>
          </p:cNvPr>
          <p:cNvSpPr>
            <a:spLocks noGrp="1"/>
          </p:cNvSpPr>
          <p:nvPr>
            <p:ph type="title"/>
          </p:nvPr>
        </p:nvSpPr>
        <p:spPr>
          <a:xfrm>
            <a:off x="838200" y="365125"/>
            <a:ext cx="10515600" cy="1325563"/>
          </a:xfrm>
        </p:spPr>
        <p:txBody>
          <a:bodyPr/>
          <a:lstStyle/>
          <a:p>
            <a:r>
              <a:rPr lang="en-US" dirty="0"/>
              <a:t>Full Paper:</a:t>
            </a:r>
          </a:p>
        </p:txBody>
      </p:sp>
      <p:sp>
        <p:nvSpPr>
          <p:cNvPr id="5" name="Content Placeholder 4">
            <a:extLst>
              <a:ext uri="{FF2B5EF4-FFF2-40B4-BE49-F238E27FC236}">
                <a16:creationId xmlns:a16="http://schemas.microsoft.com/office/drawing/2014/main" id="{A08479C8-ED37-1A46-11E9-42099093716A}"/>
              </a:ext>
            </a:extLst>
          </p:cNvPr>
          <p:cNvSpPr>
            <a:spLocks noGrp="1"/>
          </p:cNvSpPr>
          <p:nvPr>
            <p:ph idx="1"/>
          </p:nvPr>
        </p:nvSpPr>
        <p:spPr/>
        <p:txBody>
          <a:bodyPr/>
          <a:lstStyle/>
          <a:p>
            <a:r>
              <a:rPr lang="en-US" dirty="0"/>
              <a:t>https://github.com/jonburns2454/DATA_698</a:t>
            </a:r>
          </a:p>
        </p:txBody>
      </p:sp>
    </p:spTree>
    <p:extLst>
      <p:ext uri="{BB962C8B-B14F-4D97-AF65-F5344CB8AC3E}">
        <p14:creationId xmlns:p14="http://schemas.microsoft.com/office/powerpoint/2010/main" val="37509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DAAC-A58C-8477-FEC2-D9B8F3765CB6}"/>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Overview of Presentation(Agenda)</a:t>
            </a:r>
          </a:p>
        </p:txBody>
      </p:sp>
      <p:sp>
        <p:nvSpPr>
          <p:cNvPr id="3" name="Content Placeholder 2">
            <a:extLst>
              <a:ext uri="{FF2B5EF4-FFF2-40B4-BE49-F238E27FC236}">
                <a16:creationId xmlns:a16="http://schemas.microsoft.com/office/drawing/2014/main" id="{4B4C2BA4-16B7-2095-0449-20A0D18E692F}"/>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Problem and Motivation for the research</a:t>
            </a:r>
          </a:p>
          <a:p>
            <a:pPr lvl="1"/>
            <a:r>
              <a:rPr lang="en-US" dirty="0"/>
              <a:t>Literature review</a:t>
            </a:r>
          </a:p>
          <a:p>
            <a:pPr lvl="1"/>
            <a:r>
              <a:rPr lang="en-US" dirty="0"/>
              <a:t>Research goals &amp; hypothesis</a:t>
            </a:r>
          </a:p>
          <a:p>
            <a:r>
              <a:rPr lang="en-US" dirty="0"/>
              <a:t>Methods &amp; Data</a:t>
            </a:r>
          </a:p>
          <a:p>
            <a:pPr lvl="1"/>
            <a:r>
              <a:rPr lang="en-US" dirty="0"/>
              <a:t>Data preparation discussion</a:t>
            </a:r>
          </a:p>
          <a:p>
            <a:pPr lvl="1"/>
            <a:r>
              <a:rPr lang="en-US" dirty="0"/>
              <a:t>Methods discussion</a:t>
            </a:r>
          </a:p>
          <a:p>
            <a:pPr lvl="2"/>
            <a:r>
              <a:rPr lang="en-US" dirty="0"/>
              <a:t>Model Construction</a:t>
            </a:r>
          </a:p>
          <a:p>
            <a:pPr lvl="1"/>
            <a:r>
              <a:rPr lang="en-US" dirty="0"/>
              <a:t>Model Performance</a:t>
            </a:r>
          </a:p>
          <a:p>
            <a:r>
              <a:rPr lang="en-US" dirty="0"/>
              <a:t>Key Findings &amp; Results</a:t>
            </a:r>
          </a:p>
          <a:p>
            <a:r>
              <a:rPr lang="en-US" dirty="0"/>
              <a:t>Conclusions, Implications &amp; Future Work</a:t>
            </a:r>
          </a:p>
          <a:p>
            <a:endParaRPr lang="en-US" dirty="0"/>
          </a:p>
        </p:txBody>
      </p:sp>
    </p:spTree>
    <p:extLst>
      <p:ext uri="{BB962C8B-B14F-4D97-AF65-F5344CB8AC3E}">
        <p14:creationId xmlns:p14="http://schemas.microsoft.com/office/powerpoint/2010/main" val="3243236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EA894-ABBD-2A4F-CF65-AB17DF884A15}"/>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Problem &amp; Motivation</a:t>
            </a:r>
          </a:p>
        </p:txBody>
      </p:sp>
      <p:sp>
        <p:nvSpPr>
          <p:cNvPr id="3" name="Content Placeholder 2">
            <a:extLst>
              <a:ext uri="{FF2B5EF4-FFF2-40B4-BE49-F238E27FC236}">
                <a16:creationId xmlns:a16="http://schemas.microsoft.com/office/drawing/2014/main" id="{AD39D0EC-9361-E3D1-A827-9A9961A5E4F8}"/>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r>
              <a:rPr lang="en-US" dirty="0"/>
              <a:t>According to the 2024 UN Report: </a:t>
            </a:r>
            <a:r>
              <a:rPr lang="en-US" i="1" dirty="0"/>
              <a:t>Hunger numbers stubbornly high for three consecutive years as global crises deepen, </a:t>
            </a:r>
            <a:r>
              <a:rPr lang="en-US" dirty="0"/>
              <a:t>there were approximately 2.33 billion people who faced moderate to severe food insecurity within 2023.</a:t>
            </a:r>
          </a:p>
          <a:p>
            <a:r>
              <a:rPr lang="en-US" dirty="0"/>
              <a:t>Similarly, the New York State Department of Health reported that an estimated 1 in 4 adults experienced food insecurity in New York during 2023.</a:t>
            </a:r>
          </a:p>
          <a:p>
            <a:r>
              <a:rPr lang="en-US" dirty="0"/>
              <a:t>Despite the advantages that New York holds economically, average New Yorkers are struggling to put food on the table.</a:t>
            </a:r>
          </a:p>
        </p:txBody>
      </p:sp>
    </p:spTree>
    <p:extLst>
      <p:ext uri="{BB962C8B-B14F-4D97-AF65-F5344CB8AC3E}">
        <p14:creationId xmlns:p14="http://schemas.microsoft.com/office/powerpoint/2010/main" val="574788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6A9FD-78DF-6CDD-3664-D4F97F15E200}"/>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Research Goal &amp; Hypothesis</a:t>
            </a:r>
          </a:p>
        </p:txBody>
      </p:sp>
      <p:sp>
        <p:nvSpPr>
          <p:cNvPr id="3" name="Content Placeholder 2">
            <a:extLst>
              <a:ext uri="{FF2B5EF4-FFF2-40B4-BE49-F238E27FC236}">
                <a16:creationId xmlns:a16="http://schemas.microsoft.com/office/drawing/2014/main" id="{A8EB1245-D387-AE70-CF2B-C98F933A3CE0}"/>
              </a:ext>
            </a:extLst>
          </p:cNvPr>
          <p:cNvSpPr>
            <a:spLocks noGrp="1"/>
          </p:cNvSpPr>
          <p:nvPr>
            <p:ph sz="half" idx="1"/>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en-US" dirty="0"/>
              <a:t>The primary goal of this research project is to predict yearly food insecurity across New York State Counties using data from 2020-2024.</a:t>
            </a:r>
          </a:p>
          <a:p>
            <a:r>
              <a:rPr lang="en-US" dirty="0"/>
              <a:t>The second goal is to identify high, medium and low risk counties based on predictions and growth from previous years.</a:t>
            </a:r>
          </a:p>
          <a:p>
            <a:r>
              <a:rPr lang="en-US" dirty="0"/>
              <a:t>Lastly is some form of geographical representation of the predictions on the county level</a:t>
            </a:r>
          </a:p>
        </p:txBody>
      </p:sp>
      <p:sp>
        <p:nvSpPr>
          <p:cNvPr id="4" name="Content Placeholder 3">
            <a:extLst>
              <a:ext uri="{FF2B5EF4-FFF2-40B4-BE49-F238E27FC236}">
                <a16:creationId xmlns:a16="http://schemas.microsoft.com/office/drawing/2014/main" id="{5E1DF5C0-C89E-AE0D-7FAC-FFC44E82629E}"/>
              </a:ext>
            </a:extLst>
          </p:cNvPr>
          <p:cNvSpPr>
            <a:spLocks noGrp="1"/>
          </p:cNvSpPr>
          <p:nvPr>
            <p:ph sz="half" idx="2"/>
          </p:nvPr>
        </p:nvSpPr>
        <p:spPr/>
        <p:style>
          <a:lnRef idx="2">
            <a:schemeClr val="dk1"/>
          </a:lnRef>
          <a:fillRef idx="1">
            <a:schemeClr val="lt1"/>
          </a:fillRef>
          <a:effectRef idx="0">
            <a:schemeClr val="dk1"/>
          </a:effectRef>
          <a:fontRef idx="minor">
            <a:schemeClr val="dk1"/>
          </a:fontRef>
        </p:style>
        <p:txBody>
          <a:bodyPr>
            <a:normAutofit fontScale="85000" lnSpcReduction="20000"/>
          </a:bodyPr>
          <a:lstStyle/>
          <a:p>
            <a:r>
              <a:rPr lang="en-US" dirty="0"/>
              <a:t>The hypothesis for this project posits that food insecurity at the county level in New York State can be successfully predicted using a combination of economic, demographic, social, health and geographic predictors, modeled through either </a:t>
            </a:r>
            <a:r>
              <a:rPr lang="en-US" dirty="0" err="1"/>
              <a:t>XGBoost</a:t>
            </a:r>
            <a:r>
              <a:rPr lang="en-US" dirty="0"/>
              <a:t> or LSTM.</a:t>
            </a:r>
          </a:p>
          <a:p>
            <a:r>
              <a:rPr lang="en-US" dirty="0"/>
              <a:t>Secondly, incorporating longitudinal data will improve the predictive accuracy of the model by capturing temporal trends and year-over-year changes in food insecurity.</a:t>
            </a:r>
          </a:p>
        </p:txBody>
      </p:sp>
    </p:spTree>
    <p:extLst>
      <p:ext uri="{BB962C8B-B14F-4D97-AF65-F5344CB8AC3E}">
        <p14:creationId xmlns:p14="http://schemas.microsoft.com/office/powerpoint/2010/main" val="3403489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D4077-C57B-9743-7F97-946F21D62D9A}"/>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Methods &amp; Data – Data Preparation</a:t>
            </a:r>
          </a:p>
        </p:txBody>
      </p:sp>
      <p:sp>
        <p:nvSpPr>
          <p:cNvPr id="3" name="Content Placeholder 2">
            <a:extLst>
              <a:ext uri="{FF2B5EF4-FFF2-40B4-BE49-F238E27FC236}">
                <a16:creationId xmlns:a16="http://schemas.microsoft.com/office/drawing/2014/main" id="{7505F65D-47E5-594A-48E8-0A449C2AB7A2}"/>
              </a:ext>
            </a:extLst>
          </p:cNvPr>
          <p:cNvSpPr>
            <a:spLocks noGrp="1"/>
          </p:cNvSpPr>
          <p:nvPr>
            <p:ph idx="1"/>
          </p:nvPr>
        </p:nvSpPr>
        <p:spPr>
          <a:xfrm>
            <a:off x="838200" y="1825625"/>
            <a:ext cx="10515600" cy="4667250"/>
          </a:xfrm>
        </p:spPr>
        <p:style>
          <a:lnRef idx="2">
            <a:schemeClr val="dk1"/>
          </a:lnRef>
          <a:fillRef idx="1">
            <a:schemeClr val="lt1"/>
          </a:fillRef>
          <a:effectRef idx="0">
            <a:schemeClr val="dk1"/>
          </a:effectRef>
          <a:fontRef idx="minor">
            <a:schemeClr val="dk1"/>
          </a:fontRef>
        </p:style>
        <p:txBody>
          <a:bodyPr>
            <a:normAutofit fontScale="92500" lnSpcReduction="10000"/>
          </a:bodyPr>
          <a:lstStyle/>
          <a:p>
            <a:r>
              <a:rPr lang="en-US" sz="2000" dirty="0"/>
              <a:t>Data Source: County Health Rankings &amp; Roadmaps (2020–2024)</a:t>
            </a:r>
          </a:p>
          <a:p>
            <a:pPr lvl="1"/>
            <a:r>
              <a:rPr lang="en-US" sz="1600" dirty="0"/>
              <a:t>This is a project created by the University of Wisconsin’s Population Health Institute- School of Medicine and Public Health.</a:t>
            </a:r>
          </a:p>
          <a:p>
            <a:r>
              <a:rPr lang="en-US" sz="2000" dirty="0"/>
              <a:t>While five years was the initial target date range for this project, the 2025 data was later found to only be an estimate (which makes sense because they only have a few months if that).</a:t>
            </a:r>
          </a:p>
          <a:p>
            <a:r>
              <a:rPr lang="en-US" sz="2000" dirty="0"/>
              <a:t>All data is pulled apart by an R program after the yearly excel files are downloaded and only the variables of interest are selected and loaded up into a </a:t>
            </a:r>
            <a:r>
              <a:rPr lang="en-US" sz="2000" dirty="0" err="1"/>
              <a:t>datamart</a:t>
            </a:r>
            <a:r>
              <a:rPr lang="en-US" sz="2000" dirty="0"/>
              <a:t> to be used by both R and Python programs for the </a:t>
            </a:r>
            <a:r>
              <a:rPr lang="en-US" sz="2000" dirty="0" err="1"/>
              <a:t>XGBoost</a:t>
            </a:r>
            <a:r>
              <a:rPr lang="en-US" sz="2000" dirty="0"/>
              <a:t> and LSTM models.</a:t>
            </a:r>
          </a:p>
          <a:p>
            <a:r>
              <a:rPr lang="en-US" sz="2000" dirty="0"/>
              <a:t>As mentioned previously, the dependent variable is percent food insecure and is used as the main predicted variable in the models.</a:t>
            </a:r>
          </a:p>
          <a:p>
            <a:pPr lvl="1"/>
            <a:r>
              <a:rPr lang="en-US" sz="1600" dirty="0"/>
              <a:t>The percent food insecure variable comes from the Map The Gap program, which is a subsidiary program of the larger network of food banks and meal programs called Feeding America.</a:t>
            </a:r>
          </a:p>
          <a:p>
            <a:r>
              <a:rPr lang="en-US" sz="2000" dirty="0"/>
              <a:t>The predictors variables come from a range of different places and cover a wide array of fields.</a:t>
            </a:r>
          </a:p>
          <a:p>
            <a:pPr lvl="1"/>
            <a:r>
              <a:rPr lang="en-US" sz="1600" dirty="0"/>
              <a:t>Some of the more notable ones are childhood poverty, median income and school lunch enrollment. </a:t>
            </a:r>
          </a:p>
        </p:txBody>
      </p:sp>
    </p:spTree>
    <p:extLst>
      <p:ext uri="{BB962C8B-B14F-4D97-AF65-F5344CB8AC3E}">
        <p14:creationId xmlns:p14="http://schemas.microsoft.com/office/powerpoint/2010/main" val="28260672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377A5-4D27-260B-6BFD-A4A5F1B38419}"/>
              </a:ext>
            </a:extLst>
          </p:cNvPr>
          <p:cNvSpPr>
            <a:spLocks noGrp="1"/>
          </p:cNvSpPr>
          <p:nvPr>
            <p:ph type="title"/>
          </p:nvPr>
        </p:nvSpPr>
        <p:spPr/>
        <p:style>
          <a:lnRef idx="2">
            <a:schemeClr val="dk1"/>
          </a:lnRef>
          <a:fillRef idx="1">
            <a:schemeClr val="lt1"/>
          </a:fillRef>
          <a:effectRef idx="0">
            <a:schemeClr val="dk1"/>
          </a:effectRef>
          <a:fontRef idx="minor">
            <a:schemeClr val="dk1"/>
          </a:fontRef>
        </p:style>
        <p:txBody>
          <a:bodyPr/>
          <a:lstStyle/>
          <a:p>
            <a:r>
              <a:rPr lang="en-US" dirty="0"/>
              <a:t>Methods &amp; Data – Model Construction </a:t>
            </a:r>
          </a:p>
        </p:txBody>
      </p:sp>
      <p:sp>
        <p:nvSpPr>
          <p:cNvPr id="3" name="Content Placeholder 2">
            <a:extLst>
              <a:ext uri="{FF2B5EF4-FFF2-40B4-BE49-F238E27FC236}">
                <a16:creationId xmlns:a16="http://schemas.microsoft.com/office/drawing/2014/main" id="{7B26C31E-4663-7569-A51C-3E3F23C03DEE}"/>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normAutofit lnSpcReduction="10000"/>
          </a:bodyPr>
          <a:lstStyle/>
          <a:p>
            <a:r>
              <a:rPr lang="en-US" dirty="0"/>
              <a:t>As it was mentioned above, the primary goal of the research was to set up two separate branches of machine learning to do the same thing.</a:t>
            </a:r>
          </a:p>
          <a:p>
            <a:r>
              <a:rPr lang="en-US" dirty="0" err="1"/>
              <a:t>XGBoost</a:t>
            </a:r>
            <a:r>
              <a:rPr lang="en-US" dirty="0"/>
              <a:t> and Long Short-Term Memory (LSTM) were the two machine learning models used for this research paper.</a:t>
            </a:r>
          </a:p>
          <a:p>
            <a:pPr lvl="1"/>
            <a:r>
              <a:rPr lang="en-US" dirty="0"/>
              <a:t>After creating baseline models for each algorithm, several experiments were set up to test these algorithms across a range of feature engineering, hyperparameter tuning and data pre-processing.</a:t>
            </a:r>
          </a:p>
          <a:p>
            <a:r>
              <a:rPr lang="en-US" dirty="0"/>
              <a:t>These performance and accuracy changes were logged and organized inside of a table seen in the next slide.</a:t>
            </a:r>
          </a:p>
        </p:txBody>
      </p:sp>
    </p:spTree>
    <p:extLst>
      <p:ext uri="{BB962C8B-B14F-4D97-AF65-F5344CB8AC3E}">
        <p14:creationId xmlns:p14="http://schemas.microsoft.com/office/powerpoint/2010/main" val="34443634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BDF7D-4AEA-3059-4164-76E90B8520FE}"/>
              </a:ext>
            </a:extLst>
          </p:cNvPr>
          <p:cNvSpPr>
            <a:spLocks noGrp="1"/>
          </p:cNvSpPr>
          <p:nvPr>
            <p:ph type="title"/>
          </p:nvPr>
        </p:nvSpPr>
        <p:spPr>
          <a:xfrm>
            <a:off x="838200" y="365125"/>
            <a:ext cx="10515600" cy="1114759"/>
          </a:xfrm>
        </p:spPr>
        <p:style>
          <a:lnRef idx="2">
            <a:schemeClr val="dk1"/>
          </a:lnRef>
          <a:fillRef idx="1">
            <a:schemeClr val="lt1"/>
          </a:fillRef>
          <a:effectRef idx="0">
            <a:schemeClr val="dk1"/>
          </a:effectRef>
          <a:fontRef idx="minor">
            <a:schemeClr val="dk1"/>
          </a:fontRef>
        </p:style>
        <p:txBody>
          <a:bodyPr/>
          <a:lstStyle/>
          <a:p>
            <a:r>
              <a:rPr lang="en-US" dirty="0"/>
              <a:t>Methods &amp; Data – Model Performance</a:t>
            </a:r>
          </a:p>
        </p:txBody>
      </p:sp>
      <p:pic>
        <p:nvPicPr>
          <p:cNvPr id="12" name="Picture 11">
            <a:extLst>
              <a:ext uri="{FF2B5EF4-FFF2-40B4-BE49-F238E27FC236}">
                <a16:creationId xmlns:a16="http://schemas.microsoft.com/office/drawing/2014/main" id="{C489B53F-C299-F31F-4F68-0AB093E41FE7}"/>
              </a:ext>
            </a:extLst>
          </p:cNvPr>
          <p:cNvPicPr>
            <a:picLocks noChangeAspect="1"/>
          </p:cNvPicPr>
          <p:nvPr/>
        </p:nvPicPr>
        <p:blipFill>
          <a:blip r:embed="rId3"/>
          <a:stretch>
            <a:fillRect/>
          </a:stretch>
        </p:blipFill>
        <p:spPr>
          <a:xfrm>
            <a:off x="1362643" y="1690688"/>
            <a:ext cx="9466714" cy="4423081"/>
          </a:xfrm>
          <a:prstGeom prst="rect">
            <a:avLst/>
          </a:prstGeom>
        </p:spPr>
      </p:pic>
    </p:spTree>
    <p:extLst>
      <p:ext uri="{BB962C8B-B14F-4D97-AF65-F5344CB8AC3E}">
        <p14:creationId xmlns:p14="http://schemas.microsoft.com/office/powerpoint/2010/main" val="319205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F8C6E-3BA5-FC89-62D5-39067C5B56B8}"/>
              </a:ext>
            </a:extLst>
          </p:cNvPr>
          <p:cNvSpPr>
            <a:spLocks noGrp="1"/>
          </p:cNvSpPr>
          <p:nvPr>
            <p:ph type="title"/>
          </p:nvPr>
        </p:nvSpPr>
        <p:spPr>
          <a:xfrm>
            <a:off x="839788" y="1323474"/>
            <a:ext cx="3932237" cy="733926"/>
          </a:xfrm>
        </p:spPr>
        <p:style>
          <a:lnRef idx="2">
            <a:schemeClr val="dk1"/>
          </a:lnRef>
          <a:fillRef idx="1">
            <a:schemeClr val="lt1"/>
          </a:fillRef>
          <a:effectRef idx="0">
            <a:schemeClr val="dk1"/>
          </a:effectRef>
          <a:fontRef idx="minor">
            <a:schemeClr val="dk1"/>
          </a:fontRef>
        </p:style>
        <p:txBody>
          <a:bodyPr/>
          <a:lstStyle/>
          <a:p>
            <a:r>
              <a:rPr lang="en-US" dirty="0"/>
              <a:t>Key Findings</a:t>
            </a:r>
          </a:p>
        </p:txBody>
      </p:sp>
      <p:pic>
        <p:nvPicPr>
          <p:cNvPr id="6" name="Picture Placeholder 5">
            <a:extLst>
              <a:ext uri="{FF2B5EF4-FFF2-40B4-BE49-F238E27FC236}">
                <a16:creationId xmlns:a16="http://schemas.microsoft.com/office/drawing/2014/main" id="{A3F9AE33-2695-1306-4D60-1131D191EBBA}"/>
              </a:ext>
            </a:extLst>
          </p:cNvPr>
          <p:cNvPicPr>
            <a:picLocks noGrp="1" noChangeAspect="1"/>
          </p:cNvPicPr>
          <p:nvPr>
            <p:ph type="pic" idx="1"/>
          </p:nvPr>
        </p:nvPicPr>
        <p:blipFill>
          <a:blip r:embed="rId2"/>
          <a:srcRect l="2707" r="2707"/>
          <a:stretch/>
        </p:blipFill>
        <p:spPr/>
        <p:style>
          <a:lnRef idx="2">
            <a:schemeClr val="dk1"/>
          </a:lnRef>
          <a:fillRef idx="1">
            <a:schemeClr val="lt1"/>
          </a:fillRef>
          <a:effectRef idx="0">
            <a:schemeClr val="dk1"/>
          </a:effectRef>
          <a:fontRef idx="minor">
            <a:schemeClr val="dk1"/>
          </a:fontRef>
        </p:style>
      </p:pic>
      <p:sp>
        <p:nvSpPr>
          <p:cNvPr id="4" name="Text Placeholder 3">
            <a:extLst>
              <a:ext uri="{FF2B5EF4-FFF2-40B4-BE49-F238E27FC236}">
                <a16:creationId xmlns:a16="http://schemas.microsoft.com/office/drawing/2014/main" id="{2A2A2DC5-18EF-0834-2087-EBA5CBE1BDA2}"/>
              </a:ext>
            </a:extLst>
          </p:cNvPr>
          <p:cNvSpPr>
            <a:spLocks noGrp="1"/>
          </p:cNvSpPr>
          <p:nvPr>
            <p:ph type="body" sz="half" idx="2"/>
          </p:nvPr>
        </p:nvSpPr>
        <p:spPr/>
        <p:style>
          <a:lnRef idx="2">
            <a:schemeClr val="dk1"/>
          </a:lnRef>
          <a:fillRef idx="1">
            <a:schemeClr val="lt1"/>
          </a:fillRef>
          <a:effectRef idx="0">
            <a:schemeClr val="dk1"/>
          </a:effectRef>
          <a:fontRef idx="minor">
            <a:schemeClr val="dk1"/>
          </a:fontRef>
        </p:style>
        <p:txBody>
          <a:bodyPr>
            <a:normAutofit lnSpcReduction="10000"/>
          </a:bodyPr>
          <a:lstStyle/>
          <a:p>
            <a:pPr marL="285750" indent="-285750">
              <a:buFont typeface="Arial" panose="020B0604020202020204" pitchFamily="34" charset="0"/>
              <a:buChar char="•"/>
            </a:pPr>
            <a:r>
              <a:rPr lang="en-US" dirty="0"/>
              <a:t>The top three predictors in </a:t>
            </a:r>
            <a:r>
              <a:rPr lang="en-US" dirty="0" err="1"/>
              <a:t>XGBoost</a:t>
            </a:r>
            <a:r>
              <a:rPr lang="en-US" dirty="0"/>
              <a:t> Experiment 3 were childhood poverty, median income, and free/reduced lunch enrollment drove most variance in food insecurity.</a:t>
            </a:r>
          </a:p>
          <a:p>
            <a:pPr marL="285750" indent="-285750">
              <a:buFont typeface="Arial" panose="020B0604020202020204" pitchFamily="34" charset="0"/>
              <a:buChar char="•"/>
            </a:pPr>
            <a:r>
              <a:rPr lang="en-US" dirty="0"/>
              <a:t>Surprisingly the 1-year temporal lag feature was much more predictive than the 2-year. Indicating that recent shocks might matter more than longer term trends present in counties.</a:t>
            </a:r>
          </a:p>
          <a:p>
            <a:pPr marL="285750" indent="-285750">
              <a:buFont typeface="Arial" panose="020B0604020202020204" pitchFamily="34" charset="0"/>
              <a:buChar char="•"/>
            </a:pPr>
            <a:r>
              <a:rPr lang="en-US" dirty="0"/>
              <a:t>Demographic predictors had much less of an impact than other studies in the literature. More research into this area is needed</a:t>
            </a:r>
          </a:p>
        </p:txBody>
      </p:sp>
    </p:spTree>
    <p:extLst>
      <p:ext uri="{BB962C8B-B14F-4D97-AF65-F5344CB8AC3E}">
        <p14:creationId xmlns:p14="http://schemas.microsoft.com/office/powerpoint/2010/main" val="4822985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A6498-0372-7B6D-06E5-12D873D3A7D6}"/>
              </a:ext>
            </a:extLst>
          </p:cNvPr>
          <p:cNvSpPr>
            <a:spLocks noGrp="1"/>
          </p:cNvSpPr>
          <p:nvPr>
            <p:ph type="title"/>
          </p:nvPr>
        </p:nvSpPr>
        <p:spPr>
          <a:xfrm>
            <a:off x="838200" y="365125"/>
            <a:ext cx="10515600" cy="1018507"/>
          </a:xfrm>
        </p:spPr>
        <p:style>
          <a:lnRef idx="2">
            <a:schemeClr val="dk1"/>
          </a:lnRef>
          <a:fillRef idx="1">
            <a:schemeClr val="lt1"/>
          </a:fillRef>
          <a:effectRef idx="0">
            <a:schemeClr val="dk1"/>
          </a:effectRef>
          <a:fontRef idx="minor">
            <a:schemeClr val="dk1"/>
          </a:fontRef>
        </p:style>
        <p:txBody>
          <a:bodyPr/>
          <a:lstStyle/>
          <a:p>
            <a:r>
              <a:rPr lang="en-US" dirty="0"/>
              <a:t>Policy Implications</a:t>
            </a:r>
          </a:p>
        </p:txBody>
      </p:sp>
      <p:pic>
        <p:nvPicPr>
          <p:cNvPr id="5" name="Content Placeholder 4" descr="A map of the state of new york&#10;&#10;AI-generated content may be incorrect.">
            <a:extLst>
              <a:ext uri="{FF2B5EF4-FFF2-40B4-BE49-F238E27FC236}">
                <a16:creationId xmlns:a16="http://schemas.microsoft.com/office/drawing/2014/main" id="{3382E32E-25DA-B0DB-8A0C-FEBFB8B3725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74314" y="1538061"/>
            <a:ext cx="8043371" cy="519943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206237993"/>
      </p:ext>
    </p:extLst>
  </p:cSld>
  <p:clrMapOvr>
    <a:masterClrMapping/>
  </p:clrMapOvr>
</p:sld>
</file>

<file path=ppt/theme/theme1.xml><?xml version="1.0" encoding="utf-8"?>
<a:theme xmlns:a="http://schemas.openxmlformats.org/drawingml/2006/main" name="GradientVTI">
  <a:themeElements>
    <a:clrScheme name="Gradient">
      <a:dk1>
        <a:sysClr val="windowText" lastClr="000000"/>
      </a:dk1>
      <a:lt1>
        <a:sysClr val="window" lastClr="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Gradient</Template>
  <TotalTime>349</TotalTime>
  <Words>1359</Words>
  <Application>Microsoft Office PowerPoint</Application>
  <PresentationFormat>Widescreen</PresentationFormat>
  <Paragraphs>82</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DeepSeek-CJK-patch</vt:lpstr>
      <vt:lpstr>Palatino Linotype</vt:lpstr>
      <vt:lpstr>Univers</vt:lpstr>
      <vt:lpstr>GradientVTI</vt:lpstr>
      <vt:lpstr>Predicting Food Insecurity at the County Level in New York State</vt:lpstr>
      <vt:lpstr>Overview of Presentation(Agenda)</vt:lpstr>
      <vt:lpstr>Problem &amp; Motivation</vt:lpstr>
      <vt:lpstr>Research Goal &amp; Hypothesis</vt:lpstr>
      <vt:lpstr>Methods &amp; Data – Data Preparation</vt:lpstr>
      <vt:lpstr>Methods &amp; Data – Model Construction </vt:lpstr>
      <vt:lpstr>Methods &amp; Data – Model Performance</vt:lpstr>
      <vt:lpstr>Key Findings</vt:lpstr>
      <vt:lpstr>Policy Implications</vt:lpstr>
      <vt:lpstr>Policy Implications – Cont.</vt:lpstr>
      <vt:lpstr>Limitations</vt:lpstr>
      <vt:lpstr>Full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Jonathan Burns</dc:creator>
  <cp:lastModifiedBy>Jonathan Burns</cp:lastModifiedBy>
  <cp:revision>6</cp:revision>
  <dcterms:created xsi:type="dcterms:W3CDTF">2025-05-17T14:16:22Z</dcterms:created>
  <dcterms:modified xsi:type="dcterms:W3CDTF">2025-05-17T20:06:21Z</dcterms:modified>
</cp:coreProperties>
</file>