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4"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varScale="1">
        <p:scale>
          <a:sx n="199" d="100"/>
          <a:sy n="199" d="100"/>
        </p:scale>
        <p:origin x="684" y="15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n-US"/>
              <a:t>Click to edit Master title style</a:t>
            </a:r>
            <a:endParaRPr lang="en-US" dirty="0"/>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10/31/2023</a:t>
            </a:fld>
            <a:endParaRPr lang="en-US"/>
          </a:p>
        </p:txBody>
      </p:sp>
      <p:sp>
        <p:nvSpPr>
          <p:cNvPr id="5" name="Footer Placeholder 4"/>
          <p:cNvSpPr>
            <a:spLocks noGrp="1"/>
          </p:cNvSpPr>
          <p:nvPr>
            <p:ph type="ftr" sz="quarter" idx="11"/>
          </p:nvPr>
        </p:nvSpPr>
        <p:spPr>
          <a:xfrm>
            <a:off x="3999309" y="4412457"/>
            <a:ext cx="3243033" cy="273844"/>
          </a:xfrm>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260134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635245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262667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1537906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002272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629380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140241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44772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220898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13893" y="4400349"/>
            <a:ext cx="413375" cy="273844"/>
          </a:xfr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98612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59838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735945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10/31/2023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1845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1EB5C9-1307-BA42-ABA2-0BC069CD8E7F}" type="datetimeFigureOut">
              <a:rPr lang="en-US" smtClean="0"/>
              <a:t>10/31/2023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31460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10/31/2023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75714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10523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93427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241EB5C9-1307-BA42-ABA2-0BC069CD8E7F}" type="datetimeFigureOut">
              <a:rPr lang="en-US" smtClean="0"/>
              <a:t>10/31/2023</a:t>
            </a:fld>
            <a:endParaRPr lang="en-US"/>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1776421836"/>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datasets/discdiver/data-scientist-general-skills-2018-revised" TargetMode="External"/><Relationship Id="rId2" Type="http://schemas.openxmlformats.org/officeDocument/2006/relationships/hyperlink" Target="https://www.kaggle.com/discdiver" TargetMode="External"/><Relationship Id="rId1" Type="http://schemas.openxmlformats.org/officeDocument/2006/relationships/slideLayout" Target="../slideLayouts/slideLayout2.xml"/><Relationship Id="rId4" Type="http://schemas.openxmlformats.org/officeDocument/2006/relationships/hyperlink" Target="https://www.kaggle.com/code/discdiver/the-most-in-demand-skills-for-data-scientis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lvl="0" indent="0">
              <a:buNone/>
            </a:pPr>
            <a:r>
              <a:t>DATA 607 - Project 3</a:t>
            </a:r>
          </a:p>
        </p:txBody>
      </p:sp>
      <p:sp>
        <p:nvSpPr>
          <p:cNvPr id="3" name="Subtitle 2"/>
          <p:cNvSpPr>
            <a:spLocks noGrp="1"/>
          </p:cNvSpPr>
          <p:nvPr>
            <p:ph type="subTitle" idx="1"/>
          </p:nvPr>
        </p:nvSpPr>
        <p:spPr/>
        <p:txBody>
          <a:bodyPr>
            <a:normAutofit/>
          </a:bodyPr>
          <a:lstStyle/>
          <a:p>
            <a:pPr marL="0" lvl="0" indent="0">
              <a:buNone/>
            </a:pPr>
            <a:br/>
            <a:br/>
            <a:r>
              <a:t>Jonathan Burns, Michael Robinson</a:t>
            </a:r>
          </a:p>
        </p:txBody>
      </p:sp>
      <p:sp>
        <p:nvSpPr>
          <p:cNvPr id="4" name="Date Placeholder 3"/>
          <p:cNvSpPr>
            <a:spLocks noGrp="1"/>
          </p:cNvSpPr>
          <p:nvPr>
            <p:ph type="dt" sz="half" idx="10"/>
          </p:nvPr>
        </p:nvSpPr>
        <p:spPr/>
        <p:txBody>
          <a:bodyPr/>
          <a:lstStyle/>
          <a:p>
            <a:pPr marL="0" lvl="0" indent="0">
              <a:buNone/>
            </a:pPr>
            <a:r>
              <a:t>2023-10-28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234" y="17201"/>
            <a:ext cx="7514035" cy="1314449"/>
          </a:xfrm>
        </p:spPr>
        <p:txBody>
          <a:bodyPr/>
          <a:lstStyle/>
          <a:p>
            <a:pPr marL="0" lvl="0" indent="0">
              <a:buNone/>
            </a:pPr>
            <a:r>
              <a:rPr dirty="0"/>
              <a:t>Statistical Analysis:</a:t>
            </a:r>
          </a:p>
        </p:txBody>
      </p:sp>
      <p:pic>
        <p:nvPicPr>
          <p:cNvPr id="3" name="Picture 1" descr="Project_3_presentation_JB_MR_files/figure-pptx/unnamed-chunk-7-1.png"/>
          <p:cNvPicPr>
            <a:picLocks noGrp="1" noChangeAspect="1"/>
          </p:cNvPicPr>
          <p:nvPr/>
        </p:nvPicPr>
        <p:blipFill>
          <a:blip r:embed="rId2"/>
          <a:stretch>
            <a:fillRect/>
          </a:stretch>
        </p:blipFill>
        <p:spPr bwMode="auto">
          <a:xfrm>
            <a:off x="2749351" y="1202678"/>
            <a:ext cx="4241800" cy="3390900"/>
          </a:xfrm>
          <a:prstGeom prst="rect">
            <a:avLst/>
          </a:prstGeom>
          <a:noFill/>
          <a:ln w="9525">
            <a:noFill/>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234" y="26079"/>
            <a:ext cx="7514035" cy="1314449"/>
          </a:xfrm>
        </p:spPr>
        <p:txBody>
          <a:bodyPr/>
          <a:lstStyle/>
          <a:p>
            <a:pPr marL="0" lvl="0" indent="0">
              <a:buNone/>
            </a:pPr>
            <a:r>
              <a:rPr dirty="0"/>
              <a:t>Normality Test Results:</a:t>
            </a:r>
          </a:p>
        </p:txBody>
      </p:sp>
      <p:pic>
        <p:nvPicPr>
          <p:cNvPr id="3" name="Picture 1" descr="Project_3_presentation_JB_MR_files/figure-pptx/unnamed-chunk-8-1.png"/>
          <p:cNvPicPr>
            <a:picLocks noGrp="1" noChangeAspect="1"/>
          </p:cNvPicPr>
          <p:nvPr/>
        </p:nvPicPr>
        <p:blipFill>
          <a:blip r:embed="rId2"/>
          <a:stretch>
            <a:fillRect/>
          </a:stretch>
        </p:blipFill>
        <p:spPr bwMode="auto">
          <a:xfrm>
            <a:off x="2749351" y="1173270"/>
            <a:ext cx="4241800" cy="3390900"/>
          </a:xfrm>
          <a:prstGeom prst="rect">
            <a:avLst/>
          </a:prstGeom>
          <a:noFill/>
          <a:ln w="9525">
            <a:noFill/>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Key Findings:</a:t>
            </a:r>
          </a:p>
        </p:txBody>
      </p:sp>
      <p:sp>
        <p:nvSpPr>
          <p:cNvPr id="3" name="Content Placeholder 2"/>
          <p:cNvSpPr>
            <a:spLocks noGrp="1"/>
          </p:cNvSpPr>
          <p:nvPr>
            <p:ph idx="1"/>
          </p:nvPr>
        </p:nvSpPr>
        <p:spPr>
          <a:xfrm>
            <a:off x="1113233" y="1509204"/>
            <a:ext cx="7514035" cy="2834197"/>
          </a:xfrm>
        </p:spPr>
        <p:txBody>
          <a:bodyPr>
            <a:normAutofit/>
          </a:bodyPr>
          <a:lstStyle/>
          <a:p>
            <a:pPr marL="0" lvl="0" indent="0">
              <a:spcBef>
                <a:spcPts val="3000"/>
              </a:spcBef>
              <a:buNone/>
            </a:pPr>
            <a:r>
              <a:rPr sz="1200" b="1" dirty="0"/>
              <a:t>Skills:</a:t>
            </a:r>
          </a:p>
          <a:p>
            <a:pPr lvl="0"/>
            <a:r>
              <a:rPr sz="1200" dirty="0"/>
              <a:t>In conclusion, the data reveals that job postings for various keywords on different platforms do not follow a normal distribution.</a:t>
            </a:r>
          </a:p>
          <a:p>
            <a:pPr lvl="0"/>
            <a:r>
              <a:rPr sz="1200" dirty="0"/>
              <a:t>‘Machine learning’ and ‘analysis’ have the highest job postings, while ‘data engineering’ and ‘neural networks’ have the lowest.</a:t>
            </a:r>
          </a:p>
          <a:p>
            <a:pPr marL="0" lvl="0" indent="0">
              <a:spcBef>
                <a:spcPts val="3000"/>
              </a:spcBef>
              <a:buNone/>
            </a:pPr>
            <a:r>
              <a:rPr sz="1200" b="1" dirty="0"/>
              <a:t>Software:</a:t>
            </a:r>
          </a:p>
          <a:p>
            <a:pPr lvl="0"/>
            <a:r>
              <a:rPr sz="1200" dirty="0"/>
              <a:t>Python, R and SQL are the top desired software skills across all of the job pages.</a:t>
            </a:r>
          </a:p>
          <a:p>
            <a:pPr lvl="0"/>
            <a:r>
              <a:rPr sz="1200" dirty="0"/>
              <a:t>Spark, Hadoop and Java also pop up as in demand software. The less frequent software represents much more niche uses in the industry or is more suited for computer science purposes.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Next steps:</a:t>
            </a:r>
          </a:p>
        </p:txBody>
      </p:sp>
      <p:sp>
        <p:nvSpPr>
          <p:cNvPr id="3" name="Content Placeholder 2"/>
          <p:cNvSpPr>
            <a:spLocks noGrp="1"/>
          </p:cNvSpPr>
          <p:nvPr>
            <p:ph idx="1"/>
          </p:nvPr>
        </p:nvSpPr>
        <p:spPr/>
        <p:txBody>
          <a:bodyPr>
            <a:normAutofit fontScale="92500" lnSpcReduction="20000"/>
          </a:bodyPr>
          <a:lstStyle/>
          <a:p>
            <a:pPr lvl="0"/>
            <a:r>
              <a:t>The evolution of data scientist skills from 2018 to the present combines continuity and adaptation.</a:t>
            </a:r>
          </a:p>
          <a:p>
            <a:pPr lvl="0"/>
            <a:r>
              <a:t>Core skills such as Machine Learning, Statistics, and Computer Science have remained steady, while Python and SQL have grown in importance.</a:t>
            </a:r>
          </a:p>
          <a:p>
            <a:pPr lvl="0"/>
            <a:r>
              <a:t>Skills like collaboration and innovation are now essential, Deep Learning and NLP skills from 2018 may have integrated into the broader “Machine Learning” category as the field has progressed.</a:t>
            </a:r>
          </a:p>
          <a:p>
            <a:pPr lvl="0"/>
            <a:r>
              <a:t>As the industry progresses more niche skills and software knowledge become in higher demand.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Word Cloud</a:t>
            </a:r>
            <a:r>
              <a:rPr lang="en-US" dirty="0"/>
              <a:t> Skills</a:t>
            </a:r>
            <a:r>
              <a:rPr dirty="0"/>
              <a:t>:</a:t>
            </a:r>
          </a:p>
        </p:txBody>
      </p:sp>
      <p:pic>
        <p:nvPicPr>
          <p:cNvPr id="7" name="Picture 6" descr="A close-up of words&#10;&#10;Description automatically generated">
            <a:extLst>
              <a:ext uri="{FF2B5EF4-FFF2-40B4-BE49-F238E27FC236}">
                <a16:creationId xmlns:a16="http://schemas.microsoft.com/office/drawing/2014/main" id="{5251CF6E-DCD7-55BC-F7D7-1EDF2C78FB6D}"/>
              </a:ext>
            </a:extLst>
          </p:cNvPr>
          <p:cNvPicPr>
            <a:picLocks noChangeAspect="1"/>
          </p:cNvPicPr>
          <p:nvPr/>
        </p:nvPicPr>
        <p:blipFill>
          <a:blip r:embed="rId2"/>
          <a:stretch>
            <a:fillRect/>
          </a:stretch>
        </p:blipFill>
        <p:spPr>
          <a:xfrm>
            <a:off x="2122573" y="1402672"/>
            <a:ext cx="5495355" cy="33870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Word Cloud</a:t>
            </a:r>
            <a:r>
              <a:rPr lang="en-US" dirty="0"/>
              <a:t> Software</a:t>
            </a:r>
            <a:r>
              <a:rPr dirty="0"/>
              <a:t>:</a:t>
            </a:r>
          </a:p>
        </p:txBody>
      </p:sp>
      <p:pic>
        <p:nvPicPr>
          <p:cNvPr id="7" name="Picture 6" descr="A close-up of words">
            <a:extLst>
              <a:ext uri="{FF2B5EF4-FFF2-40B4-BE49-F238E27FC236}">
                <a16:creationId xmlns:a16="http://schemas.microsoft.com/office/drawing/2014/main" id="{38C8F0FB-DEB8-28CC-B070-F8E751A4E478}"/>
              </a:ext>
            </a:extLst>
          </p:cNvPr>
          <p:cNvPicPr>
            <a:picLocks noChangeAspect="1"/>
          </p:cNvPicPr>
          <p:nvPr/>
        </p:nvPicPr>
        <p:blipFill>
          <a:blip r:embed="rId2"/>
          <a:stretch>
            <a:fillRect/>
          </a:stretch>
        </p:blipFill>
        <p:spPr>
          <a:xfrm>
            <a:off x="2072328" y="1513476"/>
            <a:ext cx="5595846" cy="3461348"/>
          </a:xfrm>
          <a:prstGeom prst="rect">
            <a:avLst/>
          </a:prstGeom>
        </p:spPr>
      </p:pic>
    </p:spTree>
    <p:extLst>
      <p:ext uri="{BB962C8B-B14F-4D97-AF65-F5344CB8AC3E}">
        <p14:creationId xmlns:p14="http://schemas.microsoft.com/office/powerpoint/2010/main" val="4108136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34105-F472-69B7-D002-BE312EA33AA9}"/>
              </a:ext>
            </a:extLst>
          </p:cNvPr>
          <p:cNvSpPr>
            <a:spLocks noGrp="1"/>
          </p:cNvSpPr>
          <p:nvPr>
            <p:ph type="title"/>
          </p:nvPr>
        </p:nvSpPr>
        <p:spPr/>
        <p:txBody>
          <a:bodyPr/>
          <a:lstStyle/>
          <a:p>
            <a:r>
              <a:rPr lang="en-US" dirty="0"/>
              <a:t>Sourcing</a:t>
            </a:r>
          </a:p>
        </p:txBody>
      </p:sp>
      <p:sp>
        <p:nvSpPr>
          <p:cNvPr id="3" name="Content Placeholder 2">
            <a:extLst>
              <a:ext uri="{FF2B5EF4-FFF2-40B4-BE49-F238E27FC236}">
                <a16:creationId xmlns:a16="http://schemas.microsoft.com/office/drawing/2014/main" id="{37EE7479-1F8A-308C-DA02-32A74D31BFA2}"/>
              </a:ext>
            </a:extLst>
          </p:cNvPr>
          <p:cNvSpPr>
            <a:spLocks noGrp="1"/>
          </p:cNvSpPr>
          <p:nvPr>
            <p:ph idx="1"/>
          </p:nvPr>
        </p:nvSpPr>
        <p:spPr/>
        <p:txBody>
          <a:bodyPr/>
          <a:lstStyle/>
          <a:p>
            <a:r>
              <a:rPr lang="en-US" dirty="0">
                <a:hlinkClick r:id="rId2"/>
              </a:rPr>
              <a:t>Jeff Hale’s Kaggle page:</a:t>
            </a:r>
            <a:endParaRPr lang="en-US" dirty="0"/>
          </a:p>
          <a:p>
            <a:r>
              <a:rPr lang="en-US" dirty="0">
                <a:hlinkClick r:id="rId3"/>
              </a:rPr>
              <a:t>General Skills Data Set:</a:t>
            </a:r>
            <a:endParaRPr lang="en-US" dirty="0"/>
          </a:p>
          <a:p>
            <a:r>
              <a:rPr lang="en-US" dirty="0">
                <a:hlinkClick r:id="rId4"/>
              </a:rPr>
              <a:t>In Demand Software Skills:</a:t>
            </a:r>
            <a:endParaRPr lang="en-US" dirty="0"/>
          </a:p>
          <a:p>
            <a:endParaRPr lang="en-US" dirty="0"/>
          </a:p>
        </p:txBody>
      </p:sp>
    </p:spTree>
    <p:extLst>
      <p:ext uri="{BB962C8B-B14F-4D97-AF65-F5344CB8AC3E}">
        <p14:creationId xmlns:p14="http://schemas.microsoft.com/office/powerpoint/2010/main" val="1298814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Question</a:t>
            </a:r>
          </a:p>
        </p:txBody>
      </p:sp>
      <p:sp>
        <p:nvSpPr>
          <p:cNvPr id="3" name="Content Placeholder 2"/>
          <p:cNvSpPr>
            <a:spLocks noGrp="1"/>
          </p:cNvSpPr>
          <p:nvPr>
            <p:ph idx="1"/>
          </p:nvPr>
        </p:nvSpPr>
        <p:spPr/>
        <p:txBody>
          <a:bodyPr>
            <a:normAutofit lnSpcReduction="10000"/>
          </a:bodyPr>
          <a:lstStyle/>
          <a:p>
            <a:pPr lvl="0"/>
            <a:r>
              <a:t>The team aimed to answer the question “Which are the most valued data science skills?”</a:t>
            </a:r>
          </a:p>
          <a:p>
            <a:pPr lvl="0"/>
            <a:r>
              <a:t>This is an exploration into the question we are looking to answer.</a:t>
            </a:r>
          </a:p>
          <a:p>
            <a:pPr lvl="0"/>
            <a:r>
              <a:t>As we progress toward a Masters in Data Science, this will hopefully shine some light in classes we should take, or languages we should focus in.</a:t>
            </a:r>
          </a:p>
          <a:p>
            <a:pPr lvl="0"/>
            <a:r>
              <a:t>Overall, we want to provide insight into what jobs on top end job boards are looking for.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Data Collection</a:t>
            </a:r>
          </a:p>
        </p:txBody>
      </p:sp>
      <p:sp>
        <p:nvSpPr>
          <p:cNvPr id="3" name="Content Placeholder 2"/>
          <p:cNvSpPr>
            <a:spLocks noGrp="1"/>
          </p:cNvSpPr>
          <p:nvPr>
            <p:ph idx="1"/>
          </p:nvPr>
        </p:nvSpPr>
        <p:spPr>
          <a:xfrm>
            <a:off x="685800" y="1715078"/>
            <a:ext cx="7772400" cy="2277500"/>
          </a:xfrm>
        </p:spPr>
        <p:txBody>
          <a:bodyPr>
            <a:normAutofit fontScale="92500" lnSpcReduction="20000"/>
          </a:bodyPr>
          <a:lstStyle/>
          <a:p>
            <a:pPr lvl="0"/>
            <a:r>
              <a:rPr dirty="0"/>
              <a:t>The two data sets we utilized for this project are pulled from Jeff Hale’s Kaggle collection. The data sets used are data from four of the most popular job boards in the US.</a:t>
            </a:r>
          </a:p>
          <a:p>
            <a:pPr lvl="0"/>
            <a:r>
              <a:rPr dirty="0"/>
              <a:t>The data was scraped from LinkedIn, Indeed, </a:t>
            </a:r>
            <a:r>
              <a:rPr dirty="0" err="1"/>
              <a:t>SimplyHired</a:t>
            </a:r>
            <a:r>
              <a:rPr dirty="0"/>
              <a:t> and Monster.</a:t>
            </a:r>
          </a:p>
          <a:p>
            <a:pPr lvl="0"/>
            <a:r>
              <a:rPr dirty="0"/>
              <a:t>One data set featured job data surrounding the count of ‘skills’ from each job board, while the other one had ‘software’.</a:t>
            </a:r>
          </a:p>
          <a:p>
            <a:pPr lvl="0"/>
            <a:r>
              <a:rPr dirty="0"/>
              <a:t>We liked the idea of using both of these data sets because they provided a more whole analysis, opposed to using one or the other.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Data Management and Tidying</a:t>
            </a:r>
          </a:p>
        </p:txBody>
      </p:sp>
      <p:sp>
        <p:nvSpPr>
          <p:cNvPr id="3" name="Content Placeholder 2"/>
          <p:cNvSpPr>
            <a:spLocks noGrp="1"/>
          </p:cNvSpPr>
          <p:nvPr>
            <p:ph idx="1"/>
          </p:nvPr>
        </p:nvSpPr>
        <p:spPr/>
        <p:txBody>
          <a:bodyPr>
            <a:normAutofit fontScale="62500" lnSpcReduction="20000"/>
          </a:bodyPr>
          <a:lstStyle/>
          <a:p>
            <a:pPr lvl="0"/>
            <a:r>
              <a:t>While the data was loaded into a SQL database, we decided to go with raw imports from a csv in GitHub. This was deliberately done to exemplify some skills that we have learned this year in R.</a:t>
            </a:r>
          </a:p>
          <a:p>
            <a:pPr lvl="0"/>
            <a:r>
              <a:t>To begin, we took the loaded data and checked for missing data in both data frames. Following our NA checks, we removed columns and lose rows to better fit what we actually wanted to analyze.</a:t>
            </a:r>
          </a:p>
          <a:p>
            <a:pPr lvl="0"/>
            <a:r>
              <a:t>The main reason why we kept this in a csv format was to utilize some regular expression to change our column vectors to numeric and remove some extra fluff that was imported with the CSV.</a:t>
            </a:r>
          </a:p>
          <a:p>
            <a:pPr lvl="0"/>
            <a:r>
              <a:t>“r as.numeric(gsub(”[%\,]“,”“, skills.cleaned$LinkedIn” was the main regular expression function we used to clean our data.</a:t>
            </a:r>
          </a:p>
          <a:p>
            <a:pPr lvl="0"/>
            <a:r>
              <a:t>We did this for the Skills and Software data sets, and then added the variables into a new ‘Cleaned’ data frame.</a:t>
            </a:r>
          </a:p>
          <a:p>
            <a:pPr lvl="0"/>
            <a:r>
              <a:t>The last piece we did before pivoting to a long format, was creating percentage columns for each respective skill and software data point. These were calculated as new ‘Frequency’ variables.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Exploratory Data Analysis (EDA)</a:t>
            </a:r>
          </a:p>
        </p:txBody>
      </p:sp>
      <p:sp>
        <p:nvSpPr>
          <p:cNvPr id="3" name="Content Placeholder 2"/>
          <p:cNvSpPr>
            <a:spLocks noGrp="1"/>
          </p:cNvSpPr>
          <p:nvPr>
            <p:ph idx="1"/>
          </p:nvPr>
        </p:nvSpPr>
        <p:spPr/>
        <p:txBody>
          <a:bodyPr/>
          <a:lstStyle/>
          <a:p>
            <a:pPr lvl="0"/>
            <a:r>
              <a:rPr dirty="0"/>
              <a:t>To conduct our EDA, both of the cleaned data sets needed to be pivoted into a long format in order to make filtering, mutating and plotting easier.</a:t>
            </a:r>
          </a:p>
          <a:p>
            <a:pPr lvl="0"/>
            <a:r>
              <a:rPr dirty="0"/>
              <a:t>Instead of the traditional “r </a:t>
            </a:r>
            <a:r>
              <a:rPr dirty="0" err="1"/>
              <a:t>pivot_longer</a:t>
            </a:r>
            <a:r>
              <a:rPr dirty="0"/>
              <a:t>” function from the </a:t>
            </a:r>
            <a:r>
              <a:rPr dirty="0" err="1"/>
              <a:t>dplyr</a:t>
            </a:r>
            <a:r>
              <a:rPr dirty="0"/>
              <a:t> package, we used “r melt” from the reshape package.</a:t>
            </a:r>
          </a:p>
          <a:p>
            <a:pPr lvl="0"/>
            <a:r>
              <a:rPr dirty="0"/>
              <a:t>Our data is correctly formatted and can now be used for plotting and comparative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2" y="247650"/>
            <a:ext cx="7200897" cy="977900"/>
          </a:xfrm>
        </p:spPr>
        <p:txBody>
          <a:bodyPr/>
          <a:lstStyle/>
          <a:p>
            <a:pPr marL="0" lvl="0" indent="0">
              <a:buNone/>
            </a:pPr>
            <a:r>
              <a:rPr dirty="0"/>
              <a:t>Skills</a:t>
            </a:r>
            <a:r>
              <a:rPr lang="en-US" dirty="0"/>
              <a:t> Count</a:t>
            </a:r>
            <a:r>
              <a:rPr dirty="0"/>
              <a:t>:</a:t>
            </a:r>
          </a:p>
        </p:txBody>
      </p:sp>
      <p:pic>
        <p:nvPicPr>
          <p:cNvPr id="5" name="Picture 4" descr="A graph of a graph showing a number of people&#10;&#10;Description automatically generated with medium confidence">
            <a:extLst>
              <a:ext uri="{FF2B5EF4-FFF2-40B4-BE49-F238E27FC236}">
                <a16:creationId xmlns:a16="http://schemas.microsoft.com/office/drawing/2014/main" id="{1F2AEE4C-3B68-6C8A-F242-0598094CDD1F}"/>
              </a:ext>
            </a:extLst>
          </p:cNvPr>
          <p:cNvPicPr>
            <a:picLocks noChangeAspect="1"/>
          </p:cNvPicPr>
          <p:nvPr/>
        </p:nvPicPr>
        <p:blipFill>
          <a:blip r:embed="rId2"/>
          <a:stretch>
            <a:fillRect/>
          </a:stretch>
        </p:blipFill>
        <p:spPr>
          <a:xfrm>
            <a:off x="1908699" y="1238024"/>
            <a:ext cx="5631750" cy="347413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234" y="0"/>
            <a:ext cx="7514035" cy="1314449"/>
          </a:xfrm>
        </p:spPr>
        <p:txBody>
          <a:bodyPr/>
          <a:lstStyle/>
          <a:p>
            <a:pPr marL="0" lvl="0" indent="0">
              <a:buNone/>
            </a:pPr>
            <a:r>
              <a:rPr dirty="0"/>
              <a:t>Skills Frequency:</a:t>
            </a:r>
          </a:p>
        </p:txBody>
      </p:sp>
      <p:sp>
        <p:nvSpPr>
          <p:cNvPr id="4" name="AutoShape 2">
            <a:extLst>
              <a:ext uri="{FF2B5EF4-FFF2-40B4-BE49-F238E27FC236}">
                <a16:creationId xmlns:a16="http://schemas.microsoft.com/office/drawing/2014/main" id="{7B23FB3E-A951-9F0F-0107-4AD7C9FC46F2}"/>
              </a:ext>
            </a:extLst>
          </p:cNvPr>
          <p:cNvSpPr>
            <a:spLocks noChangeAspect="1" noChangeArrowheads="1"/>
          </p:cNvSpPr>
          <p:nvPr/>
        </p:nvSpPr>
        <p:spPr bwMode="auto">
          <a:xfrm>
            <a:off x="4419600" y="94880"/>
            <a:ext cx="2629270" cy="262927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A graph of a bar chart&#10;&#10;Description automatically generated">
            <a:extLst>
              <a:ext uri="{FF2B5EF4-FFF2-40B4-BE49-F238E27FC236}">
                <a16:creationId xmlns:a16="http://schemas.microsoft.com/office/drawing/2014/main" id="{37F2C0CE-CAAF-A9A5-69BF-93DAC7E8F861}"/>
              </a:ext>
            </a:extLst>
          </p:cNvPr>
          <p:cNvPicPr>
            <a:picLocks noChangeAspect="1"/>
          </p:cNvPicPr>
          <p:nvPr/>
        </p:nvPicPr>
        <p:blipFill>
          <a:blip r:embed="rId2"/>
          <a:stretch>
            <a:fillRect/>
          </a:stretch>
        </p:blipFill>
        <p:spPr>
          <a:xfrm>
            <a:off x="2086252" y="1067244"/>
            <a:ext cx="5830366" cy="359665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234" y="8324"/>
            <a:ext cx="7514035" cy="1314449"/>
          </a:xfrm>
        </p:spPr>
        <p:txBody>
          <a:bodyPr/>
          <a:lstStyle/>
          <a:p>
            <a:pPr marL="0" lvl="0" indent="0">
              <a:buNone/>
            </a:pPr>
            <a:r>
              <a:rPr dirty="0"/>
              <a:t>Software Count:</a:t>
            </a:r>
          </a:p>
        </p:txBody>
      </p:sp>
      <p:pic>
        <p:nvPicPr>
          <p:cNvPr id="6" name="Picture 5" descr="A graph of a number of numbers&#10;&#10;Description automatically generated with medium confidence">
            <a:extLst>
              <a:ext uri="{FF2B5EF4-FFF2-40B4-BE49-F238E27FC236}">
                <a16:creationId xmlns:a16="http://schemas.microsoft.com/office/drawing/2014/main" id="{414981CF-E013-5A48-919D-72E4C90ED382}"/>
              </a:ext>
            </a:extLst>
          </p:cNvPr>
          <p:cNvPicPr>
            <a:picLocks noChangeAspect="1"/>
          </p:cNvPicPr>
          <p:nvPr/>
        </p:nvPicPr>
        <p:blipFill>
          <a:blip r:embed="rId2"/>
          <a:stretch>
            <a:fillRect/>
          </a:stretch>
        </p:blipFill>
        <p:spPr>
          <a:xfrm>
            <a:off x="2053034" y="1109709"/>
            <a:ext cx="5977732" cy="368756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234" y="17201"/>
            <a:ext cx="7514035" cy="1314449"/>
          </a:xfrm>
        </p:spPr>
        <p:txBody>
          <a:bodyPr/>
          <a:lstStyle/>
          <a:p>
            <a:pPr marL="0" lvl="0" indent="0">
              <a:buNone/>
            </a:pPr>
            <a:r>
              <a:rPr dirty="0"/>
              <a:t>Software Frequency:</a:t>
            </a:r>
          </a:p>
        </p:txBody>
      </p:sp>
      <p:pic>
        <p:nvPicPr>
          <p:cNvPr id="10" name="Picture 9" descr="A graph of a keyword&#10;&#10;Description automatically generated">
            <a:extLst>
              <a:ext uri="{FF2B5EF4-FFF2-40B4-BE49-F238E27FC236}">
                <a16:creationId xmlns:a16="http://schemas.microsoft.com/office/drawing/2014/main" id="{55D4DF36-87C7-7489-D6B3-5F0D8623C49E}"/>
              </a:ext>
            </a:extLst>
          </p:cNvPr>
          <p:cNvPicPr>
            <a:picLocks noChangeAspect="1"/>
          </p:cNvPicPr>
          <p:nvPr/>
        </p:nvPicPr>
        <p:blipFill>
          <a:blip r:embed="rId2"/>
          <a:stretch>
            <a:fillRect/>
          </a:stretch>
        </p:blipFill>
        <p:spPr>
          <a:xfrm>
            <a:off x="1763002" y="1066727"/>
            <a:ext cx="6214498" cy="3854831"/>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8</TotalTime>
  <Words>724</Words>
  <Application>Microsoft Office PowerPoint</Application>
  <PresentationFormat>On-screen Show (16:9)</PresentationFormat>
  <Paragraphs>48</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Corbel</vt:lpstr>
      <vt:lpstr>Parallax</vt:lpstr>
      <vt:lpstr>DATA 607 - Project 3</vt:lpstr>
      <vt:lpstr>Question</vt:lpstr>
      <vt:lpstr>Data Collection</vt:lpstr>
      <vt:lpstr>Data Management and Tidying</vt:lpstr>
      <vt:lpstr>Exploratory Data Analysis (EDA)</vt:lpstr>
      <vt:lpstr>Skills Count:</vt:lpstr>
      <vt:lpstr>Skills Frequency:</vt:lpstr>
      <vt:lpstr>Software Count:</vt:lpstr>
      <vt:lpstr>Software Frequency:</vt:lpstr>
      <vt:lpstr>Statistical Analysis:</vt:lpstr>
      <vt:lpstr>Normality Test Results:</vt:lpstr>
      <vt:lpstr>Key Findings:</vt:lpstr>
      <vt:lpstr>Next steps:</vt:lpstr>
      <vt:lpstr>Word Cloud Skills:</vt:lpstr>
      <vt:lpstr>Word Cloud Software:</vt:lpstr>
      <vt:lpstr>Sourcing</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607 - Project 3</dc:title>
  <dc:creator>Jonathan Burns, Michael Robinson</dc:creator>
  <cp:keywords/>
  <cp:lastModifiedBy>Jonathan Burns</cp:lastModifiedBy>
  <cp:revision>2</cp:revision>
  <dcterms:created xsi:type="dcterms:W3CDTF">2023-11-01T02:01:46Z</dcterms:created>
  <dcterms:modified xsi:type="dcterms:W3CDTF">2023-11-01T02:37:10Z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date">
    <vt:lpwstr>2023-10-28</vt:lpwstr>
  </property>
  <property fmtid="{D5CDD505-2E9C-101B-9397-08002B2CF9AE}" pid="4" name="output">
    <vt:lpwstr/>
  </property>
</Properties>
</file>