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7" r:id="rId4"/>
    <p:sldId id="266" r:id="rId5"/>
    <p:sldId id="261" r:id="rId6"/>
    <p:sldId id="270" r:id="rId7"/>
    <p:sldId id="269" r:id="rId8"/>
    <p:sldId id="265" r:id="rId9"/>
    <p:sldId id="275"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4E4"/>
    <a:srgbClr val="7F7F7F"/>
    <a:srgbClr val="FFFFFF"/>
    <a:srgbClr val="F7F41B"/>
    <a:srgbClr val="3366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03BA8-CA07-4107-B977-305567EAF0E3}" v="1" dt="2023-03-24T16:09:14.273"/>
    <p1510:client id="{40899157-1654-49FB-B734-42C104B6BEC8}" v="14" dt="2023-03-23T13:00:34.488"/>
    <p1510:client id="{B9ADF561-27FA-45F1-AACB-94E113572A14}" v="1" dt="2023-03-24T16:15:29.543"/>
    <p1510:client id="{DA2A7DB5-9215-4B2A-AD93-5655AA69D79D}" v="933" dt="2023-03-23T23:00:23.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Calibri" panose="020F0502020204030204" pitchFamily="34" charset="0"/>
                <a:ea typeface="Calibri" panose="020F0502020204030204" pitchFamily="34" charset="0"/>
                <a:cs typeface="Calibri" panose="020F0502020204030204" pitchFamily="34" charset="0"/>
              </a:defRPr>
            </a:pPr>
            <a:r>
              <a:rPr lang="en-CA" sz="1600">
                <a:solidFill>
                  <a:schemeClr val="tx1"/>
                </a:solidFill>
              </a:rPr>
              <a:t>Reported Incidents</a:t>
            </a:r>
          </a:p>
        </c:rich>
      </c:tx>
      <c:layout>
        <c:manualLayout>
          <c:xMode val="edge"/>
          <c:yMode val="edge"/>
          <c:x val="2.9499999999999988E-2"/>
          <c:y val="2.9319785591564767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lotArea>
      <c:layout>
        <c:manualLayout>
          <c:layoutTarget val="inner"/>
          <c:xMode val="edge"/>
          <c:yMode val="edge"/>
          <c:x val="3.4375000000000003E-2"/>
          <c:y val="0.27170668394148417"/>
          <c:w val="0.93125000000000002"/>
          <c:h val="0.53763713925697665"/>
        </c:manualLayout>
      </c:layout>
      <c:barChart>
        <c:barDir val="col"/>
        <c:grouping val="clustered"/>
        <c:varyColors val="0"/>
        <c:ser>
          <c:idx val="0"/>
          <c:order val="0"/>
          <c:tx>
            <c:strRef>
              <c:f>Sheet1!$B$1</c:f>
              <c:strCache>
                <c:ptCount val="1"/>
                <c:pt idx="0">
                  <c:v>2012</c:v>
                </c:pt>
              </c:strCache>
            </c:strRef>
          </c:tx>
          <c:spPr>
            <a:solidFill>
              <a:schemeClr val="accent5">
                <a:lumMod val="40000"/>
                <a:lumOff val="60000"/>
              </a:schemeClr>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Incidents</c:v>
                </c:pt>
              </c:strCache>
            </c:strRef>
          </c:cat>
          <c:val>
            <c:numRef>
              <c:f>Sheet1!$B$2</c:f>
              <c:numCache>
                <c:formatCode>#,##0</c:formatCode>
                <c:ptCount val="1"/>
                <c:pt idx="0">
                  <c:v>1130</c:v>
                </c:pt>
              </c:numCache>
            </c:numRef>
          </c:val>
          <c:extLst>
            <c:ext xmlns:c16="http://schemas.microsoft.com/office/drawing/2014/chart" uri="{C3380CC4-5D6E-409C-BE32-E72D297353CC}">
              <c16:uniqueId val="{00000000-68D7-4515-A21D-C8C11C532054}"/>
            </c:ext>
          </c:extLst>
        </c:ser>
        <c:ser>
          <c:idx val="1"/>
          <c:order val="1"/>
          <c:tx>
            <c:strRef>
              <c:f>Sheet1!$C$1</c:f>
              <c:strCache>
                <c:ptCount val="1"/>
                <c:pt idx="0">
                  <c:v>2021</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Incidents</c:v>
                </c:pt>
              </c:strCache>
            </c:strRef>
          </c:cat>
          <c:val>
            <c:numRef>
              <c:f>Sheet1!$C$2</c:f>
              <c:numCache>
                <c:formatCode>#,##0</c:formatCode>
                <c:ptCount val="1"/>
                <c:pt idx="0">
                  <c:v>2488</c:v>
                </c:pt>
              </c:numCache>
            </c:numRef>
          </c:val>
          <c:extLst>
            <c:ext xmlns:c16="http://schemas.microsoft.com/office/drawing/2014/chart" uri="{C3380CC4-5D6E-409C-BE32-E72D297353CC}">
              <c16:uniqueId val="{00000001-68D7-4515-A21D-C8C11C532054}"/>
            </c:ext>
          </c:extLst>
        </c:ser>
        <c:dLbls>
          <c:dLblPos val="outEnd"/>
          <c:showLegendKey val="0"/>
          <c:showVal val="1"/>
          <c:showCatName val="0"/>
          <c:showSerName val="0"/>
          <c:showPercent val="0"/>
          <c:showBubbleSize val="0"/>
        </c:dLbls>
        <c:gapWidth val="219"/>
        <c:overlap val="-27"/>
        <c:axId val="806015359"/>
        <c:axId val="724649999"/>
      </c:barChart>
      <c:catAx>
        <c:axId val="806015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724649999"/>
        <c:crosses val="autoZero"/>
        <c:auto val="1"/>
        <c:lblAlgn val="ctr"/>
        <c:lblOffset val="100"/>
        <c:noMultiLvlLbl val="0"/>
      </c:catAx>
      <c:valAx>
        <c:axId val="724649999"/>
        <c:scaling>
          <c:orientation val="minMax"/>
        </c:scaling>
        <c:delete val="1"/>
        <c:axPos val="l"/>
        <c:numFmt formatCode="#,##0" sourceLinked="1"/>
        <c:majorTickMark val="none"/>
        <c:minorTickMark val="none"/>
        <c:tickLblPos val="nextTo"/>
        <c:crossAx val="806015359"/>
        <c:crosses val="autoZero"/>
        <c:crossBetween val="between"/>
      </c:valAx>
      <c:spPr>
        <a:noFill/>
        <a:ln>
          <a:noFill/>
        </a:ln>
        <a:effectLst/>
      </c:spPr>
    </c:plotArea>
    <c:legend>
      <c:legendPos val="r"/>
      <c:layout>
        <c:manualLayout>
          <c:xMode val="edge"/>
          <c:yMode val="edge"/>
          <c:x val="0.82499525881302993"/>
          <c:y val="0.54926347313407264"/>
          <c:w val="0.15375306782686302"/>
          <c:h val="0.1637678556339930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Calibri" panose="020F0502020204030204" pitchFamily="34" charset="0"/>
          <a:ea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Calibri" panose="020F0502020204030204" pitchFamily="34" charset="0"/>
                <a:ea typeface="Calibri" panose="020F0502020204030204" pitchFamily="34" charset="0"/>
                <a:cs typeface="Calibri" panose="020F0502020204030204" pitchFamily="34" charset="0"/>
              </a:defRPr>
            </a:pPr>
            <a:r>
              <a:rPr lang="en-CA" sz="1600">
                <a:solidFill>
                  <a:schemeClr val="tx1"/>
                </a:solidFill>
              </a:rPr>
              <a:t>Affected Residents</a:t>
            </a:r>
          </a:p>
        </c:rich>
      </c:tx>
      <c:layout>
        <c:manualLayout>
          <c:xMode val="edge"/>
          <c:yMode val="edge"/>
          <c:x val="1.6663877952755923E-2"/>
          <c:y val="4.0110018306117608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lotArea>
      <c:layout>
        <c:manualLayout>
          <c:layoutTarget val="inner"/>
          <c:xMode val="edge"/>
          <c:yMode val="edge"/>
          <c:x val="3.4375000000000003E-2"/>
          <c:y val="0.26239492339815551"/>
          <c:w val="0.93125000000000002"/>
          <c:h val="0.5727420886289557"/>
        </c:manualLayout>
      </c:layout>
      <c:barChart>
        <c:barDir val="col"/>
        <c:grouping val="clustered"/>
        <c:varyColors val="0"/>
        <c:ser>
          <c:idx val="0"/>
          <c:order val="0"/>
          <c:tx>
            <c:strRef>
              <c:f>Sheet1!$B$1</c:f>
              <c:strCache>
                <c:ptCount val="1"/>
                <c:pt idx="0">
                  <c:v>2012</c:v>
                </c:pt>
              </c:strCache>
            </c:strRef>
          </c:tx>
          <c:spPr>
            <a:solidFill>
              <a:schemeClr val="accent5">
                <a:lumMod val="40000"/>
                <a:lumOff val="60000"/>
              </a:schemeClr>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Affected</c:v>
                </c:pt>
              </c:strCache>
            </c:strRef>
          </c:cat>
          <c:val>
            <c:numRef>
              <c:f>Sheet1!$B$2</c:f>
              <c:numCache>
                <c:formatCode>#,##0</c:formatCode>
                <c:ptCount val="1"/>
                <c:pt idx="0">
                  <c:v>325867</c:v>
                </c:pt>
              </c:numCache>
            </c:numRef>
          </c:val>
          <c:extLst>
            <c:ext xmlns:c16="http://schemas.microsoft.com/office/drawing/2014/chart" uri="{C3380CC4-5D6E-409C-BE32-E72D297353CC}">
              <c16:uniqueId val="{00000000-1BE4-474D-955C-C8F5C8E3C04D}"/>
            </c:ext>
          </c:extLst>
        </c:ser>
        <c:ser>
          <c:idx val="1"/>
          <c:order val="1"/>
          <c:tx>
            <c:strRef>
              <c:f>Sheet1!$C$1</c:f>
              <c:strCache>
                <c:ptCount val="1"/>
                <c:pt idx="0">
                  <c:v>2021</c:v>
                </c:pt>
              </c:strCache>
            </c:strRef>
          </c:tx>
          <c:spPr>
            <a:solidFill>
              <a:schemeClr val="accent5"/>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Affected</c:v>
                </c:pt>
              </c:strCache>
            </c:strRef>
          </c:cat>
          <c:val>
            <c:numRef>
              <c:f>Sheet1!$C$2</c:f>
              <c:numCache>
                <c:formatCode>#,##0</c:formatCode>
                <c:ptCount val="1"/>
                <c:pt idx="0">
                  <c:v>1800000</c:v>
                </c:pt>
              </c:numCache>
            </c:numRef>
          </c:val>
          <c:extLst>
            <c:ext xmlns:c16="http://schemas.microsoft.com/office/drawing/2014/chart" uri="{C3380CC4-5D6E-409C-BE32-E72D297353CC}">
              <c16:uniqueId val="{00000001-1BE4-474D-955C-C8F5C8E3C04D}"/>
            </c:ext>
          </c:extLst>
        </c:ser>
        <c:dLbls>
          <c:dLblPos val="outEnd"/>
          <c:showLegendKey val="0"/>
          <c:showVal val="1"/>
          <c:showCatName val="0"/>
          <c:showSerName val="0"/>
          <c:showPercent val="0"/>
          <c:showBubbleSize val="0"/>
        </c:dLbls>
        <c:gapWidth val="219"/>
        <c:overlap val="-27"/>
        <c:axId val="806015359"/>
        <c:axId val="724649999"/>
      </c:barChart>
      <c:catAx>
        <c:axId val="806015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724649999"/>
        <c:crosses val="autoZero"/>
        <c:auto val="1"/>
        <c:lblAlgn val="ctr"/>
        <c:lblOffset val="100"/>
        <c:noMultiLvlLbl val="0"/>
      </c:catAx>
      <c:valAx>
        <c:axId val="724649999"/>
        <c:scaling>
          <c:orientation val="minMax"/>
        </c:scaling>
        <c:delete val="1"/>
        <c:axPos val="l"/>
        <c:numFmt formatCode="#,##0" sourceLinked="1"/>
        <c:majorTickMark val="none"/>
        <c:minorTickMark val="none"/>
        <c:tickLblPos val="nextTo"/>
        <c:crossAx val="806015359"/>
        <c:crosses val="autoZero"/>
        <c:crossBetween val="between"/>
      </c:valAx>
      <c:spPr>
        <a:noFill/>
        <a:ln>
          <a:noFill/>
        </a:ln>
        <a:effectLst/>
      </c:spPr>
    </c:plotArea>
    <c:legend>
      <c:legendPos val="r"/>
      <c:layout>
        <c:manualLayout>
          <c:xMode val="edge"/>
          <c:yMode val="edge"/>
          <c:x val="0.82496899635208543"/>
          <c:y val="0.54454273483819216"/>
          <c:w val="0.15377614110997243"/>
          <c:h val="0.174100210076168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Calibri" panose="020F0502020204030204" pitchFamily="34" charset="0"/>
          <a:ea typeface="Calibri" panose="020F0502020204030204" pitchFamily="34" charset="0"/>
          <a:cs typeface="Calibri" panose="020F050202020403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Calibri" panose="020F0502020204030204" pitchFamily="34" charset="0"/>
                <a:ea typeface="Calibri" panose="020F0502020204030204" pitchFamily="34" charset="0"/>
                <a:cs typeface="Calibri" panose="020F0502020204030204" pitchFamily="34" charset="0"/>
              </a:defRPr>
            </a:pPr>
            <a:r>
              <a:rPr lang="en-CA" sz="1600">
                <a:solidFill>
                  <a:schemeClr val="tx1"/>
                </a:solidFill>
              </a:rPr>
              <a:t>Collective Actions – Data Breach</a:t>
            </a:r>
          </a:p>
        </c:rich>
      </c:tx>
      <c:layout>
        <c:manualLayout>
          <c:xMode val="edge"/>
          <c:yMode val="edge"/>
          <c:x val="1.6663877952755923E-2"/>
          <c:y val="4.0110018306117608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lotArea>
      <c:layout>
        <c:manualLayout>
          <c:layoutTarget val="inner"/>
          <c:xMode val="edge"/>
          <c:yMode val="edge"/>
          <c:x val="3.4375000000000003E-2"/>
          <c:y val="0.37674480982017233"/>
          <c:w val="0.93125000000000002"/>
          <c:h val="0.45839207615249267"/>
        </c:manualLayout>
      </c:layout>
      <c:lineChart>
        <c:grouping val="standard"/>
        <c:varyColors val="0"/>
        <c:ser>
          <c:idx val="0"/>
          <c:order val="0"/>
          <c:tx>
            <c:strRef>
              <c:f>Sheet1!$A$2</c:f>
              <c:strCache>
                <c:ptCount val="1"/>
                <c:pt idx="0">
                  <c:v>Actions</c:v>
                </c:pt>
              </c:strCache>
            </c:strRef>
          </c:tx>
          <c:spPr>
            <a:ln w="28575" cap="rnd">
              <a:solidFill>
                <a:schemeClr val="accent4"/>
              </a:solidFill>
              <a:round/>
            </a:ln>
            <a:effectLst/>
          </c:spPr>
          <c:marker>
            <c:symbol val="circle"/>
            <c:size val="7"/>
            <c:spPr>
              <a:solidFill>
                <a:schemeClr val="bg1"/>
              </a:solidFill>
              <a:ln w="9525">
                <a:solidFill>
                  <a:schemeClr val="accent4"/>
                </a:solidFill>
              </a:ln>
              <a:effectLst/>
            </c:spPr>
          </c:marker>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2020</c:v>
                </c:pt>
                <c:pt idx="1">
                  <c:v>2021</c:v>
                </c:pt>
                <c:pt idx="2">
                  <c:v>2022</c:v>
                </c:pt>
              </c:strCache>
            </c:strRef>
          </c:cat>
          <c:val>
            <c:numRef>
              <c:f>Sheet1!$B$2:$D$2</c:f>
              <c:numCache>
                <c:formatCode>#,##0</c:formatCode>
                <c:ptCount val="3"/>
                <c:pt idx="0">
                  <c:v>25</c:v>
                </c:pt>
                <c:pt idx="1">
                  <c:v>36</c:v>
                </c:pt>
                <c:pt idx="2" formatCode="General">
                  <c:v>43</c:v>
                </c:pt>
              </c:numCache>
            </c:numRef>
          </c:val>
          <c:smooth val="0"/>
          <c:extLst>
            <c:ext xmlns:c16="http://schemas.microsoft.com/office/drawing/2014/chart" uri="{C3380CC4-5D6E-409C-BE32-E72D297353CC}">
              <c16:uniqueId val="{00000000-068C-4E8B-A76A-7F84A86908C8}"/>
            </c:ext>
          </c:extLst>
        </c:ser>
        <c:dLbls>
          <c:dLblPos val="t"/>
          <c:showLegendKey val="0"/>
          <c:showVal val="1"/>
          <c:showCatName val="0"/>
          <c:showSerName val="0"/>
          <c:showPercent val="0"/>
          <c:showBubbleSize val="0"/>
        </c:dLbls>
        <c:marker val="1"/>
        <c:smooth val="0"/>
        <c:axId val="806015359"/>
        <c:axId val="724649999"/>
      </c:lineChart>
      <c:catAx>
        <c:axId val="8060153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724649999"/>
        <c:crosses val="autoZero"/>
        <c:auto val="1"/>
        <c:lblAlgn val="ctr"/>
        <c:lblOffset val="100"/>
        <c:noMultiLvlLbl val="0"/>
      </c:catAx>
      <c:valAx>
        <c:axId val="724649999"/>
        <c:scaling>
          <c:orientation val="minMax"/>
        </c:scaling>
        <c:delete val="1"/>
        <c:axPos val="l"/>
        <c:numFmt formatCode="#,##0" sourceLinked="1"/>
        <c:majorTickMark val="none"/>
        <c:minorTickMark val="none"/>
        <c:tickLblPos val="nextTo"/>
        <c:crossAx val="806015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Calibri" panose="020F0502020204030204" pitchFamily="34" charset="0"/>
          <a:ea typeface="Calibri" panose="020F0502020204030204" pitchFamily="34" charset="0"/>
          <a:cs typeface="Calibri" panose="020F0502020204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a:xfrm>
            <a:off x="8553236" y="6258573"/>
            <a:ext cx="2476307" cy="365125"/>
          </a:xfrm>
          <a:prstGeom prst="rect">
            <a:avLst/>
          </a:prstGeom>
        </p:spPr>
        <p:txBody>
          <a:bodyPr/>
          <a:lstStyle/>
          <a:p>
            <a:fld id="{9D0D92BC-42A9-434B-8530-ADBF4485E407}" type="datetimeFigureOut">
              <a:rPr lang="en-US" smtClean="0"/>
              <a:t>3/24/2023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a:xfrm>
            <a:off x="8806058" y="6258573"/>
            <a:ext cx="2433442"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10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a:xfrm>
            <a:off x="8553236" y="6258573"/>
            <a:ext cx="2476307" cy="365125"/>
          </a:xfrm>
          <a:prstGeom prst="rect">
            <a:avLst/>
          </a:prstGeom>
        </p:spPr>
        <p:txBody>
          <a:bodyPr/>
          <a:lstStyle/>
          <a:p>
            <a:fld id="{9D0D92BC-42A9-434B-8530-ADBF4485E407}" type="datetimeFigureOut">
              <a:rPr lang="en-US" smtClean="0"/>
              <a:t>3/24/2023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a:xfrm>
            <a:off x="8806058" y="6258573"/>
            <a:ext cx="2433442"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682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a:xfrm>
            <a:off x="8553236" y="6258573"/>
            <a:ext cx="2476307" cy="365125"/>
          </a:xfrm>
          <a:prstGeom prst="rect">
            <a:avLst/>
          </a:prstGeom>
        </p:spPr>
        <p:txBody>
          <a:bodyPr/>
          <a:lstStyle/>
          <a:p>
            <a:fld id="{9D0D92BC-42A9-434B-8530-ADBF4485E407}" type="datetimeFigureOut">
              <a:rPr lang="en-US" smtClean="0"/>
              <a:t>3/24/2023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a:xfrm>
            <a:off x="8806058" y="6258573"/>
            <a:ext cx="2433442"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67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a:xfrm>
            <a:off x="8553236" y="6258573"/>
            <a:ext cx="2476307" cy="365125"/>
          </a:xfrm>
          <a:prstGeom prst="rect">
            <a:avLst/>
          </a:prstGeom>
        </p:spPr>
        <p:txBody>
          <a:bodyPr/>
          <a:lstStyle/>
          <a:p>
            <a:fld id="{9D0D92BC-42A9-434B-8530-ADBF4485E407}" type="datetimeFigureOut">
              <a:rPr lang="en-US" smtClean="0"/>
              <a:t>3/24/2023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a:xfrm>
            <a:off x="8806058" y="6258573"/>
            <a:ext cx="2433442"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3755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a:xfrm>
            <a:off x="8553236" y="6258573"/>
            <a:ext cx="2476307" cy="365125"/>
          </a:xfrm>
          <a:prstGeom prst="rect">
            <a:avLst/>
          </a:prstGeom>
        </p:spPr>
        <p:txBody>
          <a:bodyPr/>
          <a:lstStyle/>
          <a:p>
            <a:fld id="{9D0D92BC-42A9-434B-8530-ADBF4485E407}" type="datetimeFigureOut">
              <a:rPr lang="en-US" smtClean="0"/>
              <a:t>3/24/2023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a:xfrm>
            <a:off x="8806058" y="6258573"/>
            <a:ext cx="2433442"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73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a:xfrm>
            <a:off x="8553236" y="6258573"/>
            <a:ext cx="2476307" cy="365125"/>
          </a:xfrm>
          <a:prstGeom prst="rect">
            <a:avLst/>
          </a:prstGeom>
        </p:spPr>
        <p:txBody>
          <a:bodyPr/>
          <a:lstStyle/>
          <a:p>
            <a:fld id="{9D0D92BC-42A9-434B-8530-ADBF4485E407}" type="datetimeFigureOut">
              <a:rPr lang="en-US" smtClean="0"/>
              <a:t>3/24/2023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a:xfrm>
            <a:off x="8806058" y="6258573"/>
            <a:ext cx="2433442"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29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a:xfrm>
            <a:off x="8553236" y="6258573"/>
            <a:ext cx="2476307" cy="365125"/>
          </a:xfrm>
          <a:prstGeom prst="rect">
            <a:avLst/>
          </a:prstGeom>
        </p:spPr>
        <p:txBody>
          <a:bodyPr/>
          <a:lstStyle/>
          <a:p>
            <a:fld id="{9D0D92BC-42A9-434B-8530-ADBF4485E407}" type="datetimeFigureOut">
              <a:rPr lang="en-US" smtClean="0"/>
              <a:t>3/24/2023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a:xfrm>
            <a:off x="8806058" y="6258573"/>
            <a:ext cx="2433442"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92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a:xfrm>
            <a:off x="8553236" y="6258573"/>
            <a:ext cx="2476307" cy="365125"/>
          </a:xfrm>
          <a:prstGeom prst="rect">
            <a:avLst/>
          </a:prstGeom>
        </p:spPr>
        <p:txBody>
          <a:bodyPr/>
          <a:lstStyle/>
          <a:p>
            <a:fld id="{9D0D92BC-42A9-434B-8530-ADBF4485E407}" type="datetimeFigureOut">
              <a:rPr lang="en-US" smtClean="0"/>
              <a:t>3/24/2023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a:xfrm>
            <a:off x="8806058" y="6258573"/>
            <a:ext cx="2433442"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2991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a:xfrm>
            <a:off x="8553236" y="6258573"/>
            <a:ext cx="2476307" cy="365125"/>
          </a:xfrm>
          <a:prstGeom prst="rect">
            <a:avLst/>
          </a:prstGeom>
        </p:spPr>
        <p:txBody>
          <a:bodyPr/>
          <a:lstStyle/>
          <a:p>
            <a:fld id="{9D0D92BC-42A9-434B-8530-ADBF4485E407}" type="datetimeFigureOut">
              <a:rPr lang="en-US" smtClean="0"/>
              <a:t>3/24/2023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a:xfrm>
            <a:off x="8806058" y="6258573"/>
            <a:ext cx="2433442"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4269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a:xfrm>
            <a:off x="8553236" y="6258573"/>
            <a:ext cx="2476307" cy="365125"/>
          </a:xfrm>
          <a:prstGeom prst="rect">
            <a:avLst/>
          </a:prstGeom>
        </p:spPr>
        <p:txBody>
          <a:bodyPr/>
          <a:lstStyle/>
          <a:p>
            <a:fld id="{9D0D92BC-42A9-434B-8530-ADBF4485E407}" type="datetimeFigureOut">
              <a:rPr lang="en-US" smtClean="0"/>
              <a:t>3/24/2023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a:xfrm>
            <a:off x="8806058" y="6258573"/>
            <a:ext cx="2433442"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2472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a:xfrm>
            <a:off x="8553236" y="6258573"/>
            <a:ext cx="2476307" cy="365125"/>
          </a:xfrm>
          <a:prstGeom prst="rect">
            <a:avLst/>
          </a:prstGeom>
        </p:spPr>
        <p:txBody>
          <a:bodyPr/>
          <a:lstStyle/>
          <a:p>
            <a:fld id="{9D0D92BC-42A9-434B-8530-ADBF4485E407}" type="datetimeFigureOut">
              <a:rPr lang="en-US" smtClean="0"/>
              <a:t>3/24/2023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a:xfrm>
            <a:off x="8806058" y="6258573"/>
            <a:ext cx="2433442"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2783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flip="none" rotWithShape="1">
            <a:gsLst>
              <a:gs pos="14000">
                <a:schemeClr val="bg1">
                  <a:lumMod val="75000"/>
                </a:schemeClr>
              </a:gs>
              <a:gs pos="56656">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507667"/>
            <a:ext cx="10287000" cy="43246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1302027"/>
            <a:ext cx="10287000" cy="48749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6" name="Picture 2" descr="St. Clair College - Canadian Association of Moldmakers">
            <a:extLst>
              <a:ext uri="{FF2B5EF4-FFF2-40B4-BE49-F238E27FC236}">
                <a16:creationId xmlns:a16="http://schemas.microsoft.com/office/drawing/2014/main" id="{9169AA95-33BF-4D4E-47C3-D38BEDB234A5}"/>
              </a:ext>
            </a:extLst>
          </p:cNvPr>
          <p:cNvPicPr>
            <a:picLocks noChangeAspect="1" noChangeArrowheads="1"/>
          </p:cNvPicPr>
          <p:nvPr userDrawn="1"/>
        </p:nvPicPr>
        <p:blipFill>
          <a:blip r:embed="rId1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213126" y="6297135"/>
            <a:ext cx="1026374" cy="2880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5248072" y="6258573"/>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a:p>
        </p:txBody>
      </p:sp>
    </p:spTree>
    <p:extLst>
      <p:ext uri="{BB962C8B-B14F-4D97-AF65-F5344CB8AC3E}">
        <p14:creationId xmlns:p14="http://schemas.microsoft.com/office/powerpoint/2010/main" val="304594582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legislature.gov/Laws/GeneralLaws/PartI/TitleXV/Chapter93H/Section2" TargetMode="External"/><Relationship Id="rId2" Type="http://schemas.openxmlformats.org/officeDocument/2006/relationships/hyperlink" Target="https://www.mass.gov/lists/data-breach-reports" TargetMode="External"/><Relationship Id="rId1" Type="http://schemas.openxmlformats.org/officeDocument/2006/relationships/slideLayout" Target="../slideLayouts/slideLayout2.xml"/><Relationship Id="rId6" Type="http://schemas.openxmlformats.org/officeDocument/2006/relationships/hyperlink" Target="https://www.bitsight.com/blog/cost-of-data-breach" TargetMode="External"/><Relationship Id="rId5" Type="http://schemas.openxmlformats.org/officeDocument/2006/relationships/hyperlink" Target="https://www.mofo.com/resources/insights/230125-year-in-review-data-breach-litigation" TargetMode="External"/><Relationship Id="rId4" Type="http://schemas.openxmlformats.org/officeDocument/2006/relationships/hyperlink" Target="https://www.axios.com/local/boston/2022/06/29/massachusetts-data-breaches-threats-on-ris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ass.gov/lists/data-breach-repor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2A0BD9-0331-5F63-7FD2-024BBBC2C95A}"/>
              </a:ext>
            </a:extLst>
          </p:cNvPr>
          <p:cNvSpPr>
            <a:spLocks noGrp="1"/>
          </p:cNvSpPr>
          <p:nvPr>
            <p:ph type="ctrTitle"/>
          </p:nvPr>
        </p:nvSpPr>
        <p:spPr>
          <a:xfrm>
            <a:off x="1524000" y="1122362"/>
            <a:ext cx="8232843" cy="3152251"/>
          </a:xfrm>
        </p:spPr>
        <p:txBody>
          <a:bodyPr>
            <a:normAutofit/>
          </a:bodyPr>
          <a:lstStyle/>
          <a:p>
            <a:r>
              <a:rPr lang="en-CA" sz="8000"/>
              <a:t>course project</a:t>
            </a:r>
          </a:p>
        </p:txBody>
      </p:sp>
      <p:sp>
        <p:nvSpPr>
          <p:cNvPr id="6" name="Subtitle 5">
            <a:extLst>
              <a:ext uri="{FF2B5EF4-FFF2-40B4-BE49-F238E27FC236}">
                <a16:creationId xmlns:a16="http://schemas.microsoft.com/office/drawing/2014/main" id="{47078F17-7E14-158C-6E50-2C927C404DCC}"/>
              </a:ext>
            </a:extLst>
          </p:cNvPr>
          <p:cNvSpPr>
            <a:spLocks noGrp="1"/>
          </p:cNvSpPr>
          <p:nvPr>
            <p:ph type="subTitle" idx="1"/>
          </p:nvPr>
        </p:nvSpPr>
        <p:spPr/>
        <p:txBody>
          <a:bodyPr/>
          <a:lstStyle/>
          <a:p>
            <a:r>
              <a:rPr lang="en-CA" b="1"/>
              <a:t>Analytics Tools &amp; Decision Making</a:t>
            </a:r>
          </a:p>
        </p:txBody>
      </p:sp>
    </p:spTree>
    <p:extLst>
      <p:ext uri="{BB962C8B-B14F-4D97-AF65-F5344CB8AC3E}">
        <p14:creationId xmlns:p14="http://schemas.microsoft.com/office/powerpoint/2010/main" val="319825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2E11-28A4-1BB7-3ED0-279E228F6366}"/>
              </a:ext>
            </a:extLst>
          </p:cNvPr>
          <p:cNvSpPr>
            <a:spLocks noGrp="1"/>
          </p:cNvSpPr>
          <p:nvPr>
            <p:ph type="title"/>
          </p:nvPr>
        </p:nvSpPr>
        <p:spPr/>
        <p:txBody>
          <a:bodyPr>
            <a:normAutofit fontScale="90000"/>
          </a:bodyPr>
          <a:lstStyle/>
          <a:p>
            <a:r>
              <a:rPr lang="en-CA"/>
              <a:t>references</a:t>
            </a:r>
          </a:p>
        </p:txBody>
      </p:sp>
      <p:sp>
        <p:nvSpPr>
          <p:cNvPr id="6" name="TextBox 5">
            <a:extLst>
              <a:ext uri="{FF2B5EF4-FFF2-40B4-BE49-F238E27FC236}">
                <a16:creationId xmlns:a16="http://schemas.microsoft.com/office/drawing/2014/main" id="{ADDE0769-0461-5E6B-AC73-C2795E698B8D}"/>
              </a:ext>
            </a:extLst>
          </p:cNvPr>
          <p:cNvSpPr txBox="1"/>
          <p:nvPr/>
        </p:nvSpPr>
        <p:spPr>
          <a:xfrm>
            <a:off x="802168" y="2361504"/>
            <a:ext cx="10286999" cy="584775"/>
          </a:xfrm>
          <a:prstGeom prst="rect">
            <a:avLst/>
          </a:prstGeom>
          <a:noFill/>
        </p:spPr>
        <p:txBody>
          <a:bodyPr wrap="square">
            <a:spAutoFit/>
          </a:bodyPr>
          <a:lstStyle/>
          <a:p>
            <a:r>
              <a:rPr lang="en-US" sz="1600">
                <a:latin typeface="Calibri" panose="020F0502020204030204" pitchFamily="34" charset="0"/>
                <a:ea typeface="Calibri" panose="020F0502020204030204" pitchFamily="34" charset="0"/>
                <a:cs typeface="Calibri" panose="020F0502020204030204" pitchFamily="34" charset="0"/>
              </a:rPr>
              <a:t>Mass.gov. (2023). </a:t>
            </a:r>
            <a:r>
              <a:rPr lang="en-US" sz="1600" i="1">
                <a:latin typeface="Calibri" panose="020F0502020204030204" pitchFamily="34" charset="0"/>
                <a:ea typeface="Calibri" panose="020F0502020204030204" pitchFamily="34" charset="0"/>
                <a:cs typeface="Calibri" panose="020F0502020204030204" pitchFamily="34" charset="0"/>
              </a:rPr>
              <a:t>Data breach reports</a:t>
            </a:r>
            <a:r>
              <a:rPr lang="en-US" sz="1600">
                <a:latin typeface="Calibri" panose="020F0502020204030204" pitchFamily="34" charset="0"/>
                <a:ea typeface="Calibri" panose="020F0502020204030204" pitchFamily="34" charset="0"/>
                <a:cs typeface="Calibri" panose="020F0502020204030204" pitchFamily="34" charset="0"/>
              </a:rPr>
              <a:t>. Massachusetts Government. </a:t>
            </a:r>
          </a:p>
          <a:p>
            <a:r>
              <a:rPr lang="en-CA" sz="1600">
                <a:latin typeface="Calibri" panose="020F0502020204030204" pitchFamily="34" charset="0"/>
                <a:ea typeface="Calibri" panose="020F0502020204030204" pitchFamily="34" charset="0"/>
                <a:cs typeface="Calibri" panose="020F0502020204030204" pitchFamily="34" charset="0"/>
                <a:hlinkClick r:id="rId2"/>
              </a:rPr>
              <a:t>https://www.mass.gov/lists/data-breach-reports</a:t>
            </a:r>
            <a:endParaRPr lang="en-CA" sz="160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8E25857-15BC-1D7E-D4FC-1AFD238EB873}"/>
              </a:ext>
            </a:extLst>
          </p:cNvPr>
          <p:cNvSpPr txBox="1"/>
          <p:nvPr/>
        </p:nvSpPr>
        <p:spPr>
          <a:xfrm>
            <a:off x="802167" y="3288956"/>
            <a:ext cx="10286999" cy="830997"/>
          </a:xfrm>
          <a:prstGeom prst="rect">
            <a:avLst/>
          </a:prstGeom>
          <a:noFill/>
        </p:spPr>
        <p:txBody>
          <a:bodyPr wrap="square">
            <a:spAutoFit/>
          </a:bodyPr>
          <a:lstStyle/>
          <a:p>
            <a:r>
              <a:rPr lang="en-US" sz="1600" err="1">
                <a:latin typeface="Calibri" panose="020F0502020204030204" pitchFamily="34" charset="0"/>
                <a:ea typeface="Calibri" panose="020F0502020204030204" pitchFamily="34" charset="0"/>
                <a:cs typeface="Calibri" panose="020F0502020204030204" pitchFamily="34" charset="0"/>
              </a:rPr>
              <a:t>Malegislature</a:t>
            </a:r>
            <a:r>
              <a:rPr lang="en-US" sz="1600">
                <a:latin typeface="Calibri" panose="020F0502020204030204" pitchFamily="34" charset="0"/>
                <a:ea typeface="Calibri" panose="020F0502020204030204" pitchFamily="34" charset="0"/>
                <a:cs typeface="Calibri" panose="020F0502020204030204" pitchFamily="34" charset="0"/>
              </a:rPr>
              <a:t>. (2007). </a:t>
            </a:r>
            <a:r>
              <a:rPr lang="en-US" sz="1600" i="1">
                <a:latin typeface="Calibri" panose="020F0502020204030204" pitchFamily="34" charset="0"/>
                <a:ea typeface="Calibri" panose="020F0502020204030204" pitchFamily="34" charset="0"/>
                <a:cs typeface="Calibri" panose="020F0502020204030204" pitchFamily="34" charset="0"/>
              </a:rPr>
              <a:t>Section 2: Regulations to safeguard personal information of commonwealth residents</a:t>
            </a:r>
            <a:r>
              <a:rPr lang="en-US" sz="1600">
                <a:latin typeface="Calibri" panose="020F0502020204030204" pitchFamily="34" charset="0"/>
                <a:ea typeface="Calibri" panose="020F0502020204030204" pitchFamily="34" charset="0"/>
                <a:cs typeface="Calibri" panose="020F0502020204030204" pitchFamily="34" charset="0"/>
              </a:rPr>
              <a:t>. The 193rd General Court of the Commonwealth of Massachusetts.</a:t>
            </a:r>
          </a:p>
          <a:p>
            <a:r>
              <a:rPr lang="en-US" sz="1600">
                <a:latin typeface="Calibri" panose="020F0502020204030204" pitchFamily="34" charset="0"/>
                <a:ea typeface="Calibri" panose="020F0502020204030204" pitchFamily="34" charset="0"/>
                <a:cs typeface="Calibri" panose="020F0502020204030204" pitchFamily="34" charset="0"/>
              </a:rPr>
              <a:t> </a:t>
            </a:r>
            <a:r>
              <a:rPr lang="en-CA" sz="1600">
                <a:latin typeface="Calibri" panose="020F0502020204030204" pitchFamily="34" charset="0"/>
                <a:ea typeface="Calibri" panose="020F0502020204030204" pitchFamily="34" charset="0"/>
                <a:cs typeface="Calibri" panose="020F0502020204030204" pitchFamily="34" charset="0"/>
                <a:hlinkClick r:id="rId3"/>
              </a:rPr>
              <a:t>https://malegislature.gov/Laws/GeneralLaws/PartI/TitleXV/Chapter93H/Section2</a:t>
            </a:r>
            <a:endParaRPr lang="en-CA" sz="160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EC4809F-8F2F-59B1-7457-AE0DBBFD8EDB}"/>
              </a:ext>
            </a:extLst>
          </p:cNvPr>
          <p:cNvSpPr txBox="1"/>
          <p:nvPr/>
        </p:nvSpPr>
        <p:spPr>
          <a:xfrm>
            <a:off x="802168" y="1396507"/>
            <a:ext cx="10286999" cy="830997"/>
          </a:xfrm>
          <a:prstGeom prst="rect">
            <a:avLst/>
          </a:prstGeom>
          <a:noFill/>
        </p:spPr>
        <p:txBody>
          <a:bodyPr wrap="square">
            <a:spAutoFit/>
          </a:bodyPr>
          <a:lstStyle/>
          <a:p>
            <a:r>
              <a:rPr lang="en-US" sz="1600">
                <a:latin typeface="Calibri" panose="020F0502020204030204" pitchFamily="34" charset="0"/>
                <a:ea typeface="Calibri" panose="020F0502020204030204" pitchFamily="34" charset="0"/>
                <a:cs typeface="Calibri" panose="020F0502020204030204" pitchFamily="34" charset="0"/>
              </a:rPr>
              <a:t>Solis, S. (2022). </a:t>
            </a:r>
            <a:r>
              <a:rPr lang="en-US" sz="1600" i="1">
                <a:latin typeface="Calibri" panose="020F0502020204030204" pitchFamily="34" charset="0"/>
                <a:ea typeface="Calibri" panose="020F0502020204030204" pitchFamily="34" charset="0"/>
                <a:cs typeface="Calibri" panose="020F0502020204030204" pitchFamily="34" charset="0"/>
              </a:rPr>
              <a:t>In Massachusetts, data breaches, threats on the rise</a:t>
            </a:r>
            <a:r>
              <a:rPr lang="en-US" sz="1600">
                <a:latin typeface="Calibri" panose="020F0502020204030204" pitchFamily="34" charset="0"/>
                <a:ea typeface="Calibri" panose="020F0502020204030204" pitchFamily="34" charset="0"/>
                <a:cs typeface="Calibri" panose="020F0502020204030204" pitchFamily="34" charset="0"/>
              </a:rPr>
              <a:t>. </a:t>
            </a:r>
            <a:r>
              <a:rPr lang="en-US" sz="1600" err="1">
                <a:latin typeface="Calibri" panose="020F0502020204030204" pitchFamily="34" charset="0"/>
                <a:ea typeface="Calibri" panose="020F0502020204030204" pitchFamily="34" charset="0"/>
                <a:cs typeface="Calibri" panose="020F0502020204030204" pitchFamily="34" charset="0"/>
              </a:rPr>
              <a:t>Axios</a:t>
            </a:r>
            <a:r>
              <a:rPr lang="en-US" sz="1600">
                <a:latin typeface="Calibri" panose="020F0502020204030204" pitchFamily="34" charset="0"/>
                <a:ea typeface="Calibri" panose="020F0502020204030204" pitchFamily="34" charset="0"/>
                <a:cs typeface="Calibri" panose="020F0502020204030204" pitchFamily="34" charset="0"/>
              </a:rPr>
              <a:t> Boston. </a:t>
            </a:r>
            <a:r>
              <a:rPr lang="en-CA" sz="1600">
                <a:latin typeface="Calibri" panose="020F0502020204030204" pitchFamily="34" charset="0"/>
                <a:ea typeface="Calibri" panose="020F0502020204030204" pitchFamily="34" charset="0"/>
                <a:cs typeface="Calibri" panose="020F0502020204030204" pitchFamily="34" charset="0"/>
                <a:hlinkClick r:id="rId4"/>
              </a:rPr>
              <a:t>https://www.axios.com/local/boston/2022/06/29/massachusetts-data-breaches-threats-on-rise</a:t>
            </a:r>
            <a:endParaRPr lang="en-CA" sz="1600">
              <a:latin typeface="Calibri" panose="020F0502020204030204" pitchFamily="34" charset="0"/>
              <a:ea typeface="Calibri" panose="020F0502020204030204" pitchFamily="34" charset="0"/>
              <a:cs typeface="Calibri" panose="020F0502020204030204" pitchFamily="34" charset="0"/>
            </a:endParaRPr>
          </a:p>
          <a:p>
            <a:endParaRPr lang="en-CA" sz="160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98BA9DF-EB22-D965-D44D-B185347717D4}"/>
              </a:ext>
            </a:extLst>
          </p:cNvPr>
          <p:cNvSpPr txBox="1"/>
          <p:nvPr/>
        </p:nvSpPr>
        <p:spPr>
          <a:xfrm>
            <a:off x="802166" y="4473771"/>
            <a:ext cx="10286999" cy="584775"/>
          </a:xfrm>
          <a:prstGeom prst="rect">
            <a:avLst/>
          </a:prstGeom>
          <a:noFill/>
        </p:spPr>
        <p:txBody>
          <a:bodyPr wrap="square">
            <a:spAutoFit/>
          </a:bodyPr>
          <a:lstStyle>
            <a:defPPr>
              <a:defRPr lang="en-US"/>
            </a:defPPr>
            <a:lvl1pPr>
              <a:defRPr sz="1600">
                <a:latin typeface="Calibri" panose="020F0502020204030204" pitchFamily="34" charset="0"/>
                <a:ea typeface="Calibri" panose="020F0502020204030204" pitchFamily="34" charset="0"/>
                <a:cs typeface="Calibri" panose="020F0502020204030204" pitchFamily="34" charset="0"/>
              </a:defRPr>
            </a:lvl1pPr>
          </a:lstStyle>
          <a:p>
            <a:r>
              <a:rPr lang="en-US" sz="1600">
                <a:latin typeface="Calibri" panose="020F0502020204030204" pitchFamily="34" charset="0"/>
                <a:ea typeface="Calibri" panose="020F0502020204030204" pitchFamily="34" charset="0"/>
                <a:cs typeface="Calibri" panose="020F0502020204030204" pitchFamily="34" charset="0"/>
              </a:rPr>
              <a:t>Thomas, N. (2023). </a:t>
            </a:r>
            <a:r>
              <a:rPr lang="en-US" sz="1600" i="1">
                <a:latin typeface="Calibri" panose="020F0502020204030204" pitchFamily="34" charset="0"/>
                <a:ea typeface="Calibri" panose="020F0502020204030204" pitchFamily="34" charset="0"/>
                <a:cs typeface="Calibri" panose="020F0502020204030204" pitchFamily="34" charset="0"/>
              </a:rPr>
              <a:t>Privacy Litigation 2022 Year in Review: Data Breach Litigation</a:t>
            </a:r>
            <a:r>
              <a:rPr lang="en-US" sz="1600">
                <a:latin typeface="Calibri" panose="020F0502020204030204" pitchFamily="34" charset="0"/>
                <a:ea typeface="Calibri" panose="020F0502020204030204" pitchFamily="34" charset="0"/>
                <a:cs typeface="Calibri" panose="020F0502020204030204" pitchFamily="34" charset="0"/>
              </a:rPr>
              <a:t>. Morrison Foerster.</a:t>
            </a:r>
          </a:p>
          <a:p>
            <a:r>
              <a:rPr lang="en-CA">
                <a:hlinkClick r:id="rId5"/>
              </a:rPr>
              <a:t>https://www.mofo.com/resources/insights/230125-year-in-review-data-breach-litigation</a:t>
            </a:r>
            <a:endParaRPr lang="en-CA"/>
          </a:p>
        </p:txBody>
      </p:sp>
      <p:sp>
        <p:nvSpPr>
          <p:cNvPr id="12" name="TextBox 11">
            <a:extLst>
              <a:ext uri="{FF2B5EF4-FFF2-40B4-BE49-F238E27FC236}">
                <a16:creationId xmlns:a16="http://schemas.microsoft.com/office/drawing/2014/main" id="{BA427081-9132-6879-46B6-F73F6E9D050F}"/>
              </a:ext>
            </a:extLst>
          </p:cNvPr>
          <p:cNvSpPr txBox="1"/>
          <p:nvPr/>
        </p:nvSpPr>
        <p:spPr>
          <a:xfrm>
            <a:off x="802166" y="5355057"/>
            <a:ext cx="10287001" cy="584775"/>
          </a:xfrm>
          <a:prstGeom prst="rect">
            <a:avLst/>
          </a:prstGeom>
          <a:noFill/>
        </p:spPr>
        <p:txBody>
          <a:bodyPr wrap="square">
            <a:spAutoFit/>
          </a:bodyPr>
          <a:lstStyle>
            <a:defPPr>
              <a:defRPr lang="en-US"/>
            </a:defPPr>
            <a:lvl1pPr>
              <a:defRPr sz="1600">
                <a:latin typeface="Calibri" panose="020F0502020204030204" pitchFamily="34" charset="0"/>
                <a:ea typeface="Calibri" panose="020F0502020204030204" pitchFamily="34" charset="0"/>
                <a:cs typeface="Calibri" panose="020F0502020204030204" pitchFamily="34" charset="0"/>
              </a:defRPr>
            </a:lvl1pPr>
          </a:lstStyle>
          <a:p>
            <a:r>
              <a:rPr lang="en-US" sz="1600">
                <a:latin typeface="Calibri" panose="020F0502020204030204" pitchFamily="34" charset="0"/>
                <a:ea typeface="Calibri" panose="020F0502020204030204" pitchFamily="34" charset="0"/>
                <a:cs typeface="Calibri" panose="020F0502020204030204" pitchFamily="34" charset="0"/>
              </a:rPr>
              <a:t>Pagnotta, S. (2022). </a:t>
            </a:r>
            <a:r>
              <a:rPr lang="en-US" sz="1600" i="1">
                <a:latin typeface="Calibri" panose="020F0502020204030204" pitchFamily="34" charset="0"/>
                <a:ea typeface="Calibri" panose="020F0502020204030204" pitchFamily="34" charset="0"/>
                <a:cs typeface="Calibri" panose="020F0502020204030204" pitchFamily="34" charset="0"/>
              </a:rPr>
              <a:t>What’s the cost of a data breach?</a:t>
            </a:r>
            <a:r>
              <a:rPr lang="en-US" sz="1600">
                <a:latin typeface="Calibri" panose="020F0502020204030204" pitchFamily="34" charset="0"/>
                <a:ea typeface="Calibri" panose="020F0502020204030204" pitchFamily="34" charset="0"/>
                <a:cs typeface="Calibri" panose="020F0502020204030204" pitchFamily="34" charset="0"/>
              </a:rPr>
              <a:t>. Bit Sight.</a:t>
            </a:r>
            <a:endParaRPr lang="en-CA"/>
          </a:p>
          <a:p>
            <a:r>
              <a:rPr lang="en-CA">
                <a:hlinkClick r:id="rId6"/>
              </a:rPr>
              <a:t>https://www.bitsight.com/blog/cost-of-data-breach</a:t>
            </a:r>
            <a:endParaRPr lang="en-CA"/>
          </a:p>
        </p:txBody>
      </p:sp>
    </p:spTree>
    <p:extLst>
      <p:ext uri="{BB962C8B-B14F-4D97-AF65-F5344CB8AC3E}">
        <p14:creationId xmlns:p14="http://schemas.microsoft.com/office/powerpoint/2010/main" val="201497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2E11-28A4-1BB7-3ED0-279E228F6366}"/>
              </a:ext>
            </a:extLst>
          </p:cNvPr>
          <p:cNvSpPr>
            <a:spLocks noGrp="1"/>
          </p:cNvSpPr>
          <p:nvPr>
            <p:ph type="title"/>
          </p:nvPr>
        </p:nvSpPr>
        <p:spPr/>
        <p:txBody>
          <a:bodyPr>
            <a:normAutofit fontScale="90000"/>
          </a:bodyPr>
          <a:lstStyle/>
          <a:p>
            <a:r>
              <a:rPr lang="en-CA"/>
              <a:t>Our group</a:t>
            </a:r>
          </a:p>
        </p:txBody>
      </p:sp>
      <p:sp>
        <p:nvSpPr>
          <p:cNvPr id="4" name="Rectangle 3">
            <a:extLst>
              <a:ext uri="{FF2B5EF4-FFF2-40B4-BE49-F238E27FC236}">
                <a16:creationId xmlns:a16="http://schemas.microsoft.com/office/drawing/2014/main" id="{D9498DD9-F3E1-3896-562C-401D19FBACDF}"/>
              </a:ext>
            </a:extLst>
          </p:cNvPr>
          <p:cNvSpPr/>
          <p:nvPr/>
        </p:nvSpPr>
        <p:spPr>
          <a:xfrm>
            <a:off x="952500" y="1504335"/>
            <a:ext cx="3008671" cy="1924665"/>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603B20AC-6B64-25F4-9CE2-14B22EB1F63D}"/>
              </a:ext>
            </a:extLst>
          </p:cNvPr>
          <p:cNvSpPr/>
          <p:nvPr/>
        </p:nvSpPr>
        <p:spPr>
          <a:xfrm>
            <a:off x="4470670" y="1504332"/>
            <a:ext cx="3008671" cy="1924665"/>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954629CD-8FFD-1812-5033-A9F93FA6B746}"/>
              </a:ext>
            </a:extLst>
          </p:cNvPr>
          <p:cNvSpPr/>
          <p:nvPr/>
        </p:nvSpPr>
        <p:spPr>
          <a:xfrm>
            <a:off x="7988840" y="1504333"/>
            <a:ext cx="3008671" cy="1924665"/>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4AA32C81-8B28-98FD-09D5-C95C7CF8AE61}"/>
              </a:ext>
            </a:extLst>
          </p:cNvPr>
          <p:cNvSpPr/>
          <p:nvPr/>
        </p:nvSpPr>
        <p:spPr>
          <a:xfrm>
            <a:off x="952500" y="3744888"/>
            <a:ext cx="3008671" cy="1924665"/>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69A215AC-E5B8-5535-A0C6-F5FA3B76BDD1}"/>
              </a:ext>
            </a:extLst>
          </p:cNvPr>
          <p:cNvSpPr/>
          <p:nvPr/>
        </p:nvSpPr>
        <p:spPr>
          <a:xfrm>
            <a:off x="4470670" y="3744885"/>
            <a:ext cx="3008671" cy="1924665"/>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79E4175F-2155-42ED-D08B-F93682B73401}"/>
              </a:ext>
            </a:extLst>
          </p:cNvPr>
          <p:cNvSpPr/>
          <p:nvPr/>
        </p:nvSpPr>
        <p:spPr>
          <a:xfrm>
            <a:off x="7988840" y="3744886"/>
            <a:ext cx="3008671" cy="1924665"/>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descr="A person in a blue shirt&#10;&#10;Description automatically generated with medium confidence">
            <a:extLst>
              <a:ext uri="{FF2B5EF4-FFF2-40B4-BE49-F238E27FC236}">
                <a16:creationId xmlns:a16="http://schemas.microsoft.com/office/drawing/2014/main" id="{B8680DF8-B901-42A5-42F8-4CDD774F5C43}"/>
              </a:ext>
            </a:extLst>
          </p:cNvPr>
          <p:cNvPicPr>
            <a:picLocks noChangeAspect="1"/>
          </p:cNvPicPr>
          <p:nvPr/>
        </p:nvPicPr>
        <p:blipFill rotWithShape="1">
          <a:blip r:embed="rId2">
            <a:extLst>
              <a:ext uri="{28A0092B-C50C-407E-A947-70E740481C1C}">
                <a14:useLocalDpi xmlns:a14="http://schemas.microsoft.com/office/drawing/2010/main" val="0"/>
              </a:ext>
            </a:extLst>
          </a:blip>
          <a:srcRect l="5761" t="5145"/>
          <a:stretch/>
        </p:blipFill>
        <p:spPr>
          <a:xfrm>
            <a:off x="8018024" y="1643974"/>
            <a:ext cx="1558364" cy="1775295"/>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B77298E4-ADFC-7DE8-C690-1EFB6DC0CCDD}"/>
              </a:ext>
            </a:extLst>
          </p:cNvPr>
          <p:cNvPicPr>
            <a:picLocks noChangeAspect="1"/>
          </p:cNvPicPr>
          <p:nvPr/>
        </p:nvPicPr>
        <p:blipFill rotWithShape="1">
          <a:blip r:embed="rId3">
            <a:extLst>
              <a:ext uri="{28A0092B-C50C-407E-A947-70E740481C1C}">
                <a14:useLocalDpi xmlns:a14="http://schemas.microsoft.com/office/drawing/2010/main" val="0"/>
              </a:ext>
            </a:extLst>
          </a:blip>
          <a:srcRect l="13004" t="7548"/>
          <a:stretch/>
        </p:blipFill>
        <p:spPr>
          <a:xfrm flipH="1">
            <a:off x="4499854" y="1867217"/>
            <a:ext cx="1434020" cy="1542324"/>
          </a:xfrm>
          <a:prstGeom prst="rect">
            <a:avLst/>
          </a:prstGeom>
        </p:spPr>
      </p:pic>
      <p:pic>
        <p:nvPicPr>
          <p:cNvPr id="1026" name="Picture 2" descr="Mexico - Wikipedia">
            <a:extLst>
              <a:ext uri="{FF2B5EF4-FFF2-40B4-BE49-F238E27FC236}">
                <a16:creationId xmlns:a16="http://schemas.microsoft.com/office/drawing/2014/main" id="{4FB505E9-EF6F-2463-030B-422128B28EC2}"/>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5266" y="1585606"/>
            <a:ext cx="540000" cy="360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33329BE-8E9A-7DA4-8ECD-74FFE160103B}"/>
              </a:ext>
            </a:extLst>
          </p:cNvPr>
          <p:cNvSpPr txBox="1"/>
          <p:nvPr/>
        </p:nvSpPr>
        <p:spPr>
          <a:xfrm>
            <a:off x="9382809" y="2368420"/>
            <a:ext cx="1704841" cy="738664"/>
          </a:xfrm>
          <a:prstGeom prst="rect">
            <a:avLst/>
          </a:prstGeom>
          <a:noFill/>
        </p:spPr>
        <p:txBody>
          <a:bodyPr wrap="square">
            <a:spAutoFit/>
          </a:bodyPr>
          <a:lstStyle/>
          <a:p>
            <a:pPr algn="ctr"/>
            <a:r>
              <a:rPr lang="en-US" sz="1400" b="1" i="0" u="none" strike="noStrike">
                <a:solidFill>
                  <a:srgbClr val="252424"/>
                </a:solidFill>
                <a:effectLst/>
                <a:latin typeface="Calibri" panose="020F0502020204030204" pitchFamily="34" charset="0"/>
              </a:rPr>
              <a:t>Jonathan Alberto Calle Zuniga</a:t>
            </a:r>
          </a:p>
          <a:p>
            <a:pPr algn="ctr"/>
            <a:r>
              <a:rPr lang="en-US" sz="1400" b="1">
                <a:solidFill>
                  <a:srgbClr val="252424"/>
                </a:solidFill>
                <a:latin typeface="Calibri" panose="020F0502020204030204" pitchFamily="34" charset="0"/>
              </a:rPr>
              <a:t>(Ecuador)</a:t>
            </a:r>
            <a:endParaRPr lang="en-US" sz="1400" b="1" i="0" u="none" strike="noStrike">
              <a:solidFill>
                <a:srgbClr val="252424"/>
              </a:solidFill>
              <a:effectLst/>
              <a:latin typeface="Calibri" panose="020F0502020204030204" pitchFamily="34" charset="0"/>
            </a:endParaRPr>
          </a:p>
        </p:txBody>
      </p:sp>
      <p:pic>
        <p:nvPicPr>
          <p:cNvPr id="3" name="Picture 2" descr="Flag of India | History, Design, &amp; Meaning | Britannica">
            <a:extLst>
              <a:ext uri="{FF2B5EF4-FFF2-40B4-BE49-F238E27FC236}">
                <a16:creationId xmlns:a16="http://schemas.microsoft.com/office/drawing/2014/main" id="{538530D5-5BF4-315A-AE09-DC187D4006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2762" y="3833069"/>
            <a:ext cx="539325"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ag of Ecuador | Britannica">
            <a:extLst>
              <a:ext uri="{FF2B5EF4-FFF2-40B4-BE49-F238E27FC236}">
                <a16:creationId xmlns:a16="http://schemas.microsoft.com/office/drawing/2014/main" id="{87195A7E-C0F9-9630-C271-093A36B184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2761" y="1582890"/>
            <a:ext cx="539326"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Brazil - Wikipedia">
            <a:extLst>
              <a:ext uri="{FF2B5EF4-FFF2-40B4-BE49-F238E27FC236}">
                <a16:creationId xmlns:a16="http://schemas.microsoft.com/office/drawing/2014/main" id="{9BFB70C2-7086-40E6-A453-849FA36126D6}"/>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3883" y="1585606"/>
            <a:ext cx="54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lag of Jordan | Britannica">
            <a:extLst>
              <a:ext uri="{FF2B5EF4-FFF2-40B4-BE49-F238E27FC236}">
                <a16:creationId xmlns:a16="http://schemas.microsoft.com/office/drawing/2014/main" id="{020E0B20-1D79-5A0F-2464-F0ED58612A8C}"/>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9266" y="3833386"/>
            <a:ext cx="576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DCCF0496-0CCE-5683-EEC4-FBBA392A6305}"/>
              </a:ext>
            </a:extLst>
          </p:cNvPr>
          <p:cNvPicPr preferRelativeResize="0">
            <a:picLocks/>
          </p:cNvPicPr>
          <p:nvPr/>
        </p:nvPicPr>
        <p:blipFill>
          <a:blip r:embed="rId9"/>
          <a:stretch>
            <a:fillRect/>
          </a:stretch>
        </p:blipFill>
        <p:spPr>
          <a:xfrm>
            <a:off x="3266850" y="3842038"/>
            <a:ext cx="612000" cy="360000"/>
          </a:xfrm>
          <a:prstGeom prst="rect">
            <a:avLst/>
          </a:prstGeom>
        </p:spPr>
      </p:pic>
      <p:sp>
        <p:nvSpPr>
          <p:cNvPr id="15" name="TextBox 14">
            <a:extLst>
              <a:ext uri="{FF2B5EF4-FFF2-40B4-BE49-F238E27FC236}">
                <a16:creationId xmlns:a16="http://schemas.microsoft.com/office/drawing/2014/main" id="{B5AE892A-9EA8-8492-F9F1-79E68FAFEFBF}"/>
              </a:ext>
            </a:extLst>
          </p:cNvPr>
          <p:cNvSpPr txBox="1"/>
          <p:nvPr/>
        </p:nvSpPr>
        <p:spPr>
          <a:xfrm>
            <a:off x="9382809" y="4669700"/>
            <a:ext cx="1704841" cy="738664"/>
          </a:xfrm>
          <a:prstGeom prst="rect">
            <a:avLst/>
          </a:prstGeom>
          <a:noFill/>
        </p:spPr>
        <p:txBody>
          <a:bodyPr wrap="square">
            <a:spAutoFit/>
          </a:bodyPr>
          <a:lstStyle/>
          <a:p>
            <a:pPr algn="ctr"/>
            <a:r>
              <a:rPr lang="en-US" sz="1400" b="1" i="0" u="none" strike="noStrike">
                <a:solidFill>
                  <a:srgbClr val="252424"/>
                </a:solidFill>
                <a:effectLst/>
                <a:latin typeface="Calibri" panose="020F0502020204030204" pitchFamily="34" charset="0"/>
              </a:rPr>
              <a:t>Swetha </a:t>
            </a:r>
          </a:p>
          <a:p>
            <a:pPr algn="ctr"/>
            <a:r>
              <a:rPr lang="en-US" sz="1400" b="1" i="0" u="none" strike="noStrike">
                <a:solidFill>
                  <a:srgbClr val="252424"/>
                </a:solidFill>
                <a:effectLst/>
                <a:latin typeface="Calibri" panose="020F0502020204030204" pitchFamily="34" charset="0"/>
              </a:rPr>
              <a:t>Natarajan</a:t>
            </a:r>
          </a:p>
          <a:p>
            <a:pPr algn="ctr"/>
            <a:r>
              <a:rPr lang="en-US" sz="1400" b="1">
                <a:solidFill>
                  <a:srgbClr val="252424"/>
                </a:solidFill>
                <a:latin typeface="Calibri" panose="020F0502020204030204" pitchFamily="34" charset="0"/>
              </a:rPr>
              <a:t>(India)</a:t>
            </a:r>
            <a:endParaRPr lang="en-US" sz="1400" b="1" i="0" u="none" strike="noStrike">
              <a:solidFill>
                <a:srgbClr val="252424"/>
              </a:solidFill>
              <a:effectLst/>
              <a:latin typeface="Calibri" panose="020F0502020204030204" pitchFamily="34" charset="0"/>
            </a:endParaRPr>
          </a:p>
        </p:txBody>
      </p:sp>
      <p:sp>
        <p:nvSpPr>
          <p:cNvPr id="17" name="TextBox 16">
            <a:extLst>
              <a:ext uri="{FF2B5EF4-FFF2-40B4-BE49-F238E27FC236}">
                <a16:creationId xmlns:a16="http://schemas.microsoft.com/office/drawing/2014/main" id="{AC645586-047C-62FF-6E3F-6C7E56A27942}"/>
              </a:ext>
            </a:extLst>
          </p:cNvPr>
          <p:cNvSpPr txBox="1"/>
          <p:nvPr/>
        </p:nvSpPr>
        <p:spPr>
          <a:xfrm>
            <a:off x="5753386" y="2417460"/>
            <a:ext cx="1704841" cy="738664"/>
          </a:xfrm>
          <a:prstGeom prst="rect">
            <a:avLst/>
          </a:prstGeom>
          <a:noFill/>
        </p:spPr>
        <p:txBody>
          <a:bodyPr wrap="square">
            <a:spAutoFit/>
          </a:bodyPr>
          <a:lstStyle/>
          <a:p>
            <a:pPr algn="ctr"/>
            <a:r>
              <a:rPr lang="en-US" sz="1400" b="1" i="0" u="none" strike="noStrike">
                <a:solidFill>
                  <a:srgbClr val="252424"/>
                </a:solidFill>
                <a:effectLst/>
                <a:latin typeface="Calibri" panose="020F0502020204030204" pitchFamily="34" charset="0"/>
              </a:rPr>
              <a:t>Eduardo Chavez Barrientos</a:t>
            </a:r>
          </a:p>
          <a:p>
            <a:pPr algn="ctr"/>
            <a:r>
              <a:rPr lang="en-US" sz="1400" b="1">
                <a:solidFill>
                  <a:srgbClr val="252424"/>
                </a:solidFill>
                <a:latin typeface="Calibri" panose="020F0502020204030204" pitchFamily="34" charset="0"/>
              </a:rPr>
              <a:t>(Mexico)</a:t>
            </a:r>
            <a:endParaRPr lang="en-US" sz="1400" b="1" i="0" u="none" strike="noStrike">
              <a:solidFill>
                <a:srgbClr val="252424"/>
              </a:solidFill>
              <a:effectLst/>
              <a:latin typeface="Calibri" panose="020F0502020204030204" pitchFamily="34" charset="0"/>
            </a:endParaRPr>
          </a:p>
        </p:txBody>
      </p:sp>
      <p:sp>
        <p:nvSpPr>
          <p:cNvPr id="19" name="TextBox 18">
            <a:extLst>
              <a:ext uri="{FF2B5EF4-FFF2-40B4-BE49-F238E27FC236}">
                <a16:creationId xmlns:a16="http://schemas.microsoft.com/office/drawing/2014/main" id="{B77709F5-BF9F-C9BD-BE07-58A8203DDBBF}"/>
              </a:ext>
            </a:extLst>
          </p:cNvPr>
          <p:cNvSpPr txBox="1"/>
          <p:nvPr/>
        </p:nvSpPr>
        <p:spPr>
          <a:xfrm>
            <a:off x="2266887" y="2454628"/>
            <a:ext cx="1704841" cy="738664"/>
          </a:xfrm>
          <a:prstGeom prst="rect">
            <a:avLst/>
          </a:prstGeom>
          <a:noFill/>
        </p:spPr>
        <p:txBody>
          <a:bodyPr wrap="square">
            <a:spAutoFit/>
          </a:bodyPr>
          <a:lstStyle/>
          <a:p>
            <a:pPr algn="ctr"/>
            <a:r>
              <a:rPr lang="en-US" sz="1400" b="1" i="0" u="none" strike="noStrike">
                <a:solidFill>
                  <a:srgbClr val="252424"/>
                </a:solidFill>
                <a:effectLst/>
                <a:latin typeface="Calibri" panose="020F0502020204030204" pitchFamily="34" charset="0"/>
              </a:rPr>
              <a:t>Danielle do Val</a:t>
            </a:r>
          </a:p>
          <a:p>
            <a:pPr algn="ctr"/>
            <a:r>
              <a:rPr lang="en-US" sz="1400" b="1">
                <a:solidFill>
                  <a:srgbClr val="252424"/>
                </a:solidFill>
                <a:latin typeface="Calibri" panose="020F0502020204030204" pitchFamily="34" charset="0"/>
              </a:rPr>
              <a:t>Goncalves Tudeia</a:t>
            </a:r>
            <a:r>
              <a:rPr lang="en-US" sz="1400" b="1" i="0" u="none" strike="noStrike">
                <a:solidFill>
                  <a:srgbClr val="252424"/>
                </a:solidFill>
                <a:effectLst/>
                <a:latin typeface="Calibri" panose="020F0502020204030204" pitchFamily="34" charset="0"/>
              </a:rPr>
              <a:t> </a:t>
            </a:r>
          </a:p>
          <a:p>
            <a:pPr algn="ctr"/>
            <a:r>
              <a:rPr lang="en-US" sz="1400" b="1">
                <a:solidFill>
                  <a:srgbClr val="252424"/>
                </a:solidFill>
                <a:latin typeface="Calibri" panose="020F0502020204030204" pitchFamily="34" charset="0"/>
              </a:rPr>
              <a:t>(Brazil)</a:t>
            </a:r>
            <a:endParaRPr lang="en-US" sz="1400" b="1" i="0" u="none" strike="noStrike">
              <a:solidFill>
                <a:srgbClr val="252424"/>
              </a:solidFill>
              <a:effectLst/>
              <a:latin typeface="Calibri" panose="020F0502020204030204" pitchFamily="34" charset="0"/>
            </a:endParaRPr>
          </a:p>
        </p:txBody>
      </p:sp>
      <p:pic>
        <p:nvPicPr>
          <p:cNvPr id="23" name="Picture 22" descr="A person with curly hair&#10;&#10;Description automatically generated with medium confidence">
            <a:extLst>
              <a:ext uri="{FF2B5EF4-FFF2-40B4-BE49-F238E27FC236}">
                <a16:creationId xmlns:a16="http://schemas.microsoft.com/office/drawing/2014/main" id="{44414F2A-E490-38A2-B3DB-0B6F52473AB7}"/>
              </a:ext>
            </a:extLst>
          </p:cNvPr>
          <p:cNvPicPr>
            <a:picLocks noChangeAspect="1"/>
          </p:cNvPicPr>
          <p:nvPr/>
        </p:nvPicPr>
        <p:blipFill rotWithShape="1">
          <a:blip r:embed="rId10">
            <a:clrChange>
              <a:clrFrom>
                <a:srgbClr val="E7E8E0"/>
              </a:clrFrom>
              <a:clrTo>
                <a:srgbClr val="E7E8E0">
                  <a:alpha val="0"/>
                </a:srgbClr>
              </a:clrTo>
            </a:clrChange>
            <a:extLst>
              <a:ext uri="{28A0092B-C50C-407E-A947-70E740481C1C}">
                <a14:useLocalDpi xmlns:a14="http://schemas.microsoft.com/office/drawing/2010/main" val="0"/>
              </a:ext>
            </a:extLst>
          </a:blip>
          <a:srcRect b="31139"/>
          <a:stretch/>
        </p:blipFill>
        <p:spPr>
          <a:xfrm>
            <a:off x="1001559" y="1718187"/>
            <a:ext cx="1378724" cy="1687827"/>
          </a:xfrm>
          <a:prstGeom prst="rect">
            <a:avLst/>
          </a:prstGeom>
        </p:spPr>
      </p:pic>
      <p:sp>
        <p:nvSpPr>
          <p:cNvPr id="24" name="TextBox 23">
            <a:extLst>
              <a:ext uri="{FF2B5EF4-FFF2-40B4-BE49-F238E27FC236}">
                <a16:creationId xmlns:a16="http://schemas.microsoft.com/office/drawing/2014/main" id="{31A58FDD-00AA-4547-ABCF-44DCD93C152B}"/>
              </a:ext>
            </a:extLst>
          </p:cNvPr>
          <p:cNvSpPr txBox="1"/>
          <p:nvPr/>
        </p:nvSpPr>
        <p:spPr>
          <a:xfrm>
            <a:off x="5900967" y="4775902"/>
            <a:ext cx="1704841" cy="738664"/>
          </a:xfrm>
          <a:prstGeom prst="rect">
            <a:avLst/>
          </a:prstGeom>
          <a:noFill/>
        </p:spPr>
        <p:txBody>
          <a:bodyPr wrap="square">
            <a:spAutoFit/>
          </a:bodyPr>
          <a:lstStyle/>
          <a:p>
            <a:pPr algn="ctr"/>
            <a:r>
              <a:rPr lang="en-US" sz="1400" b="1" i="0" u="none" strike="noStrike">
                <a:solidFill>
                  <a:srgbClr val="252424"/>
                </a:solidFill>
                <a:effectLst/>
                <a:latin typeface="Calibri" panose="020F0502020204030204" pitchFamily="34" charset="0"/>
              </a:rPr>
              <a:t>Mostafa Issa Mahmoud Kanaan</a:t>
            </a:r>
          </a:p>
          <a:p>
            <a:pPr algn="ctr"/>
            <a:r>
              <a:rPr lang="en-US" sz="1400" b="1">
                <a:solidFill>
                  <a:srgbClr val="252424"/>
                </a:solidFill>
                <a:latin typeface="Calibri" panose="020F0502020204030204" pitchFamily="34" charset="0"/>
              </a:rPr>
              <a:t>(Jordan)</a:t>
            </a:r>
            <a:endParaRPr lang="en-US" sz="1400" b="1" i="0" u="none" strike="noStrike">
              <a:solidFill>
                <a:srgbClr val="252424"/>
              </a:solidFill>
              <a:effectLst/>
              <a:latin typeface="Calibri" panose="020F0502020204030204" pitchFamily="34" charset="0"/>
            </a:endParaRPr>
          </a:p>
        </p:txBody>
      </p:sp>
      <p:sp>
        <p:nvSpPr>
          <p:cNvPr id="25" name="TextBox 24">
            <a:extLst>
              <a:ext uri="{FF2B5EF4-FFF2-40B4-BE49-F238E27FC236}">
                <a16:creationId xmlns:a16="http://schemas.microsoft.com/office/drawing/2014/main" id="{2651B570-7CBE-4DED-287A-52D241D14E22}"/>
              </a:ext>
            </a:extLst>
          </p:cNvPr>
          <p:cNvSpPr txBox="1"/>
          <p:nvPr/>
        </p:nvSpPr>
        <p:spPr>
          <a:xfrm>
            <a:off x="2301399" y="4775902"/>
            <a:ext cx="1704841" cy="738664"/>
          </a:xfrm>
          <a:prstGeom prst="rect">
            <a:avLst/>
          </a:prstGeom>
          <a:noFill/>
        </p:spPr>
        <p:txBody>
          <a:bodyPr wrap="square" lIns="91440" tIns="45720" rIns="91440" bIns="45720" anchor="t">
            <a:spAutoFit/>
          </a:bodyPr>
          <a:lstStyle/>
          <a:p>
            <a:pPr algn="ctr"/>
            <a:r>
              <a:rPr lang="en-US" sz="1400" b="1" i="0" u="none" strike="noStrike">
                <a:solidFill>
                  <a:srgbClr val="252424"/>
                </a:solidFill>
                <a:effectLst/>
                <a:latin typeface="Calibri"/>
                <a:cs typeface="Calibri"/>
              </a:rPr>
              <a:t>Jonathan </a:t>
            </a:r>
            <a:r>
              <a:rPr lang="en-US" sz="1400" b="1">
                <a:solidFill>
                  <a:srgbClr val="252424"/>
                </a:solidFill>
                <a:latin typeface="Calibri"/>
                <a:cs typeface="Calibri"/>
              </a:rPr>
              <a:t>Chukwuma Oteh</a:t>
            </a:r>
            <a:endParaRPr lang="en-US" sz="1400" b="1" i="0" u="none" strike="noStrike">
              <a:solidFill>
                <a:srgbClr val="252424"/>
              </a:solidFill>
              <a:effectLst/>
              <a:latin typeface="Calibri" panose="020F0502020204030204" pitchFamily="34" charset="0"/>
            </a:endParaRPr>
          </a:p>
          <a:p>
            <a:pPr algn="ctr"/>
            <a:r>
              <a:rPr lang="en-US" sz="1400" b="1">
                <a:solidFill>
                  <a:srgbClr val="252424"/>
                </a:solidFill>
                <a:latin typeface="Calibri" panose="020F0502020204030204" pitchFamily="34" charset="0"/>
              </a:rPr>
              <a:t>(Nigeria)</a:t>
            </a:r>
            <a:endParaRPr lang="en-US" sz="1400" b="1" i="0" u="none" strike="noStrike">
              <a:solidFill>
                <a:srgbClr val="252424"/>
              </a:solidFill>
              <a:effectLst/>
              <a:latin typeface="Calibri" panose="020F0502020204030204" pitchFamily="34" charset="0"/>
            </a:endParaRPr>
          </a:p>
        </p:txBody>
      </p:sp>
      <p:pic>
        <p:nvPicPr>
          <p:cNvPr id="1034" name="Picture 10" descr="Mostafa Kanaan">
            <a:extLst>
              <a:ext uri="{FF2B5EF4-FFF2-40B4-BE49-F238E27FC236}">
                <a16:creationId xmlns:a16="http://schemas.microsoft.com/office/drawing/2014/main" id="{BE2C5988-B525-3F8F-E2E3-F621EEB2C3F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0830" t="4529" r="8256" b="19071"/>
          <a:stretch/>
        </p:blipFill>
        <p:spPr bwMode="auto">
          <a:xfrm flipH="1">
            <a:off x="4511040" y="4148617"/>
            <a:ext cx="1379767" cy="148655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E039348F-CD6F-2A1F-922C-E0B1751C5CF6}"/>
              </a:ext>
            </a:extLst>
          </p:cNvPr>
          <p:cNvPicPr>
            <a:picLocks noChangeAspect="1"/>
          </p:cNvPicPr>
          <p:nvPr/>
        </p:nvPicPr>
        <p:blipFill rotWithShape="1">
          <a:blip r:embed="rId12"/>
          <a:srcRect l="43214" t="26943" r="47701" b="58522"/>
          <a:stretch/>
        </p:blipFill>
        <p:spPr>
          <a:xfrm>
            <a:off x="8018024" y="4193695"/>
            <a:ext cx="1617447" cy="1455535"/>
          </a:xfrm>
          <a:prstGeom prst="rect">
            <a:avLst/>
          </a:prstGeom>
        </p:spPr>
      </p:pic>
      <p:pic>
        <p:nvPicPr>
          <p:cNvPr id="16" name="Picture 17">
            <a:extLst>
              <a:ext uri="{FF2B5EF4-FFF2-40B4-BE49-F238E27FC236}">
                <a16:creationId xmlns:a16="http://schemas.microsoft.com/office/drawing/2014/main" id="{1C33EB56-F822-CCA8-B005-4C8F29622EA6}"/>
              </a:ext>
            </a:extLst>
          </p:cNvPr>
          <p:cNvPicPr>
            <a:picLocks noChangeAspect="1"/>
          </p:cNvPicPr>
          <p:nvPr/>
        </p:nvPicPr>
        <p:blipFill>
          <a:blip r:embed="rId13"/>
          <a:stretch>
            <a:fillRect/>
          </a:stretch>
        </p:blipFill>
        <p:spPr>
          <a:xfrm>
            <a:off x="1001484" y="3786622"/>
            <a:ext cx="1458687" cy="1832012"/>
          </a:xfrm>
          <a:prstGeom prst="rect">
            <a:avLst/>
          </a:prstGeom>
        </p:spPr>
      </p:pic>
    </p:spTree>
    <p:extLst>
      <p:ext uri="{BB962C8B-B14F-4D97-AF65-F5344CB8AC3E}">
        <p14:creationId xmlns:p14="http://schemas.microsoft.com/office/powerpoint/2010/main" val="47732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2E11-28A4-1BB7-3ED0-279E228F6366}"/>
              </a:ext>
            </a:extLst>
          </p:cNvPr>
          <p:cNvSpPr>
            <a:spLocks noGrp="1"/>
          </p:cNvSpPr>
          <p:nvPr>
            <p:ph type="title"/>
          </p:nvPr>
        </p:nvSpPr>
        <p:spPr/>
        <p:txBody>
          <a:bodyPr>
            <a:normAutofit fontScale="90000"/>
          </a:bodyPr>
          <a:lstStyle/>
          <a:p>
            <a:r>
              <a:rPr lang="en-CA"/>
              <a:t>background</a:t>
            </a:r>
          </a:p>
        </p:txBody>
      </p:sp>
      <p:sp>
        <p:nvSpPr>
          <p:cNvPr id="25" name="Rectangle 24">
            <a:extLst>
              <a:ext uri="{FF2B5EF4-FFF2-40B4-BE49-F238E27FC236}">
                <a16:creationId xmlns:a16="http://schemas.microsoft.com/office/drawing/2014/main" id="{748AEABC-72B5-CCBF-74FF-118C4F3B7886}"/>
              </a:ext>
            </a:extLst>
          </p:cNvPr>
          <p:cNvSpPr/>
          <p:nvPr/>
        </p:nvSpPr>
        <p:spPr>
          <a:xfrm>
            <a:off x="2833579" y="1587477"/>
            <a:ext cx="3170670" cy="1384995"/>
          </a:xfrm>
          <a:prstGeom prst="rect">
            <a:avLst/>
          </a:prstGeom>
          <a:solidFill>
            <a:schemeClr val="accent5">
              <a:lumMod val="40000"/>
              <a:lumOff val="60000"/>
            </a:schemeClr>
          </a:solidFill>
        </p:spPr>
        <p:txBody>
          <a:bodyPr wrap="square">
            <a:spAutoFit/>
          </a:bodyPr>
          <a:lstStyle/>
          <a:p>
            <a:pPr algn="ctr"/>
            <a:r>
              <a:rPr lang="en-CA" sz="4800" b="1">
                <a:solidFill>
                  <a:schemeClr val="tx1"/>
                </a:solidFill>
                <a:latin typeface="Calibri" panose="020F0502020204030204" pitchFamily="34" charset="0"/>
                <a:ea typeface="Calibri" panose="020F0502020204030204" pitchFamily="34" charset="0"/>
                <a:cs typeface="Calibri" panose="020F0502020204030204" pitchFamily="34" charset="0"/>
              </a:rPr>
              <a:t>#13</a:t>
            </a:r>
          </a:p>
          <a:p>
            <a:pPr algn="ctr"/>
            <a:r>
              <a:rPr lang="en-US" sz="1200" b="1"/>
              <a:t>state in US with the most residents losing money due to data breach, only in 2020 were almost $100 million</a:t>
            </a:r>
            <a:endParaRPr lang="en-CA" sz="1200" b="1"/>
          </a:p>
        </p:txBody>
      </p:sp>
      <p:sp>
        <p:nvSpPr>
          <p:cNvPr id="26" name="Rectangle 25">
            <a:extLst>
              <a:ext uri="{FF2B5EF4-FFF2-40B4-BE49-F238E27FC236}">
                <a16:creationId xmlns:a16="http://schemas.microsoft.com/office/drawing/2014/main" id="{C32EB7F1-8616-A1BB-A4CE-F3B3F43020E1}"/>
              </a:ext>
            </a:extLst>
          </p:cNvPr>
          <p:cNvSpPr/>
          <p:nvPr/>
        </p:nvSpPr>
        <p:spPr>
          <a:xfrm>
            <a:off x="197410" y="3089120"/>
            <a:ext cx="3799840" cy="2239948"/>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27" name="Chart 26">
            <a:extLst>
              <a:ext uri="{FF2B5EF4-FFF2-40B4-BE49-F238E27FC236}">
                <a16:creationId xmlns:a16="http://schemas.microsoft.com/office/drawing/2014/main" id="{A7861670-169C-CAFA-79D9-A820E957CFC3}"/>
              </a:ext>
            </a:extLst>
          </p:cNvPr>
          <p:cNvGraphicFramePr/>
          <p:nvPr>
            <p:extLst>
              <p:ext uri="{D42A27DB-BD31-4B8C-83A1-F6EECF244321}">
                <p14:modId xmlns:p14="http://schemas.microsoft.com/office/powerpoint/2010/main" val="4160326986"/>
              </p:ext>
            </p:extLst>
          </p:nvPr>
        </p:nvGraphicFramePr>
        <p:xfrm>
          <a:off x="268530" y="3089120"/>
          <a:ext cx="3585600" cy="2165773"/>
        </p:xfrm>
        <a:graphic>
          <a:graphicData uri="http://schemas.openxmlformats.org/drawingml/2006/chart">
            <c:chart xmlns:c="http://schemas.openxmlformats.org/drawingml/2006/chart" xmlns:r="http://schemas.openxmlformats.org/officeDocument/2006/relationships" r:id="rId2"/>
          </a:graphicData>
        </a:graphic>
      </p:graphicFrame>
      <p:sp>
        <p:nvSpPr>
          <p:cNvPr id="28" name="Arrow: Bent 27">
            <a:extLst>
              <a:ext uri="{FF2B5EF4-FFF2-40B4-BE49-F238E27FC236}">
                <a16:creationId xmlns:a16="http://schemas.microsoft.com/office/drawing/2014/main" id="{7D5D5F7B-0ECB-2100-5D74-D2301B873612}"/>
              </a:ext>
            </a:extLst>
          </p:cNvPr>
          <p:cNvSpPr/>
          <p:nvPr/>
        </p:nvSpPr>
        <p:spPr>
          <a:xfrm>
            <a:off x="1721147" y="3647850"/>
            <a:ext cx="418461" cy="432465"/>
          </a:xfrm>
          <a:prstGeom prst="bentArrow">
            <a:avLst>
              <a:gd name="adj1" fmla="val 7929"/>
              <a:gd name="adj2" fmla="val 14571"/>
              <a:gd name="adj3" fmla="val 30438"/>
              <a:gd name="adj4" fmla="val 6152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29" name="TextBox 28">
            <a:extLst>
              <a:ext uri="{FF2B5EF4-FFF2-40B4-BE49-F238E27FC236}">
                <a16:creationId xmlns:a16="http://schemas.microsoft.com/office/drawing/2014/main" id="{FC697CEC-07A5-E197-9CF0-3A5F67D35D4A}"/>
              </a:ext>
            </a:extLst>
          </p:cNvPr>
          <p:cNvSpPr txBox="1"/>
          <p:nvPr/>
        </p:nvSpPr>
        <p:spPr>
          <a:xfrm rot="19196116">
            <a:off x="1410374" y="3555820"/>
            <a:ext cx="599440" cy="307777"/>
          </a:xfrm>
          <a:prstGeom prst="rect">
            <a:avLst/>
          </a:prstGeom>
          <a:noFill/>
          <a:ln>
            <a:noFill/>
          </a:ln>
        </p:spPr>
        <p:txBody>
          <a:bodyPr wrap="square" rtlCol="0">
            <a:spAutoFit/>
          </a:bodyPr>
          <a:lstStyle/>
          <a:p>
            <a:pPr algn="ctr"/>
            <a:r>
              <a:rPr lang="en-CA" sz="1400" b="1">
                <a:solidFill>
                  <a:srgbClr val="C00000"/>
                </a:solidFill>
                <a:latin typeface="Calibri" panose="020F0502020204030204" pitchFamily="34" charset="0"/>
                <a:ea typeface="Calibri" panose="020F0502020204030204" pitchFamily="34" charset="0"/>
                <a:cs typeface="Calibri" panose="020F0502020204030204" pitchFamily="34" charset="0"/>
              </a:rPr>
              <a:t>+2X</a:t>
            </a:r>
          </a:p>
        </p:txBody>
      </p:sp>
      <p:sp>
        <p:nvSpPr>
          <p:cNvPr id="32" name="Arrow: Bent 31">
            <a:extLst>
              <a:ext uri="{FF2B5EF4-FFF2-40B4-BE49-F238E27FC236}">
                <a16:creationId xmlns:a16="http://schemas.microsoft.com/office/drawing/2014/main" id="{917580F0-11B2-1D1F-F65D-180F917C039B}"/>
              </a:ext>
            </a:extLst>
          </p:cNvPr>
          <p:cNvSpPr/>
          <p:nvPr/>
        </p:nvSpPr>
        <p:spPr>
          <a:xfrm>
            <a:off x="1721146" y="3647849"/>
            <a:ext cx="418461" cy="432465"/>
          </a:xfrm>
          <a:prstGeom prst="bentArrow">
            <a:avLst>
              <a:gd name="adj1" fmla="val 7929"/>
              <a:gd name="adj2" fmla="val 14571"/>
              <a:gd name="adj3" fmla="val 30438"/>
              <a:gd name="adj4" fmla="val 6152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38" name="TextBox 37">
            <a:extLst>
              <a:ext uri="{FF2B5EF4-FFF2-40B4-BE49-F238E27FC236}">
                <a16:creationId xmlns:a16="http://schemas.microsoft.com/office/drawing/2014/main" id="{108EA610-ABC0-C4C9-B5FD-D793720E9760}"/>
              </a:ext>
            </a:extLst>
          </p:cNvPr>
          <p:cNvSpPr txBox="1"/>
          <p:nvPr/>
        </p:nvSpPr>
        <p:spPr>
          <a:xfrm>
            <a:off x="4477718" y="1084580"/>
            <a:ext cx="3170670" cy="461665"/>
          </a:xfrm>
          <a:prstGeom prst="rect">
            <a:avLst/>
          </a:prstGeom>
          <a:noFill/>
        </p:spPr>
        <p:txBody>
          <a:bodyPr wrap="square" rtlCol="0">
            <a:spAutoFit/>
          </a:bodyPr>
          <a:lstStyle/>
          <a:p>
            <a:pPr algn="ctr"/>
            <a:r>
              <a:rPr lang="en-CA" sz="2400" b="1">
                <a:effectLst>
                  <a:outerShdw blurRad="38100" dist="38100" dir="2700000" algn="tl">
                    <a:srgbClr val="000000">
                      <a:alpha val="43137"/>
                    </a:srgbClr>
                  </a:outerShdw>
                </a:effectLst>
              </a:rPr>
              <a:t>Massachusetts, US</a:t>
            </a:r>
          </a:p>
        </p:txBody>
      </p:sp>
      <p:sp>
        <p:nvSpPr>
          <p:cNvPr id="39" name="Rectangle 38">
            <a:extLst>
              <a:ext uri="{FF2B5EF4-FFF2-40B4-BE49-F238E27FC236}">
                <a16:creationId xmlns:a16="http://schemas.microsoft.com/office/drawing/2014/main" id="{9D4FC4AA-5789-7768-A9C0-F29F83FE5259}"/>
              </a:ext>
            </a:extLst>
          </p:cNvPr>
          <p:cNvSpPr/>
          <p:nvPr/>
        </p:nvSpPr>
        <p:spPr>
          <a:xfrm>
            <a:off x="4163134" y="3087324"/>
            <a:ext cx="3799840" cy="2239948"/>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aphicFrame>
        <p:nvGraphicFramePr>
          <p:cNvPr id="40" name="Chart 39">
            <a:extLst>
              <a:ext uri="{FF2B5EF4-FFF2-40B4-BE49-F238E27FC236}">
                <a16:creationId xmlns:a16="http://schemas.microsoft.com/office/drawing/2014/main" id="{C28EB053-20CC-4D88-81FE-4E460E916659}"/>
              </a:ext>
            </a:extLst>
          </p:cNvPr>
          <p:cNvGraphicFramePr/>
          <p:nvPr>
            <p:extLst>
              <p:ext uri="{D42A27DB-BD31-4B8C-83A1-F6EECF244321}">
                <p14:modId xmlns:p14="http://schemas.microsoft.com/office/powerpoint/2010/main" val="1753098545"/>
              </p:ext>
            </p:extLst>
          </p:nvPr>
        </p:nvGraphicFramePr>
        <p:xfrm>
          <a:off x="4234254" y="3097250"/>
          <a:ext cx="3585062" cy="2110187"/>
        </p:xfrm>
        <a:graphic>
          <a:graphicData uri="http://schemas.openxmlformats.org/drawingml/2006/chart">
            <c:chart xmlns:c="http://schemas.openxmlformats.org/drawingml/2006/chart" xmlns:r="http://schemas.openxmlformats.org/officeDocument/2006/relationships" r:id="rId3"/>
          </a:graphicData>
        </a:graphic>
      </p:graphicFrame>
      <p:sp>
        <p:nvSpPr>
          <p:cNvPr id="41" name="Arrow: Bent 40">
            <a:extLst>
              <a:ext uri="{FF2B5EF4-FFF2-40B4-BE49-F238E27FC236}">
                <a16:creationId xmlns:a16="http://schemas.microsoft.com/office/drawing/2014/main" id="{3D730724-3E31-4935-DA76-B5631DE45F76}"/>
              </a:ext>
            </a:extLst>
          </p:cNvPr>
          <p:cNvSpPr/>
          <p:nvPr/>
        </p:nvSpPr>
        <p:spPr>
          <a:xfrm>
            <a:off x="5585788" y="3641379"/>
            <a:ext cx="418461" cy="681296"/>
          </a:xfrm>
          <a:prstGeom prst="bentArrow">
            <a:avLst>
              <a:gd name="adj1" fmla="val 7929"/>
              <a:gd name="adj2" fmla="val 14571"/>
              <a:gd name="adj3" fmla="val 30438"/>
              <a:gd name="adj4" fmla="val 6152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solidFill>
                <a:schemeClr val="tx1"/>
              </a:solidFill>
            </a:endParaRPr>
          </a:p>
        </p:txBody>
      </p:sp>
      <p:sp>
        <p:nvSpPr>
          <p:cNvPr id="42" name="TextBox 41">
            <a:extLst>
              <a:ext uri="{FF2B5EF4-FFF2-40B4-BE49-F238E27FC236}">
                <a16:creationId xmlns:a16="http://schemas.microsoft.com/office/drawing/2014/main" id="{DCED56A0-383A-F16D-4902-C3519908FE4E}"/>
              </a:ext>
            </a:extLst>
          </p:cNvPr>
          <p:cNvSpPr txBox="1"/>
          <p:nvPr/>
        </p:nvSpPr>
        <p:spPr>
          <a:xfrm rot="18268942">
            <a:off x="5231052" y="3609543"/>
            <a:ext cx="599440" cy="307777"/>
          </a:xfrm>
          <a:prstGeom prst="rect">
            <a:avLst/>
          </a:prstGeom>
          <a:noFill/>
          <a:ln>
            <a:noFill/>
          </a:ln>
        </p:spPr>
        <p:txBody>
          <a:bodyPr wrap="square" rtlCol="0">
            <a:spAutoFit/>
          </a:bodyPr>
          <a:lstStyle/>
          <a:p>
            <a:pPr algn="ctr"/>
            <a:r>
              <a:rPr lang="en-CA" sz="1400" b="1">
                <a:solidFill>
                  <a:srgbClr val="C00000"/>
                </a:solidFill>
                <a:latin typeface="Calibri" panose="020F0502020204030204" pitchFamily="34" charset="0"/>
                <a:ea typeface="Calibri" panose="020F0502020204030204" pitchFamily="34" charset="0"/>
                <a:cs typeface="Calibri" panose="020F0502020204030204" pitchFamily="34" charset="0"/>
              </a:rPr>
              <a:t>+5.5X</a:t>
            </a:r>
          </a:p>
        </p:txBody>
      </p:sp>
      <p:sp>
        <p:nvSpPr>
          <p:cNvPr id="48" name="Rectangle 47">
            <a:extLst>
              <a:ext uri="{FF2B5EF4-FFF2-40B4-BE49-F238E27FC236}">
                <a16:creationId xmlns:a16="http://schemas.microsoft.com/office/drawing/2014/main" id="{998FB686-0F3C-BB39-DA3A-DDBBBADEE789}"/>
              </a:ext>
            </a:extLst>
          </p:cNvPr>
          <p:cNvSpPr/>
          <p:nvPr/>
        </p:nvSpPr>
        <p:spPr>
          <a:xfrm>
            <a:off x="6122729" y="1599574"/>
            <a:ext cx="3170670" cy="1384995"/>
          </a:xfrm>
          <a:prstGeom prst="rect">
            <a:avLst/>
          </a:prstGeom>
          <a:solidFill>
            <a:schemeClr val="accent5">
              <a:lumMod val="40000"/>
              <a:lumOff val="60000"/>
            </a:schemeClr>
          </a:solidFill>
        </p:spPr>
        <p:txBody>
          <a:bodyPr wrap="square">
            <a:spAutoFit/>
          </a:bodyPr>
          <a:lstStyle/>
          <a:p>
            <a:pPr algn="ctr"/>
            <a:r>
              <a:rPr lang="en-CA" sz="4800" b="1">
                <a:latin typeface="Calibri" panose="020F0502020204030204" pitchFamily="34" charset="0"/>
                <a:ea typeface="Calibri" panose="020F0502020204030204" pitchFamily="34" charset="0"/>
                <a:cs typeface="Calibri" panose="020F0502020204030204" pitchFamily="34" charset="0"/>
              </a:rPr>
              <a:t>2007</a:t>
            </a:r>
            <a:endParaRPr lang="en-CA" sz="48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r>
              <a:rPr lang="en-US" sz="1200" b="1"/>
              <a:t>was approved the regulation that requires companies to report data breaches affecting residents' private data</a:t>
            </a:r>
            <a:endParaRPr lang="en-CA" sz="1200" b="1"/>
          </a:p>
        </p:txBody>
      </p:sp>
      <p:sp>
        <p:nvSpPr>
          <p:cNvPr id="49" name="TextBox 48">
            <a:extLst>
              <a:ext uri="{FF2B5EF4-FFF2-40B4-BE49-F238E27FC236}">
                <a16:creationId xmlns:a16="http://schemas.microsoft.com/office/drawing/2014/main" id="{08F0DF27-269B-2052-FED6-B40C75804CDB}"/>
              </a:ext>
            </a:extLst>
          </p:cNvPr>
          <p:cNvSpPr txBox="1"/>
          <p:nvPr/>
        </p:nvSpPr>
        <p:spPr>
          <a:xfrm>
            <a:off x="482053" y="5432269"/>
            <a:ext cx="11281351" cy="369332"/>
          </a:xfrm>
          <a:prstGeom prst="rect">
            <a:avLst/>
          </a:prstGeom>
          <a:noFill/>
        </p:spPr>
        <p:txBody>
          <a:bodyPr wrap="square" rtlCol="0">
            <a:spAutoFit/>
          </a:bodyPr>
          <a:lstStyle/>
          <a:p>
            <a:pPr algn="ctr"/>
            <a:r>
              <a:rPr lang="en-US" b="1">
                <a:effectLst>
                  <a:outerShdw blurRad="38100" dist="38100" dir="2700000" algn="tl">
                    <a:srgbClr val="000000">
                      <a:alpha val="43137"/>
                    </a:srgbClr>
                  </a:outerShdw>
                </a:effectLst>
              </a:rPr>
              <a:t>As of 2022, the average cost of a data breach in the United States was US$ 9.44 million, twice the global average.</a:t>
            </a:r>
          </a:p>
        </p:txBody>
      </p:sp>
      <p:pic>
        <p:nvPicPr>
          <p:cNvPr id="1026" name="Picture 2" descr="Hacker - ícones de computador grátis">
            <a:extLst>
              <a:ext uri="{FF2B5EF4-FFF2-40B4-BE49-F238E27FC236}">
                <a16:creationId xmlns:a16="http://schemas.microsoft.com/office/drawing/2014/main" id="{7D63FCB1-C9CF-6030-1B50-F60AE51B4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4547" y="1825134"/>
            <a:ext cx="882187" cy="8821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8FAC693-81A2-8CE0-82A6-9FD344854C77}"/>
              </a:ext>
            </a:extLst>
          </p:cNvPr>
          <p:cNvSpPr/>
          <p:nvPr/>
        </p:nvSpPr>
        <p:spPr>
          <a:xfrm>
            <a:off x="8118698" y="3077398"/>
            <a:ext cx="3799840" cy="2239948"/>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aphicFrame>
        <p:nvGraphicFramePr>
          <p:cNvPr id="4" name="Chart 3">
            <a:extLst>
              <a:ext uri="{FF2B5EF4-FFF2-40B4-BE49-F238E27FC236}">
                <a16:creationId xmlns:a16="http://schemas.microsoft.com/office/drawing/2014/main" id="{C88B5599-DB7A-3606-D985-4DDF1065FA10}"/>
              </a:ext>
            </a:extLst>
          </p:cNvPr>
          <p:cNvGraphicFramePr/>
          <p:nvPr>
            <p:extLst>
              <p:ext uri="{D42A27DB-BD31-4B8C-83A1-F6EECF244321}">
                <p14:modId xmlns:p14="http://schemas.microsoft.com/office/powerpoint/2010/main" val="131705171"/>
              </p:ext>
            </p:extLst>
          </p:nvPr>
        </p:nvGraphicFramePr>
        <p:xfrm>
          <a:off x="8189818" y="3087324"/>
          <a:ext cx="3585062" cy="211018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7102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2E11-28A4-1BB7-3ED0-279E228F6366}"/>
              </a:ext>
            </a:extLst>
          </p:cNvPr>
          <p:cNvSpPr>
            <a:spLocks noGrp="1"/>
          </p:cNvSpPr>
          <p:nvPr>
            <p:ph type="title"/>
          </p:nvPr>
        </p:nvSpPr>
        <p:spPr/>
        <p:txBody>
          <a:bodyPr>
            <a:normAutofit fontScale="90000"/>
          </a:bodyPr>
          <a:lstStyle/>
          <a:p>
            <a:r>
              <a:rPr lang="en-CA"/>
              <a:t>PROBLEM</a:t>
            </a:r>
          </a:p>
        </p:txBody>
      </p:sp>
      <p:sp>
        <p:nvSpPr>
          <p:cNvPr id="3" name="TextBox 2">
            <a:extLst>
              <a:ext uri="{FF2B5EF4-FFF2-40B4-BE49-F238E27FC236}">
                <a16:creationId xmlns:a16="http://schemas.microsoft.com/office/drawing/2014/main" id="{C7805C61-5F6B-1A2E-9C1D-66023F92E9AF}"/>
              </a:ext>
            </a:extLst>
          </p:cNvPr>
          <p:cNvSpPr txBox="1"/>
          <p:nvPr/>
        </p:nvSpPr>
        <p:spPr>
          <a:xfrm>
            <a:off x="694690" y="2159392"/>
            <a:ext cx="10802620" cy="1965568"/>
          </a:xfrm>
          <a:prstGeom prst="rect">
            <a:avLst/>
          </a:prstGeom>
          <a:solidFill>
            <a:schemeClr val="accent5">
              <a:lumMod val="40000"/>
              <a:lumOff val="60000"/>
            </a:schemeClr>
          </a:solidFill>
        </p:spPr>
        <p:txBody>
          <a:bodyPr wrap="square" anchor="ctr" anchorCtr="1">
            <a:noAutofit/>
          </a:bodyPr>
          <a:lstStyle/>
          <a:p>
            <a:pPr algn="ctr"/>
            <a:r>
              <a:rPr lang="en-US" sz="2000" b="1"/>
              <a:t>Companies in Massachusetts are facing an exponential increase in data breaches in recent years. Since 2007, a new regulation requires them to report these events, but even so, the numbers show that they do not seem to be more prepared now than a few years ago and are spending a lot money in lawsuits and collective actions brought by residents whose data was stolen.</a:t>
            </a:r>
          </a:p>
        </p:txBody>
      </p:sp>
      <p:pic>
        <p:nvPicPr>
          <p:cNvPr id="1030" name="Picture 6" descr="Attention - Free healthcare and medical icons">
            <a:extLst>
              <a:ext uri="{FF2B5EF4-FFF2-40B4-BE49-F238E27FC236}">
                <a16:creationId xmlns:a16="http://schemas.microsoft.com/office/drawing/2014/main" id="{CF4F6BC3-03AB-0A49-3F40-B01CCD6E7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0870" y="3870960"/>
            <a:ext cx="726440" cy="72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18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334F4C-D9B7-4B21-B178-80047E64C027}"/>
              </a:ext>
            </a:extLst>
          </p:cNvPr>
          <p:cNvSpPr/>
          <p:nvPr/>
        </p:nvSpPr>
        <p:spPr>
          <a:xfrm>
            <a:off x="843280" y="2945738"/>
            <a:ext cx="10302240" cy="26422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Trade Gothic Next Light (Body)"/>
            </a:endParaRPr>
          </a:p>
        </p:txBody>
      </p:sp>
      <p:sp>
        <p:nvSpPr>
          <p:cNvPr id="2" name="Title 1">
            <a:extLst>
              <a:ext uri="{FF2B5EF4-FFF2-40B4-BE49-F238E27FC236}">
                <a16:creationId xmlns:a16="http://schemas.microsoft.com/office/drawing/2014/main" id="{9B2B2E11-28A4-1BB7-3ED0-279E228F6366}"/>
              </a:ext>
            </a:extLst>
          </p:cNvPr>
          <p:cNvSpPr>
            <a:spLocks noGrp="1"/>
          </p:cNvSpPr>
          <p:nvPr>
            <p:ph type="title"/>
          </p:nvPr>
        </p:nvSpPr>
        <p:spPr/>
        <p:txBody>
          <a:bodyPr>
            <a:normAutofit fontScale="90000"/>
          </a:bodyPr>
          <a:lstStyle/>
          <a:p>
            <a:r>
              <a:rPr lang="en-CA"/>
              <a:t>proposal</a:t>
            </a:r>
          </a:p>
        </p:txBody>
      </p:sp>
      <p:sp>
        <p:nvSpPr>
          <p:cNvPr id="4" name="TextBox 3">
            <a:extLst>
              <a:ext uri="{FF2B5EF4-FFF2-40B4-BE49-F238E27FC236}">
                <a16:creationId xmlns:a16="http://schemas.microsoft.com/office/drawing/2014/main" id="{CCE40511-24DE-FD1E-75E2-DDE3B042FAB4}"/>
              </a:ext>
            </a:extLst>
          </p:cNvPr>
          <p:cNvSpPr txBox="1"/>
          <p:nvPr/>
        </p:nvSpPr>
        <p:spPr>
          <a:xfrm>
            <a:off x="843280" y="1289238"/>
            <a:ext cx="10302240" cy="1015663"/>
          </a:xfrm>
          <a:prstGeom prst="rect">
            <a:avLst/>
          </a:prstGeom>
          <a:solidFill>
            <a:schemeClr val="accent5">
              <a:lumMod val="40000"/>
              <a:lumOff val="60000"/>
            </a:schemeClr>
          </a:solidFill>
        </p:spPr>
        <p:txBody>
          <a:bodyPr wrap="square">
            <a:spAutoFit/>
          </a:bodyPr>
          <a:lstStyle/>
          <a:p>
            <a:pPr algn="ctr"/>
            <a:r>
              <a:rPr lang="en-US" sz="2000" b="1"/>
              <a:t>Our goal is to support companies in Massachusetts with information about data breaches so they can be better prepared to prevent them and, if they occur, create procedures to mitigate the impact on whose data was stolen.</a:t>
            </a:r>
          </a:p>
        </p:txBody>
      </p:sp>
      <p:sp>
        <p:nvSpPr>
          <p:cNvPr id="3" name="TextBox 2">
            <a:extLst>
              <a:ext uri="{FF2B5EF4-FFF2-40B4-BE49-F238E27FC236}">
                <a16:creationId xmlns:a16="http://schemas.microsoft.com/office/drawing/2014/main" id="{5C0D35BD-513F-272F-E757-D34EF5C47AA9}"/>
              </a:ext>
            </a:extLst>
          </p:cNvPr>
          <p:cNvSpPr txBox="1"/>
          <p:nvPr/>
        </p:nvSpPr>
        <p:spPr>
          <a:xfrm>
            <a:off x="1051560" y="4665699"/>
            <a:ext cx="9824720" cy="615553"/>
          </a:xfrm>
          <a:prstGeom prst="rect">
            <a:avLst/>
          </a:prstGeom>
          <a:noFill/>
        </p:spPr>
        <p:txBody>
          <a:bodyPr wrap="square">
            <a:spAutoFit/>
          </a:bodyPr>
          <a:lstStyle/>
          <a:p>
            <a:pPr marL="342900" indent="-342900" algn="just">
              <a:buFont typeface="Arial" panose="020B0604020202020204" pitchFamily="34" charset="0"/>
              <a:buChar char="•"/>
            </a:pPr>
            <a:r>
              <a:rPr lang="en-US" sz="1700" b="1"/>
              <a:t>What type of data stolen through data breaches has the greatest impact on the population of Massachusetts?</a:t>
            </a:r>
          </a:p>
        </p:txBody>
      </p:sp>
      <p:sp>
        <p:nvSpPr>
          <p:cNvPr id="5" name="TextBox 4">
            <a:extLst>
              <a:ext uri="{FF2B5EF4-FFF2-40B4-BE49-F238E27FC236}">
                <a16:creationId xmlns:a16="http://schemas.microsoft.com/office/drawing/2014/main" id="{14EDF3C3-CD71-AAB5-6421-21E2C601C9EB}"/>
              </a:ext>
            </a:extLst>
          </p:cNvPr>
          <p:cNvSpPr txBox="1"/>
          <p:nvPr/>
        </p:nvSpPr>
        <p:spPr>
          <a:xfrm>
            <a:off x="1051560" y="4051301"/>
            <a:ext cx="9824720" cy="353943"/>
          </a:xfrm>
          <a:prstGeom prst="rect">
            <a:avLst/>
          </a:prstGeom>
          <a:noFill/>
        </p:spPr>
        <p:txBody>
          <a:bodyPr wrap="square">
            <a:spAutoFit/>
          </a:bodyPr>
          <a:lstStyle/>
          <a:p>
            <a:pPr marL="342900" indent="-342900" algn="just">
              <a:buFont typeface="Arial" panose="020B0604020202020204" pitchFamily="34" charset="0"/>
              <a:buChar char="•"/>
            </a:pPr>
            <a:r>
              <a:rPr lang="en-US" sz="1700" b="1"/>
              <a:t>What type of data stolen through data breaches presents the greatest growth over the years?</a:t>
            </a:r>
          </a:p>
        </p:txBody>
      </p:sp>
      <p:sp>
        <p:nvSpPr>
          <p:cNvPr id="6" name="TextBox 5">
            <a:extLst>
              <a:ext uri="{FF2B5EF4-FFF2-40B4-BE49-F238E27FC236}">
                <a16:creationId xmlns:a16="http://schemas.microsoft.com/office/drawing/2014/main" id="{05384D1E-DCDA-5237-5CC5-E3933F275FF4}"/>
              </a:ext>
            </a:extLst>
          </p:cNvPr>
          <p:cNvSpPr txBox="1"/>
          <p:nvPr/>
        </p:nvSpPr>
        <p:spPr>
          <a:xfrm>
            <a:off x="1051560" y="3159903"/>
            <a:ext cx="9824720" cy="615553"/>
          </a:xfrm>
          <a:prstGeom prst="rect">
            <a:avLst/>
          </a:prstGeom>
          <a:noFill/>
        </p:spPr>
        <p:txBody>
          <a:bodyPr wrap="square">
            <a:spAutoFit/>
          </a:bodyPr>
          <a:lstStyle/>
          <a:p>
            <a:pPr marL="342900" indent="-342900" algn="just">
              <a:buFont typeface="Arial" panose="020B0604020202020204" pitchFamily="34" charset="0"/>
              <a:buChar char="•"/>
            </a:pPr>
            <a:r>
              <a:rPr lang="en-US" sz="1700" b="1"/>
              <a:t>What are the Top 3 companies that suffered most of the data breaches and what is the trend for these companies?</a:t>
            </a:r>
          </a:p>
        </p:txBody>
      </p:sp>
      <p:pic>
        <p:nvPicPr>
          <p:cNvPr id="2050" name="Picture 2" descr="Question mark - Free education icons">
            <a:extLst>
              <a:ext uri="{FF2B5EF4-FFF2-40B4-BE49-F238E27FC236}">
                <a16:creationId xmlns:a16="http://schemas.microsoft.com/office/drawing/2014/main" id="{3B995C42-B041-3475-0DE5-08A37A896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6920" y="2654007"/>
            <a:ext cx="645160" cy="64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9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2E11-28A4-1BB7-3ED0-279E228F6366}"/>
              </a:ext>
            </a:extLst>
          </p:cNvPr>
          <p:cNvSpPr>
            <a:spLocks noGrp="1"/>
          </p:cNvSpPr>
          <p:nvPr>
            <p:ph type="title"/>
          </p:nvPr>
        </p:nvSpPr>
        <p:spPr/>
        <p:txBody>
          <a:bodyPr>
            <a:normAutofit fontScale="90000"/>
          </a:bodyPr>
          <a:lstStyle/>
          <a:p>
            <a:r>
              <a:rPr lang="en-CA"/>
              <a:t>UNDERSTANDING THE </a:t>
            </a:r>
            <a:r>
              <a:rPr lang="en-CA" err="1"/>
              <a:t>DATa</a:t>
            </a:r>
            <a:endParaRPr lang="en-CA"/>
          </a:p>
        </p:txBody>
      </p:sp>
      <p:sp>
        <p:nvSpPr>
          <p:cNvPr id="10" name="Rectangle 9">
            <a:extLst>
              <a:ext uri="{FF2B5EF4-FFF2-40B4-BE49-F238E27FC236}">
                <a16:creationId xmlns:a16="http://schemas.microsoft.com/office/drawing/2014/main" id="{82CDF3CB-052F-7DC8-DF34-BA955C30A1C4}"/>
              </a:ext>
            </a:extLst>
          </p:cNvPr>
          <p:cNvSpPr/>
          <p:nvPr/>
        </p:nvSpPr>
        <p:spPr>
          <a:xfrm>
            <a:off x="1210778" y="1403563"/>
            <a:ext cx="9660422" cy="1456478"/>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rIns="108000" rtlCol="0" anchor="ctr"/>
          <a:lstStyle/>
          <a:p>
            <a:r>
              <a:rPr lang="en-US" b="1">
                <a:solidFill>
                  <a:schemeClr val="tx1"/>
                </a:solidFill>
                <a:effectLst>
                  <a:outerShdw blurRad="38100" dist="38100" dir="2700000" algn="tl">
                    <a:srgbClr val="000000">
                      <a:alpha val="43137"/>
                    </a:srgbClr>
                  </a:outerShdw>
                </a:effectLst>
              </a:rPr>
              <a:t>Content</a:t>
            </a:r>
          </a:p>
          <a:p>
            <a:endParaRPr lang="en-US" sz="1000" b="1">
              <a:solidFill>
                <a:schemeClr val="tx1"/>
              </a:solidFill>
            </a:endParaRPr>
          </a:p>
          <a:p>
            <a:r>
              <a:rPr lang="en-US" sz="1600">
                <a:solidFill>
                  <a:schemeClr val="tx1"/>
                </a:solidFill>
              </a:rPr>
              <a:t>The dataset summarizes the breaches affecting residents’ private data reported to the Office of Consumer Affairs and Business Regulation (OCABR) by companies in Massachusetts, US from 2016 to 2022. </a:t>
            </a:r>
          </a:p>
        </p:txBody>
      </p:sp>
      <p:sp>
        <p:nvSpPr>
          <p:cNvPr id="4" name="Rectangle 3">
            <a:extLst>
              <a:ext uri="{FF2B5EF4-FFF2-40B4-BE49-F238E27FC236}">
                <a16:creationId xmlns:a16="http://schemas.microsoft.com/office/drawing/2014/main" id="{7C66B3C3-E8F8-CB7A-9A36-3B58603B1D47}"/>
              </a:ext>
            </a:extLst>
          </p:cNvPr>
          <p:cNvSpPr/>
          <p:nvPr/>
        </p:nvSpPr>
        <p:spPr>
          <a:xfrm>
            <a:off x="1210778" y="4522685"/>
            <a:ext cx="9660422" cy="1197395"/>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45720" rtlCol="0" anchor="t" anchorCtr="0"/>
          <a:lstStyle/>
          <a:p>
            <a:r>
              <a:rPr lang="en-US" b="1">
                <a:solidFill>
                  <a:schemeClr val="tx1"/>
                </a:solidFill>
                <a:effectLst>
                  <a:outerShdw blurRad="38100" dist="38100" dir="2700000" algn="tl">
                    <a:srgbClr val="000000">
                      <a:alpha val="43137"/>
                    </a:srgbClr>
                  </a:outerShdw>
                </a:effectLst>
              </a:rPr>
              <a:t>Information</a:t>
            </a:r>
          </a:p>
          <a:p>
            <a:endParaRPr lang="en-US" sz="1000">
              <a:solidFill>
                <a:schemeClr val="tx1"/>
              </a:solidFill>
            </a:endParaRPr>
          </a:p>
          <a:p>
            <a:r>
              <a:rPr lang="en-US" sz="1600">
                <a:solidFill>
                  <a:schemeClr val="tx1"/>
                </a:solidFill>
              </a:rPr>
              <a:t>The dataset has the information about the data breaches of SSN, Account number,  Driver’s licenses, and Credit/Debit numbers affected. Also considers stolen mobile devices and credit monitoring. </a:t>
            </a:r>
          </a:p>
        </p:txBody>
      </p:sp>
      <p:sp>
        <p:nvSpPr>
          <p:cNvPr id="5" name="Rectangle 4">
            <a:extLst>
              <a:ext uri="{FF2B5EF4-FFF2-40B4-BE49-F238E27FC236}">
                <a16:creationId xmlns:a16="http://schemas.microsoft.com/office/drawing/2014/main" id="{21281015-9B62-D487-49C9-30CDE6BD12B3}"/>
              </a:ext>
            </a:extLst>
          </p:cNvPr>
          <p:cNvSpPr/>
          <p:nvPr/>
        </p:nvSpPr>
        <p:spPr>
          <a:xfrm>
            <a:off x="1210778" y="2971801"/>
            <a:ext cx="9660422" cy="1457960"/>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rIns="108000" rtlCol="0" anchor="ctr"/>
          <a:lstStyle/>
          <a:p>
            <a:r>
              <a:rPr lang="en-US" b="1">
                <a:solidFill>
                  <a:schemeClr val="tx1"/>
                </a:solidFill>
                <a:effectLst>
                  <a:outerShdw blurRad="38100" dist="38100" dir="2700000" algn="tl">
                    <a:srgbClr val="000000">
                      <a:alpha val="43137"/>
                    </a:srgbClr>
                  </a:outerShdw>
                </a:effectLst>
              </a:rPr>
              <a:t>Source</a:t>
            </a:r>
          </a:p>
          <a:p>
            <a:endParaRPr lang="en-US" sz="1000" b="1">
              <a:solidFill>
                <a:schemeClr val="tx1"/>
              </a:solidFill>
              <a:effectLst>
                <a:outerShdw blurRad="38100" dist="38100" dir="2700000" algn="tl">
                  <a:srgbClr val="000000">
                    <a:alpha val="43137"/>
                  </a:srgbClr>
                </a:outerShdw>
              </a:effectLst>
            </a:endParaRPr>
          </a:p>
          <a:p>
            <a:r>
              <a:rPr lang="en-US" sz="1600">
                <a:solidFill>
                  <a:schemeClr val="tx1"/>
                </a:solidFill>
              </a:rPr>
              <a:t>The dataset was collected through the official website of the Commonwealth of Massachusetts. Available at: </a:t>
            </a:r>
            <a:r>
              <a:rPr lang="en-CA" sz="1600">
                <a:latin typeface="Calibri" panose="020F0502020204030204" pitchFamily="34" charset="0"/>
                <a:ea typeface="Calibri" panose="020F0502020204030204" pitchFamily="34" charset="0"/>
                <a:cs typeface="Calibri" panose="020F0502020204030204" pitchFamily="34" charset="0"/>
                <a:hlinkClick r:id="rId2"/>
              </a:rPr>
              <a:t>https://www.mass.gov/lists/data-breach-reports</a:t>
            </a:r>
            <a:r>
              <a:rPr lang="en-CA" sz="1600">
                <a:latin typeface="Calibri" panose="020F0502020204030204" pitchFamily="34" charset="0"/>
                <a:ea typeface="Calibri" panose="020F0502020204030204" pitchFamily="34" charset="0"/>
                <a:cs typeface="Calibri" panose="020F0502020204030204" pitchFamily="34" charset="0"/>
              </a:rPr>
              <a:t>)</a:t>
            </a:r>
            <a:endParaRPr lang="en-US" sz="1600">
              <a:solidFill>
                <a:schemeClr val="tx1"/>
              </a:solidFill>
            </a:endParaRPr>
          </a:p>
        </p:txBody>
      </p:sp>
    </p:spTree>
    <p:extLst>
      <p:ext uri="{BB962C8B-B14F-4D97-AF65-F5344CB8AC3E}">
        <p14:creationId xmlns:p14="http://schemas.microsoft.com/office/powerpoint/2010/main" val="183799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2C89D11-5A8A-E579-C23B-12FC091710F7}"/>
              </a:ext>
            </a:extLst>
          </p:cNvPr>
          <p:cNvSpPr/>
          <p:nvPr/>
        </p:nvSpPr>
        <p:spPr>
          <a:xfrm>
            <a:off x="221347" y="940131"/>
            <a:ext cx="11654167" cy="5735971"/>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ADD2B53C-693F-A2C7-0707-34F9D7A24F56}"/>
              </a:ext>
            </a:extLst>
          </p:cNvPr>
          <p:cNvSpPr>
            <a:spLocks noGrp="1"/>
          </p:cNvSpPr>
          <p:nvPr>
            <p:ph type="title"/>
          </p:nvPr>
        </p:nvSpPr>
        <p:spPr/>
        <p:txBody>
          <a:bodyPr>
            <a:normAutofit fontScale="90000"/>
          </a:bodyPr>
          <a:lstStyle/>
          <a:p>
            <a:r>
              <a:rPr lang="en-CA">
                <a:ea typeface="+mj-lt"/>
                <a:cs typeface="+mj-lt"/>
              </a:rPr>
              <a:t>UNDERSTANDING THE data</a:t>
            </a:r>
            <a:endParaRPr lang="en-US"/>
          </a:p>
        </p:txBody>
      </p:sp>
      <p:graphicFrame>
        <p:nvGraphicFramePr>
          <p:cNvPr id="4" name="Table 4">
            <a:extLst>
              <a:ext uri="{FF2B5EF4-FFF2-40B4-BE49-F238E27FC236}">
                <a16:creationId xmlns:a16="http://schemas.microsoft.com/office/drawing/2014/main" id="{D337082F-B952-6C7C-867A-CED04E323B14}"/>
              </a:ext>
            </a:extLst>
          </p:cNvPr>
          <p:cNvGraphicFramePr>
            <a:graphicFrameLocks noGrp="1"/>
          </p:cNvGraphicFramePr>
          <p:nvPr>
            <p:ph idx="1"/>
            <p:extLst>
              <p:ext uri="{D42A27DB-BD31-4B8C-83A1-F6EECF244321}">
                <p14:modId xmlns:p14="http://schemas.microsoft.com/office/powerpoint/2010/main" val="1841980755"/>
              </p:ext>
            </p:extLst>
          </p:nvPr>
        </p:nvGraphicFramePr>
        <p:xfrm>
          <a:off x="312951" y="1118130"/>
          <a:ext cx="4798060" cy="5389200"/>
        </p:xfrm>
        <a:graphic>
          <a:graphicData uri="http://schemas.openxmlformats.org/drawingml/2006/table">
            <a:tbl>
              <a:tblPr firstRow="1" bandRow="1">
                <a:tableStyleId>{5FD0F851-EC5A-4D38-B0AD-8093EC10F338}</a:tableStyleId>
              </a:tblPr>
              <a:tblGrid>
                <a:gridCol w="2573020">
                  <a:extLst>
                    <a:ext uri="{9D8B030D-6E8A-4147-A177-3AD203B41FA5}">
                      <a16:colId xmlns:a16="http://schemas.microsoft.com/office/drawing/2014/main" val="3950231594"/>
                    </a:ext>
                  </a:extLst>
                </a:gridCol>
                <a:gridCol w="2225040">
                  <a:extLst>
                    <a:ext uri="{9D8B030D-6E8A-4147-A177-3AD203B41FA5}">
                      <a16:colId xmlns:a16="http://schemas.microsoft.com/office/drawing/2014/main" val="1179711389"/>
                    </a:ext>
                  </a:extLst>
                </a:gridCol>
              </a:tblGrid>
              <a:tr h="360000">
                <a:tc gridSpan="2">
                  <a:txBody>
                    <a:bodyPr/>
                    <a:lstStyle/>
                    <a:p>
                      <a:pPr lvl="0" algn="ctr">
                        <a:buNone/>
                      </a:pPr>
                      <a:r>
                        <a:rPr lang="en-US" sz="1200" b="1" u="none" strike="noStrike" noProof="0">
                          <a:solidFill>
                            <a:schemeClr val="bg1"/>
                          </a:solidFill>
                          <a:effectLst>
                            <a:outerShdw blurRad="38100" dist="38100" dir="2700000" algn="tl">
                              <a:srgbClr val="000000">
                                <a:alpha val="43137"/>
                              </a:srgbClr>
                            </a:outerShdw>
                          </a:effectLst>
                        </a:rPr>
                        <a:t>Categorical Data</a:t>
                      </a:r>
                      <a:endParaRPr lang="en-US" sz="1200" b="1">
                        <a:solidFill>
                          <a:schemeClr val="bg1"/>
                        </a:solidFill>
                        <a:effectLst>
                          <a:outerShdw blurRad="38100" dist="38100" dir="2700000" algn="tl">
                            <a:srgbClr val="000000">
                              <a:alpha val="43137"/>
                            </a:srgbClr>
                          </a:outerShdw>
                        </a:effectLst>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50000"/>
                        <a:lumOff val="50000"/>
                      </a:schemeClr>
                    </a:solidFill>
                  </a:tcPr>
                </a:tc>
                <a:tc hMerge="1">
                  <a:txBody>
                    <a:bodyPr/>
                    <a:lstStyle/>
                    <a:p>
                      <a:pPr lvl="0" algn="ctr">
                        <a:buNone/>
                      </a:pPr>
                      <a:endParaRPr lang="en-US" sz="1400">
                        <a:solidFill>
                          <a:schemeClr val="bg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2585082197"/>
                  </a:ext>
                </a:extLst>
              </a:tr>
              <a:tr h="0">
                <a:tc>
                  <a:txBody>
                    <a:bodyPr/>
                    <a:lstStyle/>
                    <a:p>
                      <a:pPr lvl="0" algn="ctr">
                        <a:buNone/>
                      </a:pPr>
                      <a:r>
                        <a:rPr lang="en-US" sz="1100" b="1"/>
                        <a:t>Feature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alpha val="20000"/>
                      </a:schemeClr>
                    </a:solidFill>
                  </a:tcPr>
                </a:tc>
                <a:tc>
                  <a:txBody>
                    <a:bodyPr/>
                    <a:lstStyle/>
                    <a:p>
                      <a:pPr lvl="0" algn="ctr">
                        <a:buNone/>
                      </a:pPr>
                      <a:r>
                        <a:rPr lang="en-US" sz="1100" b="1"/>
                        <a:t>Content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50000"/>
                        <a:alpha val="20000"/>
                      </a:schemeClr>
                    </a:solidFill>
                  </a:tcPr>
                </a:tc>
                <a:extLst>
                  <a:ext uri="{0D108BD9-81ED-4DB2-BD59-A6C34878D82A}">
                    <a16:rowId xmlns:a16="http://schemas.microsoft.com/office/drawing/2014/main" val="3295524420"/>
                  </a:ext>
                </a:extLst>
              </a:tr>
              <a:tr h="0">
                <a:tc>
                  <a:txBody>
                    <a:bodyPr/>
                    <a:lstStyle/>
                    <a:p>
                      <a:pPr lvl="0">
                        <a:buNone/>
                      </a:pPr>
                      <a:r>
                        <a:rPr lang="en-US" sz="1100" u="none" strike="noStrike" noProof="0" err="1"/>
                        <a:t>Source.Name</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lvl="0">
                        <a:buNone/>
                      </a:pPr>
                      <a:r>
                        <a:rPr lang="en-US" sz="1100"/>
                        <a:t>Collective report of data breached for the different companies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51383831"/>
                  </a:ext>
                </a:extLst>
              </a:tr>
              <a:tr h="0">
                <a:tc>
                  <a:txBody>
                    <a:bodyPr/>
                    <a:lstStyle/>
                    <a:p>
                      <a:pPr lvl="0">
                        <a:buNone/>
                      </a:pPr>
                      <a:r>
                        <a:rPr lang="en-US" sz="1100" u="none" strike="noStrike" noProof="0"/>
                        <a:t>Organization Name</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buNone/>
                      </a:pPr>
                      <a:r>
                        <a:rPr lang="en-US" sz="1100"/>
                        <a:t>Different organizations who data has been breach</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69761648"/>
                  </a:ext>
                </a:extLst>
              </a:tr>
              <a:tr h="0">
                <a:tc>
                  <a:txBody>
                    <a:bodyPr/>
                    <a:lstStyle/>
                    <a:p>
                      <a:pPr lvl="0">
                        <a:buNone/>
                      </a:pPr>
                      <a:r>
                        <a:rPr lang="en-US" sz="1100" u="none" strike="noStrike" noProof="0"/>
                        <a:t>Breach Type Description</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lvl="0">
                        <a:buNone/>
                      </a:pPr>
                      <a:r>
                        <a:rPr lang="en-US" sz="1100"/>
                        <a:t>Type of data breaches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52054836"/>
                  </a:ext>
                </a:extLst>
              </a:tr>
              <a:tr h="0">
                <a:tc>
                  <a:txBody>
                    <a:bodyPr/>
                    <a:lstStyle/>
                    <a:p>
                      <a:pPr lvl="0">
                        <a:buNone/>
                      </a:pPr>
                      <a:r>
                        <a:rPr lang="en-US" sz="1100" u="none" strike="noStrike" noProof="0"/>
                        <a:t>Breach Occur at the Reporting Entity?</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buNone/>
                      </a:pPr>
                      <a:r>
                        <a:rPr lang="en-US" sz="1100"/>
                        <a:t>Provides information if the data breach were reported to institution or not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59966412"/>
                  </a:ext>
                </a:extLst>
              </a:tr>
              <a:tr h="0">
                <a:tc>
                  <a:txBody>
                    <a:bodyPr/>
                    <a:lstStyle/>
                    <a:p>
                      <a:pPr lvl="0">
                        <a:buNone/>
                      </a:pPr>
                      <a:r>
                        <a:rPr lang="en-US" sz="1100" u="none" strike="noStrike" noProof="0" err="1"/>
                        <a:t>SSNBreached</a:t>
                      </a:r>
                      <a:r>
                        <a:rPr lang="en-US" sz="1100" u="none" strike="noStrike" noProof="0"/>
                        <a:t> </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lvl="0">
                        <a:buNone/>
                      </a:pPr>
                      <a:r>
                        <a:rPr lang="en-US" sz="1100"/>
                        <a:t>If the Social security number has been breached or not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19082391"/>
                  </a:ext>
                </a:extLst>
              </a:tr>
              <a:tr h="0">
                <a:tc>
                  <a:txBody>
                    <a:bodyPr/>
                    <a:lstStyle/>
                    <a:p>
                      <a:pPr lvl="0">
                        <a:buNone/>
                      </a:pPr>
                      <a:r>
                        <a:rPr lang="en-US" sz="1100" u="none" strike="noStrike" noProof="0"/>
                        <a:t>Account Number Breached</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buNone/>
                      </a:pPr>
                      <a:r>
                        <a:rPr lang="en-US" sz="1100"/>
                        <a:t>If the </a:t>
                      </a:r>
                      <a:r>
                        <a:rPr lang="en-US" sz="1100" u="none" strike="noStrike" noProof="0"/>
                        <a:t>Account Number of the customer from the institution has breached or not </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96956507"/>
                  </a:ext>
                </a:extLst>
              </a:tr>
              <a:tr h="0">
                <a:tc>
                  <a:txBody>
                    <a:bodyPr/>
                    <a:lstStyle/>
                    <a:p>
                      <a:pPr lvl="0">
                        <a:buNone/>
                      </a:pPr>
                      <a:r>
                        <a:rPr lang="en-US" sz="1100" u="none" strike="noStrike" noProof="0"/>
                        <a:t>Drivers Licenses Breached</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If the </a:t>
                      </a:r>
                      <a:r>
                        <a:rPr lang="en-US" sz="1100" u="none" strike="noStrike" noProof="0"/>
                        <a:t>Drivers Licenses of the customer from the institution has breached or not </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08881594"/>
                  </a:ext>
                </a:extLst>
              </a:tr>
              <a:tr h="0">
                <a:tc>
                  <a:txBody>
                    <a:bodyPr/>
                    <a:lstStyle/>
                    <a:p>
                      <a:pPr lvl="0">
                        <a:buNone/>
                      </a:pPr>
                      <a:r>
                        <a:rPr lang="en-US" sz="1100" u="none" strike="noStrike" noProof="0"/>
                        <a:t>Credit Debit Numbers Breached</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If the </a:t>
                      </a:r>
                      <a:r>
                        <a:rPr lang="en-US" sz="1100" u="none" strike="noStrike" noProof="0"/>
                        <a:t>Credit/Debit Numbers of the customer from the institution has breached or not </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017232430"/>
                  </a:ext>
                </a:extLst>
              </a:tr>
              <a:tr h="0">
                <a:tc>
                  <a:txBody>
                    <a:bodyPr/>
                    <a:lstStyle/>
                    <a:p>
                      <a:pPr lvl="0">
                        <a:buNone/>
                      </a:pPr>
                      <a:r>
                        <a:rPr lang="en-US" sz="1100" u="none" strike="noStrike" noProof="0"/>
                        <a:t>Provided Credit Monitoring</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lvl="0">
                        <a:buNone/>
                      </a:pPr>
                      <a:r>
                        <a:rPr lang="en-US" sz="1100"/>
                        <a:t>Has the credit monitoring services have been provided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99074254"/>
                  </a:ext>
                </a:extLst>
              </a:tr>
              <a:tr h="0">
                <a:tc>
                  <a:txBody>
                    <a:bodyPr/>
                    <a:lstStyle/>
                    <a:p>
                      <a:pPr lvl="0">
                        <a:buNone/>
                      </a:pPr>
                      <a:r>
                        <a:rPr lang="en-US" sz="1100" u="none" strike="noStrike" noProof="0"/>
                        <a:t>Mobile Device Lost Stolen </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buNone/>
                      </a:pPr>
                      <a:r>
                        <a:rPr lang="en-US" sz="1100"/>
                        <a:t>Provides information if the mobile is lost or stolen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39065914"/>
                  </a:ext>
                </a:extLst>
              </a:tr>
            </a:tbl>
          </a:graphicData>
        </a:graphic>
      </p:graphicFrame>
      <p:graphicFrame>
        <p:nvGraphicFramePr>
          <p:cNvPr id="3" name="Table 2">
            <a:extLst>
              <a:ext uri="{FF2B5EF4-FFF2-40B4-BE49-F238E27FC236}">
                <a16:creationId xmlns:a16="http://schemas.microsoft.com/office/drawing/2014/main" id="{43F89B85-830E-0395-13E4-6A4DEFA0B04C}"/>
              </a:ext>
            </a:extLst>
          </p:cNvPr>
          <p:cNvGraphicFramePr>
            <a:graphicFrameLocks noGrp="1"/>
          </p:cNvGraphicFramePr>
          <p:nvPr>
            <p:extLst>
              <p:ext uri="{D42A27DB-BD31-4B8C-83A1-F6EECF244321}">
                <p14:modId xmlns:p14="http://schemas.microsoft.com/office/powerpoint/2010/main" val="4180875118"/>
              </p:ext>
            </p:extLst>
          </p:nvPr>
        </p:nvGraphicFramePr>
        <p:xfrm>
          <a:off x="7462684" y="3870053"/>
          <a:ext cx="4169666" cy="1828800"/>
        </p:xfrm>
        <a:graphic>
          <a:graphicData uri="http://schemas.openxmlformats.org/drawingml/2006/table">
            <a:tbl>
              <a:tblPr firstRow="1" bandRow="1">
                <a:tableStyleId>{5FD0F851-EC5A-4D38-B0AD-8093EC10F338}</a:tableStyleId>
              </a:tblPr>
              <a:tblGrid>
                <a:gridCol w="2026228">
                  <a:extLst>
                    <a:ext uri="{9D8B030D-6E8A-4147-A177-3AD203B41FA5}">
                      <a16:colId xmlns:a16="http://schemas.microsoft.com/office/drawing/2014/main" val="2271099268"/>
                    </a:ext>
                  </a:extLst>
                </a:gridCol>
                <a:gridCol w="2143438">
                  <a:extLst>
                    <a:ext uri="{9D8B030D-6E8A-4147-A177-3AD203B41FA5}">
                      <a16:colId xmlns:a16="http://schemas.microsoft.com/office/drawing/2014/main" val="147383327"/>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noProof="0">
                          <a:solidFill>
                            <a:schemeClr val="bg1"/>
                          </a:solidFill>
                          <a:effectLst>
                            <a:outerShdw blurRad="38100" dist="38100" dir="2700000" algn="tl">
                              <a:srgbClr val="000000">
                                <a:alpha val="43137"/>
                              </a:srgbClr>
                            </a:outerShdw>
                          </a:effectLst>
                          <a:latin typeface="+mn-lt"/>
                          <a:ea typeface="+mn-ea"/>
                          <a:cs typeface="+mn-cs"/>
                        </a:rPr>
                        <a:t>Numerical Data</a:t>
                      </a:r>
                      <a:endParaRPr lang="en-US" sz="1200" b="1" u="none" strike="noStrike" kern="1200">
                        <a:solidFill>
                          <a:schemeClr val="bg1"/>
                        </a:solidFill>
                        <a:effectLst>
                          <a:outerShdw blurRad="38100" dist="38100" dir="2700000" algn="tl">
                            <a:srgbClr val="000000">
                              <a:alpha val="43137"/>
                            </a:srgbClr>
                          </a:outerShdw>
                        </a:effectLst>
                        <a:latin typeface="+mn-lt"/>
                        <a:ea typeface="+mn-ea"/>
                        <a:cs typeface="+mn-cs"/>
                      </a:endParaRPr>
                    </a:p>
                  </a:txBody>
                  <a:tcPr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50000"/>
                        <a:lumOff val="5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u="none" strike="noStrike" kern="1200">
                        <a:solidFill>
                          <a:schemeClr val="bg1"/>
                        </a:solidFill>
                        <a:latin typeface="+mn-lt"/>
                        <a:ea typeface="+mn-ea"/>
                        <a:cs typeface="+mn-cs"/>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556790538"/>
                  </a:ext>
                </a:extLst>
              </a:tr>
              <a:tr h="0">
                <a:tc>
                  <a:txBody>
                    <a:bodyPr/>
                    <a:lstStyle/>
                    <a:p>
                      <a:pPr lvl="0" algn="ctr">
                        <a:buNone/>
                      </a:pPr>
                      <a:r>
                        <a:rPr lang="en-US" sz="1200" b="1" u="none" strike="noStrike" noProof="0"/>
                        <a:t>Feature</a:t>
                      </a:r>
                      <a:endParaRPr lang="en-US" sz="1200" b="1"/>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50000"/>
                        <a:lumOff val="50000"/>
                        <a:alpha val="20000"/>
                      </a:schemeClr>
                    </a:solidFill>
                  </a:tcPr>
                </a:tc>
                <a:tc>
                  <a:txBody>
                    <a:bodyPr/>
                    <a:lstStyle/>
                    <a:p>
                      <a:pPr lvl="0" algn="ctr">
                        <a:buNone/>
                      </a:pPr>
                      <a:r>
                        <a:rPr lang="en-US" sz="1200" b="1"/>
                        <a:t>Content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50000"/>
                        <a:lumOff val="50000"/>
                        <a:alpha val="20000"/>
                      </a:schemeClr>
                    </a:solidFill>
                  </a:tcPr>
                </a:tc>
                <a:extLst>
                  <a:ext uri="{0D108BD9-81ED-4DB2-BD59-A6C34878D82A}">
                    <a16:rowId xmlns:a16="http://schemas.microsoft.com/office/drawing/2014/main" val="1858702962"/>
                  </a:ext>
                </a:extLst>
              </a:tr>
              <a:tr h="0">
                <a:tc>
                  <a:txBody>
                    <a:bodyPr/>
                    <a:lstStyle/>
                    <a:p>
                      <a:pPr marL="0" lvl="0" algn="l" defTabSz="914400" rtl="0" eaLnBrk="1" latinLnBrk="0" hangingPunct="1">
                        <a:buNone/>
                      </a:pPr>
                      <a:r>
                        <a:rPr lang="en-US" sz="1100" u="none" strike="noStrike" kern="1200" noProof="0">
                          <a:solidFill>
                            <a:schemeClr val="tx1"/>
                          </a:solidFill>
                          <a:latin typeface="+mn-lt"/>
                          <a:ea typeface="+mn-ea"/>
                          <a:cs typeface="+mn-cs"/>
                        </a:rPr>
                        <a:t>MA Residents Affected</a:t>
                      </a:r>
                      <a:endParaRPr lang="en-US" sz="1100" u="none" strike="noStrike" kern="1200">
                        <a:solidFill>
                          <a:schemeClr val="tx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0" algn="l" defTabSz="914400" rtl="0" eaLnBrk="1" latinLnBrk="0" hangingPunct="1">
                        <a:buNone/>
                      </a:pPr>
                      <a:r>
                        <a:rPr lang="en-US" sz="1100" u="none" strike="noStrike" kern="1200">
                          <a:solidFill>
                            <a:schemeClr val="tx1"/>
                          </a:solidFill>
                          <a:latin typeface="+mn-lt"/>
                          <a:ea typeface="+mn-ea"/>
                          <a:cs typeface="+mn-cs"/>
                        </a:rPr>
                        <a:t>It’s the count of MA resident affected by data breached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38380516"/>
                  </a:ext>
                </a:extLst>
              </a:tr>
              <a:tr h="0">
                <a:tc>
                  <a:txBody>
                    <a:bodyPr/>
                    <a:lstStyle/>
                    <a:p>
                      <a:pPr marL="0" lvl="0" algn="l" defTabSz="914400" rtl="0" eaLnBrk="1" latinLnBrk="0" hangingPunct="1">
                        <a:buNone/>
                      </a:pPr>
                      <a:r>
                        <a:rPr lang="en-US" sz="1100" u="none" strike="noStrike" kern="1200" noProof="0">
                          <a:solidFill>
                            <a:schemeClr val="tx1"/>
                          </a:solidFill>
                          <a:latin typeface="+mn-lt"/>
                          <a:ea typeface="+mn-ea"/>
                          <a:cs typeface="+mn-cs"/>
                        </a:rPr>
                        <a:t>Data Encrypted</a:t>
                      </a:r>
                      <a:endParaRPr lang="en-US" sz="1100" u="none" strike="noStrike" kern="1200">
                        <a:solidFill>
                          <a:schemeClr val="tx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lvl="0" algn="l" defTabSz="914400" rtl="0" eaLnBrk="1" latinLnBrk="0" hangingPunct="1">
                        <a:buNone/>
                      </a:pPr>
                      <a:r>
                        <a:rPr lang="en-US" sz="1100" u="none" strike="noStrike" kern="1200">
                          <a:solidFill>
                            <a:schemeClr val="tx1"/>
                          </a:solidFill>
                          <a:latin typeface="+mn-lt"/>
                          <a:ea typeface="+mn-ea"/>
                          <a:cs typeface="+mn-cs"/>
                        </a:rPr>
                        <a:t>If the data has been encrypted in data breach</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20244177"/>
                  </a:ext>
                </a:extLst>
              </a:tr>
              <a:tr h="0">
                <a:tc>
                  <a:txBody>
                    <a:bodyPr/>
                    <a:lstStyle/>
                    <a:p>
                      <a:pPr marL="0" lvl="0" algn="l" defTabSz="914400" rtl="0" eaLnBrk="1" latinLnBrk="0" hangingPunct="1">
                        <a:buNone/>
                      </a:pPr>
                      <a:r>
                        <a:rPr lang="en-US" sz="1100" u="none" strike="noStrike" kern="1200" noProof="0">
                          <a:solidFill>
                            <a:schemeClr val="tx1"/>
                          </a:solidFill>
                          <a:latin typeface="+mn-lt"/>
                          <a:ea typeface="+mn-ea"/>
                          <a:cs typeface="+mn-cs"/>
                        </a:rPr>
                        <a:t>Date Reported To OCA</a:t>
                      </a:r>
                      <a:endParaRPr lang="en-US" sz="1100" u="none" strike="noStrike" kern="1200">
                        <a:solidFill>
                          <a:schemeClr val="tx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0" algn="l" defTabSz="914400" rtl="0" eaLnBrk="1" latinLnBrk="0" hangingPunct="1">
                        <a:buNone/>
                      </a:pPr>
                      <a:r>
                        <a:rPr lang="en-US" sz="1100" u="none" strike="noStrike" kern="1200">
                          <a:solidFill>
                            <a:schemeClr val="tx1"/>
                          </a:solidFill>
                          <a:latin typeface="+mn-lt"/>
                          <a:ea typeface="+mn-ea"/>
                          <a:cs typeface="+mn-cs"/>
                        </a:rPr>
                        <a:t>Reporting date of data breached to OCA</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42876079"/>
                  </a:ext>
                </a:extLst>
              </a:tr>
            </a:tbl>
          </a:graphicData>
        </a:graphic>
      </p:graphicFrame>
      <p:graphicFrame>
        <p:nvGraphicFramePr>
          <p:cNvPr id="6" name="Table 5">
            <a:extLst>
              <a:ext uri="{FF2B5EF4-FFF2-40B4-BE49-F238E27FC236}">
                <a16:creationId xmlns:a16="http://schemas.microsoft.com/office/drawing/2014/main" id="{DAADB7CB-38FD-9078-B7F0-28A50C1F8D02}"/>
              </a:ext>
            </a:extLst>
          </p:cNvPr>
          <p:cNvGraphicFramePr>
            <a:graphicFrameLocks noGrp="1"/>
          </p:cNvGraphicFramePr>
          <p:nvPr>
            <p:extLst>
              <p:ext uri="{D42A27DB-BD31-4B8C-83A1-F6EECF244321}">
                <p14:modId xmlns:p14="http://schemas.microsoft.com/office/powerpoint/2010/main" val="3512897218"/>
              </p:ext>
            </p:extLst>
          </p:nvPr>
        </p:nvGraphicFramePr>
        <p:xfrm>
          <a:off x="7077454" y="1089051"/>
          <a:ext cx="4798060" cy="973920"/>
        </p:xfrm>
        <a:graphic>
          <a:graphicData uri="http://schemas.openxmlformats.org/drawingml/2006/table">
            <a:tbl>
              <a:tblPr firstRow="1" bandRow="1">
                <a:tableStyleId>{5FD0F851-EC5A-4D38-B0AD-8093EC10F338}</a:tableStyleId>
              </a:tblPr>
              <a:tblGrid>
                <a:gridCol w="2518830">
                  <a:extLst>
                    <a:ext uri="{9D8B030D-6E8A-4147-A177-3AD203B41FA5}">
                      <a16:colId xmlns:a16="http://schemas.microsoft.com/office/drawing/2014/main" val="2498691809"/>
                    </a:ext>
                  </a:extLst>
                </a:gridCol>
                <a:gridCol w="2279230">
                  <a:extLst>
                    <a:ext uri="{9D8B030D-6E8A-4147-A177-3AD203B41FA5}">
                      <a16:colId xmlns:a16="http://schemas.microsoft.com/office/drawing/2014/main" val="4171181349"/>
                    </a:ext>
                  </a:extLst>
                </a:gridCol>
              </a:tblGrid>
              <a:tr h="288000">
                <a:tc gridSpan="2">
                  <a:txBody>
                    <a:bodyPr/>
                    <a:lstStyle/>
                    <a:p>
                      <a:pPr lvl="0" algn="ctr">
                        <a:buNone/>
                      </a:pPr>
                      <a:r>
                        <a:rPr lang="en-US" sz="1200" b="1">
                          <a:solidFill>
                            <a:schemeClr val="bg1"/>
                          </a:solidFill>
                          <a:effectLst>
                            <a:outerShdw blurRad="38100" dist="38100" dir="2700000" algn="tl">
                              <a:srgbClr val="000000">
                                <a:alpha val="43137"/>
                              </a:srgbClr>
                            </a:outerShdw>
                          </a:effectLst>
                        </a:rPr>
                        <a:t>Unique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F7F7F"/>
                    </a:solidFill>
                  </a:tcPr>
                </a:tc>
                <a:tc hMerge="1">
                  <a:txBody>
                    <a:bodyPr/>
                    <a:lstStyle/>
                    <a:p>
                      <a:pPr lvl="0" algn="ctr">
                        <a:buNone/>
                      </a:pPr>
                      <a:endParaRPr lang="en-US" sz="1400" b="1"/>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50000"/>
                        <a:lumOff val="50000"/>
                        <a:alpha val="20000"/>
                      </a:schemeClr>
                    </a:solidFill>
                  </a:tcPr>
                </a:tc>
                <a:extLst>
                  <a:ext uri="{0D108BD9-81ED-4DB2-BD59-A6C34878D82A}">
                    <a16:rowId xmlns:a16="http://schemas.microsoft.com/office/drawing/2014/main" val="380911912"/>
                  </a:ext>
                </a:extLst>
              </a:tr>
              <a:tr h="259200">
                <a:tc>
                  <a:txBody>
                    <a:bodyPr/>
                    <a:lstStyle/>
                    <a:p>
                      <a:pPr lvl="0" algn="ctr">
                        <a:buNone/>
                      </a:pPr>
                      <a:r>
                        <a:rPr lang="en-US" sz="1100" b="1"/>
                        <a:t>Feature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50000"/>
                        <a:lumOff val="50000"/>
                        <a:alpha val="20000"/>
                      </a:schemeClr>
                    </a:solidFill>
                  </a:tcPr>
                </a:tc>
                <a:tc>
                  <a:txBody>
                    <a:bodyPr/>
                    <a:lstStyle/>
                    <a:p>
                      <a:pPr lvl="0" algn="ctr">
                        <a:buNone/>
                      </a:pPr>
                      <a:r>
                        <a:rPr lang="en-US" sz="1100" b="1"/>
                        <a:t>Content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50000"/>
                        <a:lumOff val="50000"/>
                        <a:alpha val="20000"/>
                      </a:schemeClr>
                    </a:solidFill>
                  </a:tcPr>
                </a:tc>
                <a:extLst>
                  <a:ext uri="{0D108BD9-81ED-4DB2-BD59-A6C34878D82A}">
                    <a16:rowId xmlns:a16="http://schemas.microsoft.com/office/drawing/2014/main" val="2491255149"/>
                  </a:ext>
                </a:extLst>
              </a:tr>
              <a:tr h="259200">
                <a:tc>
                  <a:txBody>
                    <a:bodyPr/>
                    <a:lstStyle/>
                    <a:p>
                      <a:pPr lvl="0">
                        <a:buNone/>
                      </a:pPr>
                      <a:r>
                        <a:rPr lang="en-US" sz="1100" u="none" strike="noStrike" noProof="0"/>
                        <a:t>Assigned Breach Number</a:t>
                      </a:r>
                      <a:endParaRPr lang="en-US" sz="110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lvl="0">
                        <a:buNone/>
                      </a:pPr>
                      <a:r>
                        <a:rPr lang="en-US" sz="1100"/>
                        <a:t>Distinctive number assigned to a report by OCA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5351653"/>
                  </a:ext>
                </a:extLst>
              </a:tr>
            </a:tbl>
          </a:graphicData>
        </a:graphic>
      </p:graphicFrame>
      <p:sp>
        <p:nvSpPr>
          <p:cNvPr id="7" name="Cloud 6">
            <a:extLst>
              <a:ext uri="{FF2B5EF4-FFF2-40B4-BE49-F238E27FC236}">
                <a16:creationId xmlns:a16="http://schemas.microsoft.com/office/drawing/2014/main" id="{55011CF6-2F2A-BD70-E248-BFC186248C56}"/>
              </a:ext>
            </a:extLst>
          </p:cNvPr>
          <p:cNvSpPr/>
          <p:nvPr/>
        </p:nvSpPr>
        <p:spPr>
          <a:xfrm>
            <a:off x="5733533" y="2374964"/>
            <a:ext cx="2042160" cy="1572928"/>
          </a:xfrm>
          <a:prstGeom prst="cloud">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a:solidFill>
                  <a:schemeClr val="tx1"/>
                </a:solidFill>
                <a:effectLst>
                  <a:outerShdw blurRad="38100" dist="38100" dir="2700000" algn="tl">
                    <a:srgbClr val="000000">
                      <a:alpha val="43137"/>
                    </a:srgbClr>
                  </a:outerShdw>
                </a:effectLst>
              </a:rPr>
              <a:t>Application Dataset</a:t>
            </a:r>
          </a:p>
        </p:txBody>
      </p:sp>
      <p:cxnSp>
        <p:nvCxnSpPr>
          <p:cNvPr id="10" name="Connector: Elbow 9">
            <a:extLst>
              <a:ext uri="{FF2B5EF4-FFF2-40B4-BE49-F238E27FC236}">
                <a16:creationId xmlns:a16="http://schemas.microsoft.com/office/drawing/2014/main" id="{938FA123-C09A-0A0C-0B80-A76A41468C58}"/>
              </a:ext>
            </a:extLst>
          </p:cNvPr>
          <p:cNvCxnSpPr>
            <a:cxnSpLocks/>
            <a:stCxn id="7" idx="0"/>
            <a:endCxn id="3" idx="0"/>
          </p:cNvCxnSpPr>
          <p:nvPr/>
        </p:nvCxnSpPr>
        <p:spPr>
          <a:xfrm>
            <a:off x="7773991" y="3161428"/>
            <a:ext cx="1773526" cy="708625"/>
          </a:xfrm>
          <a:prstGeom prst="bentConnector2">
            <a:avLst/>
          </a:prstGeom>
          <a:ln w="28575">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D8DF00A-9EDA-A945-CC25-CEED975DE423}"/>
              </a:ext>
            </a:extLst>
          </p:cNvPr>
          <p:cNvCxnSpPr>
            <a:cxnSpLocks/>
          </p:cNvCxnSpPr>
          <p:nvPr/>
        </p:nvCxnSpPr>
        <p:spPr>
          <a:xfrm rot="16200000" flipV="1">
            <a:off x="6618701" y="1996646"/>
            <a:ext cx="841272" cy="2"/>
          </a:xfrm>
          <a:prstGeom prst="bentConnector4">
            <a:avLst>
              <a:gd name="adj1" fmla="val 22227"/>
              <a:gd name="adj2" fmla="val 11430100000"/>
            </a:avLst>
          </a:prstGeom>
          <a:ln w="28575">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4ADAB-7567-0D58-D387-2BC0B99E6833}"/>
              </a:ext>
            </a:extLst>
          </p:cNvPr>
          <p:cNvCxnSpPr>
            <a:cxnSpLocks/>
            <a:stCxn id="7" idx="1"/>
          </p:cNvCxnSpPr>
          <p:nvPr/>
        </p:nvCxnSpPr>
        <p:spPr>
          <a:xfrm rot="5400000" flipH="1">
            <a:off x="5906570" y="3098175"/>
            <a:ext cx="76161" cy="1619925"/>
          </a:xfrm>
          <a:prstGeom prst="bentConnector4">
            <a:avLst>
              <a:gd name="adj1" fmla="val -300154"/>
              <a:gd name="adj2" fmla="val 66342"/>
            </a:avLst>
          </a:prstGeom>
          <a:ln w="28575">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62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5739950-68F4-A44A-1EAF-809F658D1AD4}"/>
              </a:ext>
            </a:extLst>
          </p:cNvPr>
          <p:cNvSpPr/>
          <p:nvPr/>
        </p:nvSpPr>
        <p:spPr>
          <a:xfrm>
            <a:off x="7258565" y="3677588"/>
            <a:ext cx="3803627" cy="2543114"/>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9B2B2E11-28A4-1BB7-3ED0-279E228F6366}"/>
              </a:ext>
            </a:extLst>
          </p:cNvPr>
          <p:cNvSpPr>
            <a:spLocks noGrp="1"/>
          </p:cNvSpPr>
          <p:nvPr>
            <p:ph type="title"/>
          </p:nvPr>
        </p:nvSpPr>
        <p:spPr>
          <a:xfrm>
            <a:off x="952500" y="507667"/>
            <a:ext cx="6507216" cy="432465"/>
          </a:xfrm>
        </p:spPr>
        <p:txBody>
          <a:bodyPr>
            <a:normAutofit fontScale="90000"/>
          </a:bodyPr>
          <a:lstStyle/>
          <a:p>
            <a:r>
              <a:rPr lang="en-CA" dirty="0"/>
              <a:t>UNDERSTANDING THE DATA</a:t>
            </a:r>
          </a:p>
        </p:txBody>
      </p:sp>
      <p:sp>
        <p:nvSpPr>
          <p:cNvPr id="11" name="Rectangle 10">
            <a:extLst>
              <a:ext uri="{FF2B5EF4-FFF2-40B4-BE49-F238E27FC236}">
                <a16:creationId xmlns:a16="http://schemas.microsoft.com/office/drawing/2014/main" id="{4272DBE0-49B4-1244-ADF1-AF25B1CC0E81}"/>
              </a:ext>
            </a:extLst>
          </p:cNvPr>
          <p:cNvSpPr/>
          <p:nvPr/>
        </p:nvSpPr>
        <p:spPr>
          <a:xfrm>
            <a:off x="952500" y="2295425"/>
            <a:ext cx="5549900" cy="2764256"/>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effectLst>
                  <a:outerShdw blurRad="38100" dist="38100" dir="2700000" algn="tl">
                    <a:srgbClr val="000000">
                      <a:alpha val="43137"/>
                    </a:srgbClr>
                  </a:outerShdw>
                </a:effectLst>
              </a:rPr>
              <a:t>Missing Values</a:t>
            </a:r>
          </a:p>
          <a:p>
            <a:endParaRPr lang="en-US" sz="1000" b="1" dirty="0">
              <a:solidFill>
                <a:schemeClr val="tx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1400" dirty="0">
                <a:solidFill>
                  <a:schemeClr val="tx1"/>
                </a:solidFill>
              </a:rPr>
              <a:t>Breach Type Description</a:t>
            </a:r>
          </a:p>
          <a:p>
            <a:pPr marL="285750" indent="-285750">
              <a:buFont typeface="Arial" panose="020B0604020202020204" pitchFamily="34" charset="0"/>
              <a:buChar char="•"/>
            </a:pPr>
            <a:r>
              <a:rPr lang="en-US" sz="1400" dirty="0">
                <a:solidFill>
                  <a:schemeClr val="tx1"/>
                </a:solidFill>
              </a:rPr>
              <a:t>Breach Occur at the Reporting Entity?</a:t>
            </a:r>
          </a:p>
          <a:p>
            <a:pPr marL="285750" indent="-285750">
              <a:buFont typeface="Arial" panose="020B0604020202020204" pitchFamily="34" charset="0"/>
              <a:buChar char="•"/>
            </a:pPr>
            <a:r>
              <a:rPr lang="en-US" sz="1400" dirty="0">
                <a:solidFill>
                  <a:schemeClr val="tx1"/>
                </a:solidFill>
              </a:rPr>
              <a:t>MA Residents Affected</a:t>
            </a:r>
          </a:p>
          <a:p>
            <a:pPr marL="285750" indent="-285750">
              <a:buFont typeface="Arial" panose="020B0604020202020204" pitchFamily="34" charset="0"/>
              <a:buChar char="•"/>
            </a:pPr>
            <a:r>
              <a:rPr lang="en-US" sz="1400" dirty="0" err="1">
                <a:solidFill>
                  <a:schemeClr val="tx1"/>
                </a:solidFill>
              </a:rPr>
              <a:t>SSNBreached</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Account Number Breached</a:t>
            </a:r>
          </a:p>
          <a:p>
            <a:pPr marL="285750" indent="-285750">
              <a:buFont typeface="Arial" panose="020B0604020202020204" pitchFamily="34" charset="0"/>
              <a:buChar char="•"/>
            </a:pPr>
            <a:r>
              <a:rPr lang="en-US" sz="1400" dirty="0">
                <a:solidFill>
                  <a:schemeClr val="tx1"/>
                </a:solidFill>
              </a:rPr>
              <a:t>Drivers Licenses Breached</a:t>
            </a:r>
          </a:p>
          <a:p>
            <a:pPr marL="285750" indent="-285750">
              <a:buFont typeface="Arial" panose="020B0604020202020204" pitchFamily="34" charset="0"/>
              <a:buChar char="•"/>
            </a:pPr>
            <a:r>
              <a:rPr lang="en-US" sz="1400" dirty="0">
                <a:solidFill>
                  <a:schemeClr val="tx1"/>
                </a:solidFill>
              </a:rPr>
              <a:t>Credit Debit Numbers Breached</a:t>
            </a:r>
          </a:p>
          <a:p>
            <a:pPr marL="285750" indent="-285750">
              <a:buFont typeface="Arial" panose="020B0604020202020204" pitchFamily="34" charset="0"/>
              <a:buChar char="•"/>
            </a:pPr>
            <a:r>
              <a:rPr lang="en-US" sz="1400" dirty="0">
                <a:solidFill>
                  <a:schemeClr val="tx1"/>
                </a:solidFill>
              </a:rPr>
              <a:t>Provided Credit Monitoring</a:t>
            </a:r>
          </a:p>
          <a:p>
            <a:pPr marL="285750" indent="-285750">
              <a:buFont typeface="Arial" panose="020B0604020202020204" pitchFamily="34" charset="0"/>
              <a:buChar char="•"/>
            </a:pPr>
            <a:r>
              <a:rPr lang="en-US" sz="1400" dirty="0">
                <a:solidFill>
                  <a:schemeClr val="tx1"/>
                </a:solidFill>
              </a:rPr>
              <a:t>Data Encrypted</a:t>
            </a:r>
          </a:p>
          <a:p>
            <a:pPr marL="285750" indent="-285750">
              <a:buFont typeface="Arial" panose="020B0604020202020204" pitchFamily="34" charset="0"/>
              <a:buChar char="•"/>
            </a:pPr>
            <a:r>
              <a:rPr lang="en-US" sz="1400" dirty="0">
                <a:solidFill>
                  <a:schemeClr val="tx1"/>
                </a:solidFill>
              </a:rPr>
              <a:t>Mobile Device Lost Stolen</a:t>
            </a:r>
            <a:endParaRPr lang="en-US" sz="1600" dirty="0">
              <a:solidFill>
                <a:schemeClr val="tx1"/>
              </a:solidFill>
            </a:endParaRPr>
          </a:p>
        </p:txBody>
      </p:sp>
      <p:sp>
        <p:nvSpPr>
          <p:cNvPr id="12" name="Rectangle 11">
            <a:extLst>
              <a:ext uri="{FF2B5EF4-FFF2-40B4-BE49-F238E27FC236}">
                <a16:creationId xmlns:a16="http://schemas.microsoft.com/office/drawing/2014/main" id="{D608B470-D8FF-9C62-52B3-E28466D2ABC4}"/>
              </a:ext>
            </a:extLst>
          </p:cNvPr>
          <p:cNvSpPr/>
          <p:nvPr/>
        </p:nvSpPr>
        <p:spPr>
          <a:xfrm>
            <a:off x="952500" y="5180865"/>
            <a:ext cx="5549900" cy="1002089"/>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600" b="1" dirty="0">
                <a:solidFill>
                  <a:schemeClr val="tx1"/>
                </a:solidFill>
                <a:effectLst>
                  <a:outerShdw blurRad="38100" dist="38100" dir="2700000" algn="tl">
                    <a:srgbClr val="000000">
                      <a:alpha val="43137"/>
                    </a:srgbClr>
                  </a:outerShdw>
                </a:effectLst>
              </a:rPr>
              <a:t>Groups by</a:t>
            </a:r>
          </a:p>
          <a:p>
            <a:endParaRPr lang="en-US" sz="1000" b="1" dirty="0">
              <a:solidFill>
                <a:schemeClr val="tx1"/>
              </a:solidFill>
              <a:effectLst>
                <a:outerShdw blurRad="38100" dist="38100" dir="2700000" algn="tl">
                  <a:srgbClr val="000000">
                    <a:alpha val="43137"/>
                  </a:srgbClr>
                </a:outerShdw>
              </a:effectLst>
            </a:endParaRPr>
          </a:p>
          <a:p>
            <a:pPr marL="285750" indent="-285750">
              <a:buFont typeface="Arial"/>
              <a:buChar char="•"/>
            </a:pPr>
            <a:r>
              <a:rPr lang="en-US" sz="1400" dirty="0">
                <a:solidFill>
                  <a:schemeClr val="tx1"/>
                </a:solidFill>
              </a:rPr>
              <a:t>Breach Type</a:t>
            </a:r>
          </a:p>
          <a:p>
            <a:pPr marL="285750" indent="-285750">
              <a:buFont typeface="Arial"/>
              <a:buChar char="•"/>
            </a:pPr>
            <a:r>
              <a:rPr lang="en-US" sz="1400" dirty="0">
                <a:solidFill>
                  <a:schemeClr val="tx1"/>
                </a:solidFill>
              </a:rPr>
              <a:t>Reported Year</a:t>
            </a:r>
            <a:endParaRPr lang="en-US" sz="1600" b="1" dirty="0">
              <a:solidFill>
                <a:schemeClr val="tx1"/>
              </a:solidFill>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5DE32750-6149-6F9D-DB0A-41E1A5151BEF}"/>
              </a:ext>
            </a:extLst>
          </p:cNvPr>
          <p:cNvSpPr/>
          <p:nvPr/>
        </p:nvSpPr>
        <p:spPr>
          <a:xfrm>
            <a:off x="7258565" y="940132"/>
            <a:ext cx="3803627" cy="2629305"/>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dirty="0">
              <a:solidFill>
                <a:schemeClr val="tx1"/>
              </a:solidFill>
            </a:endParaRPr>
          </a:p>
        </p:txBody>
      </p:sp>
      <p:sp>
        <p:nvSpPr>
          <p:cNvPr id="4" name="Rectangle 3">
            <a:extLst>
              <a:ext uri="{FF2B5EF4-FFF2-40B4-BE49-F238E27FC236}">
                <a16:creationId xmlns:a16="http://schemas.microsoft.com/office/drawing/2014/main" id="{9243A770-5ED1-877D-A20B-3DCDCA9B4A05}"/>
              </a:ext>
            </a:extLst>
          </p:cNvPr>
          <p:cNvSpPr/>
          <p:nvPr/>
        </p:nvSpPr>
        <p:spPr>
          <a:xfrm>
            <a:off x="952500" y="1281645"/>
            <a:ext cx="5549900" cy="892596"/>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effectLst>
                  <a:outerShdw blurRad="38100" dist="38100" dir="2700000" algn="tl">
                    <a:srgbClr val="000000">
                      <a:alpha val="43137"/>
                    </a:srgbClr>
                  </a:outerShdw>
                </a:effectLst>
              </a:rPr>
              <a:t>File Format</a:t>
            </a:r>
          </a:p>
          <a:p>
            <a:endParaRPr lang="en-US" sz="900" b="1" dirty="0">
              <a:solidFill>
                <a:schemeClr val="tx1"/>
              </a:solidFill>
              <a:effectLst>
                <a:outerShdw blurRad="38100" dist="38100" dir="2700000" algn="tl">
                  <a:srgbClr val="000000">
                    <a:alpha val="43137"/>
                  </a:srgbClr>
                </a:outerShdw>
              </a:effectLst>
            </a:endParaRPr>
          </a:p>
          <a:p>
            <a:r>
              <a:rPr lang="en-US" sz="1400" dirty="0">
                <a:solidFill>
                  <a:schemeClr val="tx1"/>
                </a:solidFill>
              </a:rPr>
              <a:t>The dataset was created from 7 pdf files grouped in an Excel file (xlsx)</a:t>
            </a:r>
          </a:p>
        </p:txBody>
      </p:sp>
      <p:pic>
        <p:nvPicPr>
          <p:cNvPr id="5" name="Picture 5" descr="Chart, bar chart&#10;&#10;Description automatically generated">
            <a:extLst>
              <a:ext uri="{FF2B5EF4-FFF2-40B4-BE49-F238E27FC236}">
                <a16:creationId xmlns:a16="http://schemas.microsoft.com/office/drawing/2014/main" id="{D409140C-D7EF-9948-9F48-30A6B012F16C}"/>
              </a:ext>
            </a:extLst>
          </p:cNvPr>
          <p:cNvPicPr>
            <a:picLocks noChangeAspect="1"/>
          </p:cNvPicPr>
          <p:nvPr/>
        </p:nvPicPr>
        <p:blipFill>
          <a:blip r:embed="rId2"/>
          <a:stretch>
            <a:fillRect/>
          </a:stretch>
        </p:blipFill>
        <p:spPr>
          <a:xfrm>
            <a:off x="7286960" y="1082884"/>
            <a:ext cx="3574080" cy="2425103"/>
          </a:xfrm>
          <a:prstGeom prst="rect">
            <a:avLst/>
          </a:prstGeom>
        </p:spPr>
      </p:pic>
      <p:pic>
        <p:nvPicPr>
          <p:cNvPr id="6" name="Picture 6" descr="Chart, bar chart&#10;&#10;Description automatically generated">
            <a:extLst>
              <a:ext uri="{FF2B5EF4-FFF2-40B4-BE49-F238E27FC236}">
                <a16:creationId xmlns:a16="http://schemas.microsoft.com/office/drawing/2014/main" id="{533EF439-D8C9-01A7-A998-C9282DAA52A0}"/>
              </a:ext>
            </a:extLst>
          </p:cNvPr>
          <p:cNvPicPr>
            <a:picLocks noChangeAspect="1"/>
          </p:cNvPicPr>
          <p:nvPr/>
        </p:nvPicPr>
        <p:blipFill>
          <a:blip r:embed="rId3"/>
          <a:stretch>
            <a:fillRect/>
          </a:stretch>
        </p:blipFill>
        <p:spPr>
          <a:xfrm>
            <a:off x="7452097" y="3852505"/>
            <a:ext cx="3335775" cy="2260304"/>
          </a:xfrm>
          <a:prstGeom prst="rect">
            <a:avLst/>
          </a:prstGeom>
        </p:spPr>
      </p:pic>
      <p:sp>
        <p:nvSpPr>
          <p:cNvPr id="3" name="Rectangle 2">
            <a:extLst>
              <a:ext uri="{FF2B5EF4-FFF2-40B4-BE49-F238E27FC236}">
                <a16:creationId xmlns:a16="http://schemas.microsoft.com/office/drawing/2014/main" id="{D9038DFB-A46B-7054-47EF-E9F2DF1ED267}"/>
              </a:ext>
            </a:extLst>
          </p:cNvPr>
          <p:cNvSpPr/>
          <p:nvPr/>
        </p:nvSpPr>
        <p:spPr>
          <a:xfrm>
            <a:off x="7623384" y="279556"/>
            <a:ext cx="2993199" cy="1002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solidFill>
                  <a:schemeClr val="tx1"/>
                </a:solidFill>
                <a:effectLst>
                  <a:outerShdw blurRad="38100" dist="38100" dir="2700000" algn="tl">
                    <a:srgbClr val="000000">
                      <a:alpha val="43137"/>
                    </a:srgbClr>
                  </a:outerShdw>
                </a:effectLst>
              </a:rPr>
              <a:t>Visualization Examples</a:t>
            </a:r>
          </a:p>
        </p:txBody>
      </p:sp>
    </p:spTree>
    <p:extLst>
      <p:ext uri="{BB962C8B-B14F-4D97-AF65-F5344CB8AC3E}">
        <p14:creationId xmlns:p14="http://schemas.microsoft.com/office/powerpoint/2010/main" val="274980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2E11-28A4-1BB7-3ED0-279E228F6366}"/>
              </a:ext>
            </a:extLst>
          </p:cNvPr>
          <p:cNvSpPr>
            <a:spLocks noGrp="1"/>
          </p:cNvSpPr>
          <p:nvPr>
            <p:ph type="title"/>
          </p:nvPr>
        </p:nvSpPr>
        <p:spPr/>
        <p:txBody>
          <a:bodyPr>
            <a:normAutofit fontScale="90000"/>
          </a:bodyPr>
          <a:lstStyle/>
          <a:p>
            <a:r>
              <a:rPr lang="en-CA"/>
              <a:t>Transforming THE DATA</a:t>
            </a:r>
          </a:p>
        </p:txBody>
      </p:sp>
      <p:sp>
        <p:nvSpPr>
          <p:cNvPr id="11" name="Rectangle 10">
            <a:extLst>
              <a:ext uri="{FF2B5EF4-FFF2-40B4-BE49-F238E27FC236}">
                <a16:creationId xmlns:a16="http://schemas.microsoft.com/office/drawing/2014/main" id="{4272DBE0-49B4-1244-ADF1-AF25B1CC0E81}"/>
              </a:ext>
            </a:extLst>
          </p:cNvPr>
          <p:cNvSpPr/>
          <p:nvPr/>
        </p:nvSpPr>
        <p:spPr>
          <a:xfrm>
            <a:off x="952500" y="2526296"/>
            <a:ext cx="5031740" cy="1026821"/>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chemeClr val="tx1"/>
                </a:solidFill>
              </a:rPr>
              <a:t>Create a new column Reported Year so we could do the plots easier</a:t>
            </a:r>
          </a:p>
        </p:txBody>
      </p:sp>
      <p:sp>
        <p:nvSpPr>
          <p:cNvPr id="12" name="Rectangle 11">
            <a:extLst>
              <a:ext uri="{FF2B5EF4-FFF2-40B4-BE49-F238E27FC236}">
                <a16:creationId xmlns:a16="http://schemas.microsoft.com/office/drawing/2014/main" id="{D608B470-D8FF-9C62-52B3-E28466D2ABC4}"/>
              </a:ext>
            </a:extLst>
          </p:cNvPr>
          <p:cNvSpPr/>
          <p:nvPr/>
        </p:nvSpPr>
        <p:spPr>
          <a:xfrm>
            <a:off x="952500" y="3726575"/>
            <a:ext cx="5031740" cy="1026821"/>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chemeClr val="tx1"/>
                </a:solidFill>
              </a:rPr>
              <a:t>Filtering the data breach for electronic only</a:t>
            </a:r>
          </a:p>
        </p:txBody>
      </p:sp>
      <p:sp>
        <p:nvSpPr>
          <p:cNvPr id="4" name="Rectangle 3">
            <a:extLst>
              <a:ext uri="{FF2B5EF4-FFF2-40B4-BE49-F238E27FC236}">
                <a16:creationId xmlns:a16="http://schemas.microsoft.com/office/drawing/2014/main" id="{9243A770-5ED1-877D-A20B-3DCDCA9B4A05}"/>
              </a:ext>
            </a:extLst>
          </p:cNvPr>
          <p:cNvSpPr/>
          <p:nvPr/>
        </p:nvSpPr>
        <p:spPr>
          <a:xfrm>
            <a:off x="952500" y="1281644"/>
            <a:ext cx="5031740" cy="1026821"/>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chemeClr val="tx1"/>
                </a:solidFill>
              </a:rPr>
              <a:t>Deleted 85 rows – NAs in Number of Residents column</a:t>
            </a:r>
          </a:p>
        </p:txBody>
      </p:sp>
      <p:sp>
        <p:nvSpPr>
          <p:cNvPr id="5" name="Rectangle 4">
            <a:extLst>
              <a:ext uri="{FF2B5EF4-FFF2-40B4-BE49-F238E27FC236}">
                <a16:creationId xmlns:a16="http://schemas.microsoft.com/office/drawing/2014/main" id="{80F237A3-19B2-AA6C-544F-350E76972112}"/>
              </a:ext>
            </a:extLst>
          </p:cNvPr>
          <p:cNvSpPr/>
          <p:nvPr/>
        </p:nvSpPr>
        <p:spPr>
          <a:xfrm>
            <a:off x="6256322" y="2558175"/>
            <a:ext cx="5031740" cy="1026821"/>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dirty="0">
                <a:solidFill>
                  <a:schemeClr val="tx1"/>
                </a:solidFill>
              </a:rPr>
              <a:t>Replaced NAs for “No”</a:t>
            </a:r>
          </a:p>
        </p:txBody>
      </p:sp>
      <p:sp>
        <p:nvSpPr>
          <p:cNvPr id="3" name="Rectangle 2">
            <a:extLst>
              <a:ext uri="{FF2B5EF4-FFF2-40B4-BE49-F238E27FC236}">
                <a16:creationId xmlns:a16="http://schemas.microsoft.com/office/drawing/2014/main" id="{3E5589DC-5E33-5128-AB94-A565F4AFE696}"/>
              </a:ext>
            </a:extLst>
          </p:cNvPr>
          <p:cNvSpPr/>
          <p:nvPr/>
        </p:nvSpPr>
        <p:spPr>
          <a:xfrm>
            <a:off x="6256321" y="1282139"/>
            <a:ext cx="5031740" cy="1026821"/>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dirty="0">
                <a:solidFill>
                  <a:schemeClr val="tx1"/>
                </a:solidFill>
              </a:rPr>
              <a:t>Rename column name replacing spaces with _</a:t>
            </a:r>
          </a:p>
        </p:txBody>
      </p:sp>
    </p:spTree>
    <p:extLst>
      <p:ext uri="{BB962C8B-B14F-4D97-AF65-F5344CB8AC3E}">
        <p14:creationId xmlns:p14="http://schemas.microsoft.com/office/powerpoint/2010/main" val="1878848090"/>
      </p:ext>
    </p:extLst>
  </p:cSld>
  <p:clrMapOvr>
    <a:masterClrMapping/>
  </p:clrMapOvr>
</p:sld>
</file>

<file path=ppt/theme/theme1.xml><?xml version="1.0" encoding="utf-8"?>
<a:theme xmlns:a="http://schemas.openxmlformats.org/drawingml/2006/main" name="Afterglow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7</TotalTime>
  <Words>880</Words>
  <Application>Microsoft Office PowerPoint</Application>
  <PresentationFormat>Widescreen</PresentationFormat>
  <Paragraphs>122</Paragraphs>
  <Slides>10</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Trade Gothic Next Cond</vt:lpstr>
      <vt:lpstr>Trade Gothic Next Light</vt:lpstr>
      <vt:lpstr>Trade Gothic Next Light (Body)</vt:lpstr>
      <vt:lpstr>AfterglowVTI</vt:lpstr>
      <vt:lpstr>course project</vt:lpstr>
      <vt:lpstr>Our group</vt:lpstr>
      <vt:lpstr>background</vt:lpstr>
      <vt:lpstr>PROBLEM</vt:lpstr>
      <vt:lpstr>proposal</vt:lpstr>
      <vt:lpstr>UNDERSTANDING THE DATa</vt:lpstr>
      <vt:lpstr>UNDERSTANDING THE data</vt:lpstr>
      <vt:lpstr>UNDERSTANDING THE DATA</vt:lpstr>
      <vt:lpstr>Transforming THE DATA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Do Val Goncalves Tudeia</dc:creator>
  <cp:lastModifiedBy>Eduardo Chavez Barrientos</cp:lastModifiedBy>
  <cp:revision>59</cp:revision>
  <dcterms:created xsi:type="dcterms:W3CDTF">2023-02-28T13:28:56Z</dcterms:created>
  <dcterms:modified xsi:type="dcterms:W3CDTF">2023-03-24T16:15:29Z</dcterms:modified>
</cp:coreProperties>
</file>