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66523-D2E1-4CD5-BB70-D8FCC65B1028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430C-5CB7-40F0-BFB5-E576583A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753-FDB2-4B2C-B912-890E50E8E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5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753-FDB2-4B2C-B912-890E50E8E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753-FDB2-4B2C-B912-890E50E8E4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753-FDB2-4B2C-B912-890E50E8E4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2C8-2DC1-4DCC-A2AB-0E8B9A370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461C-57B2-4AF2-A577-46E884FCD5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8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2C8-2DC1-4DCC-A2AB-0E8B9A370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461C-57B2-4AF2-A577-46E884FCD5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1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2C8-2DC1-4DCC-A2AB-0E8B9A370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461C-57B2-4AF2-A577-46E884FCD5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667000" y="0"/>
            <a:ext cx="6477000" cy="1066800"/>
          </a:xfrm>
          <a:prstGeom prst="rect">
            <a:avLst/>
          </a:prstGeom>
          <a:gradFill rotWithShape="0">
            <a:gsLst>
              <a:gs pos="0">
                <a:srgbClr val="500000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5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1524000"/>
            <a:ext cx="1524000" cy="5334000"/>
          </a:xfrm>
          <a:prstGeom prst="rect">
            <a:avLst/>
          </a:prstGeom>
          <a:gradFill rotWithShape="0">
            <a:gsLst>
              <a:gs pos="0">
                <a:srgbClr val="500000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1" descr="tamu engr star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3337"/>
            <a:ext cx="4159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-45719" y="-69215"/>
            <a:ext cx="583692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600000"/>
                </a:solidFill>
                <a:latin typeface="Arial Black" pitchFamily="34" charset="0"/>
              </a:rPr>
              <a:t>ELECTRONIC</a:t>
            </a:r>
            <a:r>
              <a:rPr lang="en-US" sz="3200" b="1" dirty="0">
                <a:solidFill>
                  <a:srgbClr val="EEECE1"/>
                </a:solidFill>
                <a:latin typeface="Arial Black" pitchFamily="34" charset="0"/>
              </a:rPr>
              <a:t>    </a:t>
            </a:r>
            <a:r>
              <a:rPr lang="en-US" sz="3200" b="1" dirty="0">
                <a:solidFill>
                  <a:prstClr val="white">
                    <a:lumMod val="50000"/>
                  </a:prstClr>
                </a:solidFill>
                <a:latin typeface="Arial Black" pitchFamily="34" charset="0"/>
              </a:rPr>
              <a:t>SYSTEMS</a:t>
            </a:r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7112" y="5416967"/>
            <a:ext cx="1280688" cy="137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B2C8-2DC1-4DCC-A2AB-0E8B9A370B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461C-57B2-4AF2-A577-46E884FCD5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6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62141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77975"/>
            <a:ext cx="9144000" cy="1470025"/>
          </a:xfrm>
        </p:spPr>
        <p:txBody>
          <a:bodyPr/>
          <a:lstStyle/>
          <a:p>
            <a:pPr algn="ctr"/>
            <a:r>
              <a:rPr lang="en-US" sz="7200" dirty="0" smtClean="0">
                <a:latin typeface="Borg-9" pitchFamily="34" charset="0"/>
              </a:rPr>
              <a:t>NESI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NanoRacks</a:t>
            </a:r>
            <a:r>
              <a:rPr lang="en-US" sz="4800" dirty="0" smtClean="0"/>
              <a:t> Embedded</a:t>
            </a:r>
            <a:br>
              <a:rPr lang="en-US" sz="4800" dirty="0" smtClean="0"/>
            </a:br>
            <a:r>
              <a:rPr lang="en-US" sz="4800" dirty="0" smtClean="0"/>
              <a:t>System Integration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/>
              <a:t>Board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HARDWARE</a:t>
            </a:r>
          </a:p>
          <a:p>
            <a:r>
              <a:rPr lang="en-US" sz="4400" b="1" dirty="0" smtClean="0">
                <a:solidFill>
                  <a:schemeClr val="tx1"/>
                </a:solidFill>
              </a:rPr>
              <a:t>Functional Design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Clock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96701" y="2753977"/>
            <a:ext cx="4150598" cy="1850354"/>
            <a:chOff x="5092733" y="2774266"/>
            <a:chExt cx="4150598" cy="1850354"/>
          </a:xfrm>
        </p:grpSpPr>
        <p:sp>
          <p:nvSpPr>
            <p:cNvPr id="4" name="Rectangle 3"/>
            <p:cNvSpPr/>
            <p:nvPr/>
          </p:nvSpPr>
          <p:spPr>
            <a:xfrm>
              <a:off x="5092733" y="2774266"/>
              <a:ext cx="814581" cy="1850354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7314" y="3212972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7314" y="3876211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5" idx="3"/>
              <a:endCxn id="13" idx="1"/>
            </p:cNvCxnSpPr>
            <p:nvPr/>
          </p:nvCxnSpPr>
          <p:spPr>
            <a:xfrm>
              <a:off x="6364514" y="3403472"/>
              <a:ext cx="126863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12" idx="1"/>
            </p:cNvCxnSpPr>
            <p:nvPr/>
          </p:nvCxnSpPr>
          <p:spPr>
            <a:xfrm>
              <a:off x="6364514" y="4066711"/>
              <a:ext cx="126863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7633153" y="2823143"/>
              <a:ext cx="1610178" cy="1752600"/>
              <a:chOff x="7315200" y="2823143"/>
              <a:chExt cx="1610178" cy="1752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315200" y="3876211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15200" y="3212972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772399" y="2823143"/>
                <a:ext cx="1144815" cy="17526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772400" y="3376277"/>
                <a:ext cx="1152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32.768 K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Oscillator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244579" y="3249583"/>
              <a:ext cx="671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SOSCI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8656" y="3912822"/>
              <a:ext cx="823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SOSCO</a:t>
              </a:r>
              <a:endParaRPr lang="en-US" sz="14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89908" y="2753977"/>
            <a:ext cx="8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PIC24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7620000" y="5257800"/>
            <a:ext cx="1524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Power Drivers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80397" y="1421774"/>
            <a:ext cx="224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Power Driver A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17691" y="1490303"/>
            <a:ext cx="5525909" cy="4134642"/>
            <a:chOff x="444809" y="1490303"/>
            <a:chExt cx="5525909" cy="4134642"/>
          </a:xfrm>
        </p:grpSpPr>
        <p:sp>
          <p:nvSpPr>
            <p:cNvPr id="58" name="TextBox 57"/>
            <p:cNvSpPr txBox="1"/>
            <p:nvPr/>
          </p:nvSpPr>
          <p:spPr>
            <a:xfrm>
              <a:off x="3859134" y="1490303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IC4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44809" y="1508790"/>
              <a:ext cx="5525909" cy="4116155"/>
              <a:chOff x="444809" y="1508790"/>
              <a:chExt cx="5525909" cy="411615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960588" y="2570662"/>
                <a:ext cx="101013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3414634" y="2725917"/>
                <a:ext cx="457200" cy="3238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735434" y="2393290"/>
                <a:ext cx="533400" cy="3420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71934" y="2393289"/>
                <a:ext cx="67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7/8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3734" y="2037262"/>
                <a:ext cx="736600" cy="533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27334" y="2127236"/>
                <a:ext cx="533400" cy="3420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41304" y="2113591"/>
                <a:ext cx="36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281034" y="2069168"/>
                <a:ext cx="823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782934" y="1873020"/>
                <a:ext cx="977900" cy="1344483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808334" y="1935252"/>
                <a:ext cx="9525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Low</a:t>
                </a:r>
              </a:p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Side</a:t>
                </a:r>
              </a:p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Power</a:t>
                </a:r>
              </a:p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Driver</a:t>
                </a:r>
              </a:p>
            </p:txBody>
          </p:sp>
          <p:cxnSp>
            <p:nvCxnSpPr>
              <p:cNvPr id="13" name="Straight Connector 12"/>
              <p:cNvCxnSpPr>
                <a:stCxn id="7" idx="3"/>
                <a:endCxn id="28" idx="1"/>
              </p:cNvCxnSpPr>
              <p:nvPr/>
            </p:nvCxnSpPr>
            <p:spPr>
              <a:xfrm flipV="1">
                <a:off x="2030334" y="2298257"/>
                <a:ext cx="1397000" cy="570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95501" y="3168945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971701" y="3245145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7901" y="3321345"/>
                <a:ext cx="152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>
                <a:stCxn id="70" idx="1"/>
              </p:cNvCxnSpPr>
              <p:nvPr/>
            </p:nvCxnSpPr>
            <p:spPr>
              <a:xfrm rot="10800000" flipV="1">
                <a:off x="3146142" y="2887843"/>
                <a:ext cx="268493" cy="247738"/>
              </a:xfrm>
              <a:prstGeom prst="bentConnector3">
                <a:avLst>
                  <a:gd name="adj1" fmla="val 10763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2072715" y="1944314"/>
                <a:ext cx="13122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</a:rPr>
                  <a:t>Enable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57200" y="1508791"/>
                <a:ext cx="914400" cy="41161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44809" y="1508790"/>
                <a:ext cx="921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white"/>
                    </a:solidFill>
                  </a:rPr>
                  <a:t>PIC24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2064" y="2071707"/>
                <a:ext cx="989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DO E7</a:t>
                </a:r>
                <a:endParaRPr lang="en-US" b="1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475644" y="824292"/>
            <a:ext cx="1902170" cy="2087566"/>
            <a:chOff x="5475644" y="824292"/>
            <a:chExt cx="1902170" cy="2087566"/>
          </a:xfrm>
        </p:grpSpPr>
        <p:sp>
          <p:nvSpPr>
            <p:cNvPr id="48" name="TextBox 47"/>
            <p:cNvSpPr txBox="1"/>
            <p:nvPr/>
          </p:nvSpPr>
          <p:spPr>
            <a:xfrm>
              <a:off x="6702079" y="1353969"/>
              <a:ext cx="6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5V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5445088" y="1790617"/>
              <a:ext cx="1462291" cy="7801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 rot="5400000">
              <a:off x="5634426" y="2044064"/>
              <a:ext cx="1047498" cy="58291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986245" y="1888223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985734" y="2344917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92299" y="1429738"/>
              <a:ext cx="76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JP2</a:t>
              </a:r>
            </a:p>
          </p:txBody>
        </p:sp>
        <p:cxnSp>
          <p:nvCxnSpPr>
            <p:cNvPr id="21" name="Elbow Connector 20"/>
            <p:cNvCxnSpPr>
              <a:endCxn id="48" idx="2"/>
            </p:cNvCxnSpPr>
            <p:nvPr/>
          </p:nvCxnSpPr>
          <p:spPr>
            <a:xfrm flipV="1">
              <a:off x="6383112" y="1723301"/>
              <a:ext cx="656835" cy="355423"/>
            </a:xfrm>
            <a:prstGeom prst="bentConnector2">
              <a:avLst/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75644" y="824292"/>
              <a:ext cx="1401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Attach load here</a:t>
              </a:r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80397" y="3641766"/>
            <a:ext cx="7360751" cy="2985127"/>
            <a:chOff x="1580397" y="3641766"/>
            <a:chExt cx="7360751" cy="2985127"/>
          </a:xfrm>
        </p:grpSpPr>
        <p:sp>
          <p:nvSpPr>
            <p:cNvPr id="112" name="TextBox 111"/>
            <p:cNvSpPr txBox="1"/>
            <p:nvPr/>
          </p:nvSpPr>
          <p:spPr>
            <a:xfrm>
              <a:off x="8160955" y="3665578"/>
              <a:ext cx="780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6V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80397" y="3641766"/>
              <a:ext cx="7287866" cy="2985127"/>
              <a:chOff x="1580397" y="3641766"/>
              <a:chExt cx="7287866" cy="2985127"/>
            </a:xfrm>
          </p:grpSpPr>
          <p:cxnSp>
            <p:nvCxnSpPr>
              <p:cNvPr id="71" name="Straight Connector 70"/>
              <p:cNvCxnSpPr>
                <a:stCxn id="35" idx="6"/>
                <a:endCxn id="62" idx="2"/>
              </p:cNvCxnSpPr>
              <p:nvPr/>
            </p:nvCxnSpPr>
            <p:spPr>
              <a:xfrm>
                <a:off x="6765945" y="4840601"/>
                <a:ext cx="811465" cy="36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 rot="5400000">
                <a:off x="5843788" y="4552495"/>
                <a:ext cx="1462291" cy="78019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5400000">
                <a:off x="6033126" y="4805942"/>
                <a:ext cx="1047498" cy="582911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384945" y="4650101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384434" y="5106795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190999" y="4191616"/>
                <a:ext cx="76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JP11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80397" y="6257561"/>
                <a:ext cx="2246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Power Driver B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6773746" y="4276776"/>
                <a:ext cx="1988329" cy="78019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5400000">
                <a:off x="6982056" y="4511249"/>
                <a:ext cx="1535589" cy="582911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577410" y="4653705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577410" y="5105587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83976" y="3652878"/>
                <a:ext cx="76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JP16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577411" y="4183882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948677" y="5661037"/>
                <a:ext cx="16384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Voltage </a:t>
                </a:r>
              </a:p>
              <a:p>
                <a:pPr algn="ctr"/>
                <a:r>
                  <a:rPr lang="en-US" dirty="0" smtClean="0"/>
                  <a:t>Selection port</a:t>
                </a:r>
                <a:endParaRPr lang="en-US" dirty="0"/>
              </a:p>
            </p:txBody>
          </p:sp>
          <p:cxnSp>
            <p:nvCxnSpPr>
              <p:cNvPr id="113" name="Elbow Connector 112"/>
              <p:cNvCxnSpPr>
                <a:stCxn id="65" idx="6"/>
                <a:endCxn id="112" idx="2"/>
              </p:cNvCxnSpPr>
              <p:nvPr/>
            </p:nvCxnSpPr>
            <p:spPr>
              <a:xfrm flipV="1">
                <a:off x="7958411" y="4034910"/>
                <a:ext cx="592641" cy="339472"/>
              </a:xfrm>
              <a:prstGeom prst="bentConnector2">
                <a:avLst/>
              </a:prstGeom>
              <a:ln>
                <a:tailEnd type="oval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8306023" y="4606877"/>
                <a:ext cx="56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5V</a:t>
                </a:r>
              </a:p>
            </p:txBody>
          </p:sp>
          <p:cxnSp>
            <p:nvCxnSpPr>
              <p:cNvPr id="116" name="Elbow Connector 115"/>
              <p:cNvCxnSpPr>
                <a:stCxn id="63" idx="6"/>
                <a:endCxn id="115" idx="2"/>
              </p:cNvCxnSpPr>
              <p:nvPr/>
            </p:nvCxnSpPr>
            <p:spPr>
              <a:xfrm flipV="1">
                <a:off x="7958410" y="4976209"/>
                <a:ext cx="628733" cy="319878"/>
              </a:xfrm>
              <a:prstGeom prst="bentConnector2">
                <a:avLst/>
              </a:prstGeom>
              <a:ln>
                <a:tailEnd type="oval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5819671" y="3641766"/>
                <a:ext cx="1401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Attach load here</a:t>
                </a:r>
                <a:endParaRPr lang="en-US" sz="1600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90341" y="2577955"/>
            <a:ext cx="5338860" cy="1796427"/>
            <a:chOff x="490341" y="2577955"/>
            <a:chExt cx="5338860" cy="1796427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486400" y="2577955"/>
              <a:ext cx="0" cy="9855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339196" y="3304144"/>
              <a:ext cx="691137" cy="533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5458814" y="3573901"/>
              <a:ext cx="0" cy="637544"/>
            </a:xfrm>
            <a:prstGeom prst="straightConnector1">
              <a:avLst/>
            </a:prstGeom>
            <a:ln>
              <a:headEnd type="oval" w="lg" len="lg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230214" y="4221982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306414" y="4298182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382614" y="4374382"/>
              <a:ext cx="152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080346" y="3823208"/>
              <a:ext cx="727094" cy="2410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Resistor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81200" y="3250413"/>
              <a:ext cx="914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Status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6638" y="3620575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Resistors divide voltage down to 3.3V range  for status to microcontroller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2107" y="3096969"/>
              <a:ext cx="727094" cy="2410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Resistor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0341" y="3382202"/>
              <a:ext cx="854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DI G6</a:t>
              </a:r>
              <a:endParaRPr lang="en-US" b="1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2035693" y="3573901"/>
              <a:ext cx="343995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57200" y="4280769"/>
            <a:ext cx="5909534" cy="1872917"/>
            <a:chOff x="457200" y="4280769"/>
            <a:chExt cx="5909534" cy="1872917"/>
          </a:xfrm>
        </p:grpSpPr>
        <p:sp>
          <p:nvSpPr>
            <p:cNvPr id="56" name="TextBox 55"/>
            <p:cNvSpPr txBox="1"/>
            <p:nvPr/>
          </p:nvSpPr>
          <p:spPr>
            <a:xfrm>
              <a:off x="3860738" y="4280769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IC1</a:t>
              </a:r>
              <a:endParaRPr lang="en-US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57200" y="4656803"/>
              <a:ext cx="5909534" cy="1496883"/>
              <a:chOff x="457200" y="4656803"/>
              <a:chExt cx="5909534" cy="1496883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270438" y="5329044"/>
                <a:ext cx="109629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326125" y="4858542"/>
                <a:ext cx="736600" cy="533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black"/>
                    </a:solidFill>
                  </a:rPr>
                  <a:t>60</a:t>
                </a:r>
              </a:p>
            </p:txBody>
          </p:sp>
          <p:cxnSp>
            <p:nvCxnSpPr>
              <p:cNvPr id="82" name="Elbow Connector 81"/>
              <p:cNvCxnSpPr/>
              <p:nvPr/>
            </p:nvCxnSpPr>
            <p:spPr>
              <a:xfrm rot="10800000" flipV="1">
                <a:off x="3162978" y="5621147"/>
                <a:ext cx="306067" cy="355141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3378138" y="4953003"/>
                <a:ext cx="533400" cy="3420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95479" y="4943992"/>
                <a:ext cx="406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364169" y="5443484"/>
                <a:ext cx="457200" cy="3238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737038" y="5125242"/>
                <a:ext cx="533400" cy="3420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84638" y="510558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7/8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784538" y="4656803"/>
                <a:ext cx="977900" cy="1344483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065900" y="4736235"/>
                <a:ext cx="13122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</a:rPr>
                  <a:t>Enable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84538" y="4766971"/>
                <a:ext cx="9525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Low</a:t>
                </a:r>
              </a:p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Side</a:t>
                </a:r>
              </a:p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Power</a:t>
                </a:r>
              </a:p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Driver</a:t>
                </a:r>
              </a:p>
            </p:txBody>
          </p:sp>
          <p:cxnSp>
            <p:nvCxnSpPr>
              <p:cNvPr id="30" name="Straight Connector 29"/>
              <p:cNvCxnSpPr>
                <a:stCxn id="8" idx="3"/>
                <a:endCxn id="27" idx="1"/>
              </p:cNvCxnSpPr>
              <p:nvPr/>
            </p:nvCxnSpPr>
            <p:spPr>
              <a:xfrm flipV="1">
                <a:off x="2062725" y="5124024"/>
                <a:ext cx="1315413" cy="12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934377" y="6001286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010577" y="6077486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086777" y="6153686"/>
                <a:ext cx="152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457200" y="4939967"/>
                <a:ext cx="854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DO E0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646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Elbow Connector 95"/>
          <p:cNvCxnSpPr/>
          <p:nvPr/>
        </p:nvCxnSpPr>
        <p:spPr>
          <a:xfrm rot="10800000">
            <a:off x="719620" y="4364348"/>
            <a:ext cx="1224170" cy="98922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5400000">
            <a:off x="363711" y="4259179"/>
            <a:ext cx="72348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 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8808" y="2424314"/>
            <a:ext cx="4906472" cy="1958319"/>
            <a:chOff x="298808" y="2424314"/>
            <a:chExt cx="4906472" cy="1958319"/>
          </a:xfrm>
        </p:grpSpPr>
        <p:sp>
          <p:nvSpPr>
            <p:cNvPr id="52" name="Rectangle 51"/>
            <p:cNvSpPr/>
            <p:nvPr/>
          </p:nvSpPr>
          <p:spPr>
            <a:xfrm>
              <a:off x="2265826" y="3650861"/>
              <a:ext cx="457200" cy="3317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808626" y="3776735"/>
              <a:ext cx="457200" cy="545258"/>
              <a:chOff x="1986135" y="3472132"/>
              <a:chExt cx="457200" cy="54525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986135" y="3864990"/>
                <a:ext cx="457200" cy="152400"/>
                <a:chOff x="6460331" y="4267200"/>
                <a:chExt cx="457200" cy="152400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460331" y="4267200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536531" y="4343400"/>
                  <a:ext cx="304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612731" y="4419600"/>
                  <a:ext cx="152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Elbow Connector 8"/>
              <p:cNvCxnSpPr>
                <a:stCxn id="52" idx="1"/>
              </p:cNvCxnSpPr>
              <p:nvPr/>
            </p:nvCxnSpPr>
            <p:spPr>
              <a:xfrm rot="10800000" flipV="1">
                <a:off x="2214735" y="3472132"/>
                <a:ext cx="228600" cy="392858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670965" y="2455092"/>
              <a:ext cx="94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IC4</a:t>
              </a:r>
              <a:endParaRPr lang="en-US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 flipV="1">
              <a:off x="4062280" y="3074076"/>
              <a:ext cx="1143000" cy="376312"/>
            </a:xfrm>
            <a:prstGeom prst="bentConnector3">
              <a:avLst>
                <a:gd name="adj1" fmla="val 4444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33380" y="3242377"/>
              <a:ext cx="10083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65826" y="3064384"/>
              <a:ext cx="500445" cy="3420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23955" y="3057711"/>
              <a:ext cx="235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61788" y="3034165"/>
              <a:ext cx="723483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   4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0520" y="2426552"/>
              <a:ext cx="838200" cy="1919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8808" y="2424314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PIC24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56370" y="2778147"/>
              <a:ext cx="977900" cy="134448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478080" y="3249149"/>
              <a:ext cx="762000" cy="369332"/>
              <a:chOff x="6172200" y="3104545"/>
              <a:chExt cx="762000" cy="3693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324600" y="3124200"/>
                <a:ext cx="533400" cy="3420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200" y="310454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5/6</a:t>
                </a: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454042" y="2778147"/>
              <a:ext cx="967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</a:rPr>
                <a:t>Heater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</a:rPr>
                <a:t>Enable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81770" y="2864334"/>
              <a:ext cx="9525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Low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Side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Power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Driver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520" y="3026933"/>
              <a:ext cx="884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DO G6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165" y="4013301"/>
              <a:ext cx="652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AN4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Sensor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052880" y="2755328"/>
            <a:ext cx="1524000" cy="13569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480" y="2839660"/>
            <a:ext cx="6096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prstClr val="white"/>
                </a:solidFill>
              </a:rPr>
              <a:t>H2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prstClr val="white"/>
                </a:solidFill>
              </a:rPr>
              <a:t>B1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prstClr val="white"/>
                </a:solidFill>
              </a:rPr>
              <a:t>B2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19680" y="283966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prstClr val="white"/>
                </a:solidFill>
              </a:rPr>
              <a:t>H1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prstClr val="white"/>
                </a:solidFill>
              </a:rPr>
              <a:t>A1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prstClr val="white"/>
                </a:solidFill>
              </a:rPr>
              <a:t>A2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5395780" y="3202983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CO</a:t>
            </a:r>
            <a:r>
              <a:rPr lang="en-US" sz="2400" baseline="-25000" dirty="0">
                <a:solidFill>
                  <a:prstClr val="white"/>
                </a:solidFill>
              </a:rPr>
              <a:t>2</a:t>
            </a:r>
            <a:endParaRPr lang="en-US" baseline="-25000" dirty="0">
              <a:solidFill>
                <a:prstClr val="white"/>
              </a:solidFill>
            </a:endParaRPr>
          </a:p>
        </p:txBody>
      </p:sp>
      <p:cxnSp>
        <p:nvCxnSpPr>
          <p:cNvPr id="44" name="Elbow Connector 43"/>
          <p:cNvCxnSpPr>
            <a:endCxn id="62" idx="1"/>
          </p:cNvCxnSpPr>
          <p:nvPr/>
        </p:nvCxnSpPr>
        <p:spPr>
          <a:xfrm rot="5400000">
            <a:off x="3470912" y="3771604"/>
            <a:ext cx="1932858" cy="1231081"/>
          </a:xfrm>
          <a:prstGeom prst="bentConnector4">
            <a:avLst>
              <a:gd name="adj1" fmla="val -118"/>
              <a:gd name="adj2" fmla="val 2510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4688016" y="3912980"/>
            <a:ext cx="424929" cy="304800"/>
          </a:xfrm>
          <a:prstGeom prst="bentConnector3">
            <a:avLst>
              <a:gd name="adj1" fmla="val -379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6314213" y="3702312"/>
            <a:ext cx="906334" cy="381000"/>
          </a:xfrm>
          <a:prstGeom prst="bentConnector3">
            <a:avLst>
              <a:gd name="adj1" fmla="val -184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6576880" y="3823447"/>
            <a:ext cx="381000" cy="241216"/>
          </a:xfrm>
          <a:prstGeom prst="bentConnector3">
            <a:avLst>
              <a:gd name="adj1" fmla="val 1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729280" y="4364348"/>
            <a:ext cx="457200" cy="152400"/>
            <a:chOff x="6460331" y="4267200"/>
            <a:chExt cx="457200" cy="1524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6460331" y="4267200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36531" y="4343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612731" y="4419600"/>
              <a:ext cx="152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8064999" y="2348943"/>
            <a:ext cx="78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6V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73976" y="1432387"/>
            <a:ext cx="56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5V</a:t>
            </a:r>
          </a:p>
        </p:txBody>
      </p:sp>
      <p:cxnSp>
        <p:nvCxnSpPr>
          <p:cNvPr id="85" name="Elbow Connector 84"/>
          <p:cNvCxnSpPr>
            <a:endCxn id="76" idx="2"/>
          </p:cNvCxnSpPr>
          <p:nvPr/>
        </p:nvCxnSpPr>
        <p:spPr>
          <a:xfrm flipV="1">
            <a:off x="6576880" y="2603353"/>
            <a:ext cx="913683" cy="48537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195380" y="5354940"/>
            <a:ext cx="2044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820014" y="4839905"/>
            <a:ext cx="1019226" cy="1030070"/>
            <a:chOff x="1783069" y="4113430"/>
            <a:chExt cx="1019226" cy="1030070"/>
          </a:xfrm>
        </p:grpSpPr>
        <p:sp>
          <p:nvSpPr>
            <p:cNvPr id="89" name="Isosceles Triangle 88"/>
            <p:cNvSpPr/>
            <p:nvPr/>
          </p:nvSpPr>
          <p:spPr>
            <a:xfrm rot="16200000">
              <a:off x="1743646" y="4152853"/>
              <a:ext cx="1030070" cy="95122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06845" y="4408675"/>
              <a:ext cx="895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Gain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34952" y="4370017"/>
            <a:ext cx="47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61" name="Isosceles Triangle 60"/>
          <p:cNvSpPr/>
          <p:nvPr/>
        </p:nvSpPr>
        <p:spPr>
          <a:xfrm rot="16200000">
            <a:off x="3622357" y="4877962"/>
            <a:ext cx="1030070" cy="9512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21800" y="5153518"/>
            <a:ext cx="89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/>
                </a:solidFill>
              </a:rPr>
              <a:t>Offset</a:t>
            </a:r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5480" y="1412558"/>
            <a:ext cx="1751883" cy="2599260"/>
            <a:chOff x="6805480" y="1412558"/>
            <a:chExt cx="1751883" cy="2599260"/>
          </a:xfrm>
        </p:grpSpPr>
        <p:sp>
          <p:nvSpPr>
            <p:cNvPr id="74" name="Rectangle 73"/>
            <p:cNvSpPr/>
            <p:nvPr/>
          </p:nvSpPr>
          <p:spPr>
            <a:xfrm rot="5400000">
              <a:off x="6689674" y="2033682"/>
              <a:ext cx="1982779" cy="7801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 rot="5400000">
              <a:off x="6897352" y="2268786"/>
              <a:ext cx="1531302" cy="58291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490563" y="2413385"/>
              <a:ext cx="381000" cy="3799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7490563" y="2865267"/>
              <a:ext cx="381000" cy="3799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97129" y="1412558"/>
              <a:ext cx="76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JP9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7490564" y="1943562"/>
              <a:ext cx="381000" cy="3799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5480" y="3427043"/>
              <a:ext cx="1751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Voltage</a:t>
              </a:r>
            </a:p>
            <a:p>
              <a:pPr algn="ctr"/>
              <a:r>
                <a:rPr lang="en-US" sz="1600" dirty="0" smtClean="0"/>
                <a:t>Selection port</a:t>
              </a:r>
              <a:endParaRPr lang="en-US" sz="1600" dirty="0"/>
            </a:p>
          </p:txBody>
        </p:sp>
        <p:cxnSp>
          <p:nvCxnSpPr>
            <p:cNvPr id="23" name="Elbow Connector 22"/>
            <p:cNvCxnSpPr>
              <a:stCxn id="79" idx="6"/>
              <a:endCxn id="81" idx="2"/>
            </p:cNvCxnSpPr>
            <p:nvPr/>
          </p:nvCxnSpPr>
          <p:spPr>
            <a:xfrm flipV="1">
              <a:off x="7871564" y="1801719"/>
              <a:ext cx="583532" cy="331811"/>
            </a:xfrm>
            <a:prstGeom prst="bentConnector2">
              <a:avLst/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77" idx="6"/>
              <a:endCxn id="80" idx="2"/>
            </p:cNvCxnSpPr>
            <p:nvPr/>
          </p:nvCxnSpPr>
          <p:spPr>
            <a:xfrm flipV="1">
              <a:off x="7871563" y="2718275"/>
              <a:ext cx="583533" cy="336960"/>
            </a:xfrm>
            <a:prstGeom prst="bentConnector2">
              <a:avLst/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78" y="396026"/>
            <a:ext cx="3548302" cy="230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0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7" grpId="0" animBg="1"/>
      <p:bldP spid="80" grpId="0"/>
      <p:bldP spid="81" grpId="0"/>
      <p:bldP spid="100" grpId="0"/>
      <p:bldP spid="61" grpId="0" animBg="1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2148" y="4164170"/>
            <a:ext cx="571835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61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49428" y="416417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8" idx="1"/>
          </p:cNvCxnSpPr>
          <p:nvPr/>
        </p:nvCxnSpPr>
        <p:spPr>
          <a:xfrm>
            <a:off x="1473983" y="4354670"/>
            <a:ext cx="775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1673" y="3813252"/>
            <a:ext cx="79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Camera 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Enable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66055" y="4456311"/>
            <a:ext cx="5461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4233351" y="4609903"/>
            <a:ext cx="1988329" cy="7801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4441661" y="4844376"/>
            <a:ext cx="1535589" cy="5829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955" y="4945331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5018955" y="5431121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43581" y="3986005"/>
            <a:ext cx="76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JP15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18955" y="4457274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31" name="Straight Connector 30"/>
          <p:cNvCxnSpPr>
            <a:stCxn id="14" idx="3"/>
            <a:endCxn id="20" idx="2"/>
          </p:cNvCxnSpPr>
          <p:nvPr/>
        </p:nvCxnSpPr>
        <p:spPr>
          <a:xfrm>
            <a:off x="4212155" y="4646811"/>
            <a:ext cx="806800" cy="9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399955" y="5621621"/>
            <a:ext cx="892763" cy="524943"/>
            <a:chOff x="5399955" y="5621621"/>
            <a:chExt cx="892763" cy="524943"/>
          </a:xfrm>
        </p:grpSpPr>
        <p:grpSp>
          <p:nvGrpSpPr>
            <p:cNvPr id="26" name="Group 25"/>
            <p:cNvGrpSpPr/>
            <p:nvPr/>
          </p:nvGrpSpPr>
          <p:grpSpPr>
            <a:xfrm>
              <a:off x="5835518" y="5994164"/>
              <a:ext cx="457200" cy="152400"/>
              <a:chOff x="6553200" y="6077010"/>
              <a:chExt cx="457200" cy="15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Elbow Connector 37"/>
            <p:cNvCxnSpPr>
              <a:stCxn id="18" idx="6"/>
            </p:cNvCxnSpPr>
            <p:nvPr/>
          </p:nvCxnSpPr>
          <p:spPr>
            <a:xfrm>
              <a:off x="5399955" y="5621621"/>
              <a:ext cx="664163" cy="349919"/>
            </a:xfrm>
            <a:prstGeom prst="bentConnector3">
              <a:avLst>
                <a:gd name="adj1" fmla="val 10215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 rot="5400000">
            <a:off x="3953472" y="2114137"/>
            <a:ext cx="2511965" cy="7801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5400000">
            <a:off x="4200124" y="2310266"/>
            <a:ext cx="1982539" cy="5829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000894" y="2187746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5000894" y="2673536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38643" y="1228420"/>
            <a:ext cx="76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JP7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000894" y="1699689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5000893" y="3139580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1" name="Elbow Connector 50"/>
          <p:cNvCxnSpPr>
            <a:stCxn id="49" idx="6"/>
            <a:endCxn id="17" idx="6"/>
          </p:cNvCxnSpPr>
          <p:nvPr/>
        </p:nvCxnSpPr>
        <p:spPr>
          <a:xfrm>
            <a:off x="5381893" y="3330080"/>
            <a:ext cx="18062" cy="1805751"/>
          </a:xfrm>
          <a:prstGeom prst="bentConnector3">
            <a:avLst>
              <a:gd name="adj1" fmla="val 45799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5400000">
            <a:off x="6444106" y="2114137"/>
            <a:ext cx="2511965" cy="7801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5400000">
            <a:off x="6690758" y="2310266"/>
            <a:ext cx="1982539" cy="5829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491528" y="2187746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7491528" y="2673536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29277" y="1228420"/>
            <a:ext cx="76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JP13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491528" y="1699689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7491527" y="3139580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8" name="Straight Connector 67"/>
          <p:cNvCxnSpPr>
            <a:stCxn id="45" idx="6"/>
            <a:endCxn id="55" idx="2"/>
          </p:cNvCxnSpPr>
          <p:nvPr/>
        </p:nvCxnSpPr>
        <p:spPr>
          <a:xfrm>
            <a:off x="5381894" y="2378246"/>
            <a:ext cx="21096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6"/>
            <a:endCxn id="56" idx="2"/>
          </p:cNvCxnSpPr>
          <p:nvPr/>
        </p:nvCxnSpPr>
        <p:spPr>
          <a:xfrm>
            <a:off x="5381894" y="2864036"/>
            <a:ext cx="21096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7872527" y="3330519"/>
            <a:ext cx="892763" cy="524943"/>
            <a:chOff x="5399955" y="5621621"/>
            <a:chExt cx="892763" cy="524943"/>
          </a:xfrm>
        </p:grpSpPr>
        <p:grpSp>
          <p:nvGrpSpPr>
            <p:cNvPr id="73" name="Group 72"/>
            <p:cNvGrpSpPr/>
            <p:nvPr/>
          </p:nvGrpSpPr>
          <p:grpSpPr>
            <a:xfrm>
              <a:off x="5835518" y="5994164"/>
              <a:ext cx="457200" cy="152400"/>
              <a:chOff x="6553200" y="6077010"/>
              <a:chExt cx="457200" cy="15240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Elbow Connector 73"/>
            <p:cNvCxnSpPr/>
            <p:nvPr/>
          </p:nvCxnSpPr>
          <p:spPr>
            <a:xfrm>
              <a:off x="5399955" y="5621621"/>
              <a:ext cx="664163" cy="349919"/>
            </a:xfrm>
            <a:prstGeom prst="bentConnector3">
              <a:avLst>
                <a:gd name="adj1" fmla="val 10215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249428" y="1699690"/>
            <a:ext cx="1210745" cy="1576910"/>
            <a:chOff x="2728360" y="1699691"/>
            <a:chExt cx="1210745" cy="1576910"/>
          </a:xfrm>
        </p:grpSpPr>
        <p:sp>
          <p:nvSpPr>
            <p:cNvPr id="79" name="Rectangle 78"/>
            <p:cNvSpPr/>
            <p:nvPr/>
          </p:nvSpPr>
          <p:spPr>
            <a:xfrm>
              <a:off x="3367269" y="2668015"/>
              <a:ext cx="571835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67270" y="2187746"/>
              <a:ext cx="571835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28360" y="1699691"/>
              <a:ext cx="685800" cy="1576910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/>
            </a:p>
          </p:txBody>
        </p:sp>
      </p:grpSp>
      <p:cxnSp>
        <p:nvCxnSpPr>
          <p:cNvPr id="82" name="Straight Connector 81"/>
          <p:cNvCxnSpPr>
            <a:stCxn id="80" idx="3"/>
            <a:endCxn id="45" idx="2"/>
          </p:cNvCxnSpPr>
          <p:nvPr/>
        </p:nvCxnSpPr>
        <p:spPr>
          <a:xfrm>
            <a:off x="3460173" y="2378245"/>
            <a:ext cx="154072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3"/>
            <a:endCxn id="46" idx="2"/>
          </p:cNvCxnSpPr>
          <p:nvPr/>
        </p:nvCxnSpPr>
        <p:spPr>
          <a:xfrm>
            <a:off x="3460172" y="2858514"/>
            <a:ext cx="1540722" cy="5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44502" y="844277"/>
            <a:ext cx="289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 Board Camera Mount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89643" y="844277"/>
            <a:ext cx="224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Secondary Header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133993" y="1997245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TX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107133" y="2523469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RX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12718" y="3592991"/>
            <a:ext cx="115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IC1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271738" y="480949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10277" y="3680438"/>
            <a:ext cx="685800" cy="1257208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88155" y="3984415"/>
            <a:ext cx="977900" cy="1344483"/>
            <a:chOff x="3733800" y="3899758"/>
            <a:chExt cx="977900" cy="1344483"/>
          </a:xfrm>
        </p:grpSpPr>
        <p:sp>
          <p:nvSpPr>
            <p:cNvPr id="6" name="Rounded Rectangle 5"/>
            <p:cNvSpPr/>
            <p:nvPr/>
          </p:nvSpPr>
          <p:spPr>
            <a:xfrm>
              <a:off x="3733800" y="3899758"/>
              <a:ext cx="977900" cy="134448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9200" y="3961990"/>
              <a:ext cx="9525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Low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Side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Power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Driver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57535" y="4999999"/>
            <a:ext cx="514204" cy="519606"/>
            <a:chOff x="1986135" y="3497784"/>
            <a:chExt cx="514204" cy="519606"/>
          </a:xfrm>
        </p:grpSpPr>
        <p:grpSp>
          <p:nvGrpSpPr>
            <p:cNvPr id="95" name="Group 94"/>
            <p:cNvGrpSpPr/>
            <p:nvPr/>
          </p:nvGrpSpPr>
          <p:grpSpPr>
            <a:xfrm>
              <a:off x="1986135" y="3864990"/>
              <a:ext cx="457200" cy="152400"/>
              <a:chOff x="6460331" y="4267200"/>
              <a:chExt cx="457200" cy="15240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6460331" y="42672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536531" y="4343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612731" y="4419600"/>
                <a:ext cx="152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Elbow Connector 95"/>
            <p:cNvCxnSpPr>
              <a:stCxn id="60" idx="1"/>
            </p:cNvCxnSpPr>
            <p:nvPr/>
          </p:nvCxnSpPr>
          <p:spPr>
            <a:xfrm rot="10800000" flipV="1">
              <a:off x="2214736" y="3497784"/>
              <a:ext cx="285603" cy="367206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880552" y="1266375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3.3V</a:t>
            </a:r>
            <a:endParaRPr lang="en-US" dirty="0"/>
          </a:p>
        </p:txBody>
      </p:sp>
      <p:cxnSp>
        <p:nvCxnSpPr>
          <p:cNvPr id="22" name="Elbow Connector 21"/>
          <p:cNvCxnSpPr>
            <a:stCxn id="48" idx="2"/>
            <a:endCxn id="32" idx="2"/>
          </p:cNvCxnSpPr>
          <p:nvPr/>
        </p:nvCxnSpPr>
        <p:spPr>
          <a:xfrm rot="10800000">
            <a:off x="4255202" y="1635707"/>
            <a:ext cx="745692" cy="254482"/>
          </a:xfrm>
          <a:prstGeom prst="bentConnector2">
            <a:avLst/>
          </a:prstGeom>
          <a:ln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5202" y="2861275"/>
            <a:ext cx="328205" cy="0"/>
          </a:xfrm>
          <a:prstGeom prst="straightConnector1">
            <a:avLst/>
          </a:prstGeom>
          <a:ln>
            <a:tailEnd type="triangle" w="lg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29000" y="6183431"/>
            <a:ext cx="35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Camera </a:t>
            </a:r>
            <a:r>
              <a:rPr lang="en-US" dirty="0" smtClean="0"/>
              <a:t>Power Control  Header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2315" y="1699690"/>
            <a:ext cx="7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PIC24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2713969"/>
            <a:ext cx="68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RP19</a:t>
            </a:r>
            <a:endParaRPr 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362200" y="2224357"/>
            <a:ext cx="65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RP26</a:t>
            </a:r>
            <a:endParaRPr lang="en-US" b="1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3620963" y="2378246"/>
            <a:ext cx="374650" cy="0"/>
          </a:xfrm>
          <a:prstGeom prst="straightConnector1">
            <a:avLst/>
          </a:prstGeom>
          <a:ln>
            <a:tailEnd type="triangle" w="lg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867" y="3656895"/>
            <a:ext cx="8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PIC24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277" y="4182583"/>
            <a:ext cx="78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DO E1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2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86" grpId="0"/>
      <p:bldP spid="87" grpId="0"/>
      <p:bldP spid="88" grpId="0"/>
      <p:bldP spid="89" grpId="0"/>
      <p:bldP spid="9" grpId="0"/>
      <p:bldP spid="60" grpId="0" animBg="1"/>
      <p:bldP spid="66" grpId="0" animBg="1"/>
      <p:bldP spid="32" grpId="0"/>
      <p:bldP spid="3" grpId="0"/>
      <p:bldP spid="21" grpId="0"/>
      <p:bldP spid="8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Sensor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064999" y="2348943"/>
            <a:ext cx="78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6V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9620" y="4364348"/>
            <a:ext cx="3520460" cy="1505627"/>
            <a:chOff x="719620" y="4364348"/>
            <a:chExt cx="3520460" cy="1505627"/>
          </a:xfrm>
        </p:grpSpPr>
        <p:cxnSp>
          <p:nvCxnSpPr>
            <p:cNvPr id="96" name="Elbow Connector 95"/>
            <p:cNvCxnSpPr/>
            <p:nvPr/>
          </p:nvCxnSpPr>
          <p:spPr>
            <a:xfrm rot="10800000">
              <a:off x="719620" y="4364348"/>
              <a:ext cx="1224170" cy="989226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195380" y="5354940"/>
              <a:ext cx="2044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1820014" y="4839905"/>
              <a:ext cx="1019226" cy="1030070"/>
              <a:chOff x="1783069" y="4113430"/>
              <a:chExt cx="1019226" cy="1030070"/>
            </a:xfrm>
          </p:grpSpPr>
          <p:sp>
            <p:nvSpPr>
              <p:cNvPr id="89" name="Isosceles Triangle 88"/>
              <p:cNvSpPr/>
              <p:nvPr/>
            </p:nvSpPr>
            <p:spPr>
              <a:xfrm rot="16200000">
                <a:off x="1743646" y="4152853"/>
                <a:ext cx="1030070" cy="95122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906845" y="4408675"/>
                <a:ext cx="895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</a:rPr>
                  <a:t>Gain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661780" y="3420716"/>
            <a:ext cx="3524700" cy="2447893"/>
            <a:chOff x="3661780" y="3420716"/>
            <a:chExt cx="3524700" cy="2447893"/>
          </a:xfrm>
        </p:grpSpPr>
        <p:cxnSp>
          <p:nvCxnSpPr>
            <p:cNvPr id="44" name="Elbow Connector 43"/>
            <p:cNvCxnSpPr>
              <a:endCxn id="62" idx="1"/>
            </p:cNvCxnSpPr>
            <p:nvPr/>
          </p:nvCxnSpPr>
          <p:spPr>
            <a:xfrm rot="5400000">
              <a:off x="3470912" y="3771604"/>
              <a:ext cx="1932858" cy="1231081"/>
            </a:xfrm>
            <a:prstGeom prst="bentConnector4">
              <a:avLst>
                <a:gd name="adj1" fmla="val -118"/>
                <a:gd name="adj2" fmla="val 25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>
              <a:off x="4688016" y="3912980"/>
              <a:ext cx="424929" cy="304800"/>
            </a:xfrm>
            <a:prstGeom prst="bentConnector3">
              <a:avLst>
                <a:gd name="adj1" fmla="val -379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6200000" flipH="1">
              <a:off x="6314213" y="3702312"/>
              <a:ext cx="906334" cy="381000"/>
            </a:xfrm>
            <a:prstGeom prst="bentConnector3">
              <a:avLst>
                <a:gd name="adj1" fmla="val -184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6576880" y="3823447"/>
              <a:ext cx="381000" cy="241216"/>
            </a:xfrm>
            <a:prstGeom prst="bentConnector3">
              <a:avLst>
                <a:gd name="adj1" fmla="val 1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6729280" y="4364348"/>
              <a:ext cx="457200" cy="152400"/>
              <a:chOff x="6460331" y="4267200"/>
              <a:chExt cx="457200" cy="1524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6460331" y="42672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536531" y="4343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612731" y="4419600"/>
                <a:ext cx="152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Isosceles Triangle 60"/>
            <p:cNvSpPr/>
            <p:nvPr/>
          </p:nvSpPr>
          <p:spPr>
            <a:xfrm rot="16200000">
              <a:off x="3622357" y="4877962"/>
              <a:ext cx="1030070" cy="95122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21800" y="5153518"/>
              <a:ext cx="895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prstClr val="white"/>
                  </a:solidFill>
                </a:rPr>
                <a:t>Offset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8808" y="2424314"/>
            <a:ext cx="4906472" cy="2387106"/>
            <a:chOff x="298808" y="2424314"/>
            <a:chExt cx="4906472" cy="2387106"/>
          </a:xfrm>
        </p:grpSpPr>
        <p:cxnSp>
          <p:nvCxnSpPr>
            <p:cNvPr id="39" name="Elbow Connector 38"/>
            <p:cNvCxnSpPr/>
            <p:nvPr/>
          </p:nvCxnSpPr>
          <p:spPr>
            <a:xfrm flipV="1">
              <a:off x="4062280" y="3074076"/>
              <a:ext cx="1143000" cy="376312"/>
            </a:xfrm>
            <a:prstGeom prst="bentConnector3">
              <a:avLst>
                <a:gd name="adj1" fmla="val 4444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265826" y="3650861"/>
              <a:ext cx="457200" cy="3317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808626" y="3776735"/>
              <a:ext cx="457200" cy="545258"/>
              <a:chOff x="1986135" y="3472132"/>
              <a:chExt cx="457200" cy="54525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986135" y="3864990"/>
                <a:ext cx="457200" cy="152400"/>
                <a:chOff x="6460331" y="4267200"/>
                <a:chExt cx="457200" cy="152400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460331" y="4267200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536531" y="4343400"/>
                  <a:ext cx="304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612731" y="4419600"/>
                  <a:ext cx="152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Elbow Connector 8"/>
              <p:cNvCxnSpPr>
                <a:stCxn id="52" idx="1"/>
              </p:cNvCxnSpPr>
              <p:nvPr/>
            </p:nvCxnSpPr>
            <p:spPr>
              <a:xfrm rot="10800000" flipV="1">
                <a:off x="2214735" y="3472132"/>
                <a:ext cx="228600" cy="392858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670965" y="2455092"/>
              <a:ext cx="94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IC4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363711" y="4259179"/>
              <a:ext cx="723483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   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433380" y="3242377"/>
              <a:ext cx="10083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65826" y="3064384"/>
              <a:ext cx="500445" cy="3420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23955" y="3057711"/>
              <a:ext cx="235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61788" y="3034165"/>
              <a:ext cx="723483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   4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0520" y="2426552"/>
              <a:ext cx="838200" cy="1919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8808" y="2424314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PIC24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56370" y="2778147"/>
              <a:ext cx="977900" cy="134448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478080" y="3249149"/>
              <a:ext cx="762000" cy="369332"/>
              <a:chOff x="6172200" y="3104545"/>
              <a:chExt cx="762000" cy="3693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324600" y="3124200"/>
                <a:ext cx="533400" cy="3420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200" y="310454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5/6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534952" y="4370017"/>
              <a:ext cx="47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12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54042" y="2778147"/>
              <a:ext cx="967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</a:rPr>
                <a:t>Heater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</a:rPr>
                <a:t>Enable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81770" y="2864334"/>
              <a:ext cx="9525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Low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Side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Power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Driver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520" y="3026933"/>
              <a:ext cx="884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DO G6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165" y="4013301"/>
              <a:ext cx="652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AN4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05480" y="1412558"/>
            <a:ext cx="1930736" cy="2599260"/>
            <a:chOff x="6805480" y="1412558"/>
            <a:chExt cx="1930736" cy="2599260"/>
          </a:xfrm>
        </p:grpSpPr>
        <p:sp>
          <p:nvSpPr>
            <p:cNvPr id="74" name="Rectangle 73"/>
            <p:cNvSpPr/>
            <p:nvPr/>
          </p:nvSpPr>
          <p:spPr>
            <a:xfrm rot="5400000">
              <a:off x="6686899" y="2036456"/>
              <a:ext cx="1988329" cy="7801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 rot="5400000">
              <a:off x="6895209" y="2270929"/>
              <a:ext cx="1535589" cy="58291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490563" y="2413385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7490563" y="2865267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97129" y="1412558"/>
              <a:ext cx="76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JP9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7490564" y="1943562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73976" y="1432387"/>
              <a:ext cx="56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5V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5480" y="3427043"/>
              <a:ext cx="1751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Voltage</a:t>
              </a:r>
            </a:p>
            <a:p>
              <a:pPr algn="ctr"/>
              <a:r>
                <a:rPr lang="en-US" sz="1600" dirty="0" smtClean="0"/>
                <a:t>Selection port</a:t>
              </a:r>
              <a:endParaRPr lang="en-US" sz="1600" dirty="0"/>
            </a:p>
          </p:txBody>
        </p:sp>
        <p:cxnSp>
          <p:nvCxnSpPr>
            <p:cNvPr id="23" name="Elbow Connector 22"/>
            <p:cNvCxnSpPr>
              <a:stCxn id="79" idx="6"/>
              <a:endCxn id="81" idx="2"/>
            </p:cNvCxnSpPr>
            <p:nvPr/>
          </p:nvCxnSpPr>
          <p:spPr>
            <a:xfrm flipV="1">
              <a:off x="7871564" y="1801719"/>
              <a:ext cx="583532" cy="332343"/>
            </a:xfrm>
            <a:prstGeom prst="bentConnector2">
              <a:avLst/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77" idx="6"/>
              <a:endCxn id="80" idx="2"/>
            </p:cNvCxnSpPr>
            <p:nvPr/>
          </p:nvCxnSpPr>
          <p:spPr>
            <a:xfrm flipV="1">
              <a:off x="7871563" y="2718275"/>
              <a:ext cx="583533" cy="337492"/>
            </a:xfrm>
            <a:prstGeom prst="bentConnector2">
              <a:avLst/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00480" y="2603885"/>
            <a:ext cx="2590083" cy="1508417"/>
            <a:chOff x="4900480" y="2603885"/>
            <a:chExt cx="2590083" cy="1508417"/>
          </a:xfrm>
        </p:grpSpPr>
        <p:sp>
          <p:nvSpPr>
            <p:cNvPr id="27" name="Rounded Rectangle 26"/>
            <p:cNvSpPr/>
            <p:nvPr/>
          </p:nvSpPr>
          <p:spPr>
            <a:xfrm>
              <a:off x="5052880" y="2755328"/>
              <a:ext cx="1524000" cy="135697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00480" y="2839660"/>
              <a:ext cx="609600" cy="1162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prstClr val="white"/>
                  </a:solidFill>
                </a:rPr>
                <a:t>H2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prstClr val="white"/>
                  </a:solidFill>
                </a:rPr>
                <a:t>B1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prstClr val="white"/>
                  </a:solidFill>
                </a:rPr>
                <a:t>B2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19680" y="2839660"/>
              <a:ext cx="609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prstClr val="white"/>
                  </a:solidFill>
                </a:rPr>
                <a:t>H1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prstClr val="white"/>
                  </a:solidFill>
                </a:rPr>
                <a:t>A1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prstClr val="white"/>
                  </a:solidFill>
                </a:rPr>
                <a:t>A2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5395780" y="3202983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</a:t>
              </a:r>
              <a:r>
                <a:rPr lang="en-US" sz="2400" baseline="-25000" dirty="0">
                  <a:solidFill>
                    <a:prstClr val="white"/>
                  </a:solidFill>
                </a:rPr>
                <a:t>2</a:t>
              </a:r>
              <a:endParaRPr lang="en-US" baseline="-25000" dirty="0">
                <a:solidFill>
                  <a:prstClr val="white"/>
                </a:solidFill>
              </a:endParaRPr>
            </a:p>
          </p:txBody>
        </p:sp>
        <p:cxnSp>
          <p:nvCxnSpPr>
            <p:cNvPr id="85" name="Elbow Connector 84"/>
            <p:cNvCxnSpPr>
              <a:endCxn id="76" idx="2"/>
            </p:cNvCxnSpPr>
            <p:nvPr/>
          </p:nvCxnSpPr>
          <p:spPr>
            <a:xfrm flipV="1">
              <a:off x="6576880" y="2603885"/>
              <a:ext cx="913683" cy="484839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15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651000"/>
            <a:ext cx="5171665" cy="4152900"/>
            <a:chOff x="1524000" y="1651000"/>
            <a:chExt cx="5171665" cy="4152900"/>
          </a:xfrm>
        </p:grpSpPr>
        <p:sp>
          <p:nvSpPr>
            <p:cNvPr id="4" name="Rounded Rectangle 3"/>
            <p:cNvSpPr/>
            <p:nvPr/>
          </p:nvSpPr>
          <p:spPr>
            <a:xfrm>
              <a:off x="4714465" y="1651000"/>
              <a:ext cx="1981200" cy="1981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14465" y="3822700"/>
              <a:ext cx="1981200" cy="1981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19265" y="2226101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Primary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SD Card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43065" y="4397801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Secondary</a:t>
              </a:r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SD Card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76065" y="3695700"/>
              <a:ext cx="533400" cy="342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50665" y="3206750"/>
              <a:ext cx="533400" cy="342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0665" y="4205404"/>
              <a:ext cx="533400" cy="342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76065" y="2707848"/>
              <a:ext cx="533400" cy="342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76065" y="2226101"/>
              <a:ext cx="533400" cy="342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6065" y="4660898"/>
              <a:ext cx="533400" cy="342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76065" y="5123596"/>
              <a:ext cx="533400" cy="342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24000" y="1752600"/>
              <a:ext cx="762000" cy="3937000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0" name="Elbow Connector 19"/>
            <p:cNvCxnSpPr>
              <a:stCxn id="13" idx="3"/>
            </p:cNvCxnSpPr>
            <p:nvPr/>
          </p:nvCxnSpPr>
          <p:spPr>
            <a:xfrm>
              <a:off x="2784065" y="3378200"/>
              <a:ext cx="711200" cy="488950"/>
            </a:xfrm>
            <a:prstGeom prst="bentConnector3">
              <a:avLst>
                <a:gd name="adj1" fmla="val 65737"/>
              </a:avLst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3"/>
            </p:cNvCxnSpPr>
            <p:nvPr/>
          </p:nvCxnSpPr>
          <p:spPr>
            <a:xfrm flipV="1">
              <a:off x="2784065" y="3867150"/>
              <a:ext cx="711200" cy="509704"/>
            </a:xfrm>
            <a:prstGeom prst="bentConnector3">
              <a:avLst>
                <a:gd name="adj1" fmla="val 66072"/>
              </a:avLst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</p:cNvCxnSpPr>
            <p:nvPr/>
          </p:nvCxnSpPr>
          <p:spPr>
            <a:xfrm>
              <a:off x="2809465" y="3867150"/>
              <a:ext cx="1295400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0800000" flipV="1">
              <a:off x="4104865" y="3378200"/>
              <a:ext cx="609600" cy="488950"/>
            </a:xfrm>
            <a:prstGeom prst="bentConnector3">
              <a:avLst>
                <a:gd name="adj1" fmla="val 9791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0800000">
              <a:off x="4104865" y="3867150"/>
              <a:ext cx="609600" cy="509704"/>
            </a:xfrm>
            <a:prstGeom prst="bentConnector3">
              <a:avLst>
                <a:gd name="adj1" fmla="val 9765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04765" y="3302580"/>
              <a:ext cx="848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cxnSp>
          <p:nvCxnSpPr>
            <p:cNvPr id="41" name="Straight Connector 40"/>
            <p:cNvCxnSpPr>
              <a:stCxn id="15" idx="3"/>
            </p:cNvCxnSpPr>
            <p:nvPr/>
          </p:nvCxnSpPr>
          <p:spPr>
            <a:xfrm>
              <a:off x="2809465" y="2879298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6" idx="3"/>
            </p:cNvCxnSpPr>
            <p:nvPr/>
          </p:nvCxnSpPr>
          <p:spPr>
            <a:xfrm>
              <a:off x="2809465" y="2397551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3"/>
            </p:cNvCxnSpPr>
            <p:nvPr/>
          </p:nvCxnSpPr>
          <p:spPr>
            <a:xfrm>
              <a:off x="2809465" y="4832348"/>
              <a:ext cx="2133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8" idx="3"/>
            </p:cNvCxnSpPr>
            <p:nvPr/>
          </p:nvCxnSpPr>
          <p:spPr>
            <a:xfrm>
              <a:off x="2809465" y="5295046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38065" y="2133600"/>
              <a:ext cx="1295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Chip Detect Primary</a:t>
              </a:r>
              <a:endParaRPr lang="en-US" sz="105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38065" y="5029200"/>
              <a:ext cx="1498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Chip Detect Secondary</a:t>
              </a:r>
              <a:endParaRPr lang="en-US" sz="105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48000" y="2641684"/>
              <a:ext cx="1295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Chip Select Primary</a:t>
              </a:r>
              <a:endParaRPr 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50764" y="4572000"/>
              <a:ext cx="14859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Chip Select Secondary</a:t>
              </a:r>
              <a:endParaRPr lang="en-US" sz="105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33265" y="4191000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SCLK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773336" y="3657600"/>
            <a:ext cx="482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MISO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751876" y="3124200"/>
            <a:ext cx="49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MOSI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752600"/>
            <a:ext cx="7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PIC24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7672" y="225001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 D7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93977" y="2707848"/>
            <a:ext cx="89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DO D2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32505" y="36943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SPI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32505" y="422504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SPI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3420" y="4675314"/>
            <a:ext cx="89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DO D9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628809" y="5140620"/>
            <a:ext cx="89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 D8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31948" y="322256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SPI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585528" y="3671912"/>
            <a:ext cx="151717" cy="407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/>
          <p:cNvSpPr/>
          <p:nvPr/>
        </p:nvSpPr>
        <p:spPr>
          <a:xfrm>
            <a:off x="7620000" y="5257800"/>
            <a:ext cx="1524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457200"/>
            <a:ext cx="8229600" cy="1143000"/>
          </a:xfrm>
        </p:spPr>
        <p:txBody>
          <a:bodyPr/>
          <a:lstStyle/>
          <a:p>
            <a:r>
              <a:rPr lang="en-US" dirty="0" smtClean="0"/>
              <a:t>Expansion Header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86569" y="1349440"/>
            <a:ext cx="8011907" cy="4238172"/>
            <a:chOff x="276634" y="1295400"/>
            <a:chExt cx="8011907" cy="4238172"/>
          </a:xfrm>
        </p:grpSpPr>
        <p:sp>
          <p:nvSpPr>
            <p:cNvPr id="100" name="Rectangle 99"/>
            <p:cNvSpPr/>
            <p:nvPr/>
          </p:nvSpPr>
          <p:spPr>
            <a:xfrm>
              <a:off x="6985000" y="4923972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54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94865" y="2371273"/>
              <a:ext cx="1229135" cy="3162299"/>
              <a:chOff x="1818865" y="3086101"/>
              <a:chExt cx="1229135" cy="316229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90800" y="3581400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90800" y="4267200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90800" y="4953000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27</a:t>
                </a:r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90800" y="5638800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33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18865" y="3086101"/>
                <a:ext cx="771935" cy="3162299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60802" y="1799772"/>
              <a:ext cx="1315998" cy="3733800"/>
              <a:chOff x="2514600" y="2514600"/>
              <a:chExt cx="1315998" cy="3733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14600" y="2514600"/>
                <a:ext cx="1315998" cy="3733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460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619374" y="2845832"/>
                <a:ext cx="1087398" cy="3276600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43200" y="2895600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3581400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43200" y="4267200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43200" y="4953000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743200" y="5638800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780650" y="1782417"/>
              <a:ext cx="857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JP8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7" idx="3"/>
              <a:endCxn id="14" idx="2"/>
            </p:cNvCxnSpPr>
            <p:nvPr/>
          </p:nvCxnSpPr>
          <p:spPr>
            <a:xfrm>
              <a:off x="1524000" y="3742872"/>
              <a:ext cx="22654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81"/>
            <p:cNvGrpSpPr/>
            <p:nvPr/>
          </p:nvGrpSpPr>
          <p:grpSpPr>
            <a:xfrm>
              <a:off x="276635" y="2795462"/>
              <a:ext cx="3512767" cy="523220"/>
              <a:chOff x="276635" y="3205490"/>
              <a:chExt cx="3512767" cy="523220"/>
            </a:xfrm>
          </p:grpSpPr>
          <p:cxnSp>
            <p:nvCxnSpPr>
              <p:cNvPr id="23" name="Straight Arrow Connector 22"/>
              <p:cNvCxnSpPr>
                <a:stCxn id="6" idx="3"/>
                <a:endCxn id="13" idx="2"/>
              </p:cNvCxnSpPr>
              <p:nvPr/>
            </p:nvCxnSpPr>
            <p:spPr>
              <a:xfrm>
                <a:off x="1524000" y="3467100"/>
                <a:ext cx="226540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76635" y="3205490"/>
                <a:ext cx="7901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DIO G9/ RP27</a:t>
                </a:r>
                <a:endParaRPr lang="en-US" b="1" dirty="0"/>
              </a:p>
            </p:txBody>
          </p:sp>
        </p:grpSp>
        <p:cxnSp>
          <p:nvCxnSpPr>
            <p:cNvPr id="29" name="Straight Arrow Connector 28"/>
            <p:cNvCxnSpPr>
              <a:stCxn id="9" idx="3"/>
              <a:endCxn id="15" idx="2"/>
            </p:cNvCxnSpPr>
            <p:nvPr/>
          </p:nvCxnSpPr>
          <p:spPr>
            <a:xfrm>
              <a:off x="1524000" y="4428672"/>
              <a:ext cx="22654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83"/>
            <p:cNvGrpSpPr/>
            <p:nvPr/>
          </p:nvGrpSpPr>
          <p:grpSpPr>
            <a:xfrm>
              <a:off x="276634" y="4852861"/>
              <a:ext cx="3512768" cy="523220"/>
              <a:chOff x="276634" y="4577089"/>
              <a:chExt cx="3512768" cy="523220"/>
            </a:xfrm>
          </p:grpSpPr>
          <p:cxnSp>
            <p:nvCxnSpPr>
              <p:cNvPr id="121" name="Straight Arrow Connector 120"/>
              <p:cNvCxnSpPr>
                <a:stCxn id="119" idx="3"/>
                <a:endCxn id="117" idx="2"/>
              </p:cNvCxnSpPr>
              <p:nvPr/>
            </p:nvCxnSpPr>
            <p:spPr>
              <a:xfrm>
                <a:off x="1524000" y="4838700"/>
                <a:ext cx="226540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276634" y="4577089"/>
                <a:ext cx="8282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DIO F3 /RP16</a:t>
                </a:r>
                <a:endParaRPr lang="en-US" b="1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4256901" y="2180772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4256901" y="2866572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272387" y="3552372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272387" y="4234784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272387" y="4923972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4287" y="49298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27850" y="2866572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53250" y="3552372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62775" y="4238172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28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91399" y="2371273"/>
              <a:ext cx="897142" cy="3162299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06" name="Straight Arrow Connector 105"/>
            <p:cNvCxnSpPr>
              <a:stCxn id="90" idx="6"/>
              <a:endCxn id="97" idx="1"/>
            </p:cNvCxnSpPr>
            <p:nvPr/>
          </p:nvCxnSpPr>
          <p:spPr>
            <a:xfrm>
              <a:off x="4637901" y="3057072"/>
              <a:ext cx="22899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2" idx="6"/>
              <a:endCxn id="99" idx="1"/>
            </p:cNvCxnSpPr>
            <p:nvPr/>
          </p:nvCxnSpPr>
          <p:spPr>
            <a:xfrm>
              <a:off x="4653387" y="4425284"/>
              <a:ext cx="2309388" cy="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3" idx="6"/>
              <a:endCxn id="100" idx="1"/>
            </p:cNvCxnSpPr>
            <p:nvPr/>
          </p:nvCxnSpPr>
          <p:spPr>
            <a:xfrm>
              <a:off x="4653387" y="5114472"/>
              <a:ext cx="2331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1" idx="6"/>
              <a:endCxn id="98" idx="1"/>
            </p:cNvCxnSpPr>
            <p:nvPr/>
          </p:nvCxnSpPr>
          <p:spPr>
            <a:xfrm>
              <a:off x="4653387" y="3742872"/>
              <a:ext cx="22998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2" idx="2"/>
            </p:cNvCxnSpPr>
            <p:nvPr/>
          </p:nvCxnSpPr>
          <p:spPr>
            <a:xfrm rot="10800000">
              <a:off x="2552700" y="1799772"/>
              <a:ext cx="1236702" cy="571500"/>
            </a:xfrm>
            <a:prstGeom prst="bentConnector3">
              <a:avLst>
                <a:gd name="adj1" fmla="val 100466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1" name="Group 180"/>
            <p:cNvGrpSpPr/>
            <p:nvPr/>
          </p:nvGrpSpPr>
          <p:grpSpPr>
            <a:xfrm>
              <a:off x="5754914" y="2561772"/>
              <a:ext cx="457200" cy="152400"/>
              <a:chOff x="6553200" y="6077010"/>
              <a:chExt cx="457200" cy="1524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Elbow Connector 58"/>
            <p:cNvCxnSpPr>
              <a:stCxn id="89" idx="6"/>
            </p:cNvCxnSpPr>
            <p:nvPr/>
          </p:nvCxnSpPr>
          <p:spPr>
            <a:xfrm>
              <a:off x="4637901" y="2371272"/>
              <a:ext cx="1345613" cy="190500"/>
            </a:xfrm>
            <a:prstGeom prst="bentConnector3">
              <a:avLst>
                <a:gd name="adj1" fmla="val 9961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076450" y="1295400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3.3V</a:t>
              </a:r>
              <a:endParaRPr lang="en-US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231983" y="3535301"/>
            <a:ext cx="93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AN10/ DIO B10</a:t>
            </a:r>
            <a:endParaRPr 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31983" y="4217714"/>
            <a:ext cx="94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AN12/ DIO B12</a:t>
            </a:r>
            <a:endParaRPr lang="en-US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7162868" y="2880279"/>
            <a:ext cx="136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AN5/ DIO B5 /RP18</a:t>
            </a:r>
            <a:endParaRPr lang="en-US" sz="13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7411451" y="3561734"/>
            <a:ext cx="88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AN11/ DIO B11</a:t>
            </a:r>
            <a:endParaRPr lang="en-US" sz="14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7269776" y="43288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AN13/   DIO B13</a:t>
            </a:r>
            <a:endParaRPr lang="en-US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7384281" y="5014623"/>
            <a:ext cx="79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DIO D6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2398880"/>
            <a:ext cx="7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PIC24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4985" y="2398880"/>
            <a:ext cx="7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PIC24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Header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43150" y="2014381"/>
            <a:ext cx="4135664" cy="2942772"/>
            <a:chOff x="2129672" y="2014381"/>
            <a:chExt cx="4135664" cy="2942772"/>
          </a:xfrm>
        </p:grpSpPr>
        <p:grpSp>
          <p:nvGrpSpPr>
            <p:cNvPr id="4" name="Group 3"/>
            <p:cNvGrpSpPr/>
            <p:nvPr/>
          </p:nvGrpSpPr>
          <p:grpSpPr>
            <a:xfrm>
              <a:off x="2605922" y="2501398"/>
              <a:ext cx="3659414" cy="2455755"/>
              <a:chOff x="2605922" y="2501398"/>
              <a:chExt cx="3659414" cy="245575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14024" y="2518753"/>
                <a:ext cx="1315998" cy="2438400"/>
                <a:chOff x="2514600" y="2514600"/>
                <a:chExt cx="1315998" cy="24384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514600" y="2514600"/>
                  <a:ext cx="1315998" cy="24384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460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2619374" y="2845832"/>
                  <a:ext cx="1087398" cy="1973690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743200" y="28956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743200" y="3581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743200" y="42672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833872" y="2501398"/>
                <a:ext cx="857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JP12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10123" y="28997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10123" y="35855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325609" y="42713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Elbow Connector 28"/>
              <p:cNvCxnSpPr>
                <a:stCxn id="42" idx="2"/>
              </p:cNvCxnSpPr>
              <p:nvPr/>
            </p:nvCxnSpPr>
            <p:spPr>
              <a:xfrm rot="10800000">
                <a:off x="2605922" y="2518753"/>
                <a:ext cx="1236702" cy="571500"/>
              </a:xfrm>
              <a:prstGeom prst="bentConnector3">
                <a:avLst>
                  <a:gd name="adj1" fmla="val 100466"/>
                </a:avLst>
              </a:prstGeom>
              <a:ln>
                <a:tailEnd type="oval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5808136" y="3280753"/>
                <a:ext cx="457200" cy="152400"/>
                <a:chOff x="6553200" y="6077010"/>
                <a:chExt cx="457200" cy="1524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553200" y="6077010"/>
                  <a:ext cx="457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629400" y="615321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705600" y="622941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lbow Connector 30"/>
              <p:cNvCxnSpPr>
                <a:stCxn id="15" idx="6"/>
              </p:cNvCxnSpPr>
              <p:nvPr/>
            </p:nvCxnSpPr>
            <p:spPr>
              <a:xfrm>
                <a:off x="4691123" y="3090253"/>
                <a:ext cx="1345613" cy="190500"/>
              </a:xfrm>
              <a:prstGeom prst="bentConnector3">
                <a:avLst>
                  <a:gd name="adj1" fmla="val 9961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129672" y="20143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3.3V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" y="3080698"/>
            <a:ext cx="3522702" cy="1876455"/>
            <a:chOff x="319922" y="3080698"/>
            <a:chExt cx="3522702" cy="1876455"/>
          </a:xfrm>
        </p:grpSpPr>
        <p:grpSp>
          <p:nvGrpSpPr>
            <p:cNvPr id="8" name="Group 7"/>
            <p:cNvGrpSpPr/>
            <p:nvPr/>
          </p:nvGrpSpPr>
          <p:grpSpPr>
            <a:xfrm>
              <a:off x="434222" y="3090253"/>
              <a:ext cx="1143000" cy="1866900"/>
              <a:chOff x="1905000" y="3086100"/>
              <a:chExt cx="1143000" cy="18669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590800" y="3581400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53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90800" y="4267200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51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05000" y="3086100"/>
                <a:ext cx="685800" cy="1866900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11" name="Straight Arrow Connector 10"/>
            <p:cNvCxnSpPr>
              <a:stCxn id="48" idx="3"/>
              <a:endCxn id="44" idx="2"/>
            </p:cNvCxnSpPr>
            <p:nvPr/>
          </p:nvCxnSpPr>
          <p:spPr>
            <a:xfrm>
              <a:off x="1577222" y="4461853"/>
              <a:ext cx="22654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81"/>
            <p:cNvGrpSpPr/>
            <p:nvPr/>
          </p:nvGrpSpPr>
          <p:grpSpPr>
            <a:xfrm>
              <a:off x="360582" y="3596710"/>
              <a:ext cx="3482042" cy="523220"/>
              <a:chOff x="307360" y="3287757"/>
              <a:chExt cx="3482042" cy="523220"/>
            </a:xfrm>
          </p:grpSpPr>
          <p:cxnSp>
            <p:nvCxnSpPr>
              <p:cNvPr id="38" name="Straight Arrow Connector 37"/>
              <p:cNvCxnSpPr>
                <a:stCxn id="47" idx="3"/>
                <a:endCxn id="43" idx="2"/>
              </p:cNvCxnSpPr>
              <p:nvPr/>
            </p:nvCxnSpPr>
            <p:spPr>
              <a:xfrm>
                <a:off x="1524000" y="3467100"/>
                <a:ext cx="226540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07360" y="3287757"/>
                <a:ext cx="8330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DIO D5 /RP20</a:t>
                </a:r>
                <a:endParaRPr lang="en-US" sz="1400" b="1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19922" y="308069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PIC24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0581" y="4307964"/>
              <a:ext cx="833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DIO D3 /RP22</a:t>
              </a:r>
              <a:endParaRPr lang="en-US" sz="1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80801" y="3090253"/>
            <a:ext cx="3477399" cy="1866900"/>
            <a:chOff x="4767323" y="3090253"/>
            <a:chExt cx="3477399" cy="1866900"/>
          </a:xfrm>
        </p:grpSpPr>
        <p:sp>
          <p:nvSpPr>
            <p:cNvPr id="21" name="Rectangle 20"/>
            <p:cNvSpPr/>
            <p:nvPr/>
          </p:nvSpPr>
          <p:spPr>
            <a:xfrm>
              <a:off x="6981072" y="3585553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06472" y="4271353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44622" y="3090253"/>
              <a:ext cx="685800" cy="1866900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5" name="Straight Arrow Connector 24"/>
            <p:cNvCxnSpPr>
              <a:stCxn id="16" idx="6"/>
              <a:endCxn id="21" idx="1"/>
            </p:cNvCxnSpPr>
            <p:nvPr/>
          </p:nvCxnSpPr>
          <p:spPr>
            <a:xfrm>
              <a:off x="4767323" y="3776053"/>
              <a:ext cx="22137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2" idx="1"/>
            </p:cNvCxnSpPr>
            <p:nvPr/>
          </p:nvCxnSpPr>
          <p:spPr>
            <a:xfrm>
              <a:off x="4782809" y="4461853"/>
              <a:ext cx="2223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330322" y="3090253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PIC24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70981" y="3596710"/>
              <a:ext cx="833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DIO D4 /RP25</a:t>
              </a:r>
              <a:endParaRPr lang="en-US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0982" y="4302130"/>
              <a:ext cx="833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DIO D2 /RP23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8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Comm. Header Example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7703" y="2368920"/>
            <a:ext cx="4469941" cy="2997377"/>
            <a:chOff x="1067150" y="2014381"/>
            <a:chExt cx="6334313" cy="2942773"/>
          </a:xfrm>
        </p:grpSpPr>
        <p:cxnSp>
          <p:nvCxnSpPr>
            <p:cNvPr id="153" name="Straight Arrow Connector 152"/>
            <p:cNvCxnSpPr>
              <a:stCxn id="178" idx="3"/>
              <a:endCxn id="176" idx="2"/>
            </p:cNvCxnSpPr>
            <p:nvPr/>
          </p:nvCxnSpPr>
          <p:spPr>
            <a:xfrm>
              <a:off x="2324450" y="4461853"/>
              <a:ext cx="15181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77" idx="3"/>
              <a:endCxn id="175" idx="2"/>
            </p:cNvCxnSpPr>
            <p:nvPr/>
          </p:nvCxnSpPr>
          <p:spPr>
            <a:xfrm>
              <a:off x="2324450" y="3776053"/>
              <a:ext cx="15181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3614024" y="2501398"/>
              <a:ext cx="1315998" cy="2455755"/>
              <a:chOff x="3614024" y="2501398"/>
              <a:chExt cx="1315998" cy="2455755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614024" y="2518753"/>
                <a:ext cx="1315998" cy="2438400"/>
                <a:chOff x="2514600" y="2514600"/>
                <a:chExt cx="1315998" cy="2438400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2514600" y="2514600"/>
                  <a:ext cx="1315998" cy="24384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460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2619374" y="2845832"/>
                  <a:ext cx="1087398" cy="1973690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2743200" y="28956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2743200" y="3581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2743200" y="42672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3714422" y="2501398"/>
                <a:ext cx="109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JP12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4310123" y="28997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310123" y="35855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4325609" y="42713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1" name="Straight Arrow Connector 160"/>
            <p:cNvCxnSpPr>
              <a:stCxn id="156" idx="6"/>
              <a:endCxn id="158" idx="1"/>
            </p:cNvCxnSpPr>
            <p:nvPr/>
          </p:nvCxnSpPr>
          <p:spPr>
            <a:xfrm>
              <a:off x="4691123" y="3776053"/>
              <a:ext cx="144669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7" idx="6"/>
              <a:endCxn id="159" idx="1"/>
            </p:cNvCxnSpPr>
            <p:nvPr/>
          </p:nvCxnSpPr>
          <p:spPr>
            <a:xfrm>
              <a:off x="4706609" y="4461853"/>
              <a:ext cx="14566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>
              <a:stCxn id="174" idx="2"/>
            </p:cNvCxnSpPr>
            <p:nvPr/>
          </p:nvCxnSpPr>
          <p:spPr>
            <a:xfrm rot="10800000">
              <a:off x="2605922" y="2518753"/>
              <a:ext cx="1236702" cy="571500"/>
            </a:xfrm>
            <a:prstGeom prst="bentConnector3">
              <a:avLst>
                <a:gd name="adj1" fmla="val 100466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4" name="Group 163"/>
            <p:cNvGrpSpPr/>
            <p:nvPr/>
          </p:nvGrpSpPr>
          <p:grpSpPr>
            <a:xfrm>
              <a:off x="5334000" y="3280753"/>
              <a:ext cx="457200" cy="152400"/>
              <a:chOff x="6553200" y="6077010"/>
              <a:chExt cx="457200" cy="15240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Elbow Connector 164"/>
            <p:cNvCxnSpPr>
              <a:stCxn id="155" idx="6"/>
            </p:cNvCxnSpPr>
            <p:nvPr/>
          </p:nvCxnSpPr>
          <p:spPr>
            <a:xfrm>
              <a:off x="4691123" y="3090253"/>
              <a:ext cx="876320" cy="190500"/>
            </a:xfrm>
            <a:prstGeom prst="bentConnector3">
              <a:avLst>
                <a:gd name="adj1" fmla="val 9891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2129672" y="20143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3.3V</a:t>
              </a:r>
              <a:endParaRPr lang="en-US" dirty="0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1067150" y="3213005"/>
              <a:ext cx="1257300" cy="1744148"/>
              <a:chOff x="319922" y="3213005"/>
              <a:chExt cx="1257300" cy="174414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434222" y="3252297"/>
                <a:ext cx="1143000" cy="1704856"/>
                <a:chOff x="1905000" y="3248144"/>
                <a:chExt cx="1143000" cy="1704856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2590800" y="3581400"/>
                  <a:ext cx="457200" cy="381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53</a:t>
                  </a:r>
                  <a:endParaRPr lang="en-US" sz="1050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2590800" y="4267200"/>
                  <a:ext cx="457200" cy="381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51</a:t>
                  </a:r>
                  <a:endParaRPr lang="en-US" dirty="0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1905000" y="3248144"/>
                  <a:ext cx="685800" cy="1704856"/>
                </a:xfrm>
                <a:prstGeom prst="rect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360583" y="3596710"/>
                <a:ext cx="833080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RP20</a:t>
                </a:r>
                <a:endParaRPr lang="en-US" sz="1400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9922" y="3213005"/>
                <a:ext cx="914399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PIC24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0581" y="4307964"/>
                <a:ext cx="833080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RP22</a:t>
                </a:r>
                <a:endParaRPr lang="en-US" sz="1400" b="1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6137813" y="3213339"/>
              <a:ext cx="1263650" cy="1743815"/>
              <a:chOff x="6981072" y="3213338"/>
              <a:chExt cx="1263650" cy="174381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6981072" y="3585553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52</a:t>
                </a:r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006472" y="4271353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50</a:t>
                </a:r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444622" y="3252295"/>
                <a:ext cx="685800" cy="1704858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330323" y="3213338"/>
                <a:ext cx="914399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PIC24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370980" y="3596710"/>
                <a:ext cx="833080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RP25</a:t>
                </a:r>
                <a:endParaRPr lang="en-US" sz="1400" b="1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370982" y="4302130"/>
                <a:ext cx="833080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RP23</a:t>
                </a:r>
                <a:endParaRPr lang="en-US" sz="1400" b="1" dirty="0"/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4441246" y="2374427"/>
            <a:ext cx="4729746" cy="2997375"/>
            <a:chOff x="1067149" y="2014381"/>
            <a:chExt cx="6341950" cy="2942772"/>
          </a:xfrm>
        </p:grpSpPr>
        <p:cxnSp>
          <p:nvCxnSpPr>
            <p:cNvPr id="196" name="Straight Arrow Connector 195"/>
            <p:cNvCxnSpPr>
              <a:stCxn id="218" idx="3"/>
              <a:endCxn id="232" idx="2"/>
            </p:cNvCxnSpPr>
            <p:nvPr/>
          </p:nvCxnSpPr>
          <p:spPr>
            <a:xfrm>
              <a:off x="2324450" y="4461853"/>
              <a:ext cx="15181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17" idx="3"/>
              <a:endCxn id="231" idx="2"/>
            </p:cNvCxnSpPr>
            <p:nvPr/>
          </p:nvCxnSpPr>
          <p:spPr>
            <a:xfrm>
              <a:off x="2324450" y="3776053"/>
              <a:ext cx="15181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3614024" y="2501398"/>
              <a:ext cx="1315998" cy="2455755"/>
              <a:chOff x="3614024" y="2501398"/>
              <a:chExt cx="1315998" cy="2455755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3614024" y="2518753"/>
                <a:ext cx="1315998" cy="2438400"/>
                <a:chOff x="2514600" y="2514600"/>
                <a:chExt cx="1315998" cy="2438400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2514600" y="2514600"/>
                  <a:ext cx="1315998" cy="24384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460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>
                <a:xfrm>
                  <a:off x="2619374" y="2845832"/>
                  <a:ext cx="1087398" cy="1973690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2743200" y="28956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2743200" y="3581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2743200" y="42672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4" name="TextBox 223"/>
              <p:cNvSpPr txBox="1"/>
              <p:nvPr/>
            </p:nvSpPr>
            <p:spPr>
              <a:xfrm>
                <a:off x="3833872" y="2501398"/>
                <a:ext cx="857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JP12</a:t>
                </a:r>
                <a:endParaRPr lang="en-US" dirty="0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4310123" y="28997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4310123" y="35855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4325609" y="4271353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9" name="Straight Arrow Connector 198"/>
            <p:cNvCxnSpPr>
              <a:stCxn id="226" idx="6"/>
              <a:endCxn id="207" idx="1"/>
            </p:cNvCxnSpPr>
            <p:nvPr/>
          </p:nvCxnSpPr>
          <p:spPr>
            <a:xfrm>
              <a:off x="4691123" y="3776053"/>
              <a:ext cx="144669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227" idx="6"/>
              <a:endCxn id="208" idx="1"/>
            </p:cNvCxnSpPr>
            <p:nvPr/>
          </p:nvCxnSpPr>
          <p:spPr>
            <a:xfrm>
              <a:off x="4706609" y="4461853"/>
              <a:ext cx="14566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>
              <a:stCxn id="230" idx="2"/>
            </p:cNvCxnSpPr>
            <p:nvPr/>
          </p:nvCxnSpPr>
          <p:spPr>
            <a:xfrm rot="10800000">
              <a:off x="2605922" y="2518753"/>
              <a:ext cx="1236702" cy="571500"/>
            </a:xfrm>
            <a:prstGeom prst="bentConnector3">
              <a:avLst>
                <a:gd name="adj1" fmla="val 100466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2" name="Group 201"/>
            <p:cNvGrpSpPr/>
            <p:nvPr/>
          </p:nvGrpSpPr>
          <p:grpSpPr>
            <a:xfrm>
              <a:off x="5334000" y="3280753"/>
              <a:ext cx="457200" cy="152400"/>
              <a:chOff x="6553200" y="6077010"/>
              <a:chExt cx="457200" cy="1524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Elbow Connector 202"/>
            <p:cNvCxnSpPr>
              <a:stCxn id="225" idx="6"/>
            </p:cNvCxnSpPr>
            <p:nvPr/>
          </p:nvCxnSpPr>
          <p:spPr>
            <a:xfrm>
              <a:off x="4691123" y="3090253"/>
              <a:ext cx="876320" cy="190500"/>
            </a:xfrm>
            <a:prstGeom prst="bentConnector3">
              <a:avLst>
                <a:gd name="adj1" fmla="val 9891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2129672" y="20143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3.3V</a:t>
              </a:r>
              <a:endParaRPr lang="en-US" dirty="0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1067149" y="3192824"/>
              <a:ext cx="1257301" cy="1764328"/>
              <a:chOff x="319921" y="3192824"/>
              <a:chExt cx="1257301" cy="1764328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434222" y="3249488"/>
                <a:ext cx="1143000" cy="1707664"/>
                <a:chOff x="1905000" y="3245335"/>
                <a:chExt cx="1143000" cy="1707664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2590800" y="3581400"/>
                  <a:ext cx="457200" cy="381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53</a:t>
                  </a:r>
                  <a:endParaRPr lang="en-US" dirty="0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590800" y="4267200"/>
                  <a:ext cx="457200" cy="381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51</a:t>
                  </a:r>
                  <a:endParaRPr lang="en-US" dirty="0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1905000" y="3245335"/>
                  <a:ext cx="685800" cy="1707664"/>
                </a:xfrm>
                <a:prstGeom prst="rect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360582" y="3596710"/>
                <a:ext cx="833078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RP20</a:t>
                </a:r>
                <a:endParaRPr lang="en-US" sz="1400" b="1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19921" y="3192824"/>
                <a:ext cx="914402" cy="33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PIC24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360581" y="4307964"/>
                <a:ext cx="833078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RP22</a:t>
                </a:r>
                <a:endParaRPr lang="en-US" sz="1400" b="1" dirty="0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6137813" y="3192824"/>
              <a:ext cx="1271286" cy="1764329"/>
              <a:chOff x="6981072" y="3192823"/>
              <a:chExt cx="1271286" cy="1764329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6981072" y="3585553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52</a:t>
                </a:r>
                <a:endParaRPr lang="en-US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006472" y="4271353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50</a:t>
                </a:r>
                <a:endParaRPr lang="en-US" sz="1050" dirty="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444622" y="3249487"/>
                <a:ext cx="685800" cy="1707665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337958" y="3192823"/>
                <a:ext cx="914400" cy="33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PIC24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370981" y="3596710"/>
                <a:ext cx="833079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RP25</a:t>
                </a:r>
                <a:endParaRPr lang="en-US" sz="1400" b="1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370982" y="4302130"/>
                <a:ext cx="833079" cy="3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RP23</a:t>
                </a:r>
                <a:endParaRPr lang="en-US" sz="1400" b="1" dirty="0"/>
              </a:p>
            </p:txBody>
          </p:sp>
        </p:grpSp>
      </p:grpSp>
      <p:sp>
        <p:nvSpPr>
          <p:cNvPr id="241" name="TextBox 240"/>
          <p:cNvSpPr txBox="1"/>
          <p:nvPr/>
        </p:nvSpPr>
        <p:spPr>
          <a:xfrm>
            <a:off x="4782830" y="1674166"/>
            <a:ext cx="274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sz="2400" dirty="0" smtClean="0"/>
              <a:t>SPI Application</a:t>
            </a:r>
            <a:endParaRPr lang="en-US" sz="2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75609" y="1674167"/>
            <a:ext cx="271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sz="2400" dirty="0" smtClean="0"/>
              <a:t>UART Application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48995" y="3830232"/>
            <a:ext cx="2429754" cy="1018324"/>
            <a:chOff x="1048995" y="3830232"/>
            <a:chExt cx="2429754" cy="1018324"/>
          </a:xfrm>
        </p:grpSpPr>
        <p:sp>
          <p:nvSpPr>
            <p:cNvPr id="243" name="TextBox 242"/>
            <p:cNvSpPr txBox="1"/>
            <p:nvPr/>
          </p:nvSpPr>
          <p:spPr>
            <a:xfrm>
              <a:off x="2875869" y="4510002"/>
              <a:ext cx="602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  <a:r>
                <a:rPr lang="en-US" sz="1600" b="1" dirty="0" smtClean="0"/>
                <a:t>TS</a:t>
              </a:r>
              <a:endParaRPr lang="en-US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875869" y="3831114"/>
              <a:ext cx="602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</a:t>
              </a:r>
              <a:r>
                <a:rPr lang="en-US" sz="1600" b="1" dirty="0" smtClean="0"/>
                <a:t>TS</a:t>
              </a:r>
              <a:endParaRPr lang="en-US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057344" y="4498051"/>
              <a:ext cx="602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RX</a:t>
              </a:r>
              <a:endParaRPr lang="en-US" b="1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048995" y="3830232"/>
              <a:ext cx="602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TX</a:t>
              </a:r>
              <a:endParaRPr lang="en-US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54761" y="3831114"/>
            <a:ext cx="2740575" cy="1048730"/>
            <a:chOff x="5354761" y="3831114"/>
            <a:chExt cx="2740575" cy="1048730"/>
          </a:xfrm>
        </p:grpSpPr>
        <p:sp>
          <p:nvSpPr>
            <p:cNvPr id="247" name="TextBox 246"/>
            <p:cNvSpPr txBox="1"/>
            <p:nvPr/>
          </p:nvSpPr>
          <p:spPr>
            <a:xfrm>
              <a:off x="7492456" y="4541290"/>
              <a:ext cx="602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CS</a:t>
              </a:r>
              <a:endParaRPr lang="en-US" b="1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7462382" y="3863939"/>
              <a:ext cx="602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SCLK</a:t>
              </a:r>
              <a:endParaRPr lang="en-US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406100" y="4504001"/>
              <a:ext cx="883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MISO</a:t>
              </a:r>
              <a:endParaRPr lang="en-US" b="1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354761" y="3831114"/>
              <a:ext cx="985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MOSI</a:t>
              </a:r>
              <a:endParaRPr lang="en-US" b="1" dirty="0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427716" y="5632756"/>
            <a:ext cx="1878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TX - transmit</a:t>
            </a:r>
          </a:p>
          <a:p>
            <a:r>
              <a:rPr lang="en-US" sz="1400" dirty="0" smtClean="0"/>
              <a:t>RX </a:t>
            </a:r>
            <a:r>
              <a:rPr lang="en-US" sz="1400" dirty="0"/>
              <a:t>-</a:t>
            </a:r>
            <a:r>
              <a:rPr lang="en-US" sz="1400" dirty="0" smtClean="0"/>
              <a:t> receive</a:t>
            </a:r>
          </a:p>
          <a:p>
            <a:r>
              <a:rPr lang="en-US" sz="1400" dirty="0"/>
              <a:t>RTS – request to send</a:t>
            </a:r>
          </a:p>
          <a:p>
            <a:r>
              <a:rPr lang="en-US" sz="1400" dirty="0" smtClean="0"/>
              <a:t>CTS - clear to send</a:t>
            </a:r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4540351" y="5632755"/>
            <a:ext cx="2319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MOSI – master out slave in</a:t>
            </a:r>
          </a:p>
          <a:p>
            <a:r>
              <a:rPr lang="en-US" sz="1400" dirty="0" smtClean="0"/>
              <a:t>MISO – master in slave out</a:t>
            </a:r>
          </a:p>
          <a:p>
            <a:r>
              <a:rPr lang="en-US" sz="1400" dirty="0" smtClean="0"/>
              <a:t>SCLK </a:t>
            </a:r>
            <a:r>
              <a:rPr lang="en-US" sz="1400" dirty="0"/>
              <a:t>– </a:t>
            </a:r>
            <a:r>
              <a:rPr lang="en-US" sz="1400" dirty="0" smtClean="0"/>
              <a:t>slave clock</a:t>
            </a:r>
            <a:endParaRPr lang="en-US" sz="1400" dirty="0"/>
          </a:p>
          <a:p>
            <a:r>
              <a:rPr lang="en-US" sz="1400" dirty="0" smtClean="0"/>
              <a:t>CS – chip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/>
      <p:bldP spid="251" grpId="0"/>
      <p:bldP spid="2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275038" y="1560634"/>
            <a:ext cx="914400" cy="339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6292" y="3318314"/>
            <a:ext cx="182126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400" dirty="0"/>
              <a:t>Resistor chosen </a:t>
            </a:r>
            <a:r>
              <a:rPr lang="en-US" sz="1400" dirty="0" smtClean="0"/>
              <a:t>based on </a:t>
            </a:r>
            <a:r>
              <a:rPr lang="en-US" sz="1400" dirty="0"/>
              <a:t>LED current requirements</a:t>
            </a:r>
            <a:br>
              <a:rPr lang="en-US" sz="1400" dirty="0"/>
            </a:br>
            <a:endParaRPr lang="en-US" sz="14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8093652" y="1136370"/>
            <a:ext cx="10667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5V</a:t>
            </a:r>
          </a:p>
        </p:txBody>
      </p:sp>
      <p:cxnSp>
        <p:nvCxnSpPr>
          <p:cNvPr id="258" name="Straight Connector 257"/>
          <p:cNvCxnSpPr/>
          <p:nvPr/>
        </p:nvCxnSpPr>
        <p:spPr>
          <a:xfrm flipH="1">
            <a:off x="6576303" y="2648288"/>
            <a:ext cx="831832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4957757" y="2648288"/>
            <a:ext cx="621581" cy="0"/>
          </a:xfrm>
          <a:prstGeom prst="straightConnector1">
            <a:avLst/>
          </a:prstGeom>
          <a:ln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5545264" y="1773943"/>
            <a:ext cx="1024081" cy="866579"/>
            <a:chOff x="5791200" y="1901878"/>
            <a:chExt cx="1024081" cy="866579"/>
          </a:xfrm>
        </p:grpSpPr>
        <p:cxnSp>
          <p:nvCxnSpPr>
            <p:cNvPr id="13" name="Elbow Connector 12"/>
            <p:cNvCxnSpPr/>
            <p:nvPr/>
          </p:nvCxnSpPr>
          <p:spPr>
            <a:xfrm>
              <a:off x="6400800" y="2627967"/>
              <a:ext cx="414481" cy="140490"/>
            </a:xfrm>
            <a:prstGeom prst="bentConnector3">
              <a:avLst>
                <a:gd name="adj1" fmla="val 97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flipV="1">
              <a:off x="5791200" y="2627968"/>
              <a:ext cx="379766" cy="140489"/>
            </a:xfrm>
            <a:prstGeom prst="bentConnector3">
              <a:avLst>
                <a:gd name="adj1" fmla="val 10016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owchart: Delay 59"/>
            <p:cNvSpPr/>
            <p:nvPr/>
          </p:nvSpPr>
          <p:spPr>
            <a:xfrm rot="16200000">
              <a:off x="5901029" y="1934076"/>
              <a:ext cx="750195" cy="685800"/>
            </a:xfrm>
            <a:prstGeom prst="flowChartDelay">
              <a:avLst/>
            </a:prstGeom>
            <a:solidFill>
              <a:srgbClr val="1212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33225" y="2317240"/>
              <a:ext cx="685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LED</a:t>
              </a: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3232472" y="2858241"/>
            <a:ext cx="457200" cy="32385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4489772" y="2525613"/>
            <a:ext cx="673100" cy="369332"/>
            <a:chOff x="6261100" y="3124199"/>
            <a:chExt cx="673100" cy="369332"/>
          </a:xfrm>
        </p:grpSpPr>
        <p:sp>
          <p:nvSpPr>
            <p:cNvPr id="159" name="Rectangle 158"/>
            <p:cNvSpPr/>
            <p:nvPr/>
          </p:nvSpPr>
          <p:spPr>
            <a:xfrm>
              <a:off x="6324600" y="3124200"/>
              <a:ext cx="533400" cy="3420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261100" y="3124199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5/6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1189438" y="2099775"/>
            <a:ext cx="658734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3245172" y="2245915"/>
            <a:ext cx="533400" cy="369332"/>
            <a:chOff x="3378200" y="4140329"/>
            <a:chExt cx="533400" cy="369332"/>
          </a:xfrm>
        </p:grpSpPr>
        <p:sp>
          <p:nvSpPr>
            <p:cNvPr id="157" name="Rectangle 156"/>
            <p:cNvSpPr/>
            <p:nvPr/>
          </p:nvSpPr>
          <p:spPr>
            <a:xfrm>
              <a:off x="3378200" y="4153974"/>
              <a:ext cx="533400" cy="3420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392170" y="4140329"/>
              <a:ext cx="367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4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098872" y="2131681"/>
            <a:ext cx="82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21</a:t>
            </a: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3600772" y="2005344"/>
            <a:ext cx="977900" cy="1344483"/>
            <a:chOff x="3733800" y="3899758"/>
            <a:chExt cx="977900" cy="1344483"/>
          </a:xfrm>
        </p:grpSpPr>
        <p:sp>
          <p:nvSpPr>
            <p:cNvPr id="155" name="Rounded Rectangle 154"/>
            <p:cNvSpPr/>
            <p:nvPr/>
          </p:nvSpPr>
          <p:spPr>
            <a:xfrm>
              <a:off x="3733800" y="3899758"/>
              <a:ext cx="977900" cy="134448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59200" y="3961990"/>
              <a:ext cx="9525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Low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Side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Power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Driver</a:t>
              </a:r>
            </a:p>
          </p:txBody>
        </p:sp>
      </p:grpSp>
      <p:cxnSp>
        <p:nvCxnSpPr>
          <p:cNvPr id="147" name="Straight Connector 146"/>
          <p:cNvCxnSpPr>
            <a:endCxn id="157" idx="1"/>
          </p:cNvCxnSpPr>
          <p:nvPr/>
        </p:nvCxnSpPr>
        <p:spPr>
          <a:xfrm flipV="1">
            <a:off x="1848172" y="2430581"/>
            <a:ext cx="1397000" cy="5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2697803" y="3082158"/>
            <a:ext cx="534670" cy="445550"/>
            <a:chOff x="1986135" y="3571840"/>
            <a:chExt cx="534670" cy="44555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986135" y="3864990"/>
              <a:ext cx="457200" cy="152400"/>
              <a:chOff x="6460331" y="4267200"/>
              <a:chExt cx="457200" cy="1524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6460331" y="42672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536531" y="4343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612731" y="4419600"/>
                <a:ext cx="152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Elbow Connector 150"/>
            <p:cNvCxnSpPr>
              <a:stCxn id="136" idx="1"/>
            </p:cNvCxnSpPr>
            <p:nvPr/>
          </p:nvCxnSpPr>
          <p:spPr>
            <a:xfrm rot="10800000" flipV="1">
              <a:off x="2214738" y="3571840"/>
              <a:ext cx="306067" cy="355141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676972" y="162262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IC2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877111" y="1964323"/>
            <a:ext cx="1319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LED Enable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17324" y="2394516"/>
            <a:ext cx="1219200" cy="507542"/>
            <a:chOff x="6781800" y="3078343"/>
            <a:chExt cx="1219200" cy="507542"/>
          </a:xfrm>
        </p:grpSpPr>
        <p:sp>
          <p:nvSpPr>
            <p:cNvPr id="9" name="Rectangle 8"/>
            <p:cNvSpPr/>
            <p:nvPr/>
          </p:nvSpPr>
          <p:spPr>
            <a:xfrm>
              <a:off x="6858000" y="3078343"/>
              <a:ext cx="1066800" cy="5075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3093517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Current Limiting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Resistor</a:t>
              </a:r>
            </a:p>
          </p:txBody>
        </p:sp>
      </p:grpSp>
      <p:cxnSp>
        <p:nvCxnSpPr>
          <p:cNvPr id="209" name="Elbow Connector 208"/>
          <p:cNvCxnSpPr/>
          <p:nvPr/>
        </p:nvCxnSpPr>
        <p:spPr>
          <a:xfrm flipV="1">
            <a:off x="7484048" y="1560635"/>
            <a:ext cx="1126551" cy="1087653"/>
          </a:xfrm>
          <a:prstGeom prst="bentConnector3">
            <a:avLst>
              <a:gd name="adj1" fmla="val 100384"/>
            </a:avLst>
          </a:prstGeom>
          <a:ln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5562595" y="2788124"/>
            <a:ext cx="1006750" cy="658362"/>
            <a:chOff x="5638800" y="3813338"/>
            <a:chExt cx="1295400" cy="774291"/>
          </a:xfrm>
        </p:grpSpPr>
        <p:sp>
          <p:nvSpPr>
            <p:cNvPr id="268" name="Rectangle 267"/>
            <p:cNvSpPr/>
            <p:nvPr/>
          </p:nvSpPr>
          <p:spPr>
            <a:xfrm>
              <a:off x="5638800" y="3813338"/>
              <a:ext cx="1295400" cy="7742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5769236" y="3929267"/>
              <a:ext cx="1047498" cy="58291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5844526" y="4006523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71" name="Oval 270"/>
            <p:cNvSpPr/>
            <p:nvPr/>
          </p:nvSpPr>
          <p:spPr>
            <a:xfrm rot="21447986">
              <a:off x="6301220" y="4007034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</p:grpSp>
      <p:cxnSp>
        <p:nvCxnSpPr>
          <p:cNvPr id="273" name="Elbow Connector 272"/>
          <p:cNvCxnSpPr>
            <a:stCxn id="269" idx="1"/>
          </p:cNvCxnSpPr>
          <p:nvPr/>
        </p:nvCxnSpPr>
        <p:spPr>
          <a:xfrm rot="10800000">
            <a:off x="5268548" y="2634644"/>
            <a:ext cx="395419" cy="49987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69" idx="3"/>
          </p:cNvCxnSpPr>
          <p:nvPr/>
        </p:nvCxnSpPr>
        <p:spPr>
          <a:xfrm flipV="1">
            <a:off x="6478053" y="2648288"/>
            <a:ext cx="379944" cy="48622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6574009" y="4582151"/>
            <a:ext cx="831832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4957757" y="4590649"/>
            <a:ext cx="621581" cy="0"/>
          </a:xfrm>
          <a:prstGeom prst="straightConnector1">
            <a:avLst/>
          </a:prstGeom>
          <a:ln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5546923" y="3818686"/>
            <a:ext cx="1024081" cy="765554"/>
            <a:chOff x="5791200" y="3848151"/>
            <a:chExt cx="1024081" cy="765554"/>
          </a:xfrm>
        </p:grpSpPr>
        <p:cxnSp>
          <p:nvCxnSpPr>
            <p:cNvPr id="207" name="Elbow Connector 206"/>
            <p:cNvCxnSpPr/>
            <p:nvPr/>
          </p:nvCxnSpPr>
          <p:spPr>
            <a:xfrm>
              <a:off x="6391563" y="4474441"/>
              <a:ext cx="423718" cy="139264"/>
            </a:xfrm>
            <a:prstGeom prst="bentConnector3">
              <a:avLst>
                <a:gd name="adj1" fmla="val -95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flipV="1">
              <a:off x="5791200" y="4526305"/>
              <a:ext cx="363634" cy="87400"/>
            </a:xfrm>
            <a:prstGeom prst="bentConnector3">
              <a:avLst>
                <a:gd name="adj1" fmla="val 1023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Flowchart: Delay 60"/>
            <p:cNvSpPr/>
            <p:nvPr/>
          </p:nvSpPr>
          <p:spPr>
            <a:xfrm rot="16200000">
              <a:off x="5937050" y="3844328"/>
              <a:ext cx="678154" cy="685800"/>
            </a:xfrm>
            <a:prstGeom prst="flowChartDelay">
              <a:avLst/>
            </a:prstGeom>
            <a:solidFill>
              <a:srgbClr val="FF25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33226" y="4154758"/>
              <a:ext cx="685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LED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877111" y="4005995"/>
            <a:ext cx="1319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LED Enable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3179140" y="4229878"/>
            <a:ext cx="533400" cy="369332"/>
            <a:chOff x="3327400" y="2459747"/>
            <a:chExt cx="533400" cy="369332"/>
          </a:xfrm>
        </p:grpSpPr>
        <p:sp>
          <p:nvSpPr>
            <p:cNvPr id="201" name="Rectangle 200"/>
            <p:cNvSpPr/>
            <p:nvPr/>
          </p:nvSpPr>
          <p:spPr>
            <a:xfrm>
              <a:off x="3327400" y="2468758"/>
              <a:ext cx="533400" cy="3420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44741" y="2459747"/>
              <a:ext cx="406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3165171" y="4729370"/>
            <a:ext cx="457200" cy="32385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4385640" y="4391473"/>
            <a:ext cx="762000" cy="369332"/>
            <a:chOff x="6172200" y="3104545"/>
            <a:chExt cx="762000" cy="369332"/>
          </a:xfrm>
        </p:grpSpPr>
        <p:sp>
          <p:nvSpPr>
            <p:cNvPr id="199" name="Rectangle 198"/>
            <p:cNvSpPr/>
            <p:nvPr/>
          </p:nvSpPr>
          <p:spPr>
            <a:xfrm>
              <a:off x="6324600" y="3124200"/>
              <a:ext cx="533400" cy="3420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172200" y="310454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7/8</a:t>
              </a: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189437" y="4144428"/>
            <a:ext cx="674289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22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585540" y="3942689"/>
            <a:ext cx="977900" cy="13444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85540" y="4052857"/>
            <a:ext cx="9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Low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Side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Power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Driver</a:t>
            </a:r>
          </a:p>
        </p:txBody>
      </p:sp>
      <p:cxnSp>
        <p:nvCxnSpPr>
          <p:cNvPr id="186" name="Straight Connector 185"/>
          <p:cNvCxnSpPr>
            <a:stCxn id="169" idx="3"/>
            <a:endCxn id="201" idx="1"/>
          </p:cNvCxnSpPr>
          <p:nvPr/>
        </p:nvCxnSpPr>
        <p:spPr>
          <a:xfrm flipV="1">
            <a:off x="1863726" y="4409910"/>
            <a:ext cx="1315414" cy="1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2630502" y="4891295"/>
            <a:ext cx="534670" cy="507542"/>
            <a:chOff x="1986135" y="3509848"/>
            <a:chExt cx="534670" cy="5075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1986135" y="3864990"/>
              <a:ext cx="457200" cy="152400"/>
              <a:chOff x="6460331" y="4267200"/>
              <a:chExt cx="457200" cy="1524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6460331" y="42672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536531" y="4343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612731" y="4419600"/>
                <a:ext cx="152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Elbow Connector 189"/>
            <p:cNvCxnSpPr>
              <a:stCxn id="167" idx="1"/>
            </p:cNvCxnSpPr>
            <p:nvPr/>
          </p:nvCxnSpPr>
          <p:spPr>
            <a:xfrm rot="10800000" flipV="1">
              <a:off x="2214738" y="3509848"/>
              <a:ext cx="306067" cy="355141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3661740" y="356665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IC2</a:t>
            </a:r>
            <a:endParaRPr lang="en-US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7017324" y="4330469"/>
            <a:ext cx="1219200" cy="507542"/>
            <a:chOff x="6790749" y="3063373"/>
            <a:chExt cx="1219200" cy="507542"/>
          </a:xfrm>
        </p:grpSpPr>
        <p:sp>
          <p:nvSpPr>
            <p:cNvPr id="205" name="Rectangle 204"/>
            <p:cNvSpPr/>
            <p:nvPr/>
          </p:nvSpPr>
          <p:spPr>
            <a:xfrm>
              <a:off x="6866949" y="3063373"/>
              <a:ext cx="1066800" cy="5075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790749" y="3086311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Current Limiting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Resistor</a:t>
              </a:r>
            </a:p>
          </p:txBody>
        </p:sp>
      </p:grpSp>
      <p:cxnSp>
        <p:nvCxnSpPr>
          <p:cNvPr id="221" name="Elbow Connector 220"/>
          <p:cNvCxnSpPr/>
          <p:nvPr/>
        </p:nvCxnSpPr>
        <p:spPr>
          <a:xfrm rot="5400000" flipH="1" flipV="1">
            <a:off x="7106621" y="3078171"/>
            <a:ext cx="1941157" cy="1066804"/>
          </a:xfrm>
          <a:prstGeom prst="bentConnector3">
            <a:avLst>
              <a:gd name="adj1" fmla="val 2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5584614" y="4778013"/>
            <a:ext cx="1006750" cy="658362"/>
            <a:chOff x="5638800" y="3813338"/>
            <a:chExt cx="1295400" cy="774291"/>
          </a:xfrm>
        </p:grpSpPr>
        <p:sp>
          <p:nvSpPr>
            <p:cNvPr id="263" name="Rectangle 262"/>
            <p:cNvSpPr/>
            <p:nvPr/>
          </p:nvSpPr>
          <p:spPr>
            <a:xfrm>
              <a:off x="5638800" y="3813338"/>
              <a:ext cx="1295400" cy="7742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5769236" y="3929267"/>
              <a:ext cx="1047498" cy="58291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5844526" y="4006523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66" name="Oval 265"/>
            <p:cNvSpPr/>
            <p:nvPr/>
          </p:nvSpPr>
          <p:spPr>
            <a:xfrm rot="21447986">
              <a:off x="6301220" y="4007034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</p:grpSp>
      <p:cxnSp>
        <p:nvCxnSpPr>
          <p:cNvPr id="275" name="Elbow Connector 274"/>
          <p:cNvCxnSpPr>
            <a:stCxn id="264" idx="1"/>
          </p:cNvCxnSpPr>
          <p:nvPr/>
        </p:nvCxnSpPr>
        <p:spPr>
          <a:xfrm rot="10800000">
            <a:off x="5268549" y="4582151"/>
            <a:ext cx="417437" cy="54225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64" idx="3"/>
          </p:cNvCxnSpPr>
          <p:nvPr/>
        </p:nvCxnSpPr>
        <p:spPr>
          <a:xfrm flipV="1">
            <a:off x="6500072" y="4599210"/>
            <a:ext cx="357925" cy="52519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31393" y="1543242"/>
            <a:ext cx="100169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PIC24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41" y="2133600"/>
            <a:ext cx="9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 B8</a:t>
            </a:r>
            <a:endParaRPr lang="en-US" sz="2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1000" y="4238404"/>
            <a:ext cx="8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 B9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60494" y="5791200"/>
            <a:ext cx="153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External ports used for through hole LEDs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6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27" grpId="0"/>
      <p:bldP spid="109" grpId="0"/>
      <p:bldP spid="136" grpId="0" animBg="1"/>
      <p:bldP spid="140" grpId="0" animBg="1"/>
      <p:bldP spid="144" grpId="0"/>
      <p:bldP spid="149" grpId="0"/>
      <p:bldP spid="203" grpId="0"/>
      <p:bldP spid="44" grpId="0"/>
      <p:bldP spid="167" grpId="0" animBg="1"/>
      <p:bldP spid="169" grpId="0" animBg="1"/>
      <p:bldP spid="170" grpId="0" animBg="1"/>
      <p:bldP spid="185" grpId="0"/>
      <p:bldP spid="188" grpId="0"/>
      <p:bldP spid="135" grpId="0"/>
      <p:bldP spid="3" grpId="0"/>
      <p:bldP spid="9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68618" cy="914400"/>
          </a:xfrm>
        </p:spPr>
        <p:txBody>
          <a:bodyPr/>
          <a:lstStyle/>
          <a:p>
            <a:pPr algn="ctr"/>
            <a:r>
              <a:rPr lang="en-US" sz="5600" dirty="0" smtClean="0"/>
              <a:t>NESI Board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6" y="1905000"/>
            <a:ext cx="9134474" cy="12112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Functional Block Diagram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1868" y="2776241"/>
            <a:ext cx="4200264" cy="374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362200"/>
            <a:ext cx="1143000" cy="2362200"/>
            <a:chOff x="1905000" y="2438400"/>
            <a:chExt cx="1143000" cy="2362200"/>
          </a:xfrm>
        </p:grpSpPr>
        <p:sp>
          <p:nvSpPr>
            <p:cNvPr id="6" name="Rectangle 5"/>
            <p:cNvSpPr/>
            <p:nvPr/>
          </p:nvSpPr>
          <p:spPr>
            <a:xfrm>
              <a:off x="2590800" y="2895600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7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581400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18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4267200"/>
              <a:ext cx="457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17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2438400"/>
              <a:ext cx="685800" cy="2362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56202" y="2362200"/>
            <a:ext cx="1849398" cy="2667000"/>
            <a:chOff x="2951202" y="2133600"/>
            <a:chExt cx="1849398" cy="2667000"/>
          </a:xfrm>
        </p:grpSpPr>
        <p:sp>
          <p:nvSpPr>
            <p:cNvPr id="11" name="Round Same Side Corner Rectangle 10"/>
            <p:cNvSpPr/>
            <p:nvPr/>
          </p:nvSpPr>
          <p:spPr>
            <a:xfrm rot="16200000">
              <a:off x="2819400" y="2819400"/>
              <a:ext cx="2667000" cy="1295400"/>
            </a:xfrm>
            <a:prstGeom prst="round2SameRect">
              <a:avLst>
                <a:gd name="adj1" fmla="val 28656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prstClr val="white"/>
                  </a:solidFill>
                </a:rPr>
                <a:t>PICkit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Group 18"/>
            <p:cNvGrpSpPr/>
            <p:nvPr/>
          </p:nvGrpSpPr>
          <p:grpSpPr>
            <a:xfrm>
              <a:off x="2951202" y="2514600"/>
              <a:ext cx="533400" cy="1905000"/>
              <a:chOff x="2667000" y="2819400"/>
              <a:chExt cx="533400" cy="1905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67000" y="2819400"/>
                <a:ext cx="533400" cy="190500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43200" y="2895600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43200" y="3581400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743200" y="4267200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466535" y="4073723"/>
            <a:ext cx="2465867" cy="442006"/>
            <a:chOff x="561535" y="3845123"/>
            <a:chExt cx="2465867" cy="442006"/>
          </a:xfrm>
        </p:grpSpPr>
        <p:cxnSp>
          <p:nvCxnSpPr>
            <p:cNvPr id="18" name="Straight Arrow Connector 17"/>
            <p:cNvCxnSpPr>
              <a:stCxn id="8" idx="3"/>
              <a:endCxn id="16" idx="2"/>
            </p:cNvCxnSpPr>
            <p:nvPr/>
          </p:nvCxnSpPr>
          <p:spPr>
            <a:xfrm>
              <a:off x="1828800" y="4152900"/>
              <a:ext cx="11986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1535" y="3948575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</a:rPr>
                <a:t>PGC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66900" y="3845123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Clock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53640" y="3390899"/>
            <a:ext cx="2478762" cy="419102"/>
            <a:chOff x="548640" y="3162299"/>
            <a:chExt cx="2478762" cy="419102"/>
          </a:xfrm>
        </p:grpSpPr>
        <p:cxnSp>
          <p:nvCxnSpPr>
            <p:cNvPr id="22" name="Straight Arrow Connector 21"/>
            <p:cNvCxnSpPr>
              <a:stCxn id="7" idx="3"/>
              <a:endCxn id="15" idx="2"/>
            </p:cNvCxnSpPr>
            <p:nvPr/>
          </p:nvCxnSpPr>
          <p:spPr>
            <a:xfrm>
              <a:off x="1828800" y="3467100"/>
              <a:ext cx="11986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8640" y="324284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</a:rPr>
                <a:t>PGD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96813" y="3162299"/>
              <a:ext cx="1143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Data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28435" y="2799471"/>
            <a:ext cx="2503967" cy="338554"/>
            <a:chOff x="523435" y="2570871"/>
            <a:chExt cx="2503967" cy="338554"/>
          </a:xfrm>
        </p:grpSpPr>
        <p:cxnSp>
          <p:nvCxnSpPr>
            <p:cNvPr id="28" name="Straight Arrow Connector 27"/>
            <p:cNvCxnSpPr>
              <a:stCxn id="6" idx="3"/>
              <a:endCxn id="14" idx="2"/>
            </p:cNvCxnSpPr>
            <p:nvPr/>
          </p:nvCxnSpPr>
          <p:spPr>
            <a:xfrm>
              <a:off x="1828800" y="2781300"/>
              <a:ext cx="11986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3435" y="2570871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</a:rPr>
                <a:t>MCLR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8768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JP1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2373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PIC24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6654" y="5391834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must be applied through USB to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t="495" r="574" b="426"/>
          <a:stretch/>
        </p:blipFill>
        <p:spPr>
          <a:xfrm>
            <a:off x="1066800" y="1347866"/>
            <a:ext cx="6629400" cy="5433934"/>
          </a:xfrm>
        </p:spPr>
      </p:pic>
    </p:spTree>
    <p:extLst>
      <p:ext uri="{BB962C8B-B14F-4D97-AF65-F5344CB8AC3E}">
        <p14:creationId xmlns:p14="http://schemas.microsoft.com/office/powerpoint/2010/main" val="22148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3000"/>
            <a:ext cx="5410200" cy="5331916"/>
          </a:xfr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PIC24FJ256GB106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4648200"/>
            <a:ext cx="365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Legend:</a:t>
            </a:r>
          </a:p>
          <a:p>
            <a:r>
              <a:rPr lang="en-US" dirty="0" smtClean="0"/>
              <a:t>AN – Analog Input </a:t>
            </a:r>
          </a:p>
          <a:p>
            <a:r>
              <a:rPr lang="en-US" dirty="0" smtClean="0"/>
              <a:t>DI – Digital Input</a:t>
            </a:r>
          </a:p>
          <a:p>
            <a:r>
              <a:rPr lang="en-US" dirty="0" smtClean="0"/>
              <a:t>DO – Digital Output</a:t>
            </a:r>
          </a:p>
          <a:p>
            <a:r>
              <a:rPr lang="en-US" dirty="0"/>
              <a:t>RP – </a:t>
            </a:r>
            <a:r>
              <a:rPr lang="en-US" dirty="0" err="1" smtClean="0"/>
              <a:t>Remappable</a:t>
            </a:r>
            <a:r>
              <a:rPr lang="en-US" dirty="0" smtClean="0"/>
              <a:t> Peripherals</a:t>
            </a:r>
            <a:endParaRPr lang="en-US" dirty="0"/>
          </a:p>
          <a:p>
            <a:r>
              <a:rPr lang="en-US" dirty="0"/>
              <a:t>SOSC – Secondary Oscillator I/O</a:t>
            </a:r>
          </a:p>
          <a:p>
            <a:r>
              <a:rPr lang="en-US" dirty="0" smtClean="0"/>
              <a:t>U - </a:t>
            </a:r>
            <a:r>
              <a:rPr lang="en-US" dirty="0"/>
              <a:t>U</a:t>
            </a:r>
            <a:r>
              <a:rPr lang="en-US" dirty="0" smtClean="0"/>
              <a:t>nity Gain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440734" y="1163865"/>
            <a:ext cx="4335642" cy="1477686"/>
            <a:chOff x="4440734" y="1163865"/>
            <a:chExt cx="4335642" cy="1477686"/>
          </a:xfrm>
        </p:grpSpPr>
        <p:sp>
          <p:nvSpPr>
            <p:cNvPr id="72" name="TextBox 71"/>
            <p:cNvSpPr txBox="1"/>
            <p:nvPr/>
          </p:nvSpPr>
          <p:spPr>
            <a:xfrm>
              <a:off x="8051569" y="1163865"/>
              <a:ext cx="724807" cy="328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5V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096319" y="2506081"/>
              <a:ext cx="405169" cy="135470"/>
              <a:chOff x="6553200" y="6077010"/>
              <a:chExt cx="457200" cy="1524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Elbow Connector 63"/>
            <p:cNvCxnSpPr/>
            <p:nvPr/>
          </p:nvCxnSpPr>
          <p:spPr>
            <a:xfrm>
              <a:off x="5548177" y="2065802"/>
              <a:ext cx="750727" cy="440279"/>
            </a:xfrm>
            <a:prstGeom prst="bentConnector3">
              <a:avLst>
                <a:gd name="adj1" fmla="val 10003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 flipV="1">
              <a:off x="5715000" y="1561272"/>
              <a:ext cx="2539154" cy="296314"/>
            </a:xfrm>
            <a:prstGeom prst="bentConnector3">
              <a:avLst>
                <a:gd name="adj1" fmla="val 99817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5189727" y="1778674"/>
              <a:ext cx="649417" cy="4064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440734" y="1669243"/>
              <a:ext cx="1080450" cy="625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26479" y="1829422"/>
              <a:ext cx="908960" cy="35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USB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2151" y="2081269"/>
            <a:ext cx="2082429" cy="3105420"/>
            <a:chOff x="832151" y="2081269"/>
            <a:chExt cx="2082429" cy="3105420"/>
          </a:xfrm>
        </p:grpSpPr>
        <p:sp>
          <p:nvSpPr>
            <p:cNvPr id="66" name="Rectangle 65"/>
            <p:cNvSpPr/>
            <p:nvPr/>
          </p:nvSpPr>
          <p:spPr>
            <a:xfrm>
              <a:off x="2547812" y="4790408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19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32151" y="4772789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38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4307" y="4230036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35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32151" y="3675080"/>
              <a:ext cx="391079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26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6462" y="2519021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10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6230" y="3100726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19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47812" y="2503182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57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47812" y="3095358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7812" y="3675829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19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47812" y="4230036"/>
              <a:ext cx="366768" cy="329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27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02998" y="2081269"/>
              <a:ext cx="1344815" cy="3105420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98918" y="2083023"/>
              <a:ext cx="1344815" cy="346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PIC24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5600" y="1475410"/>
            <a:ext cx="1056948" cy="567097"/>
            <a:chOff x="6525994" y="1468319"/>
            <a:chExt cx="1056948" cy="567097"/>
          </a:xfrm>
        </p:grpSpPr>
        <p:sp>
          <p:nvSpPr>
            <p:cNvPr id="45" name="Rectangle 44"/>
            <p:cNvSpPr/>
            <p:nvPr/>
          </p:nvSpPr>
          <p:spPr>
            <a:xfrm>
              <a:off x="6635674" y="1468319"/>
              <a:ext cx="211628" cy="2292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44701" y="1629006"/>
              <a:ext cx="764059" cy="4064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25994" y="1648744"/>
              <a:ext cx="1056948" cy="35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</a:rPr>
                <a:t>Switch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98918" y="2501485"/>
            <a:ext cx="489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V</a:t>
            </a:r>
            <a:r>
              <a:rPr lang="en-US" sz="1100" b="1" dirty="0">
                <a:solidFill>
                  <a:prstClr val="black"/>
                </a:solidFill>
              </a:rPr>
              <a:t>DD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96002" y="3092137"/>
            <a:ext cx="574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AV</a:t>
            </a:r>
            <a:r>
              <a:rPr lang="en-US" sz="1100" b="1" dirty="0">
                <a:solidFill>
                  <a:prstClr val="black"/>
                </a:solidFill>
              </a:rPr>
              <a:t>DD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790" y="4764516"/>
            <a:ext cx="48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V</a:t>
            </a:r>
            <a:r>
              <a:rPr lang="en-US" sz="1100" b="1" dirty="0">
                <a:solidFill>
                  <a:prstClr val="black"/>
                </a:solidFill>
              </a:rPr>
              <a:t>SS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8790" y="3100726"/>
            <a:ext cx="48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V</a:t>
            </a:r>
            <a:r>
              <a:rPr lang="en-US" sz="1100" b="1" dirty="0">
                <a:solidFill>
                  <a:prstClr val="black"/>
                </a:solidFill>
              </a:rPr>
              <a:t>SS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5093" y="3656662"/>
            <a:ext cx="5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AV</a:t>
            </a:r>
            <a:r>
              <a:rPr lang="en-US" sz="1100" b="1" dirty="0">
                <a:solidFill>
                  <a:prstClr val="black"/>
                </a:solidFill>
              </a:rPr>
              <a:t>SS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8789" y="4213490"/>
            <a:ext cx="4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V</a:t>
            </a:r>
            <a:r>
              <a:rPr lang="en-US" sz="1100" b="1" dirty="0">
                <a:solidFill>
                  <a:prstClr val="black"/>
                </a:solidFill>
              </a:rPr>
              <a:t>SS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3042" y="3659283"/>
            <a:ext cx="49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V</a:t>
            </a:r>
            <a:r>
              <a:rPr lang="en-US" sz="1100" b="1" dirty="0">
                <a:solidFill>
                  <a:prstClr val="black"/>
                </a:solidFill>
              </a:rPr>
              <a:t>DD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6002" y="4229041"/>
            <a:ext cx="574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V</a:t>
            </a:r>
            <a:r>
              <a:rPr lang="en-US" sz="1100" b="1" dirty="0">
                <a:solidFill>
                  <a:prstClr val="black"/>
                </a:solidFill>
              </a:rPr>
              <a:t>USB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0581" y="2494909"/>
            <a:ext cx="77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ENV</a:t>
            </a:r>
            <a:r>
              <a:rPr lang="en-US" sz="1100" b="1" dirty="0">
                <a:solidFill>
                  <a:prstClr val="black"/>
                </a:solidFill>
              </a:rPr>
              <a:t>REG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0076" y="1908056"/>
            <a:ext cx="686386" cy="3029672"/>
            <a:chOff x="170076" y="1908056"/>
            <a:chExt cx="686386" cy="3029672"/>
          </a:xfrm>
        </p:grpSpPr>
        <p:grpSp>
          <p:nvGrpSpPr>
            <p:cNvPr id="21" name="Group 20"/>
            <p:cNvGrpSpPr/>
            <p:nvPr/>
          </p:nvGrpSpPr>
          <p:grpSpPr>
            <a:xfrm>
              <a:off x="170076" y="1908056"/>
              <a:ext cx="686386" cy="1357611"/>
              <a:chOff x="4392543" y="1047434"/>
              <a:chExt cx="855626" cy="1567993"/>
            </a:xfrm>
          </p:grpSpPr>
          <p:cxnSp>
            <p:nvCxnSpPr>
              <p:cNvPr id="22" name="Shape 30"/>
              <p:cNvCxnSpPr>
                <a:stCxn id="6" idx="1"/>
              </p:cNvCxnSpPr>
              <p:nvPr/>
            </p:nvCxnSpPr>
            <p:spPr>
              <a:xfrm rot="10800000">
                <a:off x="4760663" y="1447545"/>
                <a:ext cx="487506" cy="496032"/>
              </a:xfrm>
              <a:prstGeom prst="bentConnector2">
                <a:avLst/>
              </a:prstGeom>
              <a:ln w="38100" cap="flat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hape 32"/>
              <p:cNvCxnSpPr>
                <a:stCxn id="7" idx="1"/>
              </p:cNvCxnSpPr>
              <p:nvPr/>
            </p:nvCxnSpPr>
            <p:spPr>
              <a:xfrm rot="10800000">
                <a:off x="4760482" y="1819296"/>
                <a:ext cx="462466" cy="796131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392543" y="1047434"/>
                <a:ext cx="762000" cy="39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</a:rPr>
                  <a:t>3.3 V</a:t>
                </a:r>
              </a:p>
            </p:txBody>
          </p:sp>
        </p:grpSp>
        <p:cxnSp>
          <p:nvCxnSpPr>
            <p:cNvPr id="42" name="Elbow Connector 41"/>
            <p:cNvCxnSpPr/>
            <p:nvPr/>
          </p:nvCxnSpPr>
          <p:spPr>
            <a:xfrm rot="10800000">
              <a:off x="465237" y="3161462"/>
              <a:ext cx="370992" cy="66841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6" idx="1"/>
            </p:cNvCxnSpPr>
            <p:nvPr/>
          </p:nvCxnSpPr>
          <p:spPr>
            <a:xfrm rot="10800000">
              <a:off x="465384" y="3760732"/>
              <a:ext cx="378923" cy="634244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7" idx="1"/>
            </p:cNvCxnSpPr>
            <p:nvPr/>
          </p:nvCxnSpPr>
          <p:spPr>
            <a:xfrm rot="10800000">
              <a:off x="465237" y="4245730"/>
              <a:ext cx="366914" cy="691998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211074" y="4772789"/>
            <a:ext cx="47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V</a:t>
            </a:r>
            <a:r>
              <a:rPr lang="en-US" sz="1100" b="1" dirty="0">
                <a:solidFill>
                  <a:prstClr val="black"/>
                </a:solidFill>
              </a:rPr>
              <a:t>DD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911525" y="1911535"/>
            <a:ext cx="756966" cy="772427"/>
            <a:chOff x="2911525" y="1911535"/>
            <a:chExt cx="756966" cy="772427"/>
          </a:xfrm>
        </p:grpSpPr>
        <p:cxnSp>
          <p:nvCxnSpPr>
            <p:cNvPr id="74" name="Shape 30"/>
            <p:cNvCxnSpPr/>
            <p:nvPr/>
          </p:nvCxnSpPr>
          <p:spPr>
            <a:xfrm flipV="1">
              <a:off x="2911525" y="2254482"/>
              <a:ext cx="430950" cy="429480"/>
            </a:xfrm>
            <a:prstGeom prst="bentConnector3">
              <a:avLst>
                <a:gd name="adj1" fmla="val 99646"/>
              </a:avLst>
            </a:prstGeom>
            <a:ln w="38100" cap="flat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057212" y="1911535"/>
              <a:ext cx="61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3.3 V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14580" y="3260299"/>
            <a:ext cx="641844" cy="2634082"/>
            <a:chOff x="2914580" y="3260299"/>
            <a:chExt cx="641844" cy="2634082"/>
          </a:xfrm>
        </p:grpSpPr>
        <p:grpSp>
          <p:nvGrpSpPr>
            <p:cNvPr id="13" name="Group 12"/>
            <p:cNvGrpSpPr/>
            <p:nvPr/>
          </p:nvGrpSpPr>
          <p:grpSpPr>
            <a:xfrm>
              <a:off x="3189656" y="5762429"/>
              <a:ext cx="366768" cy="131952"/>
              <a:chOff x="2590800" y="5734110"/>
              <a:chExt cx="457200" cy="152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590800" y="57341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667000" y="58103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58865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2914580" y="3260299"/>
              <a:ext cx="458460" cy="1290762"/>
              <a:chOff x="5867400" y="2728665"/>
              <a:chExt cx="571501" cy="1490785"/>
            </a:xfrm>
          </p:grpSpPr>
          <p:cxnSp>
            <p:nvCxnSpPr>
              <p:cNvPr id="30" name="Shape 49"/>
              <p:cNvCxnSpPr>
                <a:stCxn id="10" idx="3"/>
              </p:cNvCxnSpPr>
              <p:nvPr/>
            </p:nvCxnSpPr>
            <p:spPr>
              <a:xfrm>
                <a:off x="5867400" y="3399088"/>
                <a:ext cx="571500" cy="82036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hape 51"/>
              <p:cNvCxnSpPr>
                <a:stCxn id="9" idx="3"/>
              </p:cNvCxnSpPr>
              <p:nvPr/>
            </p:nvCxnSpPr>
            <p:spPr>
              <a:xfrm>
                <a:off x="5867400" y="2728665"/>
                <a:ext cx="571501" cy="85331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Elbow Connector 92"/>
            <p:cNvCxnSpPr>
              <a:stCxn id="11" idx="3"/>
            </p:cNvCxnSpPr>
            <p:nvPr/>
          </p:nvCxnSpPr>
          <p:spPr>
            <a:xfrm>
              <a:off x="2914580" y="4394976"/>
              <a:ext cx="458460" cy="1367453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66" idx="3"/>
            </p:cNvCxnSpPr>
            <p:nvPr/>
          </p:nvCxnSpPr>
          <p:spPr>
            <a:xfrm>
              <a:off x="2914580" y="4955348"/>
              <a:ext cx="458460" cy="164940"/>
            </a:xfrm>
            <a:prstGeom prst="bentConnector3">
              <a:avLst>
                <a:gd name="adj1" fmla="val 1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5834236" y="3320598"/>
            <a:ext cx="1050550" cy="6685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Voltage</a:t>
            </a:r>
          </a:p>
          <a:p>
            <a:pPr algn="ctr"/>
            <a:r>
              <a:rPr lang="en-US" sz="1600" dirty="0" smtClean="0"/>
              <a:t>Regulator</a:t>
            </a:r>
            <a:endParaRPr lang="en-US" sz="16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793202" y="2673690"/>
            <a:ext cx="1041034" cy="981206"/>
            <a:chOff x="4793202" y="2673690"/>
            <a:chExt cx="1041034" cy="981206"/>
          </a:xfrm>
        </p:grpSpPr>
        <p:cxnSp>
          <p:nvCxnSpPr>
            <p:cNvPr id="29" name="Elbow Connector 28"/>
            <p:cNvCxnSpPr>
              <a:endCxn id="27" idx="1"/>
            </p:cNvCxnSpPr>
            <p:nvPr/>
          </p:nvCxnSpPr>
          <p:spPr>
            <a:xfrm>
              <a:off x="5034019" y="3128813"/>
              <a:ext cx="800217" cy="526083"/>
            </a:xfrm>
            <a:prstGeom prst="bentConnector3">
              <a:avLst>
                <a:gd name="adj1" fmla="val -981"/>
              </a:avLst>
            </a:prstGeom>
            <a:ln>
              <a:headEnd type="oval" w="lg" len="lg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793202" y="2673690"/>
              <a:ext cx="481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5V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884786" y="2696125"/>
            <a:ext cx="1394813" cy="958771"/>
            <a:chOff x="6884786" y="2696125"/>
            <a:chExt cx="1394813" cy="958771"/>
          </a:xfrm>
        </p:grpSpPr>
        <p:cxnSp>
          <p:nvCxnSpPr>
            <p:cNvPr id="28" name="Elbow Connector 27"/>
            <p:cNvCxnSpPr>
              <a:stCxn id="27" idx="3"/>
            </p:cNvCxnSpPr>
            <p:nvPr/>
          </p:nvCxnSpPr>
          <p:spPr>
            <a:xfrm flipV="1">
              <a:off x="6884786" y="3128813"/>
              <a:ext cx="1007505" cy="526083"/>
            </a:xfrm>
            <a:prstGeom prst="bentConnector3">
              <a:avLst>
                <a:gd name="adj1" fmla="val 101663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516417" y="2696125"/>
              <a:ext cx="76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3.3V</a:t>
              </a:r>
              <a:endParaRPr lang="en-US" dirty="0"/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5843946" y="4963757"/>
            <a:ext cx="1050550" cy="6685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DC-DC</a:t>
            </a:r>
          </a:p>
          <a:p>
            <a:pPr algn="ctr"/>
            <a:r>
              <a:rPr lang="en-US" sz="1600" dirty="0" smtClean="0"/>
              <a:t>Booster</a:t>
            </a:r>
            <a:endParaRPr lang="en-US" sz="16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4802912" y="4316849"/>
            <a:ext cx="1041034" cy="981206"/>
            <a:chOff x="4802912" y="4316849"/>
            <a:chExt cx="1041034" cy="981206"/>
          </a:xfrm>
        </p:grpSpPr>
        <p:cxnSp>
          <p:nvCxnSpPr>
            <p:cNvPr id="80" name="Elbow Connector 79"/>
            <p:cNvCxnSpPr>
              <a:endCxn id="79" idx="1"/>
            </p:cNvCxnSpPr>
            <p:nvPr/>
          </p:nvCxnSpPr>
          <p:spPr>
            <a:xfrm>
              <a:off x="5043729" y="4771972"/>
              <a:ext cx="800217" cy="526083"/>
            </a:xfrm>
            <a:prstGeom prst="bentConnector3">
              <a:avLst>
                <a:gd name="adj1" fmla="val -981"/>
              </a:avLst>
            </a:prstGeom>
            <a:ln>
              <a:headEnd type="oval" w="lg" len="lg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802912" y="4316849"/>
              <a:ext cx="481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5V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894496" y="4339284"/>
            <a:ext cx="1394813" cy="958771"/>
            <a:chOff x="6894496" y="4339284"/>
            <a:chExt cx="1394813" cy="958771"/>
          </a:xfrm>
        </p:grpSpPr>
        <p:cxnSp>
          <p:nvCxnSpPr>
            <p:cNvPr id="77" name="Elbow Connector 76"/>
            <p:cNvCxnSpPr>
              <a:stCxn id="79" idx="3"/>
            </p:cNvCxnSpPr>
            <p:nvPr/>
          </p:nvCxnSpPr>
          <p:spPr>
            <a:xfrm flipV="1">
              <a:off x="6894496" y="4771972"/>
              <a:ext cx="1007505" cy="526083"/>
            </a:xfrm>
            <a:prstGeom prst="bentConnector3">
              <a:avLst>
                <a:gd name="adj1" fmla="val 101663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26127" y="4339284"/>
              <a:ext cx="76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6V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56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43" grpId="0"/>
      <p:bldP spid="43" grpId="1"/>
      <p:bldP spid="51" grpId="0"/>
      <p:bldP spid="51" grpId="1"/>
      <p:bldP spid="52" grpId="0"/>
      <p:bldP spid="65" grpId="0"/>
      <p:bldP spid="65" grpId="1"/>
      <p:bldP spid="27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Mass Storage Interface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45596" y="3797500"/>
            <a:ext cx="3105153" cy="1776741"/>
            <a:chOff x="2245596" y="3797500"/>
            <a:chExt cx="3105153" cy="1776741"/>
          </a:xfrm>
        </p:grpSpPr>
        <p:grpSp>
          <p:nvGrpSpPr>
            <p:cNvPr id="4" name="Group 3"/>
            <p:cNvGrpSpPr/>
            <p:nvPr/>
          </p:nvGrpSpPr>
          <p:grpSpPr>
            <a:xfrm>
              <a:off x="3732616" y="3797500"/>
              <a:ext cx="1194271" cy="637967"/>
              <a:chOff x="3177837" y="5638859"/>
              <a:chExt cx="1194271" cy="63796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280492" y="5638859"/>
                <a:ext cx="238805" cy="2578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77837" y="5819627"/>
                <a:ext cx="862178" cy="4571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79428" y="5846559"/>
                <a:ext cx="1192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</a:rPr>
                  <a:t>Switch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4611543" y="4211610"/>
              <a:ext cx="73920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267199" y="5421841"/>
              <a:ext cx="457200" cy="152400"/>
              <a:chOff x="6553200" y="6077010"/>
              <a:chExt cx="457200" cy="1524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Elbow Connector 71"/>
            <p:cNvCxnSpPr/>
            <p:nvPr/>
          </p:nvCxnSpPr>
          <p:spPr>
            <a:xfrm rot="10800000" flipV="1">
              <a:off x="4495800" y="4659840"/>
              <a:ext cx="838200" cy="762000"/>
            </a:xfrm>
            <a:prstGeom prst="bentConnector3">
              <a:avLst>
                <a:gd name="adj1" fmla="val 10124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31" idx="1"/>
            </p:cNvCxnSpPr>
            <p:nvPr/>
          </p:nvCxnSpPr>
          <p:spPr>
            <a:xfrm rot="10800000">
              <a:off x="3092167" y="4027249"/>
              <a:ext cx="642040" cy="178007"/>
            </a:xfrm>
            <a:prstGeom prst="bentConnector3">
              <a:avLst>
                <a:gd name="adj1" fmla="val 99631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245596" y="385737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5V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8200" y="1828800"/>
            <a:ext cx="5153435" cy="2160620"/>
            <a:chOff x="838200" y="1828800"/>
            <a:chExt cx="5153435" cy="2160620"/>
          </a:xfrm>
        </p:grpSpPr>
        <p:cxnSp>
          <p:nvCxnSpPr>
            <p:cNvPr id="13" name="Straight Arrow Connector 12"/>
            <p:cNvCxnSpPr>
              <a:stCxn id="50" idx="3"/>
            </p:cNvCxnSpPr>
            <p:nvPr/>
          </p:nvCxnSpPr>
          <p:spPr>
            <a:xfrm>
              <a:off x="2191570" y="3519132"/>
              <a:ext cx="38000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9" idx="3"/>
            </p:cNvCxnSpPr>
            <p:nvPr/>
          </p:nvCxnSpPr>
          <p:spPr>
            <a:xfrm>
              <a:off x="2191570" y="2833332"/>
              <a:ext cx="38000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053259" y="2196128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PIC24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85974" y="2642832"/>
              <a:ext cx="546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D+</a:t>
              </a:r>
              <a:endParaRPr 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5974" y="3323389"/>
              <a:ext cx="546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D-</a:t>
              </a:r>
              <a:endParaRPr lang="en-US" sz="16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8570" y="2198132"/>
              <a:ext cx="1143000" cy="1791288"/>
              <a:chOff x="390935" y="2475912"/>
              <a:chExt cx="1143000" cy="179128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76735" y="2920612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76735" y="3606412"/>
                <a:ext cx="457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36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0935" y="2475912"/>
                <a:ext cx="685800" cy="1791288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38200" y="1828800"/>
              <a:ext cx="1098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USB Slave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85974" y="2667000"/>
              <a:ext cx="546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D+</a:t>
              </a:r>
              <a:endParaRPr lang="en-US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85974" y="3347557"/>
              <a:ext cx="546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D-</a:t>
              </a:r>
              <a:endParaRPr lang="en-US" sz="16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27073" y="1981200"/>
            <a:ext cx="2292927" cy="3280292"/>
            <a:chOff x="5327073" y="1981200"/>
            <a:chExt cx="2292927" cy="3280292"/>
          </a:xfrm>
        </p:grpSpPr>
        <p:sp>
          <p:nvSpPr>
            <p:cNvPr id="63" name="Rounded Rectangle 62"/>
            <p:cNvSpPr/>
            <p:nvPr/>
          </p:nvSpPr>
          <p:spPr>
            <a:xfrm>
              <a:off x="5334000" y="2373840"/>
              <a:ext cx="2286000" cy="276821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27073" y="2556752"/>
              <a:ext cx="848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 smtClean="0">
                  <a:solidFill>
                    <a:schemeClr val="bg1"/>
                  </a:solidFill>
                </a:rPr>
                <a:t>D+</a:t>
              </a:r>
            </a:p>
            <a:p>
              <a:pPr>
                <a:lnSpc>
                  <a:spcPct val="200000"/>
                </a:lnSpc>
              </a:pPr>
              <a:r>
                <a:rPr lang="en-US" dirty="0" smtClean="0">
                  <a:solidFill>
                    <a:schemeClr val="bg1"/>
                  </a:solidFill>
                </a:rPr>
                <a:t>D-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27073" y="3784164"/>
              <a:ext cx="990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VBUS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GND</a:t>
              </a:r>
            </a:p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43155" y="3327794"/>
              <a:ext cx="1444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USB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38800" y="1981200"/>
              <a:ext cx="1676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USB Type B Jack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90600" y="220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PIC24</a:t>
            </a:r>
          </a:p>
        </p:txBody>
      </p:sp>
    </p:spTree>
    <p:extLst>
      <p:ext uri="{BB962C8B-B14F-4D97-AF65-F5344CB8AC3E}">
        <p14:creationId xmlns:p14="http://schemas.microsoft.com/office/powerpoint/2010/main" val="28799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Button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76670" y="3412859"/>
            <a:ext cx="2201916" cy="4"/>
          </a:xfrm>
          <a:prstGeom prst="straightConnector1">
            <a:avLst/>
          </a:prstGeom>
          <a:ln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129536" y="3230437"/>
            <a:ext cx="72348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   64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470" y="2514600"/>
            <a:ext cx="838200" cy="181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523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PIC24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48149" y="4111461"/>
            <a:ext cx="1295400" cy="1006230"/>
            <a:chOff x="5638800" y="3581400"/>
            <a:chExt cx="1295400" cy="1006230"/>
          </a:xfrm>
        </p:grpSpPr>
        <p:sp>
          <p:nvSpPr>
            <p:cNvPr id="10" name="Rectangle 9"/>
            <p:cNvSpPr/>
            <p:nvPr/>
          </p:nvSpPr>
          <p:spPr>
            <a:xfrm>
              <a:off x="5638800" y="3581400"/>
              <a:ext cx="1295400" cy="10062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69236" y="3929267"/>
              <a:ext cx="1047498" cy="58291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844526" y="4006523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 rot="21447986">
              <a:off x="6301220" y="4007034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226" y="3581400"/>
              <a:ext cx="767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JP14</a:t>
              </a:r>
            </a:p>
          </p:txBody>
        </p:sp>
      </p:grpSp>
      <p:cxnSp>
        <p:nvCxnSpPr>
          <p:cNvPr id="17" name="Elbow Connector 16"/>
          <p:cNvCxnSpPr>
            <a:endCxn id="11" idx="1"/>
          </p:cNvCxnSpPr>
          <p:nvPr/>
        </p:nvCxnSpPr>
        <p:spPr>
          <a:xfrm rot="16200000" flipH="1">
            <a:off x="2495968" y="3668165"/>
            <a:ext cx="1329851" cy="83538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3"/>
          </p:cNvCxnSpPr>
          <p:nvPr/>
        </p:nvCxnSpPr>
        <p:spPr>
          <a:xfrm flipV="1">
            <a:off x="4626083" y="3420937"/>
            <a:ext cx="955664" cy="13298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26083" y="3420928"/>
            <a:ext cx="1927117" cy="9"/>
          </a:xfrm>
          <a:prstGeom prst="straightConnector1">
            <a:avLst/>
          </a:prstGeom>
          <a:ln>
            <a:headEnd type="oval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121400" y="3420666"/>
            <a:ext cx="1546860" cy="847476"/>
            <a:chOff x="6324600" y="3420666"/>
            <a:chExt cx="1546860" cy="847476"/>
          </a:xfrm>
        </p:grpSpPr>
        <p:grpSp>
          <p:nvGrpSpPr>
            <p:cNvPr id="46" name="Group 45"/>
            <p:cNvGrpSpPr/>
            <p:nvPr/>
          </p:nvGrpSpPr>
          <p:grpSpPr>
            <a:xfrm>
              <a:off x="7414260" y="4115742"/>
              <a:ext cx="457200" cy="152400"/>
              <a:chOff x="6553200" y="6077010"/>
              <a:chExt cx="457200" cy="1524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50"/>
            <p:cNvCxnSpPr/>
            <p:nvPr/>
          </p:nvCxnSpPr>
          <p:spPr>
            <a:xfrm>
              <a:off x="6324600" y="3420666"/>
              <a:ext cx="1295400" cy="672993"/>
            </a:xfrm>
            <a:prstGeom prst="bentConnector3">
              <a:avLst>
                <a:gd name="adj1" fmla="val 1009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544638" y="2699349"/>
            <a:ext cx="1047497" cy="385633"/>
            <a:chOff x="3526760" y="2514600"/>
            <a:chExt cx="1047497" cy="385633"/>
          </a:xfrm>
        </p:grpSpPr>
        <p:grpSp>
          <p:nvGrpSpPr>
            <p:cNvPr id="55" name="Group 54"/>
            <p:cNvGrpSpPr/>
            <p:nvPr/>
          </p:nvGrpSpPr>
          <p:grpSpPr>
            <a:xfrm>
              <a:off x="3581753" y="2514600"/>
              <a:ext cx="955664" cy="385633"/>
              <a:chOff x="3297408" y="2209800"/>
              <a:chExt cx="955664" cy="38563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448148" y="2209800"/>
                <a:ext cx="654185" cy="3729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297408" y="2214433"/>
                <a:ext cx="955664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Button</a:t>
                </a: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>
              <a:off x="3526760" y="2900233"/>
              <a:ext cx="104749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85801" y="3228193"/>
            <a:ext cx="80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DI E4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10078" y="1763944"/>
            <a:ext cx="714327" cy="1656993"/>
            <a:chOff x="2676573" y="1763673"/>
            <a:chExt cx="714327" cy="1656993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048000" y="2133600"/>
              <a:ext cx="0" cy="1287066"/>
            </a:xfrm>
            <a:prstGeom prst="straightConnector1">
              <a:avLst/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05100" y="176367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3.3V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676573" y="2514329"/>
              <a:ext cx="714327" cy="4303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Pull</a:t>
              </a:r>
              <a:r>
                <a:rPr lang="en-US" sz="1400" dirty="0" smtClean="0"/>
                <a:t> </a:t>
              </a:r>
              <a:r>
                <a:rPr lang="en-US" sz="1100" dirty="0" smtClean="0"/>
                <a:t>up </a:t>
              </a:r>
            </a:p>
            <a:p>
              <a:pPr algn="ctr"/>
              <a:r>
                <a:rPr lang="en-US" sz="1100" dirty="0" smtClean="0"/>
                <a:t>Resistor</a:t>
              </a:r>
              <a:endParaRPr lang="en-US" sz="11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27966" y="5117691"/>
            <a:ext cx="193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button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" grpId="0" animBg="1"/>
      <p:bldP spid="6" grpId="0"/>
      <p:bldP spid="6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739" y="1693338"/>
            <a:ext cx="1956301" cy="219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Sensors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7620000" y="5255455"/>
            <a:ext cx="1524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84517" y="3876325"/>
            <a:ext cx="1739263" cy="2171044"/>
            <a:chOff x="2382575" y="1527308"/>
            <a:chExt cx="1739263" cy="2171044"/>
          </a:xfrm>
        </p:grpSpPr>
        <p:sp>
          <p:nvSpPr>
            <p:cNvPr id="140" name="TextBox 139"/>
            <p:cNvSpPr txBox="1"/>
            <p:nvPr/>
          </p:nvSpPr>
          <p:spPr>
            <a:xfrm>
              <a:off x="2382575" y="2484365"/>
              <a:ext cx="73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JP5</a:t>
              </a:r>
              <a:endParaRPr lang="en-US" sz="16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810659" y="1527308"/>
              <a:ext cx="1311179" cy="2171044"/>
              <a:chOff x="2559846" y="1548229"/>
              <a:chExt cx="1311179" cy="2171044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2607398" y="154822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3.3V</a:t>
                </a:r>
                <a:endParaRPr lang="en-US" dirty="0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3413825" y="3566873"/>
                <a:ext cx="457200" cy="152400"/>
                <a:chOff x="6553200" y="6077010"/>
                <a:chExt cx="457200" cy="152400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553200" y="6077010"/>
                  <a:ext cx="457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6629400" y="615321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6705600" y="622941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/>
              <p:cNvGrpSpPr/>
              <p:nvPr/>
            </p:nvGrpSpPr>
            <p:grpSpPr>
              <a:xfrm>
                <a:off x="2703404" y="2710991"/>
                <a:ext cx="576723" cy="912558"/>
                <a:chOff x="1458989" y="3255435"/>
                <a:chExt cx="658362" cy="100675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 rot="5400000">
                  <a:off x="1284795" y="3429629"/>
                  <a:ext cx="1006750" cy="658362"/>
                  <a:chOff x="5638800" y="3813338"/>
                  <a:chExt cx="1295400" cy="774291"/>
                </a:xfrm>
              </p:grpSpPr>
              <p:sp>
                <p:nvSpPr>
                  <p:cNvPr id="153" name="Rectangle 152"/>
                  <p:cNvSpPr/>
                  <p:nvPr/>
                </p:nvSpPr>
                <p:spPr>
                  <a:xfrm>
                    <a:off x="5638800" y="3813338"/>
                    <a:ext cx="1295400" cy="7742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4" name="Rounded Rectangle 153"/>
                  <p:cNvSpPr/>
                  <p:nvPr/>
                </p:nvSpPr>
                <p:spPr>
                  <a:xfrm>
                    <a:off x="5769236" y="3929267"/>
                    <a:ext cx="1047498" cy="58291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5844526" y="4006523"/>
                    <a:ext cx="381000" cy="381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 rot="21447986">
                    <a:off x="6301220" y="4007034"/>
                    <a:ext cx="381000" cy="381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51" name="TextBox 150"/>
                <p:cNvSpPr txBox="1"/>
                <p:nvPr/>
              </p:nvSpPr>
              <p:spPr>
                <a:xfrm>
                  <a:off x="1602646" y="3361482"/>
                  <a:ext cx="376063" cy="40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95855" y="3702859"/>
                  <a:ext cx="389645" cy="40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45" name="Straight Connector 144"/>
              <p:cNvCxnSpPr>
                <a:endCxn id="151" idx="0"/>
              </p:cNvCxnSpPr>
              <p:nvPr/>
            </p:nvCxnSpPr>
            <p:spPr>
              <a:xfrm>
                <a:off x="2992864" y="1985222"/>
                <a:ext cx="1098" cy="821894"/>
              </a:xfrm>
              <a:prstGeom prst="line">
                <a:avLst/>
              </a:prstGeom>
              <a:ln>
                <a:headEnd type="oval" w="lg" len="lg"/>
                <a:tailEnd type="none" w="lg" len="lg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6" name="Group 145"/>
              <p:cNvGrpSpPr/>
              <p:nvPr/>
            </p:nvGrpSpPr>
            <p:grpSpPr>
              <a:xfrm>
                <a:off x="2559846" y="2207096"/>
                <a:ext cx="838658" cy="276999"/>
                <a:chOff x="904269" y="3832668"/>
                <a:chExt cx="739504" cy="276999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028365" y="3875343"/>
                  <a:ext cx="512511" cy="23432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904269" y="3832668"/>
                  <a:ext cx="7395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bg1"/>
                      </a:solidFill>
                    </a:rPr>
                    <a:t>Resist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or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47" name="Elbow Connector 146"/>
              <p:cNvCxnSpPr>
                <a:stCxn id="152" idx="3"/>
              </p:cNvCxnSpPr>
              <p:nvPr/>
            </p:nvCxnSpPr>
            <p:spPr>
              <a:xfrm>
                <a:off x="3164626" y="3301220"/>
                <a:ext cx="467756" cy="265653"/>
              </a:xfrm>
              <a:prstGeom prst="bentConnector3">
                <a:avLst>
                  <a:gd name="adj1" fmla="val 102944"/>
                </a:avLst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Connector 29"/>
          <p:cNvCxnSpPr>
            <a:endCxn id="31" idx="1"/>
          </p:cNvCxnSpPr>
          <p:nvPr/>
        </p:nvCxnSpPr>
        <p:spPr>
          <a:xfrm>
            <a:off x="1329446" y="2748305"/>
            <a:ext cx="2544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873974" y="2557805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2099" y="1676748"/>
            <a:ext cx="1727039" cy="2174911"/>
            <a:chOff x="2394799" y="1523441"/>
            <a:chExt cx="1727039" cy="2174911"/>
          </a:xfrm>
        </p:grpSpPr>
        <p:sp>
          <p:nvSpPr>
            <p:cNvPr id="10" name="TextBox 9"/>
            <p:cNvSpPr txBox="1"/>
            <p:nvPr/>
          </p:nvSpPr>
          <p:spPr>
            <a:xfrm>
              <a:off x="2394799" y="2481775"/>
              <a:ext cx="73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JP3</a:t>
              </a:r>
              <a:endParaRPr lang="en-US" sz="16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10659" y="1523441"/>
              <a:ext cx="1311179" cy="2174911"/>
              <a:chOff x="2559846" y="1544362"/>
              <a:chExt cx="1311179" cy="217491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07398" y="1544362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3.3V</a:t>
                </a:r>
                <a:endParaRPr lang="en-US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413825" y="3566873"/>
                <a:ext cx="457200" cy="152400"/>
                <a:chOff x="6553200" y="6077010"/>
                <a:chExt cx="457200" cy="1524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553200" y="6077010"/>
                  <a:ext cx="457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629400" y="615321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705600" y="622941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703405" y="2710991"/>
                <a:ext cx="576723" cy="912558"/>
                <a:chOff x="1458990" y="3255435"/>
                <a:chExt cx="658362" cy="100675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 rot="5400000">
                  <a:off x="1284796" y="3429629"/>
                  <a:ext cx="1006750" cy="658362"/>
                  <a:chOff x="5638800" y="3813337"/>
                  <a:chExt cx="1295400" cy="77429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5638800" y="3813337"/>
                    <a:ext cx="1295400" cy="7742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5769236" y="3929267"/>
                    <a:ext cx="1047498" cy="58291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5844526" y="4006523"/>
                    <a:ext cx="381000" cy="381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 rot="21447986">
                    <a:off x="6301220" y="4007034"/>
                    <a:ext cx="381000" cy="381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1602646" y="3361482"/>
                  <a:ext cx="376063" cy="40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595855" y="3702859"/>
                  <a:ext cx="389645" cy="40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5" name="Straight Connector 14"/>
              <p:cNvCxnSpPr>
                <a:endCxn id="21" idx="0"/>
              </p:cNvCxnSpPr>
              <p:nvPr/>
            </p:nvCxnSpPr>
            <p:spPr>
              <a:xfrm>
                <a:off x="2992864" y="1985222"/>
                <a:ext cx="1098" cy="821894"/>
              </a:xfrm>
              <a:prstGeom prst="line">
                <a:avLst/>
              </a:prstGeom>
              <a:ln>
                <a:headEnd type="oval" w="lg" len="lg"/>
                <a:tailEnd type="none" w="lg" len="lg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2559846" y="2207096"/>
                <a:ext cx="838658" cy="276999"/>
                <a:chOff x="904269" y="3832668"/>
                <a:chExt cx="739504" cy="276999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028365" y="3875343"/>
                  <a:ext cx="512511" cy="23432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904269" y="3832668"/>
                  <a:ext cx="7395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bg1"/>
                      </a:solidFill>
                    </a:rPr>
                    <a:t>Resist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or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" name="Elbow Connector 16"/>
              <p:cNvCxnSpPr>
                <a:stCxn id="22" idx="3"/>
              </p:cNvCxnSpPr>
              <p:nvPr/>
            </p:nvCxnSpPr>
            <p:spPr>
              <a:xfrm>
                <a:off x="3164626" y="3301220"/>
                <a:ext cx="467756" cy="265653"/>
              </a:xfrm>
              <a:prstGeom prst="bentConnector3">
                <a:avLst>
                  <a:gd name="adj1" fmla="val 102944"/>
                </a:avLst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Isosceles Triangle 8"/>
          <p:cNvSpPr/>
          <p:nvPr/>
        </p:nvSpPr>
        <p:spPr>
          <a:xfrm rot="5400000">
            <a:off x="3002530" y="2482374"/>
            <a:ext cx="453203" cy="527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126470" y="4749637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519551" y="2733454"/>
            <a:ext cx="23157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126470" y="2542954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15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406351" y="1655836"/>
            <a:ext cx="1305617" cy="2171044"/>
            <a:chOff x="2816221" y="1527308"/>
            <a:chExt cx="1305617" cy="2171044"/>
          </a:xfrm>
        </p:grpSpPr>
        <p:sp>
          <p:nvSpPr>
            <p:cNvPr id="68" name="TextBox 67"/>
            <p:cNvSpPr txBox="1"/>
            <p:nvPr/>
          </p:nvSpPr>
          <p:spPr>
            <a:xfrm>
              <a:off x="3370054" y="2468182"/>
              <a:ext cx="73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JP4</a:t>
              </a:r>
              <a:endParaRPr lang="en-US" sz="16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816221" y="1527308"/>
              <a:ext cx="1305617" cy="2171044"/>
              <a:chOff x="2565408" y="1548229"/>
              <a:chExt cx="1305617" cy="217104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2607398" y="154822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3.3V</a:t>
                </a:r>
                <a:endParaRPr lang="en-US" dirty="0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3825" y="3566873"/>
                <a:ext cx="457200" cy="152400"/>
                <a:chOff x="6553200" y="6077010"/>
                <a:chExt cx="457200" cy="1524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553200" y="6077010"/>
                  <a:ext cx="457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629400" y="615321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705600" y="622941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2703404" y="2710991"/>
                <a:ext cx="576723" cy="912558"/>
                <a:chOff x="1458989" y="3255435"/>
                <a:chExt cx="658362" cy="100675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 rot="5400000">
                  <a:off x="1284795" y="3429629"/>
                  <a:ext cx="1006750" cy="658362"/>
                  <a:chOff x="5638800" y="3813338"/>
                  <a:chExt cx="1295400" cy="774291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5638800" y="3813338"/>
                    <a:ext cx="1295400" cy="7742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Rounded Rectangle 81"/>
                  <p:cNvSpPr/>
                  <p:nvPr/>
                </p:nvSpPr>
                <p:spPr>
                  <a:xfrm>
                    <a:off x="5769236" y="3929267"/>
                    <a:ext cx="1047498" cy="58291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844526" y="4006523"/>
                    <a:ext cx="381000" cy="381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 rot="21447986">
                    <a:off x="6301220" y="4007034"/>
                    <a:ext cx="381000" cy="381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1602646" y="3361482"/>
                  <a:ext cx="376063" cy="40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595855" y="3702859"/>
                  <a:ext cx="389645" cy="40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73" name="Straight Connector 72"/>
              <p:cNvCxnSpPr>
                <a:endCxn id="79" idx="0"/>
              </p:cNvCxnSpPr>
              <p:nvPr/>
            </p:nvCxnSpPr>
            <p:spPr>
              <a:xfrm>
                <a:off x="2992864" y="1985222"/>
                <a:ext cx="1098" cy="821894"/>
              </a:xfrm>
              <a:prstGeom prst="line">
                <a:avLst/>
              </a:prstGeom>
              <a:ln>
                <a:headEnd type="oval" w="lg" len="lg"/>
                <a:tailEnd type="none" w="lg" len="lg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2565408" y="2207096"/>
                <a:ext cx="838657" cy="276999"/>
                <a:chOff x="909174" y="3832668"/>
                <a:chExt cx="739504" cy="276999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028365" y="3875343"/>
                  <a:ext cx="512511" cy="23432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909174" y="3832668"/>
                  <a:ext cx="7395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bg1"/>
                      </a:solidFill>
                    </a:rPr>
                    <a:t>Resist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or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75" name="Elbow Connector 74"/>
              <p:cNvCxnSpPr>
                <a:stCxn id="80" idx="3"/>
              </p:cNvCxnSpPr>
              <p:nvPr/>
            </p:nvCxnSpPr>
            <p:spPr>
              <a:xfrm>
                <a:off x="3164626" y="3301220"/>
                <a:ext cx="467756" cy="265653"/>
              </a:xfrm>
              <a:prstGeom prst="bentConnector3">
                <a:avLst>
                  <a:gd name="adj1" fmla="val 102944"/>
                </a:avLst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Rectangle 117"/>
          <p:cNvSpPr/>
          <p:nvPr/>
        </p:nvSpPr>
        <p:spPr>
          <a:xfrm>
            <a:off x="3853452" y="4771347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276038" y="2114439"/>
            <a:ext cx="938319" cy="318150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951980" y="2557805"/>
            <a:ext cx="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60" idx="3"/>
          </p:cNvCxnSpPr>
          <p:nvPr/>
        </p:nvCxnSpPr>
        <p:spPr>
          <a:xfrm>
            <a:off x="5583670" y="4940137"/>
            <a:ext cx="2251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7385691" y="3864248"/>
            <a:ext cx="1318151" cy="2171044"/>
            <a:chOff x="7354779" y="3989146"/>
            <a:chExt cx="1318151" cy="2171044"/>
          </a:xfrm>
        </p:grpSpPr>
        <p:sp>
          <p:nvSpPr>
            <p:cNvPr id="39" name="TextBox 38"/>
            <p:cNvSpPr txBox="1"/>
            <p:nvPr/>
          </p:nvSpPr>
          <p:spPr>
            <a:xfrm>
              <a:off x="7917168" y="4930882"/>
              <a:ext cx="73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JP6</a:t>
              </a:r>
              <a:endParaRPr lang="en-US" sz="1600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354779" y="3989146"/>
              <a:ext cx="1318151" cy="2171044"/>
              <a:chOff x="2552874" y="1548229"/>
              <a:chExt cx="1318151" cy="21710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607398" y="154822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3.3V</a:t>
                </a:r>
                <a:endParaRPr lang="en-US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413825" y="3566873"/>
                <a:ext cx="457200" cy="152400"/>
                <a:chOff x="6553200" y="6077010"/>
                <a:chExt cx="457200" cy="1524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553200" y="6077010"/>
                  <a:ext cx="457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629400" y="615321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705600" y="622941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2703404" y="2710991"/>
                <a:ext cx="576723" cy="912558"/>
                <a:chOff x="1458989" y="3255435"/>
                <a:chExt cx="658362" cy="1006750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 rot="5400000">
                  <a:off x="1284795" y="3429629"/>
                  <a:ext cx="1006750" cy="658362"/>
                  <a:chOff x="5638800" y="3813338"/>
                  <a:chExt cx="1295400" cy="774291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5638800" y="3813338"/>
                    <a:ext cx="1295400" cy="7742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769236" y="3929267"/>
                    <a:ext cx="1047498" cy="582910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5844526" y="4006523"/>
                    <a:ext cx="381000" cy="381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 rot="21447986">
                    <a:off x="6301220" y="4007034"/>
                    <a:ext cx="381000" cy="381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1602646" y="3361482"/>
                  <a:ext cx="376063" cy="40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595855" y="3702859"/>
                  <a:ext cx="389645" cy="40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44" name="Straight Connector 43"/>
              <p:cNvCxnSpPr>
                <a:endCxn id="50" idx="0"/>
              </p:cNvCxnSpPr>
              <p:nvPr/>
            </p:nvCxnSpPr>
            <p:spPr>
              <a:xfrm>
                <a:off x="2992864" y="1985222"/>
                <a:ext cx="1098" cy="821894"/>
              </a:xfrm>
              <a:prstGeom prst="line">
                <a:avLst/>
              </a:prstGeom>
              <a:ln>
                <a:headEnd type="oval" w="lg" len="lg"/>
                <a:tailEnd type="none" w="lg" len="lg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2552874" y="2219173"/>
                <a:ext cx="838658" cy="276999"/>
                <a:chOff x="898121" y="3844745"/>
                <a:chExt cx="739504" cy="276999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028366" y="3875343"/>
                  <a:ext cx="512511" cy="23432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98121" y="3844745"/>
                  <a:ext cx="7395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bg1"/>
                      </a:solidFill>
                    </a:rPr>
                    <a:t>Resist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or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46" name="Elbow Connector 45"/>
              <p:cNvCxnSpPr>
                <a:stCxn id="51" idx="3"/>
              </p:cNvCxnSpPr>
              <p:nvPr/>
            </p:nvCxnSpPr>
            <p:spPr>
              <a:xfrm>
                <a:off x="3164626" y="3301220"/>
                <a:ext cx="467756" cy="265653"/>
              </a:xfrm>
              <a:prstGeom prst="bentConnector3">
                <a:avLst>
                  <a:gd name="adj1" fmla="val 102944"/>
                </a:avLst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Group 164"/>
          <p:cNvGrpSpPr/>
          <p:nvPr/>
        </p:nvGrpSpPr>
        <p:grpSpPr>
          <a:xfrm>
            <a:off x="5899805" y="4713535"/>
            <a:ext cx="547725" cy="453203"/>
            <a:chOff x="6687847" y="4990359"/>
            <a:chExt cx="547725" cy="453203"/>
          </a:xfrm>
        </p:grpSpPr>
        <p:sp>
          <p:nvSpPr>
            <p:cNvPr id="38" name="Isosceles Triangle 37"/>
            <p:cNvSpPr/>
            <p:nvPr/>
          </p:nvSpPr>
          <p:spPr>
            <a:xfrm rot="16200000">
              <a:off x="6725081" y="4953125"/>
              <a:ext cx="453203" cy="52767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76515" y="5026756"/>
              <a:ext cx="35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276039" y="2099038"/>
            <a:ext cx="79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PIC24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80423" y="2592320"/>
            <a:ext cx="60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AN0</a:t>
            </a:r>
            <a:endParaRPr lang="en-US" sz="2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701559" y="2594416"/>
            <a:ext cx="58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AN1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715481" y="4780709"/>
            <a:ext cx="5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AN3</a:t>
            </a:r>
            <a:endParaRPr lang="en-US" sz="2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238019" y="4789844"/>
            <a:ext cx="549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AN2</a:t>
            </a:r>
            <a:endParaRPr lang="en-US" b="1" dirty="0"/>
          </a:p>
        </p:txBody>
      </p:sp>
      <p:cxnSp>
        <p:nvCxnSpPr>
          <p:cNvPr id="138" name="Straight Connector 137"/>
          <p:cNvCxnSpPr>
            <a:endCxn id="118" idx="1"/>
          </p:cNvCxnSpPr>
          <p:nvPr/>
        </p:nvCxnSpPr>
        <p:spPr>
          <a:xfrm>
            <a:off x="1363227" y="4961847"/>
            <a:ext cx="24902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2965296" y="4735245"/>
            <a:ext cx="540987" cy="453203"/>
            <a:chOff x="2897262" y="5009790"/>
            <a:chExt cx="540987" cy="453203"/>
          </a:xfrm>
        </p:grpSpPr>
        <p:sp>
          <p:nvSpPr>
            <p:cNvPr id="160" name="Isosceles Triangle 159"/>
            <p:cNvSpPr/>
            <p:nvPr/>
          </p:nvSpPr>
          <p:spPr>
            <a:xfrm rot="5400000">
              <a:off x="2947812" y="4972556"/>
              <a:ext cx="453203" cy="52767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897262" y="5047987"/>
              <a:ext cx="35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899805" y="2506852"/>
            <a:ext cx="547725" cy="453203"/>
            <a:chOff x="6687847" y="4990359"/>
            <a:chExt cx="547725" cy="453203"/>
          </a:xfrm>
        </p:grpSpPr>
        <p:sp>
          <p:nvSpPr>
            <p:cNvPr id="167" name="Isosceles Triangle 166"/>
            <p:cNvSpPr/>
            <p:nvPr/>
          </p:nvSpPr>
          <p:spPr>
            <a:xfrm rot="16200000">
              <a:off x="6725081" y="4953125"/>
              <a:ext cx="453203" cy="52767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876515" y="5026756"/>
              <a:ext cx="35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2926947" y="6011584"/>
            <a:ext cx="363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Resistors selected based on </a:t>
            </a:r>
            <a:br>
              <a:rPr lang="en-US" dirty="0"/>
            </a:br>
            <a:r>
              <a:rPr lang="en-US" dirty="0"/>
              <a:t>sensor's nominal value</a:t>
            </a:r>
          </a:p>
        </p:txBody>
      </p:sp>
    </p:spTree>
    <p:extLst>
      <p:ext uri="{BB962C8B-B14F-4D97-AF65-F5344CB8AC3E}">
        <p14:creationId xmlns:p14="http://schemas.microsoft.com/office/powerpoint/2010/main" val="8585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  <p:bldP spid="60" grpId="0" animBg="1"/>
      <p:bldP spid="89" grpId="0" animBg="1"/>
      <p:bldP spid="118" grpId="0" animBg="1"/>
      <p:bldP spid="119" grpId="0" animBg="1"/>
      <p:bldP spid="124" grpId="0"/>
      <p:bldP spid="122" grpId="0"/>
      <p:bldP spid="133" grpId="0"/>
      <p:bldP spid="134" grpId="0"/>
      <p:bldP spid="135" grpId="0"/>
      <p:bldP spid="2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O</a:t>
            </a:r>
            <a:r>
              <a:rPr lang="en-US" dirty="0" smtClean="0"/>
              <a:t>utput Header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68985" y="2540779"/>
            <a:ext cx="4406031" cy="2608155"/>
            <a:chOff x="306725" y="2540779"/>
            <a:chExt cx="4406031" cy="2608155"/>
          </a:xfrm>
        </p:grpSpPr>
        <p:grpSp>
          <p:nvGrpSpPr>
            <p:cNvPr id="76" name="Group 75"/>
            <p:cNvGrpSpPr/>
            <p:nvPr/>
          </p:nvGrpSpPr>
          <p:grpSpPr>
            <a:xfrm>
              <a:off x="1782437" y="2540779"/>
              <a:ext cx="1315998" cy="2455755"/>
              <a:chOff x="3614024" y="2379000"/>
              <a:chExt cx="1315998" cy="245575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614024" y="2396355"/>
                <a:ext cx="1315998" cy="2438400"/>
                <a:chOff x="2514600" y="2514600"/>
                <a:chExt cx="1315998" cy="24384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2514600" y="2514600"/>
                  <a:ext cx="1315998" cy="24384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460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2619374" y="2845832"/>
                  <a:ext cx="1087398" cy="1973690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743200" y="28956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743200" y="3581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743200" y="42672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833872" y="2379000"/>
                <a:ext cx="857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JP10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310123" y="2777355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10123" y="3463155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325609" y="4148955"/>
                <a:ext cx="381000" cy="381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493556" y="4996534"/>
              <a:ext cx="457200" cy="152400"/>
              <a:chOff x="6553200" y="6077010"/>
              <a:chExt cx="457200" cy="1524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992525" y="4996534"/>
              <a:ext cx="457200" cy="152400"/>
              <a:chOff x="6553200" y="6077010"/>
              <a:chExt cx="457200" cy="15240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6553200" y="607701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629400" y="615321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705600" y="6229410"/>
                <a:ext cx="152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50" idx="6"/>
            </p:cNvCxnSpPr>
            <p:nvPr/>
          </p:nvCxnSpPr>
          <p:spPr>
            <a:xfrm>
              <a:off x="2875022" y="4501234"/>
              <a:ext cx="847134" cy="495300"/>
            </a:xfrm>
            <a:prstGeom prst="bentConnector3">
              <a:avLst>
                <a:gd name="adj1" fmla="val 10003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0800000" flipV="1">
              <a:off x="1221125" y="4501234"/>
              <a:ext cx="781160" cy="495300"/>
            </a:xfrm>
            <a:prstGeom prst="bentConnector3">
              <a:avLst>
                <a:gd name="adj1" fmla="val 9999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70" idx="2"/>
            </p:cNvCxnSpPr>
            <p:nvPr/>
          </p:nvCxnSpPr>
          <p:spPr>
            <a:xfrm rot="10800000">
              <a:off x="1221125" y="2725446"/>
              <a:ext cx="789912" cy="404188"/>
            </a:xfrm>
            <a:prstGeom prst="bentConnector3">
              <a:avLst>
                <a:gd name="adj1" fmla="val 99841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71" idx="2"/>
            </p:cNvCxnSpPr>
            <p:nvPr/>
          </p:nvCxnSpPr>
          <p:spPr>
            <a:xfrm rot="10800000">
              <a:off x="1221125" y="3403472"/>
              <a:ext cx="789912" cy="411962"/>
            </a:xfrm>
            <a:prstGeom prst="bentConnector3">
              <a:avLst>
                <a:gd name="adj1" fmla="val 99841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48" idx="6"/>
            </p:cNvCxnSpPr>
            <p:nvPr/>
          </p:nvCxnSpPr>
          <p:spPr>
            <a:xfrm flipV="1">
              <a:off x="2859536" y="2737040"/>
              <a:ext cx="862620" cy="392594"/>
            </a:xfrm>
            <a:prstGeom prst="bentConnector3">
              <a:avLst>
                <a:gd name="adj1" fmla="val 99689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49" idx="6"/>
            </p:cNvCxnSpPr>
            <p:nvPr/>
          </p:nvCxnSpPr>
          <p:spPr>
            <a:xfrm flipV="1">
              <a:off x="2859536" y="3403472"/>
              <a:ext cx="862620" cy="411962"/>
            </a:xfrm>
            <a:prstGeom prst="bentConnector3">
              <a:avLst>
                <a:gd name="adj1" fmla="val 100241"/>
              </a:avLst>
            </a:prstGeom>
            <a:ln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950756" y="256980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74556" y="333011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3.3V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6725" y="256980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06725" y="333011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3.3V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8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687</Words>
  <Application>Microsoft Office PowerPoint</Application>
  <PresentationFormat>On-screen Show (4:3)</PresentationFormat>
  <Paragraphs>482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Borg-9</vt:lpstr>
      <vt:lpstr>Calibri</vt:lpstr>
      <vt:lpstr>1_Office Theme</vt:lpstr>
      <vt:lpstr>NESI NanoRacks Embedded System Integration Board</vt:lpstr>
      <vt:lpstr>NESI Board</vt:lpstr>
      <vt:lpstr>Overview</vt:lpstr>
      <vt:lpstr>PIC24FJ256GB106</vt:lpstr>
      <vt:lpstr>Power</vt:lpstr>
      <vt:lpstr>USB Mass Storage Interface</vt:lpstr>
      <vt:lpstr>Push Button</vt:lpstr>
      <vt:lpstr>Resistive Sensors</vt:lpstr>
      <vt:lpstr>Power Output Header</vt:lpstr>
      <vt:lpstr>Real Time Clock</vt:lpstr>
      <vt:lpstr>Power Drivers</vt:lpstr>
      <vt:lpstr>Gas Sensor</vt:lpstr>
      <vt:lpstr>Camera</vt:lpstr>
      <vt:lpstr>Gas Sensor</vt:lpstr>
      <vt:lpstr>Memory</vt:lpstr>
      <vt:lpstr>Expansion Header</vt:lpstr>
      <vt:lpstr>Communication Header</vt:lpstr>
      <vt:lpstr>Comm. Header Example</vt:lpstr>
      <vt:lpstr>LEDs</vt:lpstr>
      <vt:lpstr>Programming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NESI NanoRacks Embedded System Integration Board</dc:title>
  <dc:creator>jmorgan</dc:creator>
  <cp:lastModifiedBy>Jonathan</cp:lastModifiedBy>
  <cp:revision>52</cp:revision>
  <dcterms:created xsi:type="dcterms:W3CDTF">2013-08-14T17:46:18Z</dcterms:created>
  <dcterms:modified xsi:type="dcterms:W3CDTF">2015-07-04T17:16:59Z</dcterms:modified>
</cp:coreProperties>
</file>