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24"/>
  </p:handoutMasterIdLst>
  <p:sldIdLst>
    <p:sldId id="259" r:id="rId2"/>
    <p:sldId id="256" r:id="rId3"/>
    <p:sldId id="307" r:id="rId4"/>
    <p:sldId id="347" r:id="rId5"/>
    <p:sldId id="348" r:id="rId6"/>
    <p:sldId id="349" r:id="rId7"/>
    <p:sldId id="350" r:id="rId8"/>
    <p:sldId id="355" r:id="rId9"/>
    <p:sldId id="356" r:id="rId10"/>
    <p:sldId id="351" r:id="rId11"/>
    <p:sldId id="352" r:id="rId12"/>
    <p:sldId id="353" r:id="rId13"/>
    <p:sldId id="354" r:id="rId14"/>
    <p:sldId id="305" r:id="rId15"/>
    <p:sldId id="296" r:id="rId16"/>
    <p:sldId id="315" r:id="rId17"/>
    <p:sldId id="273" r:id="rId18"/>
    <p:sldId id="260" r:id="rId19"/>
    <p:sldId id="291" r:id="rId20"/>
    <p:sldId id="312" r:id="rId21"/>
    <p:sldId id="317" r:id="rId22"/>
    <p:sldId id="3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A"/>
    <a:srgbClr val="6B0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5"/>
    <p:restoredTop sz="94678"/>
  </p:normalViewPr>
  <p:slideViewPr>
    <p:cSldViewPr snapToGrid="0" snapToObjects="1">
      <p:cViewPr varScale="1">
        <p:scale>
          <a:sx n="111" d="100"/>
          <a:sy n="111" d="100"/>
        </p:scale>
        <p:origin x="13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E6630-36CD-46F2-9FA7-652A5F421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BC0DD-FB44-43E0-8226-37062172ED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F62F-3AA1-4F84-B977-74CB3EA0049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583E-E876-49E5-8FF6-4E38343968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69866-7890-447C-A4D7-F95F2E0CCA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D31B-7C24-4FDE-B827-F3495FE3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3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23888" y="384999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45" y="-45962"/>
            <a:ext cx="5854426" cy="585824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307C11-3FB2-43AF-8E39-715D280EEA0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687897"/>
            <a:ext cx="7886700" cy="2945357"/>
          </a:xfrm>
          <a:ln>
            <a:noFill/>
          </a:ln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rgbClr val="00395A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79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10156827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semper </a:t>
            </a:r>
            <a:r>
              <a:rPr lang="en-US" dirty="0" err="1"/>
              <a:t>vulputate</a:t>
            </a:r>
            <a:r>
              <a:rPr lang="en-US" dirty="0"/>
              <a:t> lacus.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id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tempus.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porta </a:t>
            </a:r>
            <a:r>
              <a:rPr lang="en-US" dirty="0" err="1"/>
              <a:t>erat</a:t>
            </a:r>
            <a:r>
              <a:rPr lang="en-US" dirty="0"/>
              <a:t>, at </a:t>
            </a:r>
            <a:r>
              <a:rPr lang="en-US" dirty="0" err="1"/>
              <a:t>congue</a:t>
            </a:r>
            <a:r>
              <a:rPr lang="en-US" dirty="0"/>
              <a:t> magna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in.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ligula, at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porta in.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dui.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lorem, </a:t>
            </a:r>
            <a:r>
              <a:rPr lang="en-US" dirty="0" err="1"/>
              <a:t>nec</a:t>
            </a:r>
            <a:r>
              <a:rPr lang="en-US" dirty="0"/>
              <a:t> tempus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vel.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et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3000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D4A2F-299C-4E2F-A518-21A6831431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552755"/>
            <a:ext cx="10156827" cy="426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79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SUMMARY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10156827" cy="2157978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charset="0"/>
              <a:buChar char="•"/>
              <a:defRPr lang="en-US" sz="18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Etiam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id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et,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et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dui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pharetra diam.</a:t>
            </a:r>
          </a:p>
        </p:txBody>
      </p:sp>
    </p:spTree>
    <p:extLst>
      <p:ext uri="{BB962C8B-B14F-4D97-AF65-F5344CB8AC3E}">
        <p14:creationId xmlns:p14="http://schemas.microsoft.com/office/powerpoint/2010/main" val="106067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838200" y="680639"/>
            <a:ext cx="10156827" cy="159343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lang="en-US" sz="2400" b="0" i="1" baseline="0" smtClean="0">
                <a:solidFill>
                  <a:srgbClr val="6B090C"/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650726" y="2891100"/>
            <a:ext cx="6255028" cy="2317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lang="en-US" b="0" i="1" smtClean="0">
                <a:solidFill>
                  <a:srgbClr val="6B090C"/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Integer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semper non </a:t>
            </a:r>
            <a:r>
              <a:rPr lang="en-US" dirty="0" err="1"/>
              <a:t>turpis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968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49" y="-977417"/>
            <a:ext cx="12695749" cy="8671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2" t="-69" r="4102" b="24596"/>
          <a:stretch/>
        </p:blipFill>
        <p:spPr>
          <a:xfrm>
            <a:off x="2630826" y="2670117"/>
            <a:ext cx="6726804" cy="14630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9214669" y="2708844"/>
            <a:ext cx="36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7278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49" y="-977417"/>
            <a:ext cx="12695749" cy="867115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889391" y="6174010"/>
            <a:ext cx="227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ConcordServicing.com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25085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2" r="3691" b="25630"/>
          <a:stretch/>
        </p:blipFill>
        <p:spPr>
          <a:xfrm>
            <a:off x="4958874" y="5190135"/>
            <a:ext cx="2216136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55625" y="6309184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DE7744"/>
                </a:solidFill>
                <a:latin typeface="Georgia" charset="0"/>
                <a:ea typeface="Georgia" charset="0"/>
                <a:cs typeface="Georgia" charset="0"/>
              </a:rPr>
              <a:t>ConcordServicing.com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60" b="-1"/>
          <a:stretch/>
        </p:blipFill>
        <p:spPr>
          <a:xfrm>
            <a:off x="-514351" y="6671145"/>
            <a:ext cx="13062857" cy="19480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570" y="5720522"/>
            <a:ext cx="2411944" cy="94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74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9" r:id="rId4"/>
    <p:sldLayoutId id="2147483671" r:id="rId5"/>
    <p:sldLayoutId id="2147483667" r:id="rId6"/>
    <p:sldLayoutId id="2147483672" r:id="rId7"/>
    <p:sldLayoutId id="2147483668" r:id="rId8"/>
    <p:sldLayoutId id="214748367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04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E7BD103-4988-46C8-AF12-AFD3DFA60DD9}"/>
              </a:ext>
            </a:extLst>
          </p:cNvPr>
          <p:cNvSpPr/>
          <p:nvPr/>
        </p:nvSpPr>
        <p:spPr>
          <a:xfrm rot="5400000">
            <a:off x="9531406" y="355594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0FCDC53-8E51-451D-B17B-B23E90E67869}"/>
              </a:ext>
            </a:extLst>
          </p:cNvPr>
          <p:cNvSpPr/>
          <p:nvPr/>
        </p:nvSpPr>
        <p:spPr>
          <a:xfrm rot="5400000">
            <a:off x="7976073" y="353885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C836A4BC-A510-44E2-ACB1-5FA115CBE6CD}"/>
              </a:ext>
            </a:extLst>
          </p:cNvPr>
          <p:cNvSpPr/>
          <p:nvPr/>
        </p:nvSpPr>
        <p:spPr>
          <a:xfrm rot="5400000">
            <a:off x="6439254" y="353173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LB1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6107031" y="3276585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6430710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9527137" y="418952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7978923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6092438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7640652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9188864" y="450429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9511470" y="2860981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75118" y="1880076"/>
            <a:ext cx="4673124" cy="4293050"/>
          </a:xfrm>
        </p:spPr>
        <p:txBody>
          <a:bodyPr>
            <a:normAutofit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3 containers per service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Load balancer in front of each service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3A2B262-6A3E-4182-9A49-72E088A88CD4}"/>
              </a:ext>
            </a:extLst>
          </p:cNvPr>
          <p:cNvSpPr/>
          <p:nvPr/>
        </p:nvSpPr>
        <p:spPr>
          <a:xfrm>
            <a:off x="5962825" y="46488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EF69CCC-E7FC-4D55-B4FA-6DD2E56C06D9}"/>
              </a:ext>
            </a:extLst>
          </p:cNvPr>
          <p:cNvSpPr/>
          <p:nvPr/>
        </p:nvSpPr>
        <p:spPr>
          <a:xfrm>
            <a:off x="5833212" y="48012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045B0A4-C720-4F6E-9AB0-46B5A4BD189D}"/>
              </a:ext>
            </a:extLst>
          </p:cNvPr>
          <p:cNvSpPr/>
          <p:nvPr/>
        </p:nvSpPr>
        <p:spPr>
          <a:xfrm>
            <a:off x="7511037" y="46488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9579A09-5204-4CE2-A17A-CED06D4D9C74}"/>
              </a:ext>
            </a:extLst>
          </p:cNvPr>
          <p:cNvSpPr/>
          <p:nvPr/>
        </p:nvSpPr>
        <p:spPr>
          <a:xfrm>
            <a:off x="7401363" y="480191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69F97AE-982C-409B-A7C6-50B5E5860621}"/>
              </a:ext>
            </a:extLst>
          </p:cNvPr>
          <p:cNvSpPr/>
          <p:nvPr/>
        </p:nvSpPr>
        <p:spPr>
          <a:xfrm>
            <a:off x="9079190" y="46488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E2B5BBD-48E7-44A0-BFD1-DB910249E1C7}"/>
              </a:ext>
            </a:extLst>
          </p:cNvPr>
          <p:cNvSpPr/>
          <p:nvPr/>
        </p:nvSpPr>
        <p:spPr>
          <a:xfrm>
            <a:off x="8950285" y="4793427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3AAF514-0A27-46BB-B227-315DCEF2AB1F}"/>
              </a:ext>
            </a:extLst>
          </p:cNvPr>
          <p:cNvSpPr/>
          <p:nvPr/>
        </p:nvSpPr>
        <p:spPr>
          <a:xfrm>
            <a:off x="6092438" y="3500521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1E326459-1A7F-4EEF-B19B-ED0E09DDF918}"/>
              </a:ext>
            </a:extLst>
          </p:cNvPr>
          <p:cNvSpPr/>
          <p:nvPr/>
        </p:nvSpPr>
        <p:spPr>
          <a:xfrm>
            <a:off x="7637449" y="3500520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4567332D-0F82-4EB1-B6E8-089B1266DDF9}"/>
              </a:ext>
            </a:extLst>
          </p:cNvPr>
          <p:cNvSpPr/>
          <p:nvPr/>
        </p:nvSpPr>
        <p:spPr>
          <a:xfrm>
            <a:off x="9221274" y="3499808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290003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EFF6FC4-B873-4CE5-9F28-5B2577F74E17}"/>
              </a:ext>
            </a:extLst>
          </p:cNvPr>
          <p:cNvSpPr/>
          <p:nvPr/>
        </p:nvSpPr>
        <p:spPr>
          <a:xfrm>
            <a:off x="5651617" y="3036609"/>
            <a:ext cx="5452217" cy="286853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Ingres1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5918674" y="3874755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6430710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9527137" y="418952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7978923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6092438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7640652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9188864" y="450429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8790774" y="3517478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75118" y="1880076"/>
            <a:ext cx="4673124" cy="4293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2 containers in frontend service</a:t>
            </a:r>
          </a:p>
          <a:p>
            <a:pPr lvl="1"/>
            <a:r>
              <a:rPr lang="en-US" dirty="0"/>
              <a:t>Single container in other services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Map outside port to inside port</a:t>
            </a:r>
          </a:p>
          <a:p>
            <a:pPr lvl="1"/>
            <a:r>
              <a:rPr lang="en-US" dirty="0"/>
              <a:t>Load balancer from outside</a:t>
            </a:r>
          </a:p>
          <a:p>
            <a:pPr lvl="1"/>
            <a:r>
              <a:rPr lang="en-US" dirty="0"/>
              <a:t>Ingres from any swarm node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47F5C-E77D-415D-A2D7-E5EA5A197D4B}"/>
              </a:ext>
            </a:extLst>
          </p:cNvPr>
          <p:cNvSpPr txBox="1"/>
          <p:nvPr/>
        </p:nvSpPr>
        <p:spPr>
          <a:xfrm>
            <a:off x="10099703" y="3036610"/>
            <a:ext cx="210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Swarm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6C6F54A-C88E-47B3-8747-7EE8EC3B2E78}"/>
              </a:ext>
            </a:extLst>
          </p:cNvPr>
          <p:cNvSpPr/>
          <p:nvPr/>
        </p:nvSpPr>
        <p:spPr>
          <a:xfrm rot="5400000">
            <a:off x="6948875" y="3002702"/>
            <a:ext cx="1595772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9CF5AA3-58E1-409D-B800-A03A1FD3F8CF}"/>
              </a:ext>
            </a:extLst>
          </p:cNvPr>
          <p:cNvSpPr/>
          <p:nvPr/>
        </p:nvSpPr>
        <p:spPr>
          <a:xfrm>
            <a:off x="5933627" y="1324709"/>
            <a:ext cx="3506625" cy="15779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2900C-BD6D-44D9-B204-6BB57C29D420}"/>
              </a:ext>
            </a:extLst>
          </p:cNvPr>
          <p:cNvSpPr txBox="1"/>
          <p:nvPr/>
        </p:nvSpPr>
        <p:spPr>
          <a:xfrm>
            <a:off x="7121494" y="2408475"/>
            <a:ext cx="125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Port 8080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1877A-1369-4012-8359-09DBEB62EC13}"/>
              </a:ext>
            </a:extLst>
          </p:cNvPr>
          <p:cNvSpPr txBox="1"/>
          <p:nvPr/>
        </p:nvSpPr>
        <p:spPr>
          <a:xfrm>
            <a:off x="5781226" y="4114037"/>
            <a:ext cx="9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2427DA8-4F6C-4E80-97D4-D2A35505DCA2}"/>
              </a:ext>
            </a:extLst>
          </p:cNvPr>
          <p:cNvSpPr/>
          <p:nvPr/>
        </p:nvSpPr>
        <p:spPr>
          <a:xfrm>
            <a:off x="5978493" y="4634365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55390461-BE79-4C6F-A299-7A698821297C}"/>
              </a:ext>
            </a:extLst>
          </p:cNvPr>
          <p:cNvSpPr/>
          <p:nvPr/>
        </p:nvSpPr>
        <p:spPr>
          <a:xfrm>
            <a:off x="7211936" y="2842253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416229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Scale1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478424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793193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10796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093150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6" y="3653326"/>
            <a:ext cx="8503064" cy="25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2 containers in frontend service</a:t>
            </a:r>
          </a:p>
          <a:p>
            <a:pPr lvl="1"/>
            <a:r>
              <a:rPr lang="en-US" dirty="0"/>
              <a:t>Single container in other services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Scale frontend service up to 10 containers</a:t>
            </a:r>
          </a:p>
          <a:p>
            <a:pPr lvl="1"/>
            <a:r>
              <a:rPr lang="en-US" dirty="0"/>
              <a:t>Scale frontend service down to 3 containers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62A83AE-67DE-464C-A43D-7D888933E98A}"/>
              </a:ext>
            </a:extLst>
          </p:cNvPr>
          <p:cNvSpPr/>
          <p:nvPr/>
        </p:nvSpPr>
        <p:spPr>
          <a:xfrm>
            <a:off x="1330295" y="2211937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83769-8C5D-428F-9E00-23602C9888A7}"/>
              </a:ext>
            </a:extLst>
          </p:cNvPr>
          <p:cNvSpPr txBox="1"/>
          <p:nvPr/>
        </p:nvSpPr>
        <p:spPr>
          <a:xfrm>
            <a:off x="7004649" y="2346605"/>
            <a:ext cx="389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docker service scale jon_frontend1=3</a:t>
            </a:r>
          </a:p>
        </p:txBody>
      </p:sp>
    </p:spTree>
    <p:extLst>
      <p:ext uri="{BB962C8B-B14F-4D97-AF65-F5344CB8AC3E}">
        <p14:creationId xmlns:p14="http://schemas.microsoft.com/office/powerpoint/2010/main" val="18383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Rolling1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478424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793193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10796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093150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09347" y="1462482"/>
            <a:ext cx="5306937" cy="42569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3 containers for frontend service</a:t>
            </a:r>
          </a:p>
          <a:p>
            <a:pPr lvl="1"/>
            <a:r>
              <a:rPr lang="en-US" dirty="0"/>
              <a:t>Single container for other services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Upgrade the frontend service using a rolling upgrade</a:t>
            </a:r>
          </a:p>
          <a:p>
            <a:pPr lvl="1"/>
            <a:r>
              <a:rPr lang="en-US" dirty="0"/>
              <a:t>Selects a single container and stops old version and starts a new version</a:t>
            </a:r>
          </a:p>
          <a:p>
            <a:pPr lvl="1"/>
            <a:r>
              <a:rPr lang="en-US" dirty="0"/>
              <a:t>Waits to ensure stability then moves onto to next container</a:t>
            </a:r>
          </a:p>
          <a:p>
            <a:pPr lvl="1"/>
            <a:r>
              <a:rPr lang="en-US" dirty="0"/>
              <a:t>Can control number of services, delay,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87A05E0-D4CC-4F0A-9455-BC14F2877F7B}"/>
              </a:ext>
            </a:extLst>
          </p:cNvPr>
          <p:cNvSpPr/>
          <p:nvPr/>
        </p:nvSpPr>
        <p:spPr>
          <a:xfrm>
            <a:off x="1330295" y="22525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E8C3E9F-88A7-46D1-B308-E87380487704}"/>
              </a:ext>
            </a:extLst>
          </p:cNvPr>
          <p:cNvSpPr/>
          <p:nvPr/>
        </p:nvSpPr>
        <p:spPr>
          <a:xfrm>
            <a:off x="1196411" y="2434737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F407F-567B-4BD7-A740-1D74815591BE}"/>
              </a:ext>
            </a:extLst>
          </p:cNvPr>
          <p:cNvSpPr txBox="1"/>
          <p:nvPr/>
        </p:nvSpPr>
        <p:spPr>
          <a:xfrm>
            <a:off x="664234" y="5225452"/>
            <a:ext cx="645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service update --image </a:t>
            </a:r>
            <a:r>
              <a:rPr lang="en-US" dirty="0" err="1"/>
              <a:t>joncatlin</a:t>
            </a:r>
            <a:r>
              <a:rPr lang="en-US" dirty="0"/>
              <a:t>/nginx-demo:2.0 jon_frontend1</a:t>
            </a:r>
          </a:p>
        </p:txBody>
      </p:sp>
    </p:spTree>
    <p:extLst>
      <p:ext uri="{BB962C8B-B14F-4D97-AF65-F5344CB8AC3E}">
        <p14:creationId xmlns:p14="http://schemas.microsoft.com/office/powerpoint/2010/main" val="278394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google datacenter">
            <a:extLst>
              <a:ext uri="{FF2B5EF4-FFF2-40B4-BE49-F238E27FC236}">
                <a16:creationId xmlns:a16="http://schemas.microsoft.com/office/drawing/2014/main" id="{79494FC1-66D0-49F5-8C1B-07B1BC81A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2" b="1442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B2CB1D-A663-4D4D-A1DC-1A21E87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Systems &amp; Equipment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806EAD0-459E-4A02-9A48-C97652D465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endParaRPr lang="en-US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3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Systems &amp; Equipment – Where are we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552755"/>
            <a:ext cx="10156827" cy="4261450"/>
          </a:xfrm>
        </p:spPr>
        <p:txBody>
          <a:bodyPr>
            <a:normAutofit/>
          </a:bodyPr>
          <a:lstStyle/>
          <a:p>
            <a:r>
              <a:rPr lang="en-US" dirty="0"/>
              <a:t>? Get the information from the slides that were presented as a refresher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05DF-7639-4802-9B2E-7E5ABA97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http://bodyliterate.org/wp-content/uploads/2014/12/asking-the-right-questions-learning.jpeg">
            <a:extLst>
              <a:ext uri="{FF2B5EF4-FFF2-40B4-BE49-F238E27FC236}">
                <a16:creationId xmlns:a16="http://schemas.microsoft.com/office/drawing/2014/main" id="{A1A728AB-79F9-432A-BD6D-26CB52FA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83" y="1712192"/>
            <a:ext cx="3381757" cy="46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6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46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6E9E5-80D3-416B-B8A2-95A0AD14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Outline where we are going</a:t>
            </a:r>
          </a:p>
          <a:p>
            <a:r>
              <a:rPr lang="en-US" dirty="0"/>
              <a:t>Answer questions</a:t>
            </a:r>
          </a:p>
          <a:p>
            <a:r>
              <a:rPr lang="en-US" dirty="0"/>
              <a:t>Provide a vision that people can buy into</a:t>
            </a:r>
          </a:p>
          <a:p>
            <a:r>
              <a:rPr lang="en-US" dirty="0"/>
              <a:t>Obtain buy in from the staff</a:t>
            </a:r>
          </a:p>
          <a:p>
            <a:r>
              <a:rPr lang="en-US" dirty="0"/>
              <a:t>Explain how to get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3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1EC2D3-EA79-496B-B37C-CB56FB38EC1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An overview of where we are going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0FB0-958E-4D97-A423-03634404E76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Software Defined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2537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ADAPT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</a:t>
            </a:r>
          </a:p>
          <a:p>
            <a:r>
              <a:rPr lang="en-US" dirty="0"/>
              <a:t>Why are we doing it</a:t>
            </a:r>
          </a:p>
          <a:p>
            <a:r>
              <a:rPr lang="en-US" dirty="0"/>
              <a:t>Where does it fit in the overall Strategy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8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Solution Design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mechanism we are using to move pieces of the puzzle forward</a:t>
            </a:r>
          </a:p>
          <a:p>
            <a:r>
              <a:rPr lang="en-US" dirty="0"/>
              <a:t>Solution design team selected Appian for a </a:t>
            </a:r>
            <a:r>
              <a:rPr lang="en-US" dirty="0" err="1"/>
              <a:t>DockIT</a:t>
            </a:r>
            <a:r>
              <a:rPr lang="en-US" dirty="0"/>
              <a:t> replacement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0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Book Clubs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Broaden learning</a:t>
            </a:r>
          </a:p>
          <a:p>
            <a:r>
              <a:rPr lang="en-US" dirty="0"/>
              <a:t>Challenge the status quo</a:t>
            </a:r>
          </a:p>
          <a:p>
            <a:r>
              <a:rPr lang="en-US" dirty="0"/>
              <a:t>Increase skills in important areas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level tour of some capabilities</a:t>
            </a:r>
          </a:p>
          <a:p>
            <a:r>
              <a:rPr lang="en-US" dirty="0"/>
              <a:t>Demonstrate the simplicity of the concept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Specific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network segmentation</a:t>
            </a:r>
          </a:p>
          <a:p>
            <a:pPr lvl="1"/>
            <a:r>
              <a:rPr lang="en-US" dirty="0"/>
              <a:t>Items within a network cannot talk to others when not in same network</a:t>
            </a:r>
          </a:p>
          <a:p>
            <a:pPr lvl="1"/>
            <a:r>
              <a:rPr lang="en-US" dirty="0"/>
              <a:t>Show bridge, container spanning both networks</a:t>
            </a:r>
          </a:p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Across servers</a:t>
            </a:r>
          </a:p>
          <a:p>
            <a:r>
              <a:rPr lang="en-US" dirty="0"/>
              <a:t>Service Discovery</a:t>
            </a:r>
          </a:p>
          <a:p>
            <a:pPr lvl="1"/>
            <a:r>
              <a:rPr lang="en-US" dirty="0"/>
              <a:t>Inbuilt no static IP</a:t>
            </a:r>
          </a:p>
          <a:p>
            <a:r>
              <a:rPr lang="en-US" dirty="0"/>
              <a:t>No access from outside of docker swarm unless expose a port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478424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793193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10796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093150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7695" y="1787030"/>
            <a:ext cx="5708590" cy="3947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Single container per service</a:t>
            </a:r>
          </a:p>
          <a:p>
            <a:pPr lvl="1"/>
            <a:r>
              <a:rPr lang="en-US" dirty="0"/>
              <a:t>Simulates a three tier application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Single instance of each container</a:t>
            </a:r>
          </a:p>
          <a:p>
            <a:pPr lvl="1"/>
            <a:r>
              <a:rPr lang="en-US" dirty="0"/>
              <a:t>Network spans all nodes in swarm</a:t>
            </a:r>
          </a:p>
          <a:p>
            <a:pPr lvl="1"/>
            <a:r>
              <a:rPr lang="en-US" dirty="0"/>
              <a:t>Containers running across multiple nodes in Swarm</a:t>
            </a:r>
          </a:p>
          <a:p>
            <a:pPr lvl="1"/>
            <a:r>
              <a:rPr lang="en-US" dirty="0"/>
              <a:t>Service discovery between containers on same network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Seg2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623698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016523"/>
            <a:ext cx="8651194" cy="19936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networks</a:t>
            </a:r>
          </a:p>
          <a:p>
            <a:pPr lvl="1"/>
            <a:r>
              <a:rPr lang="en-US" dirty="0"/>
              <a:t>Called group1_net, group2_net</a:t>
            </a:r>
          </a:p>
          <a:p>
            <a:pPr lvl="1"/>
            <a:r>
              <a:rPr lang="en-US" dirty="0"/>
              <a:t>Each running 3 services with a single container in each service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Services running in one network cannot see services in the other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6671419" y="1623698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7183455" y="1930634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A42BBB3-FEB1-4685-8F3F-603CAE943081}"/>
              </a:ext>
            </a:extLst>
          </p:cNvPr>
          <p:cNvSpPr/>
          <p:nvPr/>
        </p:nvSpPr>
        <p:spPr>
          <a:xfrm rot="5400000">
            <a:off x="10279882" y="1938467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8731668" y="1930634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99D1496-503F-4402-81F1-8177DA108B27}"/>
              </a:ext>
            </a:extLst>
          </p:cNvPr>
          <p:cNvSpPr/>
          <p:nvPr/>
        </p:nvSpPr>
        <p:spPr>
          <a:xfrm>
            <a:off x="6845183" y="2245403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frontend2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8393397" y="2245403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middle2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0BBE2B5-2170-4906-BBC1-549593EB87E1}"/>
              </a:ext>
            </a:extLst>
          </p:cNvPr>
          <p:cNvSpPr/>
          <p:nvPr/>
        </p:nvSpPr>
        <p:spPr>
          <a:xfrm>
            <a:off x="9941609" y="2253236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BF6C9-F7C1-4356-90D5-92B6679B506F}"/>
              </a:ext>
            </a:extLst>
          </p:cNvPr>
          <p:cNvSpPr txBox="1"/>
          <p:nvPr/>
        </p:nvSpPr>
        <p:spPr>
          <a:xfrm>
            <a:off x="9759303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group2_net</a:t>
            </a:r>
          </a:p>
        </p:txBody>
      </p:sp>
    </p:spTree>
    <p:extLst>
      <p:ext uri="{BB962C8B-B14F-4D97-AF65-F5344CB8AC3E}">
        <p14:creationId xmlns:p14="http://schemas.microsoft.com/office/powerpoint/2010/main" val="118035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Seg3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2170630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2477566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248539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2477566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792335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792335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800168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785356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016523"/>
            <a:ext cx="8651194" cy="1993669"/>
          </a:xfrm>
        </p:spPr>
        <p:txBody>
          <a:bodyPr>
            <a:normAutofit/>
          </a:bodyPr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Add a service with a single container that is a member of both networks</a:t>
            </a:r>
          </a:p>
          <a:p>
            <a:pPr lvl="1"/>
            <a:r>
              <a:rPr lang="en-US" dirty="0"/>
              <a:t>Bridge service can see all other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6671419" y="2170630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7183455" y="2477566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A42BBB3-FEB1-4685-8F3F-603CAE943081}"/>
              </a:ext>
            </a:extLst>
          </p:cNvPr>
          <p:cNvSpPr/>
          <p:nvPr/>
        </p:nvSpPr>
        <p:spPr>
          <a:xfrm rot="5400000">
            <a:off x="10279882" y="2485399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8731668" y="2477566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99D1496-503F-4402-81F1-8177DA108B27}"/>
              </a:ext>
            </a:extLst>
          </p:cNvPr>
          <p:cNvSpPr/>
          <p:nvPr/>
        </p:nvSpPr>
        <p:spPr>
          <a:xfrm>
            <a:off x="6845183" y="2792335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frontend2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8393397" y="2792335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middle2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0BBE2B5-2170-4906-BBC1-549593EB87E1}"/>
              </a:ext>
            </a:extLst>
          </p:cNvPr>
          <p:cNvSpPr/>
          <p:nvPr/>
        </p:nvSpPr>
        <p:spPr>
          <a:xfrm>
            <a:off x="9941609" y="2800168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BF6C9-F7C1-4356-90D5-92B6679B506F}"/>
              </a:ext>
            </a:extLst>
          </p:cNvPr>
          <p:cNvSpPr txBox="1"/>
          <p:nvPr/>
        </p:nvSpPr>
        <p:spPr>
          <a:xfrm>
            <a:off x="9759303" y="1768266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group2_net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DA7222F-4272-42BF-A75E-6AF465CD9B4F}"/>
              </a:ext>
            </a:extLst>
          </p:cNvPr>
          <p:cNvSpPr/>
          <p:nvPr/>
        </p:nvSpPr>
        <p:spPr>
          <a:xfrm>
            <a:off x="5086173" y="1043097"/>
            <a:ext cx="2404217" cy="72754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A787621-BE23-462F-B549-6AC4B1E8A831}"/>
              </a:ext>
            </a:extLst>
          </p:cNvPr>
          <p:cNvSpPr/>
          <p:nvPr/>
        </p:nvSpPr>
        <p:spPr>
          <a:xfrm rot="5400000">
            <a:off x="6860136" y="1900724"/>
            <a:ext cx="420172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CF79462-6D35-4AD4-AC01-74F968659676}"/>
              </a:ext>
            </a:extLst>
          </p:cNvPr>
          <p:cNvSpPr/>
          <p:nvPr/>
        </p:nvSpPr>
        <p:spPr>
          <a:xfrm rot="5400000">
            <a:off x="5269906" y="1897872"/>
            <a:ext cx="414469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2045295" y="2658863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CE7E3C4-F914-4676-8221-3CF9E603EEE5}"/>
              </a:ext>
            </a:extLst>
          </p:cNvPr>
          <p:cNvSpPr/>
          <p:nvPr/>
        </p:nvSpPr>
        <p:spPr>
          <a:xfrm rot="5400000">
            <a:off x="3454639" y="4266395"/>
            <a:ext cx="494231" cy="11964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5431565" y="4690260"/>
            <a:ext cx="494231" cy="11964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A787621-BE23-462F-B549-6AC4B1E8A831}"/>
              </a:ext>
            </a:extLst>
          </p:cNvPr>
          <p:cNvSpPr/>
          <p:nvPr/>
        </p:nvSpPr>
        <p:spPr>
          <a:xfrm rot="5400000">
            <a:off x="3447514" y="3042422"/>
            <a:ext cx="420172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2026064" y="146133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Seg4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709159" y="1215757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709159" y="161203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5033473" y="4763692"/>
            <a:ext cx="1170774" cy="105113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6309644" y="1089369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frontend_net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949014" y="1925617"/>
            <a:ext cx="3686088" cy="3330047"/>
          </a:xfrm>
        </p:spPr>
        <p:txBody>
          <a:bodyPr>
            <a:normAutofit/>
          </a:bodyPr>
          <a:lstStyle/>
          <a:p>
            <a:r>
              <a:rPr lang="en-US" dirty="0"/>
              <a:t>3 networks</a:t>
            </a:r>
          </a:p>
          <a:p>
            <a:r>
              <a:rPr lang="en-US" dirty="0"/>
              <a:t>Represents a layered network</a:t>
            </a:r>
          </a:p>
          <a:p>
            <a:r>
              <a:rPr lang="en-US" dirty="0"/>
              <a:t>Only certain parts of an application are able to communicate with other parts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1709159" y="2862632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3072214" y="3261126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middle2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7A7E04B-4B85-4C21-B26B-71C2F3D79892}"/>
              </a:ext>
            </a:extLst>
          </p:cNvPr>
          <p:cNvSpPr/>
          <p:nvPr/>
        </p:nvSpPr>
        <p:spPr>
          <a:xfrm>
            <a:off x="1709159" y="4481046"/>
            <a:ext cx="4495088" cy="11964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609E8A-CC60-4C06-9B69-5DFDA41828CC}"/>
              </a:ext>
            </a:extLst>
          </p:cNvPr>
          <p:cNvSpPr txBox="1"/>
          <p:nvPr/>
        </p:nvSpPr>
        <p:spPr>
          <a:xfrm>
            <a:off x="6309644" y="4326215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backend_net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8E8145-540E-49F5-836A-C9DE913F06DE}"/>
              </a:ext>
            </a:extLst>
          </p:cNvPr>
          <p:cNvSpPr txBox="1"/>
          <p:nvPr/>
        </p:nvSpPr>
        <p:spPr>
          <a:xfrm>
            <a:off x="6309644" y="2741238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middle_net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9C175BD-03E7-4D6E-BC8D-9F473810C4E7}"/>
              </a:ext>
            </a:extLst>
          </p:cNvPr>
          <p:cNvSpPr/>
          <p:nvPr/>
        </p:nvSpPr>
        <p:spPr>
          <a:xfrm>
            <a:off x="6419317" y="1119496"/>
            <a:ext cx="5087596" cy="2914116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F430024-9254-4D5F-9C7E-B73DB6697CF2}"/>
              </a:ext>
            </a:extLst>
          </p:cNvPr>
          <p:cNvSpPr/>
          <p:nvPr/>
        </p:nvSpPr>
        <p:spPr>
          <a:xfrm>
            <a:off x="1008404" y="1102407"/>
            <a:ext cx="5087596" cy="2914116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Seg5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623698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332718"/>
            <a:ext cx="8651194" cy="16774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Creating environments using single template</a:t>
            </a:r>
          </a:p>
          <a:p>
            <a:pPr lvl="1"/>
            <a:r>
              <a:rPr lang="en-US" dirty="0"/>
              <a:t>1 Environment called DEV</a:t>
            </a:r>
          </a:p>
          <a:p>
            <a:pPr lvl="1"/>
            <a:r>
              <a:rPr lang="en-US" dirty="0"/>
              <a:t>1 Environment called QA</a:t>
            </a:r>
          </a:p>
          <a:p>
            <a:pPr lvl="1"/>
            <a:r>
              <a:rPr lang="en-US" dirty="0"/>
              <a:t>Each environment is separate and cannot interact at a network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B2004E5-CC9E-4091-A640-1996938281C4}"/>
              </a:ext>
            </a:extLst>
          </p:cNvPr>
          <p:cNvSpPr/>
          <p:nvPr/>
        </p:nvSpPr>
        <p:spPr>
          <a:xfrm>
            <a:off x="6688509" y="1631531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EF266-9DB6-4B87-9310-44A1ADFC3503}"/>
              </a:ext>
            </a:extLst>
          </p:cNvPr>
          <p:cNvSpPr/>
          <p:nvPr/>
        </p:nvSpPr>
        <p:spPr>
          <a:xfrm rot="5400000">
            <a:off x="7200545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7BF9520-8AD3-44B4-8388-A43EC5E176FF}"/>
              </a:ext>
            </a:extLst>
          </p:cNvPr>
          <p:cNvSpPr/>
          <p:nvPr/>
        </p:nvSpPr>
        <p:spPr>
          <a:xfrm rot="5400000">
            <a:off x="10296972" y="194630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A942B53-42C1-4A76-9697-01BABDA45FC2}"/>
              </a:ext>
            </a:extLst>
          </p:cNvPr>
          <p:cNvSpPr/>
          <p:nvPr/>
        </p:nvSpPr>
        <p:spPr>
          <a:xfrm rot="5400000">
            <a:off x="874875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5D4B6B85-6197-4DE9-8DF2-BD2A713F8E87}"/>
              </a:ext>
            </a:extLst>
          </p:cNvPr>
          <p:cNvSpPr/>
          <p:nvPr/>
        </p:nvSpPr>
        <p:spPr>
          <a:xfrm>
            <a:off x="6862273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228FDDD-CAE5-4602-95DB-3D621CF50B8D}"/>
              </a:ext>
            </a:extLst>
          </p:cNvPr>
          <p:cNvSpPr/>
          <p:nvPr/>
        </p:nvSpPr>
        <p:spPr>
          <a:xfrm>
            <a:off x="8410487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FB51B76-6488-49FB-BB59-BDB66E975D24}"/>
              </a:ext>
            </a:extLst>
          </p:cNvPr>
          <p:cNvSpPr/>
          <p:nvPr/>
        </p:nvSpPr>
        <p:spPr>
          <a:xfrm>
            <a:off x="9958699" y="226106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73050F-D3AB-49CB-8DA4-888F7FC5CBEA}"/>
              </a:ext>
            </a:extLst>
          </p:cNvPr>
          <p:cNvSpPr txBox="1"/>
          <p:nvPr/>
        </p:nvSpPr>
        <p:spPr>
          <a:xfrm>
            <a:off x="6862273" y="1246257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E0D3-0303-4D75-ADC7-2AE27AF921FB}"/>
              </a:ext>
            </a:extLst>
          </p:cNvPr>
          <p:cNvSpPr txBox="1"/>
          <p:nvPr/>
        </p:nvSpPr>
        <p:spPr>
          <a:xfrm>
            <a:off x="1989746" y="3412920"/>
            <a:ext cx="34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 DEV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CB565-8177-4A28-AD73-7D7C53550799}"/>
              </a:ext>
            </a:extLst>
          </p:cNvPr>
          <p:cNvSpPr txBox="1"/>
          <p:nvPr/>
        </p:nvSpPr>
        <p:spPr>
          <a:xfrm>
            <a:off x="7312352" y="3411494"/>
            <a:ext cx="34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 QA</a:t>
            </a:r>
          </a:p>
        </p:txBody>
      </p:sp>
    </p:spTree>
    <p:extLst>
      <p:ext uri="{BB962C8B-B14F-4D97-AF65-F5344CB8AC3E}">
        <p14:creationId xmlns:p14="http://schemas.microsoft.com/office/powerpoint/2010/main" val="39456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4987</TotalTime>
  <Words>618</Words>
  <Application>Microsoft Office PowerPoint</Application>
  <PresentationFormat>Widescreen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Georgia</vt:lpstr>
      <vt:lpstr>Office Theme</vt:lpstr>
      <vt:lpstr>PowerPoint Presentation</vt:lpstr>
      <vt:lpstr>PowerPoint Presentation</vt:lpstr>
      <vt:lpstr>Goals</vt:lpstr>
      <vt:lpstr>Specific Features</vt:lpstr>
      <vt:lpstr>SDI – Seg1</vt:lpstr>
      <vt:lpstr>SDI – Seg2</vt:lpstr>
      <vt:lpstr>SDI – Seg3</vt:lpstr>
      <vt:lpstr>SDI – Seg4</vt:lpstr>
      <vt:lpstr>SDI – Seg5</vt:lpstr>
      <vt:lpstr>SDI – LB1</vt:lpstr>
      <vt:lpstr>SDI – Ingres1</vt:lpstr>
      <vt:lpstr>SDI – Scale1</vt:lpstr>
      <vt:lpstr>SDI – Rolling1</vt:lpstr>
      <vt:lpstr>Systems &amp; Equipment</vt:lpstr>
      <vt:lpstr>Systems &amp; Equipment – Where are we today?</vt:lpstr>
      <vt:lpstr>QUESTIONS</vt:lpstr>
      <vt:lpstr>Questions</vt:lpstr>
      <vt:lpstr>PowerPoint Presentation</vt:lpstr>
      <vt:lpstr>Goals</vt:lpstr>
      <vt:lpstr>ADAPT</vt:lpstr>
      <vt:lpstr>Solution Design Teams</vt:lpstr>
      <vt:lpstr>Book Clubs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Estrella</dc:creator>
  <cp:lastModifiedBy>Jon Catlin</cp:lastModifiedBy>
  <cp:revision>168</cp:revision>
  <dcterms:created xsi:type="dcterms:W3CDTF">2017-03-01T21:53:06Z</dcterms:created>
  <dcterms:modified xsi:type="dcterms:W3CDTF">2018-10-19T02:49:13Z</dcterms:modified>
</cp:coreProperties>
</file>