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74" r:id="rId4"/>
    <p:sldId id="275" r:id="rId5"/>
    <p:sldId id="276" r:id="rId6"/>
    <p:sldId id="261" r:id="rId7"/>
    <p:sldId id="269" r:id="rId8"/>
    <p:sldId id="270" r:id="rId9"/>
    <p:sldId id="262" r:id="rId10"/>
    <p:sldId id="271" r:id="rId11"/>
    <p:sldId id="272" r:id="rId12"/>
    <p:sldId id="273" r:id="rId13"/>
    <p:sldId id="263" r:id="rId14"/>
    <p:sldId id="277" r:id="rId15"/>
    <p:sldId id="257" r:id="rId16"/>
    <p:sldId id="264" r:id="rId17"/>
    <p:sldId id="265" r:id="rId18"/>
    <p:sldId id="258" r:id="rId19"/>
    <p:sldId id="259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1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2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9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7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8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9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8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5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9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effects of population structure on trait evolution and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J. Chang and T. </a:t>
            </a:r>
            <a:r>
              <a:rPr lang="en-US" dirty="0" err="1" smtClean="0"/>
              <a:t>Marcroft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39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Ornstein-</a:t>
            </a:r>
            <a:r>
              <a:rPr lang="en-US" dirty="0" err="1" smtClean="0"/>
              <a:t>Uhlenbeck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63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 smtClean="0"/>
              <a:t>“Rubber band” soft-bounds</a:t>
            </a:r>
          </a:p>
          <a:p>
            <a:r>
              <a:rPr lang="el-GR" sz="3500" dirty="0" smtClean="0">
                <a:solidFill>
                  <a:srgbClr val="FF0000"/>
                </a:solidFill>
              </a:rPr>
              <a:t>σ</a:t>
            </a:r>
            <a:r>
              <a:rPr lang="el-GR" sz="3500" baseline="30000" dirty="0" smtClean="0">
                <a:solidFill>
                  <a:srgbClr val="FF0000"/>
                </a:solidFill>
              </a:rPr>
              <a:t>2</a:t>
            </a:r>
            <a:r>
              <a:rPr lang="en-US" sz="3500" dirty="0" smtClean="0">
                <a:solidFill>
                  <a:srgbClr val="FF0000"/>
                </a:solidFill>
              </a:rPr>
              <a:t>: rate or </a:t>
            </a:r>
            <a:r>
              <a:rPr lang="en-US" sz="3500" dirty="0" err="1" smtClean="0">
                <a:solidFill>
                  <a:srgbClr val="FF0000"/>
                </a:solidFill>
              </a:rPr>
              <a:t>sd</a:t>
            </a:r>
            <a:endParaRPr lang="en-US" sz="3500" baseline="30000" dirty="0" smtClean="0">
              <a:solidFill>
                <a:srgbClr val="FF0000"/>
              </a:solidFill>
            </a:endParaRPr>
          </a:p>
          <a:p>
            <a:r>
              <a:rPr lang="el-GR" sz="3500" i="0" dirty="0" smtClean="0">
                <a:ea typeface="Lucida Grande"/>
                <a:cs typeface="Lucida Grande"/>
              </a:rPr>
              <a:t>μ</a:t>
            </a:r>
            <a:r>
              <a:rPr lang="en-US" sz="3500" dirty="0" smtClean="0">
                <a:ea typeface="Lucida Grande"/>
                <a:cs typeface="Lucida Grande"/>
              </a:rPr>
              <a:t>: mean</a:t>
            </a:r>
            <a:endParaRPr lang="en-US" sz="3500" dirty="0" smtClean="0"/>
          </a:p>
          <a:p>
            <a:r>
              <a:rPr lang="el-GR" sz="3500" i="0" dirty="0" smtClean="0">
                <a:ea typeface="Lucida Grande"/>
                <a:cs typeface="Lucida Grande"/>
              </a:rPr>
              <a:t>θ</a:t>
            </a:r>
            <a:r>
              <a:rPr lang="en-US" sz="3500" i="0" dirty="0" smtClean="0">
                <a:ea typeface="Lucida Grande"/>
                <a:cs typeface="Lucida Grande"/>
              </a:rPr>
              <a:t>: rate of mean-reversion</a:t>
            </a:r>
            <a:endParaRPr lang="en-US" sz="3500" dirty="0" smtClean="0"/>
          </a:p>
          <a:p>
            <a:pPr lvl="1"/>
            <a:r>
              <a:rPr lang="el-GR" sz="1900" dirty="0" smtClean="0"/>
              <a:t>θ</a:t>
            </a:r>
            <a:r>
              <a:rPr lang="en-US" sz="1900" dirty="0" smtClean="0"/>
              <a:t> = 0</a:t>
            </a:r>
          </a:p>
          <a:p>
            <a:pPr lvl="2"/>
            <a:r>
              <a:rPr lang="en-US" sz="1900" dirty="0" smtClean="0"/>
              <a:t>BM</a:t>
            </a:r>
          </a:p>
          <a:p>
            <a:pPr lvl="1"/>
            <a:r>
              <a:rPr lang="el-GR" sz="1900" dirty="0" smtClean="0"/>
              <a:t>θ</a:t>
            </a:r>
            <a:r>
              <a:rPr lang="en-US" sz="1900" dirty="0" smtClean="0"/>
              <a:t> = 1 </a:t>
            </a:r>
            <a:endParaRPr lang="en-US" sz="1900" dirty="0"/>
          </a:p>
          <a:p>
            <a:pPr lvl="2"/>
            <a:r>
              <a:rPr lang="en-US" sz="1900" dirty="0" smtClean="0"/>
              <a:t>Back to μ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5123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Ornstein-</a:t>
            </a:r>
            <a:r>
              <a:rPr lang="en-US" dirty="0" err="1" smtClean="0"/>
              <a:t>Uhlenbeck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63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 smtClean="0"/>
              <a:t>“Rubber band” soft-bounds</a:t>
            </a:r>
          </a:p>
          <a:p>
            <a:r>
              <a:rPr lang="el-GR" sz="3500" dirty="0" smtClean="0"/>
              <a:t>σ</a:t>
            </a:r>
            <a:r>
              <a:rPr lang="el-GR" sz="3500" baseline="30000" dirty="0" smtClean="0"/>
              <a:t>2</a:t>
            </a:r>
            <a:r>
              <a:rPr lang="en-US" sz="3500" dirty="0" smtClean="0"/>
              <a:t>: rate or </a:t>
            </a:r>
            <a:r>
              <a:rPr lang="en-US" sz="3500" dirty="0" err="1" smtClean="0"/>
              <a:t>sd</a:t>
            </a:r>
            <a:endParaRPr lang="en-US" sz="3500" baseline="30000" dirty="0" smtClean="0"/>
          </a:p>
          <a:p>
            <a:r>
              <a:rPr lang="el-GR" sz="3500" i="0" dirty="0" smtClean="0">
                <a:solidFill>
                  <a:srgbClr val="FF0000"/>
                </a:solidFill>
                <a:ea typeface="Lucida Grande"/>
                <a:cs typeface="Lucida Grande"/>
              </a:rPr>
              <a:t>μ</a:t>
            </a:r>
            <a:r>
              <a:rPr lang="en-US" sz="3500" dirty="0" smtClean="0">
                <a:solidFill>
                  <a:srgbClr val="FF0000"/>
                </a:solidFill>
                <a:ea typeface="Lucida Grande"/>
                <a:cs typeface="Lucida Grande"/>
              </a:rPr>
              <a:t>: mean</a:t>
            </a:r>
            <a:endParaRPr lang="en-US" sz="3500" dirty="0" smtClean="0">
              <a:solidFill>
                <a:srgbClr val="FF0000"/>
              </a:solidFill>
            </a:endParaRPr>
          </a:p>
          <a:p>
            <a:r>
              <a:rPr lang="el-GR" sz="3500" i="0" dirty="0" smtClean="0">
                <a:ea typeface="Lucida Grande"/>
                <a:cs typeface="Lucida Grande"/>
              </a:rPr>
              <a:t>θ</a:t>
            </a:r>
            <a:r>
              <a:rPr lang="en-US" sz="3500" i="0" dirty="0" smtClean="0">
                <a:ea typeface="Lucida Grande"/>
                <a:cs typeface="Lucida Grande"/>
              </a:rPr>
              <a:t>: rate of mean-reversion</a:t>
            </a:r>
            <a:endParaRPr lang="en-US" sz="3500" dirty="0" smtClean="0"/>
          </a:p>
          <a:p>
            <a:pPr lvl="1"/>
            <a:r>
              <a:rPr lang="el-GR" sz="1900" dirty="0" smtClean="0"/>
              <a:t>θ</a:t>
            </a:r>
            <a:r>
              <a:rPr lang="en-US" sz="1900" dirty="0" smtClean="0"/>
              <a:t> = 0</a:t>
            </a:r>
          </a:p>
          <a:p>
            <a:pPr lvl="2"/>
            <a:r>
              <a:rPr lang="en-US" sz="1900" dirty="0" smtClean="0"/>
              <a:t>BM</a:t>
            </a:r>
          </a:p>
          <a:p>
            <a:pPr lvl="1"/>
            <a:r>
              <a:rPr lang="el-GR" sz="1900" dirty="0" smtClean="0"/>
              <a:t>θ</a:t>
            </a:r>
            <a:r>
              <a:rPr lang="en-US" sz="1900" dirty="0" smtClean="0"/>
              <a:t> = 1 </a:t>
            </a:r>
            <a:endParaRPr lang="en-US" sz="1900" dirty="0"/>
          </a:p>
          <a:p>
            <a:pPr lvl="2"/>
            <a:r>
              <a:rPr lang="en-US" sz="1900" dirty="0" smtClean="0"/>
              <a:t>Back to μ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5123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Ornstein-</a:t>
            </a:r>
            <a:r>
              <a:rPr lang="en-US" dirty="0" err="1" smtClean="0"/>
              <a:t>Uhlenbeck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63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 smtClean="0"/>
              <a:t>“Rubber band” soft-bounds</a:t>
            </a:r>
          </a:p>
          <a:p>
            <a:r>
              <a:rPr lang="el-GR" sz="3500" dirty="0" smtClean="0"/>
              <a:t>σ</a:t>
            </a:r>
            <a:r>
              <a:rPr lang="el-GR" sz="3500" baseline="30000" dirty="0" smtClean="0"/>
              <a:t>2</a:t>
            </a:r>
            <a:r>
              <a:rPr lang="en-US" sz="3500" dirty="0" smtClean="0"/>
              <a:t>: rate or </a:t>
            </a:r>
            <a:r>
              <a:rPr lang="en-US" sz="3500" dirty="0" err="1" smtClean="0"/>
              <a:t>sd</a:t>
            </a:r>
            <a:endParaRPr lang="en-US" sz="3500" baseline="30000" dirty="0" smtClean="0"/>
          </a:p>
          <a:p>
            <a:r>
              <a:rPr lang="el-GR" sz="3500" i="0" dirty="0" smtClean="0">
                <a:ea typeface="Lucida Grande"/>
                <a:cs typeface="Lucida Grande"/>
              </a:rPr>
              <a:t>μ</a:t>
            </a:r>
            <a:r>
              <a:rPr lang="en-US" sz="3500" dirty="0" smtClean="0">
                <a:ea typeface="Lucida Grande"/>
                <a:cs typeface="Lucida Grande"/>
              </a:rPr>
              <a:t>: mean</a:t>
            </a:r>
            <a:endParaRPr lang="en-US" sz="3500" dirty="0" smtClean="0"/>
          </a:p>
          <a:p>
            <a:r>
              <a:rPr lang="el-GR" sz="3500" i="0" dirty="0" smtClean="0">
                <a:solidFill>
                  <a:srgbClr val="FF0000"/>
                </a:solidFill>
                <a:ea typeface="Lucida Grande"/>
                <a:cs typeface="Lucida Grande"/>
              </a:rPr>
              <a:t>θ</a:t>
            </a:r>
            <a:r>
              <a:rPr lang="en-US" sz="3500" i="0" dirty="0" smtClean="0">
                <a:solidFill>
                  <a:srgbClr val="FF0000"/>
                </a:solidFill>
                <a:ea typeface="Lucida Grande"/>
                <a:cs typeface="Lucida Grande"/>
              </a:rPr>
              <a:t>: rate of mean-reversion</a:t>
            </a:r>
            <a:endParaRPr lang="en-US" sz="3500" dirty="0" smtClean="0">
              <a:solidFill>
                <a:srgbClr val="FF0000"/>
              </a:solidFill>
            </a:endParaRPr>
          </a:p>
          <a:p>
            <a:pPr lvl="1"/>
            <a:r>
              <a:rPr lang="el-GR" sz="1900" dirty="0" smtClean="0"/>
              <a:t>θ</a:t>
            </a:r>
            <a:r>
              <a:rPr lang="en-US" sz="1900" dirty="0" smtClean="0"/>
              <a:t> = 0</a:t>
            </a:r>
          </a:p>
          <a:p>
            <a:pPr lvl="2"/>
            <a:r>
              <a:rPr lang="en-US" sz="1900" dirty="0" smtClean="0"/>
              <a:t>BM</a:t>
            </a:r>
          </a:p>
          <a:p>
            <a:pPr lvl="1"/>
            <a:r>
              <a:rPr lang="el-GR" sz="1900" dirty="0" smtClean="0"/>
              <a:t>θ</a:t>
            </a:r>
            <a:r>
              <a:rPr lang="en-US" sz="1900" dirty="0" smtClean="0"/>
              <a:t> = 1 </a:t>
            </a:r>
            <a:endParaRPr lang="en-US" sz="1900" dirty="0"/>
          </a:p>
          <a:p>
            <a:pPr lvl="2"/>
            <a:r>
              <a:rPr lang="en-US" sz="1900" dirty="0" smtClean="0"/>
              <a:t>Back to μ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5123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use BM and 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estimate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27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simulate BM?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07755" y="1969867"/>
            <a:ext cx="469365" cy="14263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40000" dist="23000" dir="5400000" rotWithShape="0">
              <a:schemeClr val="accent4">
                <a:lumMod val="60000"/>
                <a:lumOff val="40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/>
          <p:cNvSpPr/>
          <p:nvPr/>
        </p:nvSpPr>
        <p:spPr>
          <a:xfrm>
            <a:off x="1007755" y="1546243"/>
            <a:ext cx="469365" cy="423624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6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bottlenecks affect the variance?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77983"/>
            <a:ext cx="1510213" cy="7155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BM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96534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bottlenecks affect the variance?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777983"/>
            <a:ext cx="1510213" cy="7155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4000" smtClean="0"/>
              <a:t>BM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35596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bottlenecks affect the variance?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777983"/>
            <a:ext cx="1510213" cy="7155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4000" dirty="0" smtClean="0"/>
              <a:t>BM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35596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06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Estimates for mutation rate</a:t>
            </a:r>
          </a:p>
          <a:p>
            <a:pPr lvl="1"/>
            <a:r>
              <a:rPr lang="en-US" dirty="0" smtClean="0"/>
              <a:t>Made from diploid organisms not haploid</a:t>
            </a:r>
            <a:endParaRPr lang="en-US" dirty="0" smtClean="0"/>
          </a:p>
          <a:p>
            <a:r>
              <a:rPr lang="en-US" dirty="0" smtClean="0"/>
              <a:t>Need </a:t>
            </a:r>
            <a:r>
              <a:rPr lang="en-US" dirty="0" smtClean="0"/>
              <a:t>more realistic values </a:t>
            </a:r>
            <a:endParaRPr lang="en-US" dirty="0" smtClean="0"/>
          </a:p>
          <a:p>
            <a:pPr lvl="1"/>
            <a:r>
              <a:rPr lang="en-US" dirty="0" smtClean="0"/>
              <a:t>Diploid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041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dirty="0" smtClean="0"/>
              <a:t>What happens to trait values </a:t>
            </a:r>
            <a:br>
              <a:rPr lang="en-US" sz="4800" dirty="0" smtClean="0"/>
            </a:br>
            <a:r>
              <a:rPr lang="en-US" sz="4800" dirty="0" smtClean="0"/>
              <a:t>over time?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963687" y="3587647"/>
            <a:ext cx="5002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Multiple models of trait evolution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85266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OU</a:t>
            </a:r>
          </a:p>
          <a:p>
            <a:r>
              <a:rPr lang="en-US" dirty="0" smtClean="0"/>
              <a:t>Model diploid individuals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3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Brownian 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57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Brownian 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79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Brownian 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7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Brownian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1755"/>
            <a:ext cx="3000306" cy="3193914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No constraints</a:t>
            </a:r>
          </a:p>
          <a:p>
            <a:r>
              <a:rPr lang="el-GR" dirty="0" smtClean="0"/>
              <a:t>σ</a:t>
            </a:r>
            <a:r>
              <a:rPr lang="el-GR" baseline="30000" dirty="0" smtClean="0"/>
              <a:t>2</a:t>
            </a:r>
            <a:r>
              <a:rPr lang="en-US" dirty="0" smtClean="0"/>
              <a:t>: rate or </a:t>
            </a:r>
            <a:r>
              <a:rPr lang="en-US" dirty="0" err="1" smtClean="0"/>
              <a:t>sd</a:t>
            </a:r>
            <a:endParaRPr lang="en-US" dirty="0" smtClean="0"/>
          </a:p>
          <a:p>
            <a:r>
              <a:rPr lang="el-GR" dirty="0" smtClean="0"/>
              <a:t>μ</a:t>
            </a:r>
            <a:r>
              <a:rPr lang="en-US" dirty="0" smtClean="0"/>
              <a:t>: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5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Brownian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1755"/>
            <a:ext cx="3000306" cy="3193914"/>
          </a:xfrm>
        </p:spPr>
        <p:txBody>
          <a:bodyPr/>
          <a:lstStyle/>
          <a:p>
            <a:r>
              <a:rPr lang="en-US" dirty="0" smtClean="0"/>
              <a:t>No constraints</a:t>
            </a:r>
          </a:p>
          <a:p>
            <a:r>
              <a:rPr lang="el-GR" dirty="0" smtClean="0">
                <a:solidFill>
                  <a:srgbClr val="FF0000"/>
                </a:solidFill>
              </a:rPr>
              <a:t>σ</a:t>
            </a:r>
            <a:r>
              <a:rPr lang="el-GR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: rate or </a:t>
            </a:r>
            <a:r>
              <a:rPr lang="en-US" dirty="0" err="1" smtClean="0">
                <a:solidFill>
                  <a:srgbClr val="FF0000"/>
                </a:solidFill>
              </a:rPr>
              <a:t>sd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l-GR" dirty="0" smtClean="0"/>
              <a:t>μ</a:t>
            </a:r>
            <a:r>
              <a:rPr lang="en-US" dirty="0" smtClean="0"/>
              <a:t>: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9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Brownian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1755"/>
            <a:ext cx="3000306" cy="3193914"/>
          </a:xfrm>
        </p:spPr>
        <p:txBody>
          <a:bodyPr/>
          <a:lstStyle/>
          <a:p>
            <a:r>
              <a:rPr lang="en-US" dirty="0" smtClean="0"/>
              <a:t>No constraints</a:t>
            </a:r>
          </a:p>
          <a:p>
            <a:r>
              <a:rPr lang="el-GR" dirty="0" smtClean="0"/>
              <a:t>σ</a:t>
            </a:r>
            <a:r>
              <a:rPr lang="el-GR" baseline="30000" dirty="0" smtClean="0"/>
              <a:t>2</a:t>
            </a:r>
            <a:r>
              <a:rPr lang="en-US" dirty="0" smtClean="0"/>
              <a:t>: rate or </a:t>
            </a:r>
            <a:r>
              <a:rPr lang="en-US" dirty="0" err="1" smtClean="0"/>
              <a:t>sd</a:t>
            </a:r>
            <a:endParaRPr lang="en-US" dirty="0" smtClean="0"/>
          </a:p>
          <a:p>
            <a:r>
              <a:rPr lang="el-GR" dirty="0" smtClean="0">
                <a:solidFill>
                  <a:srgbClr val="FF0000"/>
                </a:solidFill>
              </a:rPr>
              <a:t>μ</a:t>
            </a:r>
            <a:r>
              <a:rPr lang="en-US" dirty="0" smtClean="0">
                <a:solidFill>
                  <a:srgbClr val="FF0000"/>
                </a:solidFill>
              </a:rPr>
              <a:t>: mean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398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Ornstein-</a:t>
            </a:r>
            <a:r>
              <a:rPr lang="en-US" dirty="0" err="1" smtClean="0"/>
              <a:t>Uhlenbeck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63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 smtClean="0">
                <a:solidFill>
                  <a:srgbClr val="FF0000"/>
                </a:solidFill>
              </a:rPr>
              <a:t>“Rubber band” soft-bounds</a:t>
            </a:r>
          </a:p>
          <a:p>
            <a:r>
              <a:rPr lang="el-GR" sz="3500" dirty="0" smtClean="0"/>
              <a:t>σ</a:t>
            </a:r>
            <a:r>
              <a:rPr lang="el-GR" sz="3500" baseline="30000" dirty="0" smtClean="0"/>
              <a:t>2</a:t>
            </a:r>
            <a:r>
              <a:rPr lang="en-US" sz="3500" dirty="0" smtClean="0"/>
              <a:t>: rate or </a:t>
            </a:r>
            <a:r>
              <a:rPr lang="en-US" sz="3500" dirty="0" err="1" smtClean="0"/>
              <a:t>sd</a:t>
            </a:r>
            <a:endParaRPr lang="en-US" sz="3500" baseline="30000" dirty="0" smtClean="0"/>
          </a:p>
          <a:p>
            <a:r>
              <a:rPr lang="el-GR" sz="3500" i="0" dirty="0" smtClean="0">
                <a:ea typeface="Lucida Grande"/>
                <a:cs typeface="Lucida Grande"/>
              </a:rPr>
              <a:t>μ</a:t>
            </a:r>
            <a:r>
              <a:rPr lang="en-US" sz="3500" dirty="0" smtClean="0">
                <a:ea typeface="Lucida Grande"/>
                <a:cs typeface="Lucida Grande"/>
              </a:rPr>
              <a:t>: mean</a:t>
            </a:r>
            <a:endParaRPr lang="en-US" sz="3500" dirty="0" smtClean="0"/>
          </a:p>
          <a:p>
            <a:r>
              <a:rPr lang="el-GR" sz="3500" i="0" dirty="0" smtClean="0">
                <a:ea typeface="Lucida Grande"/>
                <a:cs typeface="Lucida Grande"/>
              </a:rPr>
              <a:t>θ</a:t>
            </a:r>
            <a:r>
              <a:rPr lang="en-US" sz="3500" i="0" dirty="0" smtClean="0">
                <a:ea typeface="Lucida Grande"/>
                <a:cs typeface="Lucida Grande"/>
              </a:rPr>
              <a:t>: rate of mean-reversion</a:t>
            </a:r>
            <a:endParaRPr lang="en-US" sz="3500" dirty="0" smtClean="0"/>
          </a:p>
          <a:p>
            <a:pPr lvl="1"/>
            <a:r>
              <a:rPr lang="el-GR" sz="1900" dirty="0" smtClean="0"/>
              <a:t>θ</a:t>
            </a:r>
            <a:r>
              <a:rPr lang="en-US" sz="1900" dirty="0" smtClean="0"/>
              <a:t> = 0</a:t>
            </a:r>
          </a:p>
          <a:p>
            <a:pPr lvl="2"/>
            <a:r>
              <a:rPr lang="en-US" sz="1900" dirty="0" smtClean="0"/>
              <a:t>BM</a:t>
            </a:r>
          </a:p>
          <a:p>
            <a:pPr lvl="1"/>
            <a:r>
              <a:rPr lang="el-GR" sz="1900" dirty="0" smtClean="0"/>
              <a:t>θ</a:t>
            </a:r>
            <a:r>
              <a:rPr lang="en-US" sz="1900" dirty="0" smtClean="0"/>
              <a:t> = 1 </a:t>
            </a:r>
            <a:endParaRPr lang="en-US" sz="1900" dirty="0"/>
          </a:p>
          <a:p>
            <a:pPr lvl="2"/>
            <a:r>
              <a:rPr lang="en-US" sz="1900" dirty="0" smtClean="0"/>
              <a:t>Back to μ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58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269</Words>
  <Application>Microsoft Macintosh PowerPoint</Application>
  <PresentationFormat>On-screen Show (4:3)</PresentationFormat>
  <Paragraphs>73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The effects of population structure on trait evolution and </vt:lpstr>
      <vt:lpstr>What happens to trait values  over time?</vt:lpstr>
      <vt:lpstr>Brownian Motion</vt:lpstr>
      <vt:lpstr>Brownian Motion</vt:lpstr>
      <vt:lpstr>Brownian Motion</vt:lpstr>
      <vt:lpstr>Brownian Motion</vt:lpstr>
      <vt:lpstr>Brownian Motion</vt:lpstr>
      <vt:lpstr>Brownian Motion</vt:lpstr>
      <vt:lpstr>Ornstein-Uhlenbeck</vt:lpstr>
      <vt:lpstr>Ornstein-Uhlenbeck</vt:lpstr>
      <vt:lpstr>Ornstein-Uhlenbeck</vt:lpstr>
      <vt:lpstr>Ornstein-Uhlenbeck</vt:lpstr>
      <vt:lpstr>How do we use BM and OU?</vt:lpstr>
      <vt:lpstr>How do we simulate BM?</vt:lpstr>
      <vt:lpstr>Do bottlenecks affect the variance? </vt:lpstr>
      <vt:lpstr>Do bottlenecks affect the variance? </vt:lpstr>
      <vt:lpstr>Do bottlenecks affect the variance? </vt:lpstr>
      <vt:lpstr>Summary</vt:lpstr>
      <vt:lpstr>Problems</vt:lpstr>
      <vt:lpstr>Additional Projects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effects of population structure on trait evolution and </dc:title>
  <dc:creator>Tina</dc:creator>
  <cp:lastModifiedBy>Tina</cp:lastModifiedBy>
  <cp:revision>24</cp:revision>
  <dcterms:created xsi:type="dcterms:W3CDTF">2012-06-04T00:12:58Z</dcterms:created>
  <dcterms:modified xsi:type="dcterms:W3CDTF">2012-06-04T06:12:55Z</dcterms:modified>
</cp:coreProperties>
</file>