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306" r:id="rId4"/>
    <p:sldId id="261" r:id="rId5"/>
    <p:sldId id="305" r:id="rId6"/>
    <p:sldId id="259" r:id="rId7"/>
    <p:sldId id="263" r:id="rId8"/>
    <p:sldId id="264" r:id="rId9"/>
    <p:sldId id="30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310" r:id="rId18"/>
    <p:sldId id="273" r:id="rId19"/>
    <p:sldId id="277" r:id="rId20"/>
    <p:sldId id="274" r:id="rId21"/>
    <p:sldId id="275" r:id="rId22"/>
    <p:sldId id="296" r:id="rId23"/>
    <p:sldId id="279" r:id="rId24"/>
    <p:sldId id="280" r:id="rId25"/>
    <p:sldId id="281" r:id="rId26"/>
    <p:sldId id="300" r:id="rId27"/>
    <p:sldId id="301" r:id="rId28"/>
    <p:sldId id="302" r:id="rId29"/>
    <p:sldId id="283" r:id="rId30"/>
    <p:sldId id="282" r:id="rId31"/>
    <p:sldId id="285" r:id="rId32"/>
    <p:sldId id="286" r:id="rId33"/>
    <p:sldId id="287" r:id="rId34"/>
    <p:sldId id="288" r:id="rId35"/>
    <p:sldId id="303" r:id="rId36"/>
    <p:sldId id="304" r:id="rId37"/>
    <p:sldId id="290" r:id="rId38"/>
    <p:sldId id="309" r:id="rId39"/>
    <p:sldId id="308" r:id="rId40"/>
    <p:sldId id="291" r:id="rId41"/>
    <p:sldId id="292" r:id="rId42"/>
    <p:sldId id="297" r:id="rId43"/>
    <p:sldId id="298" r:id="rId44"/>
    <p:sldId id="293" r:id="rId45"/>
    <p:sldId id="311" r:id="rId46"/>
    <p:sldId id="299" r:id="rId47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2" autoAdjust="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20" y="-296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A2644-8161-594E-A78F-E928999C644A}" type="datetimeFigureOut">
              <a:t>2/22/16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87C1D-BCD8-3840-B806-B0263FB90CA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Cedexis is the only solution to offer an</a:t>
            </a:r>
            <a:r>
              <a:rPr lang="en-US" baseline="0" dirty="0" smtClean="0"/>
              <a:t> automated solution to dynamically leverage real-time performance data to make load balancing and routing decisions to continuously improve the user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91B0-B842-4287-907B-E5496DEA57A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67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481" y="2113819"/>
            <a:ext cx="8059038" cy="1013160"/>
          </a:xfrm>
        </p:spPr>
        <p:txBody>
          <a:bodyPr>
            <a:normAutofit/>
          </a:bodyPr>
          <a:lstStyle>
            <a:lvl1pPr algn="l">
              <a:defRPr sz="3600" b="0" i="0" cap="none">
                <a:latin typeface="+mj-lt"/>
                <a:cs typeface="Museo Sans 10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42482" y="3229178"/>
            <a:ext cx="8060633" cy="84952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3BC8B8"/>
                </a:solidFill>
                <a:latin typeface="Museo Sans 300"/>
                <a:ea typeface="Open Sans" pitchFamily="34" charset="0"/>
                <a:cs typeface="Museo Sans 30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-white-purplehighlight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1169482"/>
            <a:ext cx="1487488" cy="4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>
                <a:solidFill>
                  <a:srgbClr val="394645"/>
                </a:solidFill>
                <a:latin typeface="Museo Sans 300"/>
                <a:cs typeface="Museo Sans 30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23" y="4751021"/>
            <a:ext cx="895740" cy="259533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1263"/>
            <a:ext cx="8229600" cy="339761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92817"/>
            <a:ext cx="8229600" cy="858044"/>
          </a:xfrm>
        </p:spPr>
        <p:txBody>
          <a:bodyPr anchor="t"/>
          <a:lstStyle/>
          <a:p>
            <a:r>
              <a:rPr lang="en-US" dirty="0" smtClean="0"/>
              <a:t>Light Transition Slide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59946" y="2390584"/>
            <a:ext cx="8224108" cy="426617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800" cap="all">
                <a:solidFill>
                  <a:srgbClr val="3BC8B8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7" name="Picture 6" descr="lines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1" b="10510"/>
          <a:stretch/>
        </p:blipFill>
        <p:spPr>
          <a:xfrm rot="16200000">
            <a:off x="7236786" y="248281"/>
            <a:ext cx="2155496" cy="1658935"/>
          </a:xfrm>
          <a:prstGeom prst="rect">
            <a:avLst/>
          </a:prstGeom>
        </p:spPr>
      </p:pic>
      <p:pic>
        <p:nvPicPr>
          <p:cNvPr id="9" name="Picture 8" descr="logo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23" y="4751021"/>
            <a:ext cx="895740" cy="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8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92817"/>
            <a:ext cx="8229600" cy="858044"/>
          </a:xfr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Dark Transition Slide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59946" y="2390584"/>
            <a:ext cx="8224108" cy="426617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800" cap="all">
                <a:solidFill>
                  <a:srgbClr val="3BC8B8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lines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1" b="10510"/>
          <a:stretch/>
        </p:blipFill>
        <p:spPr>
          <a:xfrm rot="16200000">
            <a:off x="7236786" y="248281"/>
            <a:ext cx="2155496" cy="1658935"/>
          </a:xfrm>
          <a:prstGeom prst="rect">
            <a:avLst/>
          </a:prstGeom>
        </p:spPr>
      </p:pic>
      <p:pic>
        <p:nvPicPr>
          <p:cNvPr id="6" name="Picture 5" descr="logo-white-purplehighlight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075" y="4752610"/>
            <a:ext cx="899394" cy="2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23" y="4751021"/>
            <a:ext cx="895740" cy="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23" y="4751021"/>
            <a:ext cx="895740" cy="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2">
              <a:lumMod val="95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70"/>
            <a:ext cx="8229600" cy="858044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342892" rtl="0" eaLnBrk="1" latinLnBrk="0" hangingPunct="1">
        <a:spcBef>
          <a:spcPct val="0"/>
        </a:spcBef>
        <a:buNone/>
        <a:defRPr sz="2400" b="0" i="0" kern="1200">
          <a:solidFill>
            <a:schemeClr val="tx2"/>
          </a:solidFill>
          <a:latin typeface="+mj-lt"/>
          <a:ea typeface="Open Sans" pitchFamily="34" charset="0"/>
          <a:cs typeface="Museo Sans 100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Clr>
          <a:schemeClr val="accent1"/>
        </a:buClr>
        <a:buSzPct val="130000"/>
        <a:buFont typeface="Arial"/>
        <a:buChar char="•"/>
        <a:defRPr sz="2100" b="0" i="0" kern="1200">
          <a:solidFill>
            <a:schemeClr val="tx1"/>
          </a:solidFill>
          <a:latin typeface="Museo Sans 300"/>
          <a:ea typeface="Open Sans" pitchFamily="34" charset="0"/>
          <a:cs typeface="Museo Sans 300"/>
        </a:defRPr>
      </a:lvl1pPr>
      <a:lvl2pPr marL="557199" indent="-214308" algn="l" defTabSz="342892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Open Sans" pitchFamily="34" charset="0"/>
          <a:cs typeface="Museo Sans 300"/>
        </a:defRPr>
      </a:lvl2pPr>
      <a:lvl3pPr marL="857228" indent="-171446" algn="l" defTabSz="342892" rtl="0" eaLnBrk="1" latinLnBrk="0" hangingPunct="1">
        <a:spcBef>
          <a:spcPct val="20000"/>
        </a:spcBef>
        <a:buClr>
          <a:schemeClr val="accent2"/>
        </a:buClr>
        <a:buSzPct val="75000"/>
        <a:buFont typeface="Arial"/>
        <a:buChar char="•"/>
        <a:defRPr sz="1500" b="0" i="0" kern="1200">
          <a:solidFill>
            <a:schemeClr val="tx1"/>
          </a:solidFill>
          <a:latin typeface="Museo Sans 300"/>
          <a:ea typeface="Open Sans" pitchFamily="34" charset="0"/>
          <a:cs typeface="Museo Sans 300"/>
        </a:defRPr>
      </a:lvl3pPr>
      <a:lvl4pPr marL="1200120" indent="-171446" algn="l" defTabSz="342892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Open Sans" pitchFamily="34" charset="0"/>
          <a:cs typeface="Museo Sans 300"/>
        </a:defRPr>
      </a:lvl4pPr>
      <a:lvl5pPr marL="1543012" indent="-171446" algn="l" defTabSz="342892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Open Sans" pitchFamily="34" charset="0"/>
          <a:cs typeface="Museo Sans 300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Querying 100TB w/BigQuery and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Jon Chase</a:t>
            </a:r>
          </a:p>
          <a:p>
            <a:r>
              <a:rPr lang="en-US" dirty="0"/>
              <a:t>jon@cedexis.com</a:t>
            </a:r>
          </a:p>
          <a:p>
            <a:r>
              <a:rPr lang="en-US" dirty="0"/>
              <a:t>@</a:t>
            </a:r>
            <a:r>
              <a:rPr lang="en-US" dirty="0"/>
              <a:t>jonchase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fast, economical and fully managed data warehouse for large-scale data analytics.”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1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access for “big data”</a:t>
            </a:r>
          </a:p>
          <a:p>
            <a:r>
              <a:rPr lang="en-US" dirty="0"/>
              <a:t>SaaS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Excellent docs</a:t>
            </a:r>
          </a:p>
          <a:p>
            <a:r>
              <a:rPr lang="en-US" dirty="0"/>
              <a:t>Columnar</a:t>
            </a:r>
          </a:p>
          <a:p>
            <a:r>
              <a:rPr lang="en-US" dirty="0"/>
              <a:t>Horizontally scales</a:t>
            </a:r>
          </a:p>
          <a:p>
            <a:r>
              <a:rPr lang="en-US" dirty="0"/>
              <a:t>Much faster than Hive/Pig/Spark SQL, etc.</a:t>
            </a:r>
          </a:p>
          <a:p>
            <a:r>
              <a:rPr lang="en-US" dirty="0"/>
              <a:t>Cheaper/easier/more powerful than Impala</a:t>
            </a:r>
          </a:p>
        </p:txBody>
      </p:sp>
    </p:spTree>
    <p:extLst>
      <p:ext uri="{BB962C8B-B14F-4D97-AF65-F5344CB8AC3E}">
        <p14:creationId xmlns:p14="http://schemas.microsoft.com/office/powerpoint/2010/main" val="139104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BQ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raw logs</a:t>
            </a:r>
          </a:p>
          <a:p>
            <a:pPr lvl="1"/>
            <a:r>
              <a:rPr lang="en-US" dirty="0"/>
              <a:t>Typically done by engineers when debugging</a:t>
            </a:r>
            <a:endParaRPr lang="en-US" dirty="0"/>
          </a:p>
          <a:p>
            <a:r>
              <a:rPr lang="en-US" dirty="0"/>
              <a:t>Querying aggregations</a:t>
            </a:r>
          </a:p>
          <a:p>
            <a:pPr lvl="1"/>
            <a:r>
              <a:rPr lang="en-US" dirty="0"/>
              <a:t>Preaggregate data for interactive web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6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BQ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Formats: JSON, CSV</a:t>
            </a:r>
          </a:p>
          <a:p>
            <a:endParaRPr lang="en-US" dirty="0"/>
          </a:p>
          <a:p>
            <a:r>
              <a:rPr lang="en-US" dirty="0"/>
              <a:t>Batch (cheaper, slower, 1-2 min load delay)</a:t>
            </a:r>
          </a:p>
          <a:p>
            <a:r>
              <a:rPr lang="en-US" dirty="0"/>
              <a:t>Stream ($, faster, instantly query-able)</a:t>
            </a:r>
          </a:p>
        </p:txBody>
      </p:sp>
    </p:spTree>
    <p:extLst>
      <p:ext uri="{BB962C8B-B14F-4D97-AF65-F5344CB8AC3E}">
        <p14:creationId xmlns:p14="http://schemas.microsoft.com/office/powerpoint/2010/main" val="406704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By day, by customer, preferably both</a:t>
            </a:r>
          </a:p>
          <a:p>
            <a:endParaRPr lang="en-US" dirty="0"/>
          </a:p>
          <a:p>
            <a:r>
              <a:rPr lang="en-US" dirty="0"/>
              <a:t>Querying partitions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table_query(my_dataset, ‘table_id contains “20160201”’)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…or…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table1, table2, table3</a:t>
            </a:r>
          </a:p>
        </p:txBody>
      </p:sp>
    </p:spTree>
    <p:extLst>
      <p:ext uri="{BB962C8B-B14F-4D97-AF65-F5344CB8AC3E}">
        <p14:creationId xmlns:p14="http://schemas.microsoft.com/office/powerpoint/2010/main" val="406704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5491" r="15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704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Timestamp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Nested</a:t>
            </a:r>
          </a:p>
          <a:p>
            <a:r>
              <a:rPr lang="en-US" dirty="0"/>
              <a:t>Repeated</a:t>
            </a:r>
          </a:p>
        </p:txBody>
      </p:sp>
    </p:spTree>
    <p:extLst>
      <p:ext uri="{BB962C8B-B14F-4D97-AF65-F5344CB8AC3E}">
        <p14:creationId xmlns:p14="http://schemas.microsoft.com/office/powerpoint/2010/main" val="52933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Nested/repeated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17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Mostly just ‘regular’ SQL</a:t>
            </a:r>
          </a:p>
          <a:p>
            <a:r>
              <a:rPr lang="en-US" dirty="0"/>
              <a:t>Full complement of SQL is available</a:t>
            </a:r>
          </a:p>
          <a:p>
            <a:r>
              <a:rPr lang="en-US" dirty="0"/>
              <a:t>Plus BQ specific additions</a:t>
            </a:r>
          </a:p>
        </p:txBody>
      </p:sp>
    </p:spTree>
    <p:extLst>
      <p:ext uri="{BB962C8B-B14F-4D97-AF65-F5344CB8AC3E}">
        <p14:creationId xmlns:p14="http://schemas.microsoft.com/office/powerpoint/2010/main" val="232104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0"/>
            <a:ext cx="6514387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BigQuery</a:t>
            </a:r>
          </a:p>
          <a:p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01436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542"/>
            <a:ext cx="8229600" cy="4292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SELECT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group_0_dimension,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group_1_dimension,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STRFTIME_UTC_USEC(group_2_dimension, "%FT%TZ") group_2_dimension,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group_2_fact_0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FROM (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SELECT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group_0_dimension,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group_1_dimension,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group_2_dimension,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group_2_fact_0,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DENSE_RANK() OVER (ORDER BY group_0_sort DESC) group_0_rank,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DENSE_RANK() OVER (PARTITION BY group_0_dimension ORDER BY group_1_sort DESC) group_1_rank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FROM (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SELECT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group_0_dimension,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group_1_dimension,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group_2_dimension,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SUM(total) OVER (PARTITION BY group_0_dimension, group_1_dimension, group_2_dimension) group_2_fact_0,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SUM(total) OVER (PARTITION BY group_0_dimension) group_0_sort,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SUM(total) OVER (PARTITION BY group_0_dimension, group_1_dimension) group_1_sort,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group_2_dimension group_2_sort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FROM (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SELECT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  </a:t>
            </a:r>
            <a:r>
              <a:rPr lang="en-US" sz="900" dirty="0">
                <a:latin typeface="Courier New"/>
                <a:cs typeface="Courier New"/>
              </a:rPr>
              <a:t>appId</a:t>
            </a:r>
            <a:r>
              <a:rPr lang="en-US" sz="900" dirty="0">
                <a:latin typeface="Courier New"/>
                <a:cs typeface="Courier New"/>
              </a:rPr>
              <a:t> group_0_dimension,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  </a:t>
            </a:r>
            <a:r>
              <a:rPr lang="en-US" sz="900" dirty="0">
                <a:latin typeface="Courier New"/>
                <a:cs typeface="Courier New"/>
              </a:rPr>
              <a:t>effectiveCountryId</a:t>
            </a:r>
            <a:r>
              <a:rPr lang="en-US" sz="900" dirty="0">
                <a:latin typeface="Courier New"/>
                <a:cs typeface="Courier New"/>
              </a:rPr>
              <a:t> group_1_dimension,</a:t>
            </a:r>
          </a:p>
          <a:p>
            <a:pPr marL="0" indent="0">
              <a:buNone/>
            </a:pPr>
            <a:r>
              <a:rPr lang="en-US" sz="900" dirty="0">
                <a:latin typeface="Courier New"/>
                <a:cs typeface="Courier New"/>
              </a:rPr>
              <a:t>        [timestamp] group_2_dimension,</a:t>
            </a:r>
          </a:p>
        </p:txBody>
      </p:sp>
    </p:spTree>
    <p:extLst>
      <p:ext uri="{BB962C8B-B14F-4D97-AF65-F5344CB8AC3E}">
        <p14:creationId xmlns:p14="http://schemas.microsoft.com/office/powerpoint/2010/main" val="420873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750"/>
            <a:ext cx="8229600" cy="433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SUM(total) total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FROM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[openmix_minute_zid_cid.1_13949_20160221_19],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[openmix_minute_zid_cid.1_13949_20160222_14],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[openmix_minute_zid_cid.1_13949_20160222_16]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WHERE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[timestamp] BETWEEN TIMESTAMP("2016-02-21 16:00:00 UTC")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AND TIMESTAMP("2016-02-22 16:00:00 UTC")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AND </a:t>
            </a:r>
            <a:r>
              <a:rPr lang="en-US" sz="1200" dirty="0">
                <a:latin typeface="Courier New"/>
                <a:cs typeface="Courier New"/>
              </a:rPr>
              <a:t>appId</a:t>
            </a:r>
            <a:r>
              <a:rPr lang="en-US" sz="1200" dirty="0">
                <a:latin typeface="Courier New"/>
                <a:cs typeface="Courier New"/>
              </a:rPr>
              <a:t> IN (11)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GROUP BY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group_0_dimension,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group_1_dimension,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group_2_dimension ) 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ORDER BY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group_0_sort DESC,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group_1_sort DESC,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group_2_sort ASC 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WHERE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group_0_rank &lt;= 1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AND group_1_rank &lt;= 5</a:t>
            </a:r>
          </a:p>
        </p:txBody>
      </p:sp>
    </p:spTree>
    <p:extLst>
      <p:ext uri="{BB962C8B-B14F-4D97-AF65-F5344CB8AC3E}">
        <p14:creationId xmlns:p14="http://schemas.microsoft.com/office/powerpoint/2010/main" val="228506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493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1058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Quite good in general, though…</a:t>
            </a:r>
          </a:p>
          <a:p>
            <a:r>
              <a:rPr lang="en-US" dirty="0"/>
              <a:t>Best case is never as good as RDBMS, but…</a:t>
            </a:r>
          </a:p>
          <a:p>
            <a:r>
              <a:rPr lang="en-US" dirty="0"/>
              <a:t>Worst case is much better, however…</a:t>
            </a:r>
            <a:endParaRPr lang="en-US" dirty="0"/>
          </a:p>
          <a:p>
            <a:r>
              <a:rPr lang="en-US" dirty="0"/>
              <a:t>Shared resources, so performance will vary</a:t>
            </a:r>
          </a:p>
        </p:txBody>
      </p:sp>
    </p:spTree>
    <p:extLst>
      <p:ext uri="{BB962C8B-B14F-4D97-AF65-F5344CB8AC3E}">
        <p14:creationId xmlns:p14="http://schemas.microsoft.com/office/powerpoint/2010/main" val="369315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space and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Unlimited (in practice)</a:t>
            </a:r>
          </a:p>
          <a:p>
            <a:r>
              <a:rPr lang="en-US" dirty="0"/>
              <a:t>Simply a function of how much you want to spend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2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588"/>
            <a:ext cx="9144000" cy="38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7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300"/>
            <a:ext cx="9144000" cy="38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11"/>
            <a:ext cx="9144000" cy="33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Aging out old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expiration time on table when you create it</a:t>
            </a:r>
          </a:p>
          <a:p>
            <a:r>
              <a:rPr lang="en-US" dirty="0"/>
              <a:t>Set default expiration time per dataset, e.g.</a:t>
            </a:r>
          </a:p>
          <a:p>
            <a:pPr lvl="1"/>
            <a:r>
              <a:rPr lang="en-US" dirty="0"/>
              <a:t>Minute: 1 month</a:t>
            </a:r>
          </a:p>
          <a:p>
            <a:pPr lvl="1"/>
            <a:r>
              <a:rPr lang="en-US" dirty="0"/>
              <a:t>Hour: 2 months</a:t>
            </a:r>
          </a:p>
          <a:p>
            <a:pPr lvl="1"/>
            <a:r>
              <a:rPr lang="en-US" dirty="0"/>
              <a:t>Day: 13 months</a:t>
            </a:r>
          </a:p>
          <a:p>
            <a:r>
              <a:rPr lang="en-US" dirty="0"/>
              <a:t>BQ cleans up after you</a:t>
            </a:r>
          </a:p>
        </p:txBody>
      </p:sp>
    </p:spTree>
    <p:extLst>
      <p:ext uri="{BB962C8B-B14F-4D97-AF65-F5344CB8AC3E}">
        <p14:creationId xmlns:p14="http://schemas.microsoft.com/office/powerpoint/2010/main" val="34323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(hardware/settings/etc.)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&lt;this slide intentionally left blank&gt;</a:t>
            </a:r>
          </a:p>
        </p:txBody>
      </p:sp>
    </p:spTree>
    <p:extLst>
      <p:ext uri="{BB962C8B-B14F-4D97-AF65-F5344CB8AC3E}">
        <p14:creationId xmlns:p14="http://schemas.microsoft.com/office/powerpoint/2010/main" val="343232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major languages</a:t>
            </a:r>
          </a:p>
          <a:p>
            <a:r>
              <a:rPr lang="en-US" dirty="0"/>
              <a:t>Quite nice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399652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helpful to monitor load jobs and queries</a:t>
            </a:r>
          </a:p>
          <a:p>
            <a:r>
              <a:rPr lang="en-US" dirty="0"/>
              <a:t>Table metadata (size, row count, creation time, etc.) available via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4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48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$0.02/GB/mo. </a:t>
            </a:r>
          </a:p>
          <a:p>
            <a:pPr lvl="1"/>
            <a:r>
              <a:rPr lang="en-US" dirty="0"/>
              <a:t>(100TB = $2,048/mo.)</a:t>
            </a:r>
          </a:p>
          <a:p>
            <a:r>
              <a:rPr lang="en-US" dirty="0"/>
              <a:t>Query: $5.00/TB</a:t>
            </a:r>
          </a:p>
          <a:p>
            <a:r>
              <a:rPr lang="en-US" dirty="0"/>
              <a:t>Streaming inserts: $0.01/200MB</a:t>
            </a:r>
          </a:p>
          <a:p>
            <a:r>
              <a:rPr lang="en-US" dirty="0"/>
              <a:t>Batch inserts: $0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1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/>
              <a:t>not</a:t>
            </a:r>
            <a:r>
              <a:rPr lang="en-US" dirty="0"/>
              <a:t> to use BQ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…if all you want is the absolute fastest query performance…it might not be for you</a:t>
            </a:r>
          </a:p>
          <a:p>
            <a:r>
              <a:rPr lang="en-US" dirty="0"/>
              <a:t>…if you can pre-aggregate everything</a:t>
            </a:r>
          </a:p>
          <a:p>
            <a:r>
              <a:rPr lang="en-US" dirty="0"/>
              <a:t>…i</a:t>
            </a:r>
            <a:r>
              <a:rPr lang="en-US" dirty="0"/>
              <a:t>f you can fit it into an RDBMS or KV store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67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/>
              <a:t>to</a:t>
            </a:r>
            <a:r>
              <a:rPr lang="en-US" dirty="0"/>
              <a:t> use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if you want to empower anyone in your organization to dig into the data, it may be worth it </a:t>
            </a:r>
          </a:p>
          <a:p>
            <a:r>
              <a:rPr lang="en-US" dirty="0"/>
              <a:t>You can always mix and match BQ (data exploration/debugging) with another backend solution (snappy charts)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4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data access @ Cedexis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scripts</a:t>
            </a:r>
          </a:p>
          <a:p>
            <a:r>
              <a:rPr lang="en-US" dirty="0"/>
              <a:t>Hadoop jobs</a:t>
            </a:r>
          </a:p>
          <a:p>
            <a:r>
              <a:rPr lang="en-US" dirty="0"/>
              <a:t>Spark SQL</a:t>
            </a:r>
          </a:p>
          <a:p>
            <a:r>
              <a:rPr lang="en-US" dirty="0"/>
              <a:t>BigQuery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68545" y="1328348"/>
            <a:ext cx="0" cy="2196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8545" y="303622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Fast, easy, many users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8545" y="1327467"/>
            <a:ext cx="245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Slow, difficult, few users</a:t>
            </a:r>
          </a:p>
        </p:txBody>
      </p:sp>
    </p:spTree>
    <p:extLst>
      <p:ext uri="{BB962C8B-B14F-4D97-AF65-F5344CB8AC3E}">
        <p14:creationId xmlns:p14="http://schemas.microsoft.com/office/powerpoint/2010/main" val="1034126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BigQuery -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BigQuery = good</a:t>
            </a:r>
          </a:p>
        </p:txBody>
      </p:sp>
    </p:spTree>
    <p:extLst>
      <p:ext uri="{BB962C8B-B14F-4D97-AF65-F5344CB8AC3E}">
        <p14:creationId xmlns:p14="http://schemas.microsoft.com/office/powerpoint/2010/main" val="229681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04116"/>
            <a:ext cx="8229600" cy="631428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394645"/>
                </a:solidFill>
                <a:latin typeface="Museo Sans 300"/>
                <a:ea typeface="Open Sans" pitchFamily="34" charset="0"/>
                <a:cs typeface="Museo Sans 300"/>
              </a:defRPr>
            </a:lvl1pPr>
          </a:lstStyle>
          <a:p>
            <a:pPr algn="ctr"/>
            <a:r>
              <a:rPr lang="en-US" b="0" dirty="0" smtClean="0">
                <a:latin typeface="Proxima Nova" charset="0"/>
                <a:ea typeface="Proxima Nova" charset="0"/>
                <a:cs typeface="Proxima Nova" charset="0"/>
              </a:rPr>
              <a:t>Closed-loop automatic optimization at web scale</a:t>
            </a:r>
            <a:endParaRPr lang="en-US" b="0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2" name="Picture 11" descr="radar-mark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83" y="1595721"/>
            <a:ext cx="1125044" cy="1130952"/>
          </a:xfrm>
          <a:prstGeom prst="rect">
            <a:avLst/>
          </a:prstGeom>
        </p:spPr>
      </p:pic>
      <p:pic>
        <p:nvPicPr>
          <p:cNvPr id="13" name="Picture 12" descr="openmix mark.e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25" y="1723806"/>
            <a:ext cx="1082713" cy="1079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8446" y="1735155"/>
            <a:ext cx="1345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Openmix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optimization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8526" y="1812677"/>
            <a:ext cx="13531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Radar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measurement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36623" y="4252084"/>
            <a:ext cx="1069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Impact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results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19042138">
            <a:off x="3530586" y="1341659"/>
            <a:ext cx="1967946" cy="1969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41543"/>
              <a:gd name="adj5" fmla="val 12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4585726">
            <a:off x="3936309" y="2092216"/>
            <a:ext cx="1969768" cy="1967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41543"/>
              <a:gd name="adj5" fmla="val 12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1911140">
            <a:off x="3104477" y="2149516"/>
            <a:ext cx="1967946" cy="1969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41543"/>
              <a:gd name="adj5" fmla="val 12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93542" y="2594381"/>
            <a:ext cx="2152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Fully automated</a:t>
            </a:r>
          </a:p>
          <a:p>
            <a:pPr algn="ctr"/>
            <a:r>
              <a:rPr lang="en-US" dirty="0" smtClean="0"/>
              <a:t>“Hands Free”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20" name="Picture 19" descr="fusion-mark.e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2" y="3184296"/>
            <a:ext cx="602208" cy="684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471859">
            <a:off x="5609314" y="2425204"/>
            <a:ext cx="1382813" cy="1211038"/>
            <a:chOff x="-266366" y="2229184"/>
            <a:chExt cx="2666331" cy="2337278"/>
          </a:xfrm>
        </p:grpSpPr>
        <p:sp>
          <p:nvSpPr>
            <p:cNvPr id="21" name="Circular Arrow 20"/>
            <p:cNvSpPr/>
            <p:nvPr/>
          </p:nvSpPr>
          <p:spPr>
            <a:xfrm rot="4585726">
              <a:off x="-266366" y="2229184"/>
              <a:ext cx="1967946" cy="196794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241543"/>
                <a:gd name="adj5" fmla="val 125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en-US" i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Circular Arrow 21"/>
            <p:cNvSpPr/>
            <p:nvPr/>
          </p:nvSpPr>
          <p:spPr>
            <a:xfrm rot="15246205">
              <a:off x="432019" y="2598516"/>
              <a:ext cx="1967946" cy="196794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241543"/>
                <a:gd name="adj5" fmla="val 125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en-US" i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019836" y="3669205"/>
            <a:ext cx="1020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Fusion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3</a:t>
            </a:r>
            <a:r>
              <a:rPr lang="en-US" sz="1600" baseline="30000" dirty="0" smtClean="0">
                <a:solidFill>
                  <a:schemeClr val="accent4"/>
                </a:solidFill>
              </a:rPr>
              <a:t>rd</a:t>
            </a:r>
            <a:r>
              <a:rPr lang="en-US" sz="1600" dirty="0" smtClean="0">
                <a:solidFill>
                  <a:schemeClr val="accent4"/>
                </a:solidFill>
              </a:rPr>
              <a:t> party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41" y="3526446"/>
            <a:ext cx="1106579" cy="114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logo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33" y="99778"/>
            <a:ext cx="1684957" cy="4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processing framework on the JVM</a:t>
            </a:r>
          </a:p>
          <a:p>
            <a:r>
              <a:rPr lang="en-US" dirty="0"/>
              <a:t>Like Hadoop, but not</a:t>
            </a:r>
          </a:p>
          <a:p>
            <a:r>
              <a:rPr lang="en-US" dirty="0"/>
              <a:t>Execute arbitrary code in distributed fashion</a:t>
            </a:r>
          </a:p>
          <a:p>
            <a:r>
              <a:rPr lang="en-US" dirty="0"/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4205392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in batches</a:t>
            </a:r>
          </a:p>
          <a:p>
            <a:r>
              <a:rPr lang="en-US" dirty="0"/>
              <a:t>24/7</a:t>
            </a:r>
          </a:p>
          <a:p>
            <a:r>
              <a:rPr lang="en-US" dirty="0"/>
              <a:t>ETLs logs into BigQuery</a:t>
            </a:r>
          </a:p>
          <a:p>
            <a:r>
              <a:rPr lang="en-US" dirty="0"/>
              <a:t>Reuse code between raw logs and aggregates</a:t>
            </a:r>
          </a:p>
        </p:txBody>
      </p:sp>
    </p:spTree>
    <p:extLst>
      <p:ext uri="{BB962C8B-B14F-4D97-AF65-F5344CB8AC3E}">
        <p14:creationId xmlns:p14="http://schemas.microsoft.com/office/powerpoint/2010/main" val="2940848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148203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9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44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6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Logs -&gt; S3 -&gt; SQS -&gt; Spark Streaming -&gt; BigQuery</a:t>
            </a:r>
          </a:p>
          <a:p>
            <a:endParaRPr lang="en-US" dirty="0"/>
          </a:p>
          <a:p>
            <a:r>
              <a:rPr lang="en-US" dirty="0"/>
              <a:t>Happens once per minute</a:t>
            </a:r>
          </a:p>
        </p:txBody>
      </p:sp>
    </p:spTree>
    <p:extLst>
      <p:ext uri="{BB962C8B-B14F-4D97-AF65-F5344CB8AC3E}">
        <p14:creationId xmlns:p14="http://schemas.microsoft.com/office/powerpoint/2010/main" val="294084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-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Spark = good</a:t>
            </a:r>
          </a:p>
        </p:txBody>
      </p:sp>
    </p:spTree>
    <p:extLst>
      <p:ext uri="{BB962C8B-B14F-4D97-AF65-F5344CB8AC3E}">
        <p14:creationId xmlns:p14="http://schemas.microsoft.com/office/powerpoint/2010/main" val="999504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5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7.3 billion transactions/day</a:t>
            </a:r>
          </a:p>
          <a:p>
            <a:pPr lvl="1"/>
            <a:r>
              <a:rPr lang="en-US" dirty="0"/>
              <a:t>84.7K/sec (average)</a:t>
            </a:r>
          </a:p>
          <a:p>
            <a:pPr lvl="1"/>
            <a:r>
              <a:rPr lang="en-US" dirty="0"/>
              <a:t>peak TPS is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/>
              <a:t>ogs: 1 month</a:t>
            </a:r>
          </a:p>
          <a:p>
            <a:r>
              <a:rPr lang="en-US" dirty="0"/>
              <a:t>Minute aggregates: 1 month*</a:t>
            </a:r>
          </a:p>
          <a:p>
            <a:r>
              <a:rPr lang="en-US" dirty="0"/>
              <a:t>Hour aggregates: 2 months*</a:t>
            </a:r>
          </a:p>
          <a:p>
            <a:r>
              <a:rPr lang="en-US" dirty="0"/>
              <a:t>Day aggregates: 13 months*</a:t>
            </a:r>
          </a:p>
          <a:p>
            <a:endParaRPr lang="en-US" dirty="0"/>
          </a:p>
          <a:p>
            <a:r>
              <a:rPr lang="en-US" dirty="0"/>
              <a:t>120TB in BigQuery and growing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* Aggregations are loss-less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93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facing charts in our portal (interactive)</a:t>
            </a:r>
          </a:p>
          <a:p>
            <a:pPr lvl="1"/>
            <a:r>
              <a:rPr lang="en-US" dirty="0"/>
              <a:t>Heavy use of percentiles/histograms</a:t>
            </a:r>
          </a:p>
          <a:p>
            <a:r>
              <a:rPr lang="en-US" dirty="0"/>
              <a:t>Ad hoc analysis by our engineers and SEs (and more!) – “data driven”</a:t>
            </a:r>
          </a:p>
          <a:p>
            <a:r>
              <a:rPr lang="en-US" dirty="0"/>
              <a:t>Complex “show me the value” jobs</a:t>
            </a:r>
          </a:p>
        </p:txBody>
      </p:sp>
    </p:spTree>
    <p:extLst>
      <p:ext uri="{BB962C8B-B14F-4D97-AF65-F5344CB8AC3E}">
        <p14:creationId xmlns:p14="http://schemas.microsoft.com/office/powerpoint/2010/main" val="85778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Unlimited storage</a:t>
            </a:r>
          </a:p>
          <a:p>
            <a:r>
              <a:rPr lang="en-US" dirty="0"/>
              <a:t>Lossless (or not very </a:t>
            </a:r>
            <a:r>
              <a:rPr lang="en-US" dirty="0"/>
              <a:t>lossy</a:t>
            </a:r>
            <a:r>
              <a:rPr lang="en-US" dirty="0"/>
              <a:t>)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Low maintenance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Monitor-able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356531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104"/>
      </p:ext>
    </p:extLst>
  </p:cSld>
  <p:clrMapOvr>
    <a:masterClrMapping/>
  </p:clrMapOvr>
</p:sld>
</file>

<file path=ppt/theme/theme1.xml><?xml version="1.0" encoding="utf-8"?>
<a:theme xmlns:a="http://schemas.openxmlformats.org/drawingml/2006/main" name="Cedexis Office Theme">
  <a:themeElements>
    <a:clrScheme name="Cedexis Colors">
      <a:dk1>
        <a:srgbClr val="303239"/>
      </a:dk1>
      <a:lt1>
        <a:srgbClr val="FFFFFF"/>
      </a:lt1>
      <a:dk2>
        <a:srgbClr val="3B4256"/>
      </a:dk2>
      <a:lt2>
        <a:srgbClr val="FFFFFF"/>
      </a:lt2>
      <a:accent1>
        <a:srgbClr val="A32E58"/>
      </a:accent1>
      <a:accent2>
        <a:srgbClr val="39BDB3"/>
      </a:accent2>
      <a:accent3>
        <a:srgbClr val="19ABDB"/>
      </a:accent3>
      <a:accent4>
        <a:srgbClr val="9CB03C"/>
      </a:accent4>
      <a:accent5>
        <a:srgbClr val="E46A23"/>
      </a:accent5>
      <a:accent6>
        <a:srgbClr val="E11F1D"/>
      </a:accent6>
      <a:hlink>
        <a:srgbClr val="3298E8"/>
      </a:hlink>
      <a:folHlink>
        <a:srgbClr val="517DD2"/>
      </a:folHlink>
    </a:clrScheme>
    <a:fontScheme name="Cedexis">
      <a:majorFont>
        <a:latin typeface="Museo Sans 30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useo Sans 300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lIns="68579" tIns="34289" rIns="68579" bIns="34289" rtlCol="0" anchor="ctr"/>
      <a:lstStyle>
        <a:defPPr algn="ctr">
          <a:defRPr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useo Sans 300"/>
            <a:cs typeface="Museo Sans 30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Zipline Kickoff 2016.pptx</Template>
  <TotalTime>133</TotalTime>
  <Words>1014</Words>
  <Application>Microsoft Macintosh PowerPoint</Application>
  <PresentationFormat>Custom</PresentationFormat>
  <Paragraphs>207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Cedexis Office Theme</vt:lpstr>
      <vt:lpstr>Querying 100TB w/BigQuery and Spark</vt:lpstr>
      <vt:lpstr>Agenda</vt:lpstr>
      <vt:lpstr>Overview</vt:lpstr>
      <vt:lpstr>PowerPoint Presentation</vt:lpstr>
      <vt:lpstr>Our Volume</vt:lpstr>
      <vt:lpstr>Retention</vt:lpstr>
      <vt:lpstr>Our use cases</vt:lpstr>
      <vt:lpstr>What we wanted</vt:lpstr>
      <vt:lpstr>BigQuery</vt:lpstr>
      <vt:lpstr>BigQuery overview</vt:lpstr>
      <vt:lpstr>BigQuery overview</vt:lpstr>
      <vt:lpstr>Our BQ use cases</vt:lpstr>
      <vt:lpstr>Loading data into BQ</vt:lpstr>
      <vt:lpstr>Organizing data</vt:lpstr>
      <vt:lpstr>Schemas</vt:lpstr>
      <vt:lpstr>Data types</vt:lpstr>
      <vt:lpstr>Nested/repeated example</vt:lpstr>
      <vt:lpstr>Querying</vt:lpstr>
      <vt:lpstr>PowerPoint Presentation</vt:lpstr>
      <vt:lpstr>PowerPoint Presentation</vt:lpstr>
      <vt:lpstr>PowerPoint Presentation</vt:lpstr>
      <vt:lpstr>PowerPoint Presentation</vt:lpstr>
      <vt:lpstr>Execution plans</vt:lpstr>
      <vt:lpstr>Query performance</vt:lpstr>
      <vt:lpstr>Storage space and retention</vt:lpstr>
      <vt:lpstr>PowerPoint Presentation</vt:lpstr>
      <vt:lpstr>PowerPoint Presentation</vt:lpstr>
      <vt:lpstr>PowerPoint Presentation</vt:lpstr>
      <vt:lpstr>Aging out old data</vt:lpstr>
      <vt:lpstr>Tuning (hardware/settings/etc.)</vt:lpstr>
      <vt:lpstr>BigQuery API</vt:lpstr>
      <vt:lpstr>Monitoring</vt:lpstr>
      <vt:lpstr>PowerPoint Presentation</vt:lpstr>
      <vt:lpstr>Cost</vt:lpstr>
      <vt:lpstr>When not to use BQ</vt:lpstr>
      <vt:lpstr>When to use BigQuery</vt:lpstr>
      <vt:lpstr>Evolution of data access @ Cedexis</vt:lpstr>
      <vt:lpstr>BigQuery - conclusion</vt:lpstr>
      <vt:lpstr>Spark</vt:lpstr>
      <vt:lpstr>Spark</vt:lpstr>
      <vt:lpstr>Spark Streaming</vt:lpstr>
      <vt:lpstr>PowerPoint Presentation</vt:lpstr>
      <vt:lpstr>PowerPoint Presentation</vt:lpstr>
      <vt:lpstr>Data flow</vt:lpstr>
      <vt:lpstr>Spark - conclusion</vt:lpstr>
      <vt:lpstr>Q/A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100TB w/BigQuery and Spark</dc:title>
  <dc:creator>x</dc:creator>
  <cp:lastModifiedBy>x</cp:lastModifiedBy>
  <cp:revision>51</cp:revision>
  <dcterms:created xsi:type="dcterms:W3CDTF">2016-02-22T20:04:35Z</dcterms:created>
  <dcterms:modified xsi:type="dcterms:W3CDTF">2016-02-22T22:17:57Z</dcterms:modified>
</cp:coreProperties>
</file>