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6AD7-881E-4AD3-B713-C1415971C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 Bot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A4DE3-E414-466E-B5D2-7E5A617F2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931CE-1F09-429F-B55B-5D27EF7E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Visual Representation of Game Tree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DD95B00-F3A5-4104-8E00-DB14F5D6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4982" y="1116345"/>
            <a:ext cx="4829703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B53-8A34-4107-AA9B-936CABFB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can’t fill out the entire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19C-50DB-417B-90BC-8CFCF2AC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more than 4.5 trillion possible positions!</a:t>
            </a:r>
          </a:p>
        </p:txBody>
      </p:sp>
    </p:spTree>
    <p:extLst>
      <p:ext uri="{BB962C8B-B14F-4D97-AF65-F5344CB8AC3E}">
        <p14:creationId xmlns:p14="http://schemas.microsoft.com/office/powerpoint/2010/main" val="6686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B53-8A34-4107-AA9B-936CABFB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can’t fill out the entire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19C-50DB-417B-90BC-8CFCF2AC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more than 4.5 trillion possible positions!</a:t>
            </a:r>
          </a:p>
          <a:p>
            <a:r>
              <a:rPr lang="en-US" dirty="0"/>
              <a:t>What’s an algorithm to do?</a:t>
            </a:r>
          </a:p>
        </p:txBody>
      </p:sp>
    </p:spTree>
    <p:extLst>
      <p:ext uri="{BB962C8B-B14F-4D97-AF65-F5344CB8AC3E}">
        <p14:creationId xmlns:p14="http://schemas.microsoft.com/office/powerpoint/2010/main" val="6305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B53-8A34-4107-AA9B-936CABFB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can’t fill out the entire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19C-50DB-417B-90BC-8CFCF2AC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more than 4.5 trillion possible positions!</a:t>
            </a:r>
          </a:p>
          <a:p>
            <a:r>
              <a:rPr lang="en-US" dirty="0"/>
              <a:t>What’s an algorithm to do?</a:t>
            </a:r>
          </a:p>
          <a:p>
            <a:r>
              <a:rPr lang="en-US" dirty="0"/>
              <a:t>We’ll use a heuristic function and stop searching before hitting the bottom</a:t>
            </a:r>
          </a:p>
        </p:txBody>
      </p:sp>
    </p:spTree>
    <p:extLst>
      <p:ext uri="{BB962C8B-B14F-4D97-AF65-F5344CB8AC3E}">
        <p14:creationId xmlns:p14="http://schemas.microsoft.com/office/powerpoint/2010/main" val="201996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083F-BE17-43C7-B1D7-BFF0FBD9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7BDA-2A63-4E6B-8958-F2EA41C9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heuristic function, also called simply a heuristic, is a function that ranks alternatives in search algorithms at each branching step based on available information to decide which branch to follow. For example, it may approximate the exact solution.” - Judea Pearl</a:t>
            </a:r>
          </a:p>
        </p:txBody>
      </p:sp>
    </p:spTree>
    <p:extLst>
      <p:ext uri="{BB962C8B-B14F-4D97-AF65-F5344CB8AC3E}">
        <p14:creationId xmlns:p14="http://schemas.microsoft.com/office/powerpoint/2010/main" val="203309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8C9-13C4-48A9-AB0E-D563372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our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847-98DD-4806-9DC5-C71C27FE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favorable to Black (first player) will be positive</a:t>
            </a:r>
          </a:p>
          <a:p>
            <a:r>
              <a:rPr lang="en-US" dirty="0"/>
              <a:t>Positions favorable to Red (second player) will be negative</a:t>
            </a:r>
          </a:p>
        </p:txBody>
      </p:sp>
    </p:spTree>
    <p:extLst>
      <p:ext uri="{BB962C8B-B14F-4D97-AF65-F5344CB8AC3E}">
        <p14:creationId xmlns:p14="http://schemas.microsoft.com/office/powerpoint/2010/main" val="101083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8C9-13C4-48A9-AB0E-D563372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our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847-98DD-4806-9DC5-C71C27FE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favorable to Black (first player) will be positive</a:t>
            </a:r>
          </a:p>
          <a:p>
            <a:r>
              <a:rPr lang="en-US" dirty="0"/>
              <a:t>Positions favorable to Red (second player) will be negative</a:t>
            </a:r>
          </a:p>
          <a:p>
            <a:r>
              <a:rPr lang="en-US" dirty="0"/>
              <a:t>More points for more promising positional aspects</a:t>
            </a:r>
          </a:p>
          <a:p>
            <a:pPr lvl="1"/>
            <a:r>
              <a:rPr lang="en-US" dirty="0"/>
              <a:t>Two discs together with open sides</a:t>
            </a:r>
          </a:p>
          <a:p>
            <a:pPr lvl="1"/>
            <a:r>
              <a:rPr lang="en-US" dirty="0"/>
              <a:t>Three discs together</a:t>
            </a:r>
          </a:p>
          <a:p>
            <a:pPr lvl="1"/>
            <a:r>
              <a:rPr lang="en-US" dirty="0"/>
              <a:t>A disc with lots of potential scoring participations</a:t>
            </a:r>
          </a:p>
        </p:txBody>
      </p:sp>
    </p:spTree>
    <p:extLst>
      <p:ext uri="{BB962C8B-B14F-4D97-AF65-F5344CB8AC3E}">
        <p14:creationId xmlns:p14="http://schemas.microsoft.com/office/powerpoint/2010/main" val="353546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8C9-13C4-48A9-AB0E-D563372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our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847-98DD-4806-9DC5-C71C27FE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Positions favorable to Black (first player) will be positive</a:t>
            </a:r>
          </a:p>
          <a:p>
            <a:r>
              <a:rPr lang="en-US" dirty="0"/>
              <a:t>Positions favorable to Red (second player) will be negative</a:t>
            </a:r>
          </a:p>
          <a:p>
            <a:r>
              <a:rPr lang="en-US" dirty="0"/>
              <a:t>More points for more promising positional aspects</a:t>
            </a:r>
          </a:p>
          <a:p>
            <a:pPr lvl="1"/>
            <a:r>
              <a:rPr lang="en-US" dirty="0"/>
              <a:t>Two discs together with open sides</a:t>
            </a:r>
          </a:p>
          <a:p>
            <a:pPr lvl="1"/>
            <a:r>
              <a:rPr lang="en-US" dirty="0"/>
              <a:t>Three discs together</a:t>
            </a:r>
          </a:p>
          <a:p>
            <a:pPr lvl="1"/>
            <a:r>
              <a:rPr lang="en-US" dirty="0"/>
              <a:t>A disc with lots of potential scoring participations</a:t>
            </a:r>
          </a:p>
          <a:p>
            <a:r>
              <a:rPr lang="en-US" dirty="0"/>
              <a:t>Search to a given depth and then return heuristic value if we didn’t find an end state</a:t>
            </a:r>
          </a:p>
        </p:txBody>
      </p:sp>
    </p:spTree>
    <p:extLst>
      <p:ext uri="{BB962C8B-B14F-4D97-AF65-F5344CB8AC3E}">
        <p14:creationId xmlns:p14="http://schemas.microsoft.com/office/powerpoint/2010/main" val="349746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AFCEE3-D2A1-48D1-9E8A-936940FF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89E7C-1B6A-4E35-8E79-178D1DFB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0D2E-E13E-415A-8EA1-76A3B38F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We’re going to use the </a:t>
            </a:r>
            <a:r>
              <a:rPr lang="en-US"/>
              <a:t>MinMax</a:t>
            </a:r>
            <a:r>
              <a:rPr lang="en-US" dirty="0"/>
              <a:t> Algorithm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460A6-2F05-49F9-838D-51CEE984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D2F692-BDB6-4147-B4AF-2134D86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031AD-3D2B-40D4-931D-07B96E36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70848"/>
            <a:ext cx="6282919" cy="31571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53D386-84FF-410A-AF2C-5C84D3DB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ACC01C-8FC6-4BF0-BDF5-DB23A9124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5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905-02C4-4FC2-86A7-245753AE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DDFF-DB63-4B4D-9A73-7BC69E8C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stops evaluating a move when at least one possibility has been found that proves the move to be worse than a previously examined move. Such moves need not be evaluated further. When applied to a standard minimax tree, it returns the same move as minimax would, but prunes away branches that cannot possibly influence the final decision.” – Peter </a:t>
            </a:r>
            <a:r>
              <a:rPr lang="en-US" dirty="0" err="1"/>
              <a:t>Norvig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30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905-02C4-4FC2-86A7-245753AE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DDFF-DB63-4B4D-9A73-7BC69E8C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stops evaluating a move when at least one possibility has been found that proves the move to be worse than a previously examined move. Such moves need not be evaluated further. When applied to a standard minimax tree, it returns the same move as minimax would, but prunes away branches that cannot possibly influence the final decision.” – Peter </a:t>
            </a:r>
            <a:r>
              <a:rPr lang="en-US" dirty="0" err="1"/>
              <a:t>Norvig</a:t>
            </a:r>
            <a:endParaRPr lang="en-US" dirty="0"/>
          </a:p>
          <a:p>
            <a:r>
              <a:rPr lang="en-US" dirty="0"/>
              <a:t>While searching save the min and max players best moves along that path to leave early if we have already found a better move</a:t>
            </a:r>
          </a:p>
        </p:txBody>
      </p:sp>
    </p:spTree>
    <p:extLst>
      <p:ext uri="{BB962C8B-B14F-4D97-AF65-F5344CB8AC3E}">
        <p14:creationId xmlns:p14="http://schemas.microsoft.com/office/powerpoint/2010/main" val="195352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AAC6-0B3B-48EF-B670-1B72DDFE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E276-77F5-4F26-8EF7-7E698B14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88BA-C947-47BD-BD6C-30A49C2E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7D9D-BED0-4173-B637-AED94B54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https://oeis.org/A212693</a:t>
            </a:r>
          </a:p>
          <a:p>
            <a:r>
              <a:rPr lang="en-US" dirty="0"/>
              <a:t>https://en.wikipedia.org/wiki/Connect_Four</a:t>
            </a:r>
          </a:p>
          <a:p>
            <a:r>
              <a:rPr lang="en-US" dirty="0"/>
              <a:t>https://en.wikipedia.org/wiki/Heuristic_(computer_science)</a:t>
            </a:r>
          </a:p>
          <a:p>
            <a:r>
              <a:rPr lang="en-US" dirty="0"/>
              <a:t>https://en.wikipedia.org/wiki/Minimax</a:t>
            </a:r>
          </a:p>
          <a:p>
            <a:r>
              <a:rPr lang="en-US" dirty="0"/>
              <a:t>https://en.wikipedia.org/wiki/Alpha%E2%80%93beta_pruning</a:t>
            </a:r>
          </a:p>
          <a:p>
            <a:r>
              <a:rPr lang="en-US" dirty="0"/>
              <a:t>Russell, S. J., Davis, E., &amp; </a:t>
            </a:r>
            <a:r>
              <a:rPr lang="en-US" dirty="0" err="1"/>
              <a:t>Norvig</a:t>
            </a:r>
            <a:r>
              <a:rPr lang="en-US" dirty="0"/>
              <a:t>, P. (2015). Artificial intelligence: A modern approach.</a:t>
            </a:r>
          </a:p>
        </p:txBody>
      </p:sp>
    </p:spTree>
    <p:extLst>
      <p:ext uri="{BB962C8B-B14F-4D97-AF65-F5344CB8AC3E}">
        <p14:creationId xmlns:p14="http://schemas.microsoft.com/office/powerpoint/2010/main" val="38832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</p:txBody>
      </p:sp>
    </p:spTree>
    <p:extLst>
      <p:ext uri="{BB962C8B-B14F-4D97-AF65-F5344CB8AC3E}">
        <p14:creationId xmlns:p14="http://schemas.microsoft.com/office/powerpoint/2010/main" val="52769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  <a:p>
            <a:r>
              <a:rPr lang="en-US" dirty="0"/>
              <a:t>A function to discover possible moves for a given player</a:t>
            </a:r>
          </a:p>
        </p:txBody>
      </p:sp>
    </p:spTree>
    <p:extLst>
      <p:ext uri="{BB962C8B-B14F-4D97-AF65-F5344CB8AC3E}">
        <p14:creationId xmlns:p14="http://schemas.microsoft.com/office/powerpoint/2010/main" val="33464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  <a:p>
            <a:r>
              <a:rPr lang="en-US" dirty="0"/>
              <a:t>A function to discover possible moves for a given player</a:t>
            </a:r>
          </a:p>
          <a:p>
            <a:r>
              <a:rPr lang="en-US" dirty="0"/>
              <a:t>A function to transform the game state into a new one given a move</a:t>
            </a:r>
          </a:p>
        </p:txBody>
      </p:sp>
    </p:spTree>
    <p:extLst>
      <p:ext uri="{BB962C8B-B14F-4D97-AF65-F5344CB8AC3E}">
        <p14:creationId xmlns:p14="http://schemas.microsoft.com/office/powerpoint/2010/main" val="116532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  <a:p>
            <a:r>
              <a:rPr lang="en-US" dirty="0"/>
              <a:t>A function to discover possible moves for a given player</a:t>
            </a:r>
          </a:p>
          <a:p>
            <a:r>
              <a:rPr lang="en-US" dirty="0"/>
              <a:t>A function to transform the game state into a new one given a move</a:t>
            </a:r>
          </a:p>
          <a:p>
            <a:r>
              <a:rPr lang="en-US" dirty="0"/>
              <a:t>A function to determine if a game state is won by a player, drawn or still playing</a:t>
            </a:r>
          </a:p>
        </p:txBody>
      </p:sp>
    </p:spTree>
    <p:extLst>
      <p:ext uri="{BB962C8B-B14F-4D97-AF65-F5344CB8AC3E}">
        <p14:creationId xmlns:p14="http://schemas.microsoft.com/office/powerpoint/2010/main" val="210200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689-0E0E-49AF-93CB-9D1815A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for an algorithm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E27-E16B-4DCC-BFA7-8751A6B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state data structure can be a node in a tree</a:t>
            </a:r>
          </a:p>
        </p:txBody>
      </p:sp>
    </p:spTree>
    <p:extLst>
      <p:ext uri="{BB962C8B-B14F-4D97-AF65-F5344CB8AC3E}">
        <p14:creationId xmlns:p14="http://schemas.microsoft.com/office/powerpoint/2010/main" val="209916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689-0E0E-49AF-93CB-9D1815A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for an algorithm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E27-E16B-4DCC-BFA7-8751A6B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state data structure can be a node in a tree</a:t>
            </a:r>
          </a:p>
          <a:p>
            <a:r>
              <a:rPr lang="en-US" dirty="0"/>
              <a:t>Each possible move can be a branch to new nodes or game states</a:t>
            </a:r>
          </a:p>
        </p:txBody>
      </p:sp>
    </p:spTree>
    <p:extLst>
      <p:ext uri="{BB962C8B-B14F-4D97-AF65-F5344CB8AC3E}">
        <p14:creationId xmlns:p14="http://schemas.microsoft.com/office/powerpoint/2010/main" val="401655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689-0E0E-49AF-93CB-9D1815A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for an algorithm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E27-E16B-4DCC-BFA7-8751A6B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state data structure can be a node in a tree</a:t>
            </a:r>
          </a:p>
          <a:p>
            <a:r>
              <a:rPr lang="en-US" dirty="0"/>
              <a:t>Each possible move can be a branch to new nodes or game states</a:t>
            </a:r>
          </a:p>
          <a:p>
            <a:r>
              <a:rPr lang="en-US" dirty="0"/>
              <a:t>Expand the tree and then drill down to find a winning move</a:t>
            </a:r>
          </a:p>
        </p:txBody>
      </p:sp>
    </p:spTree>
    <p:extLst>
      <p:ext uri="{BB962C8B-B14F-4D97-AF65-F5344CB8AC3E}">
        <p14:creationId xmlns:p14="http://schemas.microsoft.com/office/powerpoint/2010/main" val="3549773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802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Palatino Linotype</vt:lpstr>
      <vt:lpstr>Gallery</vt:lpstr>
      <vt:lpstr>Connect Bot </vt:lpstr>
      <vt:lpstr>What does an algorithm need to play a game?</vt:lpstr>
      <vt:lpstr>What does an algorithm need to play a game?</vt:lpstr>
      <vt:lpstr>What does an algorithm need to play a game?</vt:lpstr>
      <vt:lpstr>What does an algorithm need to play a game?</vt:lpstr>
      <vt:lpstr>What does an algorithm need to play a game?</vt:lpstr>
      <vt:lpstr>What does it look like for an algorithm to play?</vt:lpstr>
      <vt:lpstr>What does it look like for an algorithm to play?</vt:lpstr>
      <vt:lpstr>What does it look like for an algorithm to play?</vt:lpstr>
      <vt:lpstr>Visual Representation of Game Tree</vt:lpstr>
      <vt:lpstr>But we can’t fill out the entire tree</vt:lpstr>
      <vt:lpstr>But we can’t fill out the entire tree</vt:lpstr>
      <vt:lpstr>But we can’t fill out the entire tree</vt:lpstr>
      <vt:lpstr>Heuristic Function</vt:lpstr>
      <vt:lpstr>Scoring our Heuristic</vt:lpstr>
      <vt:lpstr>Scoring our Heuristic</vt:lpstr>
      <vt:lpstr>Scoring our Heuristic</vt:lpstr>
      <vt:lpstr>We’re going to use the MinMax Algorithm</vt:lpstr>
      <vt:lpstr>Alpha-Beta Pruning</vt:lpstr>
      <vt:lpstr>Alpha-Beta Pruning</vt:lpstr>
      <vt:lpstr>Let’s try it out!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Bot </dc:title>
  <dc:creator>Isaac Powell</dc:creator>
  <cp:lastModifiedBy>Isaac Powell</cp:lastModifiedBy>
  <cp:revision>8</cp:revision>
  <dcterms:created xsi:type="dcterms:W3CDTF">2020-07-08T15:19:49Z</dcterms:created>
  <dcterms:modified xsi:type="dcterms:W3CDTF">2020-07-08T15:27:07Z</dcterms:modified>
</cp:coreProperties>
</file>