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21.xml.rels" ContentType="application/vnd.openxmlformats-package.relationships+xml"/>
  <Override PartName="/ppt/notesSlides/_rels/notesSlide19.xml.rels" ContentType="application/vnd.openxmlformats-package.relationships+xml"/>
  <Override PartName="/ppt/notesSlides/_rels/notesSlide16.xml.rels" ContentType="application/vnd.openxmlformats-package.relationships+xml"/>
  <Override PartName="/ppt/notesSlides/_rels/notesSlide8.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9.png" ContentType="image/png"/>
  <Override PartName="/ppt/media/image18.jpeg" ContentType="image/jpeg"/>
  <Override PartName="/ppt/media/image16.jpeg" ContentType="image/jpeg"/>
  <Override PartName="/ppt/media/image13.png" ContentType="image/png"/>
  <Override PartName="/ppt/media/image12.png" ContentType="image/png"/>
  <Override PartName="/ppt/media/image14.jpeg" ContentType="image/jpeg"/>
  <Override PartName="/ppt/media/image11.png" ContentType="image/png"/>
  <Override PartName="/ppt/media/image9.png" ContentType="image/png"/>
  <Override PartName="/ppt/media/image15.png" ContentType="image/png"/>
  <Override PartName="/ppt/media/image8.png" ContentType="image/png"/>
  <Override PartName="/ppt/media/image7.jpeg" ContentType="image/jpeg"/>
  <Override PartName="/ppt/media/image6.png" ContentType="image/png"/>
  <Override PartName="/ppt/media/image10.jpeg" ContentType="image/jpeg"/>
  <Override PartName="/ppt/media/image5.png" ContentType="image/png"/>
  <Override PartName="/ppt/media/image17.png" ContentType="image/png"/>
  <Override PartName="/ppt/media/image4.jpeg" ContentType="image/jpeg"/>
  <Override PartName="/ppt/media/image3.png" ContentType="image/png"/>
  <Override PartName="/ppt/media/image2.png" ContentType="image/png"/>
  <Override PartName="/ppt/media/image1.jpeg" ContentType="image/jpe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118"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119"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120"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121" name="PlaceHolder 5"/>
          <p:cNvSpPr>
            <a:spLocks noGrp="1"/>
          </p:cNvSpPr>
          <p:nvPr>
            <p:ph type="sldNum"/>
          </p:nvPr>
        </p:nvSpPr>
        <p:spPr>
          <a:xfrm>
            <a:off x="4399200" y="9555480"/>
            <a:ext cx="3372840" cy="502560"/>
          </a:xfrm>
          <a:prstGeom prst="rect">
            <a:avLst/>
          </a:prstGeom>
        </p:spPr>
        <p:txBody>
          <a:bodyPr lIns="0" rIns="0" tIns="0" bIns="0" anchor="b"/>
          <a:p>
            <a:pPr algn="r"/>
            <a:fld id="{7F11FD7E-3A1A-4578-B4F0-09598C46360B}"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 Making our way through software which will support the team.</a:t>
            </a:r>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 Now onto the strategy of our cloud initiative</a:t>
            </a:r>
            <a:endParaRPr/>
          </a:p>
          <a:p>
            <a:r>
              <a:rPr lang="en-US" sz="2000">
                <a:latin typeface="Arial"/>
              </a:rPr>
              <a:t>- We must think about global domination^Hscale</a:t>
            </a:r>
            <a:endParaRPr/>
          </a:p>
          <a:p>
            <a:r>
              <a:rPr lang="en-US" sz="2000">
                <a:latin typeface="Arial"/>
              </a:rPr>
              <a:t>- We must be budget/cost sensitive</a:t>
            </a:r>
            <a:endParaRPr/>
          </a:p>
          <a:p>
            <a:r>
              <a:rPr lang="en-US" sz="2000">
                <a:latin typeface="Arial"/>
              </a:rPr>
              <a:t>- We must think about the future!  Not just solving the problem at hand right this moment right now!</a:t>
            </a:r>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 Build cloud &amp; app infrastructure to be portable</a:t>
            </a:r>
            <a:endParaRPr/>
          </a:p>
          <a:p>
            <a:r>
              <a:rPr lang="en-US" sz="2000">
                <a:latin typeface="Arial"/>
              </a:rPr>
              <a:t>- Avoid vendor lockin ,but find the right balance</a:t>
            </a:r>
            <a:endParaRPr/>
          </a:p>
          <a:p>
            <a:r>
              <a:rPr lang="en-US" sz="2000">
                <a:latin typeface="Arial"/>
              </a:rPr>
              <a:t>- Nothing worse than a rigid infrastructure that cannot be modified without a full rebuild/redesign/redeploy.</a:t>
            </a:r>
            <a:endParaRPr/>
          </a:p>
          <a:p>
            <a:r>
              <a:rPr lang="en-US" sz="2000">
                <a:latin typeface="Arial"/>
              </a:rPr>
              <a:t>- Not the times we live in anymore and we must remain flexible.</a:t>
            </a:r>
            <a:endParaRPr/>
          </a:p>
          <a:p>
            <a:r>
              <a:rPr lang="en-US" sz="2000">
                <a:latin typeface="Arial"/>
              </a:rPr>
              <a:t>- Cloud landscape is in a boom.  </a:t>
            </a:r>
            <a:r>
              <a:rPr b="1" lang="en-US" sz="2000">
                <a:latin typeface="Arial"/>
              </a:rPr>
              <a:t>Rapidly</a:t>
            </a:r>
            <a:r>
              <a:rPr lang="en-US" sz="2000">
                <a:latin typeface="Arial"/>
              </a:rPr>
              <a:t> evolving.</a:t>
            </a:r>
            <a:endParaRPr/>
          </a:p>
          <a:p>
            <a:r>
              <a:rPr lang="en-US" sz="2000">
                <a:latin typeface="Arial"/>
              </a:rPr>
              <a:t>- Have to remian open to change once the dust settles.</a:t>
            </a:r>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 Build cloud &amp; app infrastructure to be portable</a:t>
            </a:r>
            <a:endParaRPr/>
          </a:p>
          <a:p>
            <a:r>
              <a:rPr lang="en-US" sz="2000">
                <a:latin typeface="Arial"/>
              </a:rPr>
              <a:t>- Avoid vendor lockin ,but find the right balance</a:t>
            </a:r>
            <a:endParaRPr/>
          </a:p>
          <a:p>
            <a:r>
              <a:rPr lang="en-US" sz="2000">
                <a:latin typeface="Arial"/>
              </a:rPr>
              <a:t>- Nothing worse than a rigid infrastructure that cannot be modified without a full rebuild/redesign/redeploy.</a:t>
            </a:r>
            <a:endParaRPr/>
          </a:p>
          <a:p>
            <a:r>
              <a:rPr lang="en-US" sz="2000">
                <a:latin typeface="Arial"/>
              </a:rPr>
              <a:t>- Not the times we live in anymore and we must remain flexible.</a:t>
            </a:r>
            <a:endParaRPr/>
          </a:p>
          <a:p>
            <a:r>
              <a:rPr lang="en-US" sz="2000">
                <a:latin typeface="Arial"/>
              </a:rPr>
              <a:t>- Cloud landscape is in a boom.  </a:t>
            </a:r>
            <a:r>
              <a:rPr b="1" lang="en-US" sz="2000">
                <a:latin typeface="Arial"/>
              </a:rPr>
              <a:t>Rapidly</a:t>
            </a:r>
            <a:r>
              <a:rPr lang="en-US" sz="2000">
                <a:latin typeface="Arial"/>
              </a:rPr>
              <a:t> evolving.</a:t>
            </a:r>
            <a:endParaRPr/>
          </a:p>
          <a:p>
            <a:r>
              <a:rPr lang="en-US" sz="2000">
                <a:latin typeface="Arial"/>
              </a:rPr>
              <a:t>- Have to remian open to change once the dust settles.</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 Why:</a:t>
            </a:r>
            <a:endParaRPr/>
          </a:p>
          <a:p>
            <a:r>
              <a:rPr lang="en-US" sz="2000">
                <a:latin typeface="Arial"/>
              </a:rPr>
              <a:t>	</a:t>
            </a:r>
            <a:r>
              <a:rPr lang="en-US" sz="2000">
                <a:latin typeface="Arial"/>
              </a:rPr>
              <a:t>- Better music experience for customers</a:t>
            </a:r>
            <a:endParaRPr/>
          </a:p>
          <a:p>
            <a:r>
              <a:rPr lang="en-US" sz="2000">
                <a:latin typeface="Arial"/>
              </a:rPr>
              <a:t>	</a:t>
            </a:r>
            <a:r>
              <a:rPr lang="en-US" sz="2000">
                <a:latin typeface="Arial"/>
              </a:rPr>
              <a:t>- Increase/diversify product portfolio</a:t>
            </a:r>
            <a:endParaRPr/>
          </a:p>
          <a:p>
            <a:r>
              <a:rPr lang="en-US" sz="2000">
                <a:latin typeface="Arial"/>
              </a:rPr>
              <a:t>	</a:t>
            </a:r>
            <a:r>
              <a:rPr lang="en-US" sz="2000">
                <a:latin typeface="Arial"/>
              </a:rPr>
              <a:t>- Make money!</a:t>
            </a:r>
            <a:endParaRPr/>
          </a:p>
          <a:p>
            <a:r>
              <a:rPr lang="en-US" sz="2000">
                <a:latin typeface="Arial"/>
              </a:rPr>
              <a:t>- What:</a:t>
            </a:r>
            <a:endParaRPr/>
          </a:p>
          <a:p>
            <a:r>
              <a:rPr lang="en-US" sz="2000">
                <a:latin typeface="Arial"/>
              </a:rPr>
              <a:t>	</a:t>
            </a:r>
            <a:r>
              <a:rPr lang="en-US" sz="2000">
                <a:latin typeface="Arial"/>
              </a:rPr>
              <a:t>- Smart recommendatoin engine</a:t>
            </a:r>
            <a:endParaRPr/>
          </a:p>
          <a:p>
            <a:r>
              <a:rPr lang="en-US" sz="2000">
                <a:latin typeface="Arial"/>
              </a:rPr>
              <a:t>	</a:t>
            </a:r>
            <a:r>
              <a:rPr lang="en-US" sz="2000">
                <a:latin typeface="Arial"/>
              </a:rPr>
              <a:t>- Context aware</a:t>
            </a:r>
            <a:endParaRPr/>
          </a:p>
          <a:p>
            <a:r>
              <a:rPr lang="en-US" sz="2000">
                <a:latin typeface="Arial"/>
              </a:rPr>
              <a:t>	</a:t>
            </a:r>
            <a:r>
              <a:rPr lang="en-US" sz="2000">
                <a:latin typeface="Arial"/>
              </a:rPr>
              <a:t>- Learn about our customers</a:t>
            </a:r>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 Latency from points across the world can easily be 200ms+</a:t>
            </a:r>
            <a:endParaRPr/>
          </a:p>
          <a:p>
            <a:r>
              <a:rPr lang="en-US" sz="2000">
                <a:latin typeface="Arial"/>
              </a:rPr>
              <a:t>- this is a problem.  This is a bad experience.</a:t>
            </a:r>
            <a:endParaRPr/>
          </a:p>
          <a:p>
            <a:r>
              <a:rPr lang="en-US" sz="2000">
                <a:latin typeface="Arial"/>
              </a:rPr>
              <a:t>- Could build datacenters around the world, and </a:t>
            </a:r>
            <a:r>
              <a:rPr lang="en-US" sz="2000" u="sng">
                <a:latin typeface="Arial"/>
              </a:rPr>
              <a:t>then</a:t>
            </a:r>
            <a:r>
              <a:rPr lang="en-US" sz="2000">
                <a:latin typeface="Arial"/>
              </a:rPr>
              <a:t> start building BCM system … but hat is a very big CapEx</a:t>
            </a:r>
            <a:endParaRPr/>
          </a:p>
          <a:p>
            <a:r>
              <a:rPr lang="en-US" sz="2000">
                <a:latin typeface="Arial"/>
              </a:rPr>
              <a:t>- IaaS lets us rent capacity around the world without the massive CapEx</a:t>
            </a:r>
            <a:endParaRPr/>
          </a:p>
          <a:p>
            <a:r>
              <a:rPr lang="en-US" sz="2000">
                <a:latin typeface="Arial"/>
              </a:rPr>
              <a:t>- IaaS is much more expensive in the long run but much cheaper (and quicker) in the short term</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7" name="" descr=""/>
          <p:cNvPicPr/>
          <p:nvPr/>
        </p:nvPicPr>
        <p:blipFill>
          <a:blip r:embed="rId2"/>
          <a:stretch/>
        </p:blipFill>
        <p:spPr>
          <a:xfrm>
            <a:off x="2079000" y="1604520"/>
            <a:ext cx="4984920" cy="3977280"/>
          </a:xfrm>
          <a:prstGeom prst="rect">
            <a:avLst/>
          </a:prstGeom>
          <a:ln>
            <a:noFill/>
          </a:ln>
        </p:spPr>
      </p:pic>
      <p:pic>
        <p:nvPicPr>
          <p:cNvPr id="38"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5"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6" name="" descr=""/>
          <p:cNvPicPr/>
          <p:nvPr/>
        </p:nvPicPr>
        <p:blipFill>
          <a:blip r:embed="rId2"/>
          <a:stretch/>
        </p:blipFill>
        <p:spPr>
          <a:xfrm>
            <a:off x="2079000" y="1604520"/>
            <a:ext cx="4984920" cy="3977280"/>
          </a:xfrm>
          <a:prstGeom prst="rect">
            <a:avLst/>
          </a:prstGeom>
          <a:ln>
            <a:noFill/>
          </a:ln>
        </p:spPr>
      </p:pic>
      <p:pic>
        <p:nvPicPr>
          <p:cNvPr id="77"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4"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6"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4"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5"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9"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3"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5"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6"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0"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11"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3"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4"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5" name="" descr=""/>
          <p:cNvPicPr/>
          <p:nvPr/>
        </p:nvPicPr>
        <p:blipFill>
          <a:blip r:embed="rId2"/>
          <a:stretch/>
        </p:blipFill>
        <p:spPr>
          <a:xfrm>
            <a:off x="2079000" y="1604520"/>
            <a:ext cx="4984920" cy="3977280"/>
          </a:xfrm>
          <a:prstGeom prst="rect">
            <a:avLst/>
          </a:prstGeom>
          <a:ln>
            <a:noFill/>
          </a:ln>
        </p:spPr>
      </p:pic>
      <p:pic>
        <p:nvPicPr>
          <p:cNvPr id="116" name="" descr=""/>
          <p:cNvPicPr/>
          <p:nvPr/>
        </p:nvPicPr>
        <p:blipFill>
          <a:blip r:embed="rId3"/>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3722400" y="6437520"/>
            <a:ext cx="1962000" cy="364320"/>
          </a:xfrm>
          <a:prstGeom prst="rect">
            <a:avLst/>
          </a:prstGeom>
          <a:noFill/>
          <a:ln>
            <a:noFill/>
          </a:ln>
        </p:spPr>
        <p:style>
          <a:lnRef idx="0"/>
          <a:fillRef idx="0"/>
          <a:effectRef idx="0"/>
          <a:fontRef idx="minor"/>
        </p:style>
      </p:sp>
      <p:sp>
        <p:nvSpPr>
          <p:cNvPr id="1" name="CustomShape 2"/>
          <p:cNvSpPr/>
          <p:nvPr/>
        </p:nvSpPr>
        <p:spPr>
          <a:xfrm>
            <a:off x="100080" y="6481080"/>
            <a:ext cx="7727400" cy="486000"/>
          </a:xfrm>
          <a:prstGeom prst="rect">
            <a:avLst/>
          </a:prstGeom>
          <a:noFill/>
          <a:ln>
            <a:noFill/>
          </a:ln>
        </p:spPr>
        <p:style>
          <a:lnRef idx="0"/>
          <a:fillRef idx="0"/>
          <a:effectRef idx="0"/>
          <a:fontRef idx="minor"/>
        </p:style>
        <p:txBody>
          <a:bodyPr lIns="90000" rIns="90000" tIns="45000" bIns="45000"/>
          <a:p>
            <a:pPr>
              <a:lnSpc>
                <a:spcPct val="100000"/>
              </a:lnSpc>
            </a:pPr>
            <a:r>
              <a:rPr b="1" lang="en-US" sz="800" strike="noStrike">
                <a:solidFill>
                  <a:srgbClr val="ffffff"/>
                </a:solidFill>
                <a:latin typeface="Arial"/>
                <a:ea typeface="DejaVu Sans"/>
              </a:rPr>
              <a:t>Home Entertainment Division I  Highly Confidential</a:t>
            </a:r>
            <a:endParaRPr/>
          </a:p>
          <a:p>
            <a:pPr algn="ctr">
              <a:lnSpc>
                <a:spcPct val="100000"/>
              </a:lnSpc>
            </a:pPr>
            <a:endParaRPr/>
          </a:p>
        </p:txBody>
      </p:sp>
      <p:sp>
        <p:nvSpPr>
          <p:cNvPr id="2" name="CustomShape 3"/>
          <p:cNvSpPr/>
          <p:nvPr/>
        </p:nvSpPr>
        <p:spPr>
          <a:xfrm>
            <a:off x="8543520" y="6458040"/>
            <a:ext cx="514800" cy="516600"/>
          </a:xfrm>
          <a:prstGeom prst="rect">
            <a:avLst/>
          </a:prstGeom>
          <a:noFill/>
          <a:ln>
            <a:noFill/>
          </a:ln>
        </p:spPr>
        <p:style>
          <a:lnRef idx="0"/>
          <a:fillRef idx="0"/>
          <a:effectRef idx="0"/>
          <a:fontRef idx="minor"/>
        </p:style>
        <p:txBody>
          <a:bodyPr lIns="90000" rIns="90000" tIns="45000" bIns="45000"/>
          <a:p>
            <a:pPr algn="r">
              <a:lnSpc>
                <a:spcPct val="100000"/>
              </a:lnSpc>
            </a:pPr>
            <a:fld id="{9411B452-312D-468E-A44C-CD2CFFAE7D11}" type="slidenum">
              <a:rPr b="1" lang="en-US" sz="1000" strike="noStrike">
                <a:solidFill>
                  <a:srgbClr val="ffffff"/>
                </a:solidFill>
                <a:latin typeface="Calibri"/>
                <a:ea typeface="DejaVu Sans"/>
              </a:rPr>
              <a:t>&lt;number&gt;</a:t>
            </a:fld>
            <a:endParaRPr/>
          </a:p>
          <a:p>
            <a:pPr algn="r">
              <a:lnSpc>
                <a:spcPct val="100000"/>
              </a:lnSpc>
            </a:pPr>
            <a:endParaRPr/>
          </a:p>
        </p:txBody>
      </p:sp>
      <p:sp>
        <p:nvSpPr>
          <p:cNvPr id="3" name="PlaceHolder 4"/>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9" name="CustomShape 1"/>
          <p:cNvSpPr/>
          <p:nvPr/>
        </p:nvSpPr>
        <p:spPr>
          <a:xfrm>
            <a:off x="3722400" y="6437520"/>
            <a:ext cx="1962000" cy="364320"/>
          </a:xfrm>
          <a:prstGeom prst="rect">
            <a:avLst/>
          </a:prstGeom>
          <a:noFill/>
          <a:ln>
            <a:noFill/>
          </a:ln>
        </p:spPr>
        <p:style>
          <a:lnRef idx="0"/>
          <a:fillRef idx="0"/>
          <a:effectRef idx="0"/>
          <a:fontRef idx="minor"/>
        </p:style>
      </p:sp>
      <p:sp>
        <p:nvSpPr>
          <p:cNvPr id="40" name="CustomShape 2"/>
          <p:cNvSpPr/>
          <p:nvPr/>
        </p:nvSpPr>
        <p:spPr>
          <a:xfrm>
            <a:off x="100080" y="6481080"/>
            <a:ext cx="7727400" cy="486000"/>
          </a:xfrm>
          <a:prstGeom prst="rect">
            <a:avLst/>
          </a:prstGeom>
          <a:noFill/>
          <a:ln>
            <a:noFill/>
          </a:ln>
        </p:spPr>
        <p:style>
          <a:lnRef idx="0"/>
          <a:fillRef idx="0"/>
          <a:effectRef idx="0"/>
          <a:fontRef idx="minor"/>
        </p:style>
        <p:txBody>
          <a:bodyPr lIns="90000" rIns="90000" tIns="45000" bIns="45000"/>
          <a:p>
            <a:pPr>
              <a:lnSpc>
                <a:spcPct val="100000"/>
              </a:lnSpc>
            </a:pPr>
            <a:r>
              <a:rPr b="1" lang="en-US" sz="800" strike="noStrike">
                <a:solidFill>
                  <a:srgbClr val="ffffff"/>
                </a:solidFill>
                <a:latin typeface="Arial"/>
                <a:ea typeface="DejaVu Sans"/>
              </a:rPr>
              <a:t>Home Entertainment Division I  Highly Confidential</a:t>
            </a:r>
            <a:endParaRPr/>
          </a:p>
          <a:p>
            <a:pPr algn="ctr">
              <a:lnSpc>
                <a:spcPct val="100000"/>
              </a:lnSpc>
            </a:pPr>
            <a:endParaRPr/>
          </a:p>
        </p:txBody>
      </p:sp>
      <p:sp>
        <p:nvSpPr>
          <p:cNvPr id="41" name="CustomShape 3"/>
          <p:cNvSpPr/>
          <p:nvPr/>
        </p:nvSpPr>
        <p:spPr>
          <a:xfrm>
            <a:off x="8543520" y="6458040"/>
            <a:ext cx="514800" cy="516600"/>
          </a:xfrm>
          <a:prstGeom prst="rect">
            <a:avLst/>
          </a:prstGeom>
          <a:noFill/>
          <a:ln>
            <a:noFill/>
          </a:ln>
        </p:spPr>
        <p:style>
          <a:lnRef idx="0"/>
          <a:fillRef idx="0"/>
          <a:effectRef idx="0"/>
          <a:fontRef idx="minor"/>
        </p:style>
        <p:txBody>
          <a:bodyPr lIns="90000" rIns="90000" tIns="45000" bIns="45000"/>
          <a:p>
            <a:pPr algn="r">
              <a:lnSpc>
                <a:spcPct val="100000"/>
              </a:lnSpc>
            </a:pPr>
            <a:fld id="{A93FB29E-D00B-4A0B-9832-F0CB87935A69}" type="slidenum">
              <a:rPr b="1" lang="en-US" sz="1000" strike="noStrike">
                <a:solidFill>
                  <a:srgbClr val="ffffff"/>
                </a:solidFill>
                <a:latin typeface="Calibri"/>
                <a:ea typeface="DejaVu Sans"/>
              </a:rPr>
              <a:t>&lt;number&gt;</a:t>
            </a:fld>
            <a:endParaRPr/>
          </a:p>
          <a:p>
            <a:pPr algn="r">
              <a:lnSpc>
                <a:spcPct val="100000"/>
              </a:lnSpc>
            </a:pPr>
            <a:endParaRPr/>
          </a:p>
        </p:txBody>
      </p:sp>
      <p:sp>
        <p:nvSpPr>
          <p:cNvPr id="42" name="PlaceHolder 4"/>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43"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78" name="CustomShape 1"/>
          <p:cNvSpPr/>
          <p:nvPr/>
        </p:nvSpPr>
        <p:spPr>
          <a:xfrm>
            <a:off x="3722400" y="6437520"/>
            <a:ext cx="1962000" cy="364320"/>
          </a:xfrm>
          <a:prstGeom prst="rect">
            <a:avLst/>
          </a:prstGeom>
          <a:noFill/>
          <a:ln>
            <a:noFill/>
          </a:ln>
        </p:spPr>
        <p:style>
          <a:lnRef idx="0"/>
          <a:fillRef idx="0"/>
          <a:effectRef idx="0"/>
          <a:fontRef idx="minor"/>
        </p:style>
      </p:sp>
      <p:sp>
        <p:nvSpPr>
          <p:cNvPr id="79" name="CustomShape 2"/>
          <p:cNvSpPr/>
          <p:nvPr/>
        </p:nvSpPr>
        <p:spPr>
          <a:xfrm>
            <a:off x="100080" y="6481080"/>
            <a:ext cx="7727400" cy="486000"/>
          </a:xfrm>
          <a:prstGeom prst="rect">
            <a:avLst/>
          </a:prstGeom>
          <a:noFill/>
          <a:ln>
            <a:noFill/>
          </a:ln>
        </p:spPr>
        <p:style>
          <a:lnRef idx="0"/>
          <a:fillRef idx="0"/>
          <a:effectRef idx="0"/>
          <a:fontRef idx="minor"/>
        </p:style>
        <p:txBody>
          <a:bodyPr lIns="90000" rIns="90000" tIns="45000" bIns="45000"/>
          <a:p>
            <a:pPr>
              <a:lnSpc>
                <a:spcPct val="100000"/>
              </a:lnSpc>
            </a:pPr>
            <a:r>
              <a:rPr b="1" lang="en-US" sz="800" strike="noStrike">
                <a:solidFill>
                  <a:srgbClr val="ffffff"/>
                </a:solidFill>
                <a:latin typeface="Arial"/>
                <a:ea typeface="DejaVu Sans"/>
              </a:rPr>
              <a:t>Home Entertainment Division I  Highly Confidential</a:t>
            </a:r>
            <a:endParaRPr/>
          </a:p>
          <a:p>
            <a:pPr algn="ctr">
              <a:lnSpc>
                <a:spcPct val="100000"/>
              </a:lnSpc>
            </a:pPr>
            <a:endParaRPr/>
          </a:p>
        </p:txBody>
      </p:sp>
      <p:sp>
        <p:nvSpPr>
          <p:cNvPr id="80" name="CustomShape 3"/>
          <p:cNvSpPr/>
          <p:nvPr/>
        </p:nvSpPr>
        <p:spPr>
          <a:xfrm>
            <a:off x="8543520" y="6458040"/>
            <a:ext cx="514800" cy="516600"/>
          </a:xfrm>
          <a:prstGeom prst="rect">
            <a:avLst/>
          </a:prstGeom>
          <a:noFill/>
          <a:ln>
            <a:noFill/>
          </a:ln>
        </p:spPr>
        <p:style>
          <a:lnRef idx="0"/>
          <a:fillRef idx="0"/>
          <a:effectRef idx="0"/>
          <a:fontRef idx="minor"/>
        </p:style>
        <p:txBody>
          <a:bodyPr lIns="90000" rIns="90000" tIns="45000" bIns="45000"/>
          <a:p>
            <a:pPr algn="r">
              <a:lnSpc>
                <a:spcPct val="100000"/>
              </a:lnSpc>
            </a:pPr>
            <a:fld id="{3D602511-A6FF-4F2C-B9FA-306FB8601D0F}" type="slidenum">
              <a:rPr b="1" lang="en-US" sz="1000" strike="noStrike">
                <a:solidFill>
                  <a:srgbClr val="ffffff"/>
                </a:solidFill>
                <a:latin typeface="Calibri"/>
                <a:ea typeface="DejaVu Sans"/>
              </a:rPr>
              <a:t>&lt;number&gt;</a:t>
            </a:fld>
            <a:endParaRPr/>
          </a:p>
          <a:p>
            <a:pPr algn="r">
              <a:lnSpc>
                <a:spcPct val="100000"/>
              </a:lnSpc>
            </a:pPr>
            <a:endParaRPr/>
          </a:p>
        </p:txBody>
      </p:sp>
      <p:sp>
        <p:nvSpPr>
          <p:cNvPr id="81" name="PlaceHolder 4"/>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82"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jpeg"/><Relationship Id="rId3" Type="http://schemas.openxmlformats.org/officeDocument/2006/relationships/image" Target="../media/image19.png"/><Relationship Id="rId4" Type="http://schemas.openxmlformats.org/officeDocument/2006/relationships/slideLayout" Target="../slideLayouts/slideLayout25.xml"/><Relationship Id="rId5" Type="http://schemas.openxmlformats.org/officeDocument/2006/relationships/notesSlide" Target="../notesSlides/notesSlide2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9" name="" descr=""/>
          <p:cNvPicPr/>
          <p:nvPr/>
        </p:nvPicPr>
        <p:blipFill>
          <a:blip r:embed="rId1"/>
          <a:stretch/>
        </p:blipFill>
        <p:spPr>
          <a:xfrm>
            <a:off x="548640" y="951480"/>
            <a:ext cx="8046360" cy="53575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457200" y="1130760"/>
            <a:ext cx="8228880" cy="9716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Arial"/>
              </a:rPr>
              <a:t>AWS Regions and Availabilty Zones</a:t>
            </a:r>
            <a:endParaRPr/>
          </a:p>
        </p:txBody>
      </p:sp>
      <p:pic>
        <p:nvPicPr>
          <p:cNvPr id="141" name="" descr=""/>
          <p:cNvPicPr/>
          <p:nvPr/>
        </p:nvPicPr>
        <p:blipFill>
          <a:blip r:embed="rId1"/>
          <a:stretch/>
        </p:blipFill>
        <p:spPr>
          <a:xfrm>
            <a:off x="1920240" y="2462040"/>
            <a:ext cx="5303160" cy="29077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2" name="" descr=""/>
          <p:cNvPicPr/>
          <p:nvPr/>
        </p:nvPicPr>
        <p:blipFill>
          <a:blip r:embed="rId1"/>
          <a:stretch/>
        </p:blipFill>
        <p:spPr>
          <a:xfrm>
            <a:off x="24120" y="854640"/>
            <a:ext cx="9143640" cy="51703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3" name="" descr=""/>
          <p:cNvPicPr/>
          <p:nvPr/>
        </p:nvPicPr>
        <p:blipFill>
          <a:blip r:embed="rId1"/>
          <a:stretch/>
        </p:blipFill>
        <p:spPr>
          <a:xfrm>
            <a:off x="24120" y="906120"/>
            <a:ext cx="9143640" cy="57690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4" name="" descr=""/>
          <p:cNvPicPr/>
          <p:nvPr/>
        </p:nvPicPr>
        <p:blipFill>
          <a:blip r:embed="rId1"/>
          <a:stretch/>
        </p:blipFill>
        <p:spPr>
          <a:xfrm>
            <a:off x="360" y="941760"/>
            <a:ext cx="9143640" cy="55504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2532600" y="2242080"/>
            <a:ext cx="4078440" cy="3767400"/>
          </a:xfrm>
          <a:prstGeom prst="ellipse">
            <a:avLst/>
          </a:prstGeom>
          <a:solidFill>
            <a:srgbClr val="cfe7f5"/>
          </a:solidFill>
          <a:ln>
            <a:solidFill>
              <a:srgbClr val="3465a4"/>
            </a:solid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Arial"/>
                <a:ea typeface="DejaVu Sans"/>
              </a:rPr>
              <a:t>Strategy</a:t>
            </a:r>
            <a:endParaRPr/>
          </a:p>
        </p:txBody>
      </p:sp>
      <p:sp>
        <p:nvSpPr>
          <p:cNvPr id="146" name="CustomShape 2"/>
          <p:cNvSpPr/>
          <p:nvPr/>
        </p:nvSpPr>
        <p:spPr>
          <a:xfrm>
            <a:off x="3186360" y="3266640"/>
            <a:ext cx="2770920" cy="2559960"/>
          </a:xfrm>
          <a:prstGeom prst="ellipse">
            <a:avLst/>
          </a:prstGeom>
          <a:solidFill>
            <a:srgbClr val="99ccff"/>
          </a:solidFill>
          <a:ln>
            <a:solidFill>
              <a:srgbClr val="3465a4"/>
            </a:solid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Arial"/>
                <a:ea typeface="DejaVu Sans"/>
              </a:rPr>
              <a:t>DevOps Team</a:t>
            </a:r>
            <a:endParaRPr/>
          </a:p>
        </p:txBody>
      </p:sp>
      <p:sp>
        <p:nvSpPr>
          <p:cNvPr id="147" name="CustomShape 3"/>
          <p:cNvSpPr/>
          <p:nvPr/>
        </p:nvSpPr>
        <p:spPr>
          <a:xfrm>
            <a:off x="457200" y="1130760"/>
            <a:ext cx="8228880" cy="9716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Arial"/>
              </a:rPr>
              <a:t>How: Cloud</a:t>
            </a:r>
            <a:endParaRPr/>
          </a:p>
        </p:txBody>
      </p:sp>
      <p:sp>
        <p:nvSpPr>
          <p:cNvPr id="148" name="CustomShape 4"/>
          <p:cNvSpPr/>
          <p:nvPr/>
        </p:nvSpPr>
        <p:spPr>
          <a:xfrm>
            <a:off x="3826440" y="4201200"/>
            <a:ext cx="1490760" cy="13842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Cloud &amp; App</a:t>
            </a:r>
            <a:endParaRPr/>
          </a:p>
          <a:p>
            <a:pPr algn="ctr">
              <a:lnSpc>
                <a:spcPct val="100000"/>
              </a:lnSpc>
            </a:pPr>
            <a:r>
              <a:rPr lang="en-US" strike="noStrike">
                <a:solidFill>
                  <a:srgbClr val="000000"/>
                </a:solidFill>
                <a:latin typeface="Arial"/>
                <a:ea typeface="DejaVu Sans"/>
              </a:rPr>
              <a:t>Infrastructure</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457200" y="1130760"/>
            <a:ext cx="8228880" cy="9716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Arial"/>
              </a:rPr>
              <a:t>How : Cloud : Team</a:t>
            </a:r>
            <a:endParaRPr/>
          </a:p>
        </p:txBody>
      </p:sp>
      <p:sp>
        <p:nvSpPr>
          <p:cNvPr id="150" name="CustomShape 2"/>
          <p:cNvSpPr/>
          <p:nvPr/>
        </p:nvSpPr>
        <p:spPr>
          <a:xfrm>
            <a:off x="457200" y="2287800"/>
            <a:ext cx="8228880" cy="3823200"/>
          </a:xfrm>
          <a:prstGeom prst="rect">
            <a:avLst/>
          </a:prstGeom>
          <a:noFill/>
          <a:ln>
            <a:noFill/>
          </a:ln>
        </p:spPr>
        <p:style>
          <a:lnRef idx="0"/>
          <a:fillRef idx="0"/>
          <a:effectRef idx="0"/>
          <a:fontRef idx="minor"/>
        </p:style>
        <p:txBody>
          <a:bodyPr lIns="90000" rIns="90000" tIns="45000" bIns="45000"/>
          <a:p>
            <a:pPr>
              <a:lnSpc>
                <a:spcPct val="110000"/>
              </a:lnSpc>
              <a:buFont typeface="Arial"/>
              <a:buChar char="•"/>
            </a:pPr>
            <a:r>
              <a:rPr lang="en-US" sz="2400" strike="noStrike">
                <a:solidFill>
                  <a:srgbClr val="000000"/>
                </a:solidFill>
                <a:latin typeface="Arial"/>
                <a:ea typeface="DejaVu Sans"/>
              </a:rPr>
              <a:t>People!</a:t>
            </a:r>
            <a:endParaRPr/>
          </a:p>
          <a:p>
            <a:pPr lvl="1">
              <a:lnSpc>
                <a:spcPct val="110000"/>
              </a:lnSpc>
              <a:buSzPct val="45000"/>
              <a:buFont typeface="StarSymbol"/>
              <a:buChar char=""/>
            </a:pPr>
            <a:r>
              <a:rPr lang="en-US" sz="2400" strike="noStrike">
                <a:solidFill>
                  <a:srgbClr val="000000"/>
                </a:solidFill>
                <a:latin typeface="Arial"/>
                <a:ea typeface="DejaVu Sans"/>
              </a:rPr>
              <a:t>Hiring!</a:t>
            </a:r>
            <a:endParaRPr/>
          </a:p>
          <a:p>
            <a:pPr lvl="1">
              <a:lnSpc>
                <a:spcPct val="110000"/>
              </a:lnSpc>
              <a:buSzPct val="45000"/>
              <a:buFont typeface="StarSymbol"/>
              <a:buChar char=""/>
            </a:pPr>
            <a:r>
              <a:rPr lang="en-US" sz="2400" strike="noStrike">
                <a:solidFill>
                  <a:srgbClr val="000000"/>
                </a:solidFill>
                <a:latin typeface="Arial"/>
                <a:ea typeface="DejaVu Sans"/>
              </a:rPr>
              <a:t>Looking for Cassandra, NoSQL, big data, cloud engineering, high availabilty rockstars!</a:t>
            </a:r>
            <a:endParaRPr/>
          </a:p>
          <a:p>
            <a:pPr lvl="1">
              <a:lnSpc>
                <a:spcPct val="110000"/>
              </a:lnSpc>
              <a:buSzPct val="45000"/>
              <a:buFont typeface="StarSymbol"/>
              <a:buChar char=""/>
            </a:pPr>
            <a:r>
              <a:rPr lang="en-US" sz="2400" strike="noStrike">
                <a:solidFill>
                  <a:srgbClr val="000000"/>
                </a:solidFill>
                <a:latin typeface="Arial"/>
                <a:ea typeface="DejaVu Sans"/>
              </a:rPr>
              <a:t>Looking for machine learning experts!</a:t>
            </a:r>
            <a:endParaRPr/>
          </a:p>
          <a:p>
            <a:pPr>
              <a:lnSpc>
                <a:spcPct val="110000"/>
              </a:lnSpc>
              <a:buFont typeface="Arial"/>
              <a:buChar char="•"/>
            </a:pPr>
            <a:r>
              <a:rPr lang="en-US" sz="2400" strike="noStrike">
                <a:solidFill>
                  <a:srgbClr val="000000"/>
                </a:solidFill>
                <a:latin typeface="Arial"/>
                <a:ea typeface="DejaVu Sans"/>
              </a:rPr>
              <a:t>Software: git, chef, scrum/sprint planning tools</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2532600" y="2242080"/>
            <a:ext cx="4078440" cy="3767400"/>
          </a:xfrm>
          <a:prstGeom prst="ellipse">
            <a:avLst/>
          </a:prstGeom>
          <a:solidFill>
            <a:srgbClr val="cfe7f5"/>
          </a:solidFill>
          <a:ln>
            <a:solidFill>
              <a:srgbClr val="3465a4"/>
            </a:solid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Arial"/>
                <a:ea typeface="DejaVu Sans"/>
              </a:rPr>
              <a:t>Strategy</a:t>
            </a:r>
            <a:endParaRPr/>
          </a:p>
        </p:txBody>
      </p:sp>
      <p:sp>
        <p:nvSpPr>
          <p:cNvPr id="152" name="CustomShape 2"/>
          <p:cNvSpPr/>
          <p:nvPr/>
        </p:nvSpPr>
        <p:spPr>
          <a:xfrm>
            <a:off x="3186360" y="3266640"/>
            <a:ext cx="2770920" cy="2559960"/>
          </a:xfrm>
          <a:prstGeom prst="ellipse">
            <a:avLst/>
          </a:prstGeom>
          <a:solidFill>
            <a:srgbClr val="99ccff"/>
          </a:solidFill>
          <a:ln>
            <a:solidFill>
              <a:srgbClr val="3465a4"/>
            </a:solid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Arial"/>
                <a:ea typeface="DejaVu Sans"/>
              </a:rPr>
              <a:t>DevOps Team</a:t>
            </a:r>
            <a:endParaRPr/>
          </a:p>
        </p:txBody>
      </p:sp>
      <p:sp>
        <p:nvSpPr>
          <p:cNvPr id="153" name="CustomShape 3"/>
          <p:cNvSpPr/>
          <p:nvPr/>
        </p:nvSpPr>
        <p:spPr>
          <a:xfrm>
            <a:off x="457200" y="1130760"/>
            <a:ext cx="8228880" cy="9716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Arial"/>
              </a:rPr>
              <a:t>How: Cloud</a:t>
            </a:r>
            <a:endParaRPr/>
          </a:p>
        </p:txBody>
      </p:sp>
      <p:sp>
        <p:nvSpPr>
          <p:cNvPr id="154" name="CustomShape 4"/>
          <p:cNvSpPr/>
          <p:nvPr/>
        </p:nvSpPr>
        <p:spPr>
          <a:xfrm>
            <a:off x="3826440" y="4201200"/>
            <a:ext cx="1490760" cy="13842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Cloud &amp; App</a:t>
            </a:r>
            <a:endParaRPr/>
          </a:p>
          <a:p>
            <a:pPr algn="ctr">
              <a:lnSpc>
                <a:spcPct val="100000"/>
              </a:lnSpc>
            </a:pPr>
            <a:r>
              <a:rPr lang="en-US" strike="noStrike">
                <a:solidFill>
                  <a:srgbClr val="000000"/>
                </a:solidFill>
                <a:latin typeface="Arial"/>
                <a:ea typeface="DejaVu Sans"/>
              </a:rPr>
              <a:t>Infrastructure</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457200" y="1130760"/>
            <a:ext cx="8228880" cy="9716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Arial"/>
              </a:rPr>
              <a:t>How : Cloud : Strategy</a:t>
            </a:r>
            <a:endParaRPr/>
          </a:p>
        </p:txBody>
      </p:sp>
      <p:sp>
        <p:nvSpPr>
          <p:cNvPr id="156" name="CustomShape 2"/>
          <p:cNvSpPr/>
          <p:nvPr/>
        </p:nvSpPr>
        <p:spPr>
          <a:xfrm>
            <a:off x="457200" y="2287800"/>
            <a:ext cx="8228880" cy="3823200"/>
          </a:xfrm>
          <a:prstGeom prst="rect">
            <a:avLst/>
          </a:prstGeom>
          <a:noFill/>
          <a:ln>
            <a:noFill/>
          </a:ln>
        </p:spPr>
        <p:style>
          <a:lnRef idx="0"/>
          <a:fillRef idx="0"/>
          <a:effectRef idx="0"/>
          <a:fontRef idx="minor"/>
        </p:style>
        <p:txBody>
          <a:bodyPr lIns="90000" rIns="90000" tIns="45000" bIns="45000"/>
          <a:p>
            <a:pPr>
              <a:lnSpc>
                <a:spcPct val="110000"/>
              </a:lnSpc>
              <a:buFont typeface="Arial"/>
              <a:buChar char="•"/>
            </a:pPr>
            <a:r>
              <a:rPr lang="en-US" sz="2400" strike="noStrike">
                <a:solidFill>
                  <a:srgbClr val="000000"/>
                </a:solidFill>
                <a:latin typeface="Arial"/>
                <a:ea typeface="DejaVu Sans"/>
              </a:rPr>
              <a:t>Must think about global scale</a:t>
            </a:r>
            <a:endParaRPr/>
          </a:p>
          <a:p>
            <a:pPr>
              <a:lnSpc>
                <a:spcPct val="110000"/>
              </a:lnSpc>
              <a:buFont typeface="Arial"/>
              <a:buChar char="•"/>
            </a:pPr>
            <a:r>
              <a:rPr lang="en-US" sz="2400" strike="noStrike">
                <a:solidFill>
                  <a:srgbClr val="000000"/>
                </a:solidFill>
                <a:latin typeface="Arial"/>
                <a:ea typeface="DejaVu Sans"/>
              </a:rPr>
              <a:t>Must be budget/cost sensitive</a:t>
            </a:r>
            <a:endParaRPr/>
          </a:p>
          <a:p>
            <a:pPr>
              <a:lnSpc>
                <a:spcPct val="110000"/>
              </a:lnSpc>
              <a:buFont typeface="Arial"/>
              <a:buChar char="•"/>
            </a:pPr>
            <a:r>
              <a:rPr lang="en-US" sz="2400" strike="noStrike">
                <a:solidFill>
                  <a:srgbClr val="000000"/>
                </a:solidFill>
                <a:latin typeface="Arial"/>
                <a:ea typeface="DejaVu Sans"/>
              </a:rPr>
              <a:t>Must be risk averse</a:t>
            </a:r>
            <a:endParaRPr/>
          </a:p>
          <a:p>
            <a:pPr>
              <a:lnSpc>
                <a:spcPct val="110000"/>
              </a:lnSpc>
              <a:buFont typeface="Arial"/>
              <a:buChar char="•"/>
            </a:pPr>
            <a:r>
              <a:rPr lang="en-US" sz="2400" strike="noStrike">
                <a:solidFill>
                  <a:srgbClr val="000000"/>
                </a:solidFill>
                <a:latin typeface="Arial"/>
                <a:ea typeface="DejaVu Sans"/>
              </a:rPr>
              <a:t>Must think about the future!</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457200" y="1130760"/>
            <a:ext cx="8228880" cy="9716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Arial"/>
              </a:rPr>
              <a:t>Belt AND Suspenders!</a:t>
            </a:r>
            <a:endParaRPr/>
          </a:p>
        </p:txBody>
      </p:sp>
      <p:sp>
        <p:nvSpPr>
          <p:cNvPr id="158" name="CustomShape 2"/>
          <p:cNvSpPr/>
          <p:nvPr/>
        </p:nvSpPr>
        <p:spPr>
          <a:xfrm>
            <a:off x="457200" y="2287800"/>
            <a:ext cx="8228880" cy="3823200"/>
          </a:xfrm>
          <a:prstGeom prst="rect">
            <a:avLst/>
          </a:prstGeom>
          <a:noFill/>
          <a:ln>
            <a:noFill/>
          </a:ln>
        </p:spPr>
        <p:style>
          <a:lnRef idx="0"/>
          <a:fillRef idx="0"/>
          <a:effectRef idx="0"/>
          <a:fontRef idx="minor"/>
        </p:style>
        <p:txBody>
          <a:bodyPr lIns="90000" rIns="90000" tIns="45000" bIns="45000"/>
          <a:p>
            <a:pPr>
              <a:lnSpc>
                <a:spcPct val="110000"/>
              </a:lnSpc>
              <a:buFont typeface="Arial"/>
              <a:buChar char="•"/>
            </a:pPr>
            <a:r>
              <a:rPr lang="en-US" sz="2400" strike="noStrike">
                <a:solidFill>
                  <a:srgbClr val="000000"/>
                </a:solidFill>
                <a:latin typeface="Arial"/>
                <a:ea typeface="DejaVu Sans"/>
              </a:rPr>
              <a:t>Build cloud &amp; app infrastructure to be portable</a:t>
            </a:r>
            <a:endParaRPr/>
          </a:p>
          <a:p>
            <a:pPr>
              <a:lnSpc>
                <a:spcPct val="110000"/>
              </a:lnSpc>
              <a:buFont typeface="Arial"/>
              <a:buChar char="•"/>
            </a:pPr>
            <a:r>
              <a:rPr lang="en-US" sz="2400" strike="noStrike">
                <a:solidFill>
                  <a:srgbClr val="000000"/>
                </a:solidFill>
                <a:latin typeface="Arial"/>
                <a:ea typeface="DejaVu Sans"/>
              </a:rPr>
              <a:t>Avoid vendor lock-in, but find right balance</a:t>
            </a:r>
            <a:endParaRPr/>
          </a:p>
          <a:p>
            <a:pPr>
              <a:lnSpc>
                <a:spcPct val="110000"/>
              </a:lnSpc>
              <a:buFont typeface="Arial"/>
              <a:buChar char="•"/>
            </a:pPr>
            <a:r>
              <a:rPr lang="en-US" sz="2400" strike="noStrike">
                <a:solidFill>
                  <a:srgbClr val="000000"/>
                </a:solidFill>
                <a:latin typeface="Arial"/>
                <a:ea typeface="DejaVu Sans"/>
              </a:rPr>
              <a:t>Nothing worse than rigid infrastructure</a:t>
            </a:r>
            <a:endParaRPr/>
          </a:p>
          <a:p>
            <a:pPr>
              <a:lnSpc>
                <a:spcPct val="110000"/>
              </a:lnSpc>
              <a:buFont typeface="Arial"/>
              <a:buChar char="•"/>
            </a:pPr>
            <a:r>
              <a:rPr lang="en-US" sz="2400" strike="noStrike">
                <a:solidFill>
                  <a:srgbClr val="000000"/>
                </a:solidFill>
                <a:latin typeface="Arial"/>
                <a:ea typeface="DejaVu Sans"/>
              </a:rPr>
              <a:t>So our pants don't fall down :-)</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700560" y="1829160"/>
            <a:ext cx="7679880" cy="1427040"/>
          </a:xfrm>
          <a:prstGeom prst="rect">
            <a:avLst/>
          </a:prstGeom>
          <a:noFill/>
          <a:ln>
            <a:noFill/>
          </a:ln>
        </p:spPr>
        <p:style>
          <a:lnRef idx="0"/>
          <a:fillRef idx="0"/>
          <a:effectRef idx="0"/>
          <a:fontRef idx="minor"/>
        </p:style>
        <p:txBody>
          <a:bodyPr lIns="90000" rIns="90000" tIns="45000" bIns="45000"/>
          <a:p>
            <a:pPr>
              <a:lnSpc>
                <a:spcPct val="100000"/>
              </a:lnSpc>
            </a:pPr>
            <a:r>
              <a:rPr lang="en-US" sz="3600" strike="noStrike">
                <a:solidFill>
                  <a:srgbClr val="ffffff"/>
                </a:solidFill>
                <a:latin typeface="Arial"/>
              </a:rPr>
              <a:t>Bose Connected Music</a:t>
            </a:r>
            <a:endParaRPr/>
          </a:p>
          <a:p>
            <a:pPr>
              <a:lnSpc>
                <a:spcPct val="100000"/>
              </a:lnSpc>
            </a:pPr>
            <a:r>
              <a:rPr lang="en-US" sz="3600" strike="noStrike">
                <a:solidFill>
                  <a:srgbClr val="ffffff"/>
                </a:solidFill>
                <a:latin typeface="Arial"/>
              </a:rPr>
              <a:t>Cloud Infrastructure, Team, Strategy</a:t>
            </a:r>
            <a:endParaRPr/>
          </a:p>
        </p:txBody>
      </p:sp>
      <p:sp>
        <p:nvSpPr>
          <p:cNvPr id="123" name="CustomShape 2"/>
          <p:cNvSpPr/>
          <p:nvPr/>
        </p:nvSpPr>
        <p:spPr>
          <a:xfrm>
            <a:off x="700560" y="3777840"/>
            <a:ext cx="3893040" cy="1356480"/>
          </a:xfrm>
          <a:prstGeom prst="rect">
            <a:avLst/>
          </a:prstGeom>
          <a:noFill/>
          <a:ln>
            <a:noFill/>
          </a:ln>
        </p:spPr>
        <p:style>
          <a:lnRef idx="0"/>
          <a:fillRef idx="0"/>
          <a:effectRef idx="0"/>
          <a:fontRef idx="minor"/>
        </p:style>
        <p:txBody>
          <a:bodyPr lIns="90000" rIns="90000" tIns="45000" bIns="45000" anchor="b"/>
          <a:p>
            <a:pPr>
              <a:lnSpc>
                <a:spcPct val="100000"/>
              </a:lnSpc>
            </a:pPr>
            <a:r>
              <a:rPr lang="en-US" strike="noStrike">
                <a:solidFill>
                  <a:srgbClr val="a2a1a4"/>
                </a:solidFill>
                <a:latin typeface="Arial"/>
              </a:rPr>
              <a:t>Josh West &lt;josh_west@bose.com&gt;</a:t>
            </a:r>
            <a:endParaRPr/>
          </a:p>
          <a:p>
            <a:pPr>
              <a:lnSpc>
                <a:spcPct val="100000"/>
              </a:lnSpc>
            </a:pPr>
            <a:r>
              <a:rPr lang="en-US" strike="noStrike">
                <a:solidFill>
                  <a:srgbClr val="a2a1a4"/>
                </a:solidFill>
                <a:latin typeface="Arial"/>
              </a:rPr>
              <a:t>Cloud Architect</a:t>
            </a:r>
            <a:endParaRPr/>
          </a:p>
          <a:p>
            <a:pPr>
              <a:lnSpc>
                <a:spcPct val="100000"/>
              </a:lnSpc>
            </a:pPr>
            <a:r>
              <a:rPr lang="en-US" strike="noStrike">
                <a:solidFill>
                  <a:srgbClr val="a2a1a4"/>
                </a:solidFill>
                <a:latin typeface="Arial"/>
              </a:rPr>
              <a:t>Home Entertainment Division</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457200" y="1130760"/>
            <a:ext cx="8228880" cy="9716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Arial"/>
              </a:rPr>
              <a:t>(Not) Invented Here Syndrome</a:t>
            </a:r>
            <a:endParaRPr/>
          </a:p>
        </p:txBody>
      </p:sp>
      <p:sp>
        <p:nvSpPr>
          <p:cNvPr id="160" name="CustomShape 2"/>
          <p:cNvSpPr/>
          <p:nvPr/>
        </p:nvSpPr>
        <p:spPr>
          <a:xfrm>
            <a:off x="457200" y="2287800"/>
            <a:ext cx="8228880" cy="3823200"/>
          </a:xfrm>
          <a:prstGeom prst="rect">
            <a:avLst/>
          </a:prstGeom>
          <a:noFill/>
          <a:ln>
            <a:noFill/>
          </a:ln>
        </p:spPr>
        <p:style>
          <a:lnRef idx="0"/>
          <a:fillRef idx="0"/>
          <a:effectRef idx="0"/>
          <a:fontRef idx="minor"/>
        </p:style>
        <p:txBody>
          <a:bodyPr lIns="90000" rIns="90000" tIns="45000" bIns="45000"/>
          <a:p>
            <a:pPr>
              <a:lnSpc>
                <a:spcPct val="110000"/>
              </a:lnSpc>
              <a:buFont typeface="Arial"/>
              <a:buChar char="•"/>
            </a:pPr>
            <a:r>
              <a:rPr lang="en-US" sz="2400" strike="noStrike">
                <a:solidFill>
                  <a:srgbClr val="000000"/>
                </a:solidFill>
                <a:latin typeface="Arial"/>
                <a:ea typeface="DejaVu Sans"/>
              </a:rPr>
              <a:t>With invent of {I,P,M,S}aaS, now seeing IHS</a:t>
            </a:r>
            <a:endParaRPr/>
          </a:p>
          <a:p>
            <a:pPr>
              <a:lnSpc>
                <a:spcPct val="110000"/>
              </a:lnSpc>
              <a:buFont typeface="Arial"/>
              <a:buChar char="•"/>
            </a:pPr>
            <a:r>
              <a:rPr lang="en-US" sz="2400" strike="noStrike">
                <a:solidFill>
                  <a:srgbClr val="000000"/>
                </a:solidFill>
                <a:latin typeface="Arial"/>
                <a:ea typeface="DejaVu Sans"/>
              </a:rPr>
              <a:t>Bad trap, but easy to fall into:</a:t>
            </a:r>
            <a:endParaRPr/>
          </a:p>
          <a:p>
            <a:pPr lvl="1">
              <a:lnSpc>
                <a:spcPct val="110000"/>
              </a:lnSpc>
              <a:buSzPct val="45000"/>
              <a:buFont typeface="StarSymbol"/>
              <a:buChar char=""/>
            </a:pPr>
            <a:r>
              <a:rPr lang="en-US" sz="2400" strike="noStrike">
                <a:solidFill>
                  <a:srgbClr val="000000"/>
                </a:solidFill>
                <a:latin typeface="Arial"/>
                <a:ea typeface="DejaVu Sans"/>
              </a:rPr>
              <a:t>Vendor and solution lock-in</a:t>
            </a:r>
            <a:endParaRPr/>
          </a:p>
          <a:p>
            <a:pPr lvl="1">
              <a:lnSpc>
                <a:spcPct val="110000"/>
              </a:lnSpc>
              <a:buSzPct val="45000"/>
              <a:buFont typeface="StarSymbol"/>
              <a:buChar char=""/>
            </a:pPr>
            <a:r>
              <a:rPr lang="en-US" sz="2400" strike="noStrike">
                <a:solidFill>
                  <a:srgbClr val="000000"/>
                </a:solidFill>
                <a:latin typeface="Arial"/>
                <a:ea typeface="DejaVu Sans"/>
              </a:rPr>
              <a:t>Great for startups (few people, no time)</a:t>
            </a:r>
            <a:endParaRPr/>
          </a:p>
          <a:p>
            <a:pPr lvl="1">
              <a:lnSpc>
                <a:spcPct val="110000"/>
              </a:lnSpc>
              <a:buSzPct val="45000"/>
              <a:buFont typeface="StarSymbol"/>
              <a:buChar char=""/>
            </a:pPr>
            <a:r>
              <a:rPr lang="en-US" sz="2400" strike="noStrike">
                <a:solidFill>
                  <a:srgbClr val="000000"/>
                </a:solidFill>
                <a:latin typeface="Arial"/>
                <a:ea typeface="DejaVu Sans"/>
              </a:rPr>
              <a:t>We are not a startup.</a:t>
            </a:r>
            <a:endParaRPr/>
          </a:p>
          <a:p>
            <a:pPr lvl="1">
              <a:lnSpc>
                <a:spcPct val="110000"/>
              </a:lnSpc>
              <a:buSzPct val="45000"/>
              <a:buFont typeface="StarSymbol"/>
              <a:buChar char=""/>
            </a:pPr>
            <a:r>
              <a:rPr lang="en-US" sz="2400" strike="noStrike">
                <a:solidFill>
                  <a:srgbClr val="000000"/>
                </a:solidFill>
                <a:latin typeface="Arial"/>
                <a:ea typeface="DejaVu Sans"/>
              </a:rPr>
              <a:t>We can have the expertise to “Do It Right”™</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457200" y="1130760"/>
            <a:ext cx="8228880" cy="9716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Arial"/>
              </a:rPr>
              <a:t>Cloud Strategy</a:t>
            </a:r>
            <a:endParaRPr/>
          </a:p>
        </p:txBody>
      </p:sp>
      <p:sp>
        <p:nvSpPr>
          <p:cNvPr id="162" name="CustomShape 2"/>
          <p:cNvSpPr/>
          <p:nvPr/>
        </p:nvSpPr>
        <p:spPr>
          <a:xfrm>
            <a:off x="457200" y="2287800"/>
            <a:ext cx="8228880" cy="3823200"/>
          </a:xfrm>
          <a:prstGeom prst="rect">
            <a:avLst/>
          </a:prstGeom>
          <a:noFill/>
          <a:ln>
            <a:noFill/>
          </a:ln>
        </p:spPr>
        <p:style>
          <a:lnRef idx="0"/>
          <a:fillRef idx="0"/>
          <a:effectRef idx="0"/>
          <a:fontRef idx="minor"/>
        </p:style>
        <p:txBody>
          <a:bodyPr lIns="90000" rIns="90000" tIns="45000" bIns="45000"/>
          <a:p>
            <a:pPr>
              <a:lnSpc>
                <a:spcPct val="110000"/>
              </a:lnSpc>
              <a:buFont typeface="Arial"/>
              <a:buChar char="•"/>
            </a:pPr>
            <a:r>
              <a:rPr lang="en-US" sz="2400" strike="noStrike">
                <a:solidFill>
                  <a:srgbClr val="000000"/>
                </a:solidFill>
                <a:latin typeface="Arial"/>
                <a:ea typeface="DejaVu Sans"/>
              </a:rPr>
              <a:t>Multiple cloud providers, at the same time</a:t>
            </a:r>
            <a:endParaRPr/>
          </a:p>
        </p:txBody>
      </p:sp>
      <p:pic>
        <p:nvPicPr>
          <p:cNvPr id="163" name="" descr=""/>
          <p:cNvPicPr/>
          <p:nvPr/>
        </p:nvPicPr>
        <p:blipFill>
          <a:blip r:embed="rId1"/>
          <a:stretch/>
        </p:blipFill>
        <p:spPr>
          <a:xfrm>
            <a:off x="960480" y="3200400"/>
            <a:ext cx="2057040" cy="2057040"/>
          </a:xfrm>
          <a:prstGeom prst="rect">
            <a:avLst/>
          </a:prstGeom>
          <a:ln>
            <a:noFill/>
          </a:ln>
        </p:spPr>
      </p:pic>
      <p:pic>
        <p:nvPicPr>
          <p:cNvPr id="164" name="" descr=""/>
          <p:cNvPicPr/>
          <p:nvPr/>
        </p:nvPicPr>
        <p:blipFill>
          <a:blip r:embed="rId2"/>
          <a:stretch/>
        </p:blipFill>
        <p:spPr>
          <a:xfrm>
            <a:off x="5120640" y="3610440"/>
            <a:ext cx="3244680" cy="1235880"/>
          </a:xfrm>
          <a:prstGeom prst="rect">
            <a:avLst/>
          </a:prstGeom>
          <a:ln>
            <a:noFill/>
          </a:ln>
        </p:spPr>
      </p:pic>
      <p:pic>
        <p:nvPicPr>
          <p:cNvPr id="165" name="" descr=""/>
          <p:cNvPicPr/>
          <p:nvPr/>
        </p:nvPicPr>
        <p:blipFill>
          <a:blip r:embed="rId3"/>
          <a:stretch/>
        </p:blipFill>
        <p:spPr>
          <a:xfrm>
            <a:off x="3108960" y="3474720"/>
            <a:ext cx="1593360" cy="141732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457200" y="1130760"/>
            <a:ext cx="8228880" cy="9716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Arial"/>
              </a:rPr>
              <a:t>Bose Connected Music Project</a:t>
            </a:r>
            <a:endParaRPr/>
          </a:p>
        </p:txBody>
      </p:sp>
      <p:sp>
        <p:nvSpPr>
          <p:cNvPr id="125" name="CustomShape 2"/>
          <p:cNvSpPr/>
          <p:nvPr/>
        </p:nvSpPr>
        <p:spPr>
          <a:xfrm>
            <a:off x="457200" y="2287800"/>
            <a:ext cx="8228880" cy="3823200"/>
          </a:xfrm>
          <a:prstGeom prst="rect">
            <a:avLst/>
          </a:prstGeom>
          <a:noFill/>
          <a:ln>
            <a:noFill/>
          </a:ln>
        </p:spPr>
        <p:style>
          <a:lnRef idx="0"/>
          <a:fillRef idx="0"/>
          <a:effectRef idx="0"/>
          <a:fontRef idx="minor"/>
        </p:style>
        <p:txBody>
          <a:bodyPr lIns="90000" rIns="90000" tIns="45000" bIns="45000"/>
          <a:p>
            <a:pPr>
              <a:lnSpc>
                <a:spcPct val="110000"/>
              </a:lnSpc>
              <a:buFont typeface="Arial"/>
              <a:buChar char="•"/>
            </a:pPr>
            <a:r>
              <a:rPr lang="en-US" sz="2400" strike="noStrike">
                <a:solidFill>
                  <a:srgbClr val="000000"/>
                </a:solidFill>
                <a:latin typeface="Arial"/>
                <a:ea typeface="DejaVu Sans"/>
              </a:rPr>
              <a:t>Home Entertainment Division</a:t>
            </a:r>
            <a:endParaRPr/>
          </a:p>
          <a:p>
            <a:pPr>
              <a:lnSpc>
                <a:spcPct val="110000"/>
              </a:lnSpc>
              <a:buFont typeface="Arial"/>
              <a:buChar char="•"/>
            </a:pPr>
            <a:r>
              <a:rPr lang="en-US" sz="2400" strike="noStrike">
                <a:solidFill>
                  <a:srgbClr val="000000"/>
                </a:solidFill>
                <a:latin typeface="Arial"/>
                <a:ea typeface="DejaVu Sans"/>
              </a:rPr>
              <a:t>Research and Advanced Development</a:t>
            </a:r>
            <a:endParaRPr/>
          </a:p>
          <a:p>
            <a:pPr>
              <a:lnSpc>
                <a:spcPct val="110000"/>
              </a:lnSpc>
              <a:buFont typeface="Arial"/>
              <a:buChar char="•"/>
            </a:pPr>
            <a:r>
              <a:rPr lang="en-US" sz="2400" strike="noStrike">
                <a:solidFill>
                  <a:srgbClr val="000000"/>
                </a:solidFill>
                <a:latin typeface="Arial"/>
                <a:ea typeface="DejaVu Sans"/>
              </a:rPr>
              <a:t>Product Owner &amp; Manager:  Keith Martin</a:t>
            </a:r>
            <a:endParaRPr/>
          </a:p>
          <a:p>
            <a:pPr>
              <a:lnSpc>
                <a:spcPct val="110000"/>
              </a:lnSpc>
              <a:buFont typeface="Arial"/>
              <a:buChar char="•"/>
            </a:pPr>
            <a:r>
              <a:rPr lang="en-US" sz="2400" strike="noStrike">
                <a:solidFill>
                  <a:srgbClr val="000000"/>
                </a:solidFill>
                <a:latin typeface="Arial"/>
                <a:ea typeface="DejaVu Sans"/>
              </a:rPr>
              <a:t>Algorithms and Cloud Experience</a:t>
            </a:r>
            <a:endParaRPr/>
          </a:p>
          <a:p>
            <a:pPr>
              <a:lnSpc>
                <a:spcPct val="11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457200" y="1130760"/>
            <a:ext cx="8228880" cy="9716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Arial"/>
              </a:rPr>
              <a:t>ACE Organization</a:t>
            </a:r>
            <a:endParaRPr/>
          </a:p>
        </p:txBody>
      </p:sp>
      <p:pic>
        <p:nvPicPr>
          <p:cNvPr id="127" name="" descr=""/>
          <p:cNvPicPr/>
          <p:nvPr/>
        </p:nvPicPr>
        <p:blipFill>
          <a:blip r:embed="rId1"/>
          <a:stretch/>
        </p:blipFill>
        <p:spPr>
          <a:xfrm>
            <a:off x="548640" y="934200"/>
            <a:ext cx="8503560" cy="54666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2532600" y="2242080"/>
            <a:ext cx="4078440" cy="3767400"/>
          </a:xfrm>
          <a:prstGeom prst="ellipse">
            <a:avLst/>
          </a:prstGeom>
          <a:solidFill>
            <a:srgbClr val="cfe7f5"/>
          </a:solidFill>
          <a:ln>
            <a:solidFill>
              <a:srgbClr val="3465a4"/>
            </a:solid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Arial"/>
                <a:ea typeface="DejaVu Sans"/>
              </a:rPr>
              <a:t>Strategy</a:t>
            </a:r>
            <a:endParaRPr/>
          </a:p>
        </p:txBody>
      </p:sp>
      <p:sp>
        <p:nvSpPr>
          <p:cNvPr id="129" name="CustomShape 2"/>
          <p:cNvSpPr/>
          <p:nvPr/>
        </p:nvSpPr>
        <p:spPr>
          <a:xfrm>
            <a:off x="3186360" y="3266640"/>
            <a:ext cx="2770920" cy="2559960"/>
          </a:xfrm>
          <a:prstGeom prst="ellipse">
            <a:avLst/>
          </a:prstGeom>
          <a:solidFill>
            <a:srgbClr val="99ccff"/>
          </a:solidFill>
          <a:ln>
            <a:solidFill>
              <a:srgbClr val="3465a4"/>
            </a:solid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Arial"/>
                <a:ea typeface="DejaVu Sans"/>
              </a:rPr>
              <a:t>DevOps Team</a:t>
            </a:r>
            <a:endParaRPr/>
          </a:p>
        </p:txBody>
      </p:sp>
      <p:sp>
        <p:nvSpPr>
          <p:cNvPr id="130" name="CustomShape 3"/>
          <p:cNvSpPr/>
          <p:nvPr/>
        </p:nvSpPr>
        <p:spPr>
          <a:xfrm>
            <a:off x="457200" y="1130760"/>
            <a:ext cx="8228880" cy="9716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Arial"/>
              </a:rPr>
              <a:t>How: Cloud</a:t>
            </a:r>
            <a:endParaRPr/>
          </a:p>
        </p:txBody>
      </p:sp>
      <p:sp>
        <p:nvSpPr>
          <p:cNvPr id="131" name="CustomShape 4"/>
          <p:cNvSpPr/>
          <p:nvPr/>
        </p:nvSpPr>
        <p:spPr>
          <a:xfrm>
            <a:off x="3826440" y="4201200"/>
            <a:ext cx="1490760" cy="13842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Cloud &amp; App</a:t>
            </a:r>
            <a:endParaRPr/>
          </a:p>
          <a:p>
            <a:pPr algn="ctr">
              <a:lnSpc>
                <a:spcPct val="100000"/>
              </a:lnSpc>
            </a:pPr>
            <a:r>
              <a:rPr lang="en-US" strike="noStrike">
                <a:solidFill>
                  <a:srgbClr val="000000"/>
                </a:solidFill>
                <a:latin typeface="Arial"/>
                <a:ea typeface="DejaVu Sans"/>
              </a:rPr>
              <a:t>Infrastructure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457200" y="1130760"/>
            <a:ext cx="8228880" cy="9716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Arial"/>
              </a:rPr>
              <a:t>How : Cloud : Infrastructure</a:t>
            </a:r>
            <a:endParaRPr/>
          </a:p>
        </p:txBody>
      </p:sp>
      <p:sp>
        <p:nvSpPr>
          <p:cNvPr id="133" name="CustomShape 2"/>
          <p:cNvSpPr/>
          <p:nvPr/>
        </p:nvSpPr>
        <p:spPr>
          <a:xfrm>
            <a:off x="457200" y="2287800"/>
            <a:ext cx="8228880" cy="3823200"/>
          </a:xfrm>
          <a:prstGeom prst="rect">
            <a:avLst/>
          </a:prstGeom>
          <a:noFill/>
          <a:ln>
            <a:noFill/>
          </a:ln>
        </p:spPr>
        <p:style>
          <a:lnRef idx="0"/>
          <a:fillRef idx="0"/>
          <a:effectRef idx="0"/>
          <a:fontRef idx="minor"/>
        </p:style>
        <p:txBody>
          <a:bodyPr lIns="90000" rIns="90000" tIns="45000" bIns="45000"/>
          <a:p>
            <a:pPr>
              <a:lnSpc>
                <a:spcPct val="110000"/>
              </a:lnSpc>
              <a:buFont typeface="Arial"/>
              <a:buChar char="•"/>
            </a:pPr>
            <a:r>
              <a:rPr lang="en-US" sz="2400" strike="noStrike">
                <a:solidFill>
                  <a:srgbClr val="000000"/>
                </a:solidFill>
                <a:latin typeface="Arial"/>
                <a:ea typeface="DejaVu Sans"/>
              </a:rPr>
              <a:t>Introduction to Cloud Computing</a:t>
            </a:r>
            <a:endParaRPr/>
          </a:p>
          <a:p>
            <a:pPr>
              <a:lnSpc>
                <a:spcPct val="110000"/>
              </a:lnSpc>
              <a:buFont typeface="Arial"/>
              <a:buChar char="•"/>
            </a:pPr>
            <a:r>
              <a:rPr lang="en-US" sz="2400" strike="noStrike">
                <a:solidFill>
                  <a:srgbClr val="000000"/>
                </a:solidFill>
                <a:latin typeface="Arial"/>
                <a:ea typeface="DejaVu Sans"/>
              </a:rPr>
              <a:t>Infrastructure as a Service</a:t>
            </a:r>
            <a:endParaRPr/>
          </a:p>
          <a:p>
            <a:pPr>
              <a:lnSpc>
                <a:spcPct val="110000"/>
              </a:lnSpc>
              <a:buFont typeface="Arial"/>
              <a:buChar char="•"/>
            </a:pPr>
            <a:r>
              <a:rPr lang="en-US" sz="2400" strike="noStrike">
                <a:solidFill>
                  <a:srgbClr val="000000"/>
                </a:solidFill>
                <a:latin typeface="Arial"/>
                <a:ea typeface="DejaVu Sans"/>
              </a:rPr>
              <a:t>Amazon Web Services  </a:t>
            </a:r>
            <a:endParaRPr/>
          </a:p>
          <a:p>
            <a:pPr lvl="1">
              <a:lnSpc>
                <a:spcPct val="110000"/>
              </a:lnSpc>
              <a:buSzPct val="45000"/>
              <a:buFont typeface="StarSymbol"/>
              <a:buChar char="l"/>
            </a:pPr>
            <a:r>
              <a:rPr lang="en-US" sz="2400" strike="noStrike">
                <a:solidFill>
                  <a:srgbClr val="000000"/>
                </a:solidFill>
                <a:latin typeface="Arial"/>
                <a:ea typeface="DejaVu Sans"/>
              </a:rPr>
              <a:t>Pioneered IaaS in 2006 (Xen)</a:t>
            </a:r>
            <a:endParaRPr/>
          </a:p>
          <a:p>
            <a:pPr>
              <a:lnSpc>
                <a:spcPct val="110000"/>
              </a:lnSpc>
              <a:buFont typeface="Arial"/>
              <a:buChar char="•"/>
            </a:pPr>
            <a:r>
              <a:rPr lang="en-US" sz="2400" strike="noStrike">
                <a:solidFill>
                  <a:srgbClr val="000000"/>
                </a:solidFill>
                <a:latin typeface="Arial"/>
                <a:ea typeface="DejaVu Sans"/>
              </a:rPr>
              <a:t>Multiple cloud providers available today:</a:t>
            </a:r>
            <a:endParaRPr/>
          </a:p>
          <a:p>
            <a:pPr lvl="1">
              <a:lnSpc>
                <a:spcPct val="110000"/>
              </a:lnSpc>
              <a:buSzPct val="45000"/>
              <a:buFont typeface="StarSymbol"/>
              <a:buChar char="l"/>
            </a:pPr>
            <a:r>
              <a:rPr lang="en-US" sz="2400" strike="noStrike">
                <a:solidFill>
                  <a:srgbClr val="000000"/>
                </a:solidFill>
                <a:latin typeface="Arial"/>
                <a:ea typeface="DejaVu Sans"/>
              </a:rPr>
              <a:t>Microsoft Azure</a:t>
            </a:r>
            <a:endParaRPr/>
          </a:p>
          <a:p>
            <a:pPr lvl="1">
              <a:lnSpc>
                <a:spcPct val="110000"/>
              </a:lnSpc>
              <a:buSzPct val="45000"/>
              <a:buFont typeface="StarSymbol"/>
              <a:buChar char="l"/>
            </a:pPr>
            <a:r>
              <a:rPr lang="en-US" sz="2400" strike="noStrike">
                <a:solidFill>
                  <a:srgbClr val="000000"/>
                </a:solidFill>
                <a:latin typeface="Arial"/>
                <a:ea typeface="DejaVu Sans"/>
              </a:rPr>
              <a:t>Google Compute Engine</a:t>
            </a:r>
            <a:endParaRPr/>
          </a:p>
          <a:p>
            <a:pPr lvl="1">
              <a:lnSpc>
                <a:spcPct val="110000"/>
              </a:lnSpc>
              <a:buSzPct val="45000"/>
              <a:buFont typeface="StarSymbol"/>
              <a:buChar char="l"/>
            </a:pPr>
            <a:r>
              <a:rPr lang="en-US" sz="2400" strike="noStrike">
                <a:solidFill>
                  <a:srgbClr val="000000"/>
                </a:solidFill>
                <a:latin typeface="Arial"/>
                <a:ea typeface="DejaVu Sans"/>
              </a:rPr>
              <a:t>Rackspace Cloud, HP Helion, etc....</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457200" y="1130760"/>
            <a:ext cx="8228880" cy="9716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Arial"/>
              </a:rPr>
              <a:t>Jeff Bezos AWS Memo</a:t>
            </a:r>
            <a:endParaRPr/>
          </a:p>
        </p:txBody>
      </p:sp>
      <p:sp>
        <p:nvSpPr>
          <p:cNvPr id="135" name="CustomShape 2"/>
          <p:cNvSpPr/>
          <p:nvPr/>
        </p:nvSpPr>
        <p:spPr>
          <a:xfrm>
            <a:off x="457200" y="2287800"/>
            <a:ext cx="8228880" cy="3823200"/>
          </a:xfrm>
          <a:prstGeom prst="rect">
            <a:avLst/>
          </a:prstGeom>
          <a:noFill/>
          <a:ln>
            <a:noFill/>
          </a:ln>
        </p:spPr>
        <p:style>
          <a:lnRef idx="0"/>
          <a:fillRef idx="0"/>
          <a:effectRef idx="0"/>
          <a:fontRef idx="minor"/>
        </p:style>
        <p:txBody>
          <a:bodyPr lIns="90000" rIns="90000" tIns="45000" bIns="45000"/>
          <a:p>
            <a:pPr>
              <a:lnSpc>
                <a:spcPct val="110000"/>
              </a:lnSpc>
              <a:buSzPct val="45000"/>
              <a:buFont typeface="StarSymbol"/>
              <a:buChar char=""/>
            </a:pPr>
            <a:r>
              <a:rPr lang="en-US" sz="1600" strike="noStrike">
                <a:solidFill>
                  <a:srgbClr val="000000"/>
                </a:solidFill>
                <a:latin typeface="Arial"/>
                <a:ea typeface="DejaVu Sans"/>
              </a:rPr>
              <a:t>All teams will henceforth expose their data and functionality through service interfaces.</a:t>
            </a:r>
            <a:endParaRPr/>
          </a:p>
          <a:p>
            <a:pPr>
              <a:lnSpc>
                <a:spcPct val="110000"/>
              </a:lnSpc>
              <a:buSzPct val="45000"/>
              <a:buFont typeface="StarSymbol"/>
              <a:buChar char=""/>
            </a:pPr>
            <a:r>
              <a:rPr lang="en-US" sz="1600" strike="noStrike">
                <a:solidFill>
                  <a:srgbClr val="000000"/>
                </a:solidFill>
                <a:latin typeface="Arial"/>
                <a:ea typeface="DejaVu Sans"/>
              </a:rPr>
              <a:t>Teams must communicate with each other through these interfaces.</a:t>
            </a:r>
            <a:endParaRPr/>
          </a:p>
          <a:p>
            <a:pPr>
              <a:lnSpc>
                <a:spcPct val="110000"/>
              </a:lnSpc>
              <a:buSzPct val="45000"/>
              <a:buFont typeface="StarSymbol"/>
              <a:buChar char=""/>
            </a:pPr>
            <a:r>
              <a:rPr lang="en-US" sz="1600" strike="noStrike">
                <a:solidFill>
                  <a:srgbClr val="000000"/>
                </a:solidFill>
                <a:latin typeface="Arial"/>
                <a:ea typeface="DejaVu Sans"/>
              </a:rPr>
              <a:t>There will be no other form of inter-process communication allowed: no direct linking, no direct reads of another team’s data store, no shared-memory model, no back-doors whatsoever. The only communication allowed is via service interface calls over the network.</a:t>
            </a:r>
            <a:endParaRPr/>
          </a:p>
          <a:p>
            <a:pPr>
              <a:lnSpc>
                <a:spcPct val="110000"/>
              </a:lnSpc>
              <a:buSzPct val="45000"/>
              <a:buFont typeface="StarSymbol"/>
              <a:buChar char=""/>
            </a:pPr>
            <a:r>
              <a:rPr lang="en-US" sz="1600" strike="noStrike">
                <a:solidFill>
                  <a:srgbClr val="000000"/>
                </a:solidFill>
                <a:latin typeface="Arial"/>
                <a:ea typeface="DejaVu Sans"/>
              </a:rPr>
              <a:t>It doesn’t matter what technology they use.</a:t>
            </a:r>
            <a:endParaRPr/>
          </a:p>
          <a:p>
            <a:pPr>
              <a:lnSpc>
                <a:spcPct val="110000"/>
              </a:lnSpc>
              <a:buSzPct val="45000"/>
              <a:buFont typeface="StarSymbol"/>
              <a:buChar char=""/>
            </a:pPr>
            <a:r>
              <a:rPr lang="en-US" sz="1600" strike="noStrike">
                <a:solidFill>
                  <a:srgbClr val="000000"/>
                </a:solidFill>
                <a:latin typeface="Arial"/>
                <a:ea typeface="DejaVu Sans"/>
              </a:rPr>
              <a:t>All service interfaces, without exception, must be designed from the ground up to be externalizable. That is to say, the team must plan and design to be able to expose the interface to developers in the outside world. No exceptions.</a:t>
            </a:r>
            <a:endParaRPr/>
          </a:p>
          <a:p>
            <a:pPr>
              <a:lnSpc>
                <a:spcPct val="110000"/>
              </a:lnSpc>
              <a:buSzPct val="45000"/>
              <a:buFont typeface="StarSymbol"/>
              <a:buChar char=""/>
            </a:pPr>
            <a:r>
              <a:rPr b="1" i="1" lang="en-US" sz="1600" strike="noStrike">
                <a:solidFill>
                  <a:srgbClr val="000000"/>
                </a:solidFill>
                <a:latin typeface="Arial"/>
                <a:ea typeface="DejaVu Sans"/>
              </a:rPr>
              <a:t>Anyone who doesn’t do this will be fired.  Thank you; have a nice day! </a:t>
            </a:r>
            <a:endParaRPr/>
          </a:p>
          <a:p>
            <a:pPr>
              <a:lnSpc>
                <a:spcPct val="11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6" name="" descr=""/>
          <p:cNvPicPr/>
          <p:nvPr/>
        </p:nvPicPr>
        <p:blipFill>
          <a:blip r:embed="rId1"/>
          <a:stretch/>
        </p:blipFill>
        <p:spPr>
          <a:xfrm>
            <a:off x="0" y="549360"/>
            <a:ext cx="9143280" cy="58510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457200" y="1130760"/>
            <a:ext cx="8228880" cy="9716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Arial"/>
              </a:rPr>
              <a:t>Amazon Web Services Concepts</a:t>
            </a:r>
            <a:endParaRPr/>
          </a:p>
        </p:txBody>
      </p:sp>
      <p:sp>
        <p:nvSpPr>
          <p:cNvPr id="138" name="CustomShape 2"/>
          <p:cNvSpPr/>
          <p:nvPr/>
        </p:nvSpPr>
        <p:spPr>
          <a:xfrm>
            <a:off x="457200" y="2287800"/>
            <a:ext cx="8228880" cy="3823200"/>
          </a:xfrm>
          <a:prstGeom prst="rect">
            <a:avLst/>
          </a:prstGeom>
          <a:noFill/>
          <a:ln>
            <a:noFill/>
          </a:ln>
        </p:spPr>
        <p:style>
          <a:lnRef idx="0"/>
          <a:fillRef idx="0"/>
          <a:effectRef idx="0"/>
          <a:fontRef idx="minor"/>
        </p:style>
        <p:txBody>
          <a:bodyPr lIns="90000" rIns="90000" tIns="45000" bIns="45000"/>
          <a:p>
            <a:pPr>
              <a:lnSpc>
                <a:spcPct val="110000"/>
              </a:lnSpc>
              <a:buFont typeface="Arial"/>
              <a:buChar char="•"/>
            </a:pPr>
            <a:r>
              <a:rPr lang="en-US" sz="2400" strike="noStrike">
                <a:solidFill>
                  <a:srgbClr val="000000"/>
                </a:solidFill>
                <a:latin typeface="Arial"/>
                <a:ea typeface="DejaVu Sans"/>
              </a:rPr>
              <a:t>Instance:  virtual server</a:t>
            </a:r>
            <a:endParaRPr/>
          </a:p>
          <a:p>
            <a:pPr>
              <a:lnSpc>
                <a:spcPct val="110000"/>
              </a:lnSpc>
              <a:buFont typeface="Arial"/>
              <a:buChar char="•"/>
            </a:pPr>
            <a:r>
              <a:rPr lang="en-US" sz="2400" strike="noStrike">
                <a:solidFill>
                  <a:srgbClr val="000000"/>
                </a:solidFill>
                <a:latin typeface="Arial"/>
                <a:ea typeface="DejaVu Sans"/>
              </a:rPr>
              <a:t>Region:  collection of datacenters proximally located</a:t>
            </a:r>
            <a:endParaRPr/>
          </a:p>
          <a:p>
            <a:pPr>
              <a:lnSpc>
                <a:spcPct val="110000"/>
              </a:lnSpc>
              <a:buFont typeface="Arial"/>
              <a:buChar char="•"/>
            </a:pPr>
            <a:r>
              <a:rPr lang="en-US" sz="2400" strike="noStrike">
                <a:solidFill>
                  <a:srgbClr val="000000"/>
                </a:solidFill>
                <a:latin typeface="Arial"/>
                <a:ea typeface="DejaVu Sans"/>
              </a:rPr>
              <a:t>	</a:t>
            </a:r>
            <a:r>
              <a:rPr lang="en-US" sz="2400" strike="noStrike">
                <a:solidFill>
                  <a:srgbClr val="000000"/>
                </a:solidFill>
                <a:latin typeface="Arial"/>
                <a:ea typeface="DejaVu Sans"/>
              </a:rPr>
              <a:t>	</a:t>
            </a:r>
            <a:r>
              <a:rPr lang="en-US" sz="2400" strike="noStrike">
                <a:solidFill>
                  <a:srgbClr val="000000"/>
                </a:solidFill>
                <a:latin typeface="Arial"/>
                <a:ea typeface="DejaVu Sans"/>
              </a:rPr>
              <a:t>    </a:t>
            </a:r>
            <a:r>
              <a:rPr lang="en-US" sz="2400" strike="noStrike">
                <a:solidFill>
                  <a:srgbClr val="000000"/>
                </a:solidFill>
                <a:latin typeface="Arial"/>
                <a:ea typeface="DejaVu Sans"/>
              </a:rPr>
              <a:t>network is one fabric (connected)</a:t>
            </a:r>
            <a:endParaRPr/>
          </a:p>
          <a:p>
            <a:pPr>
              <a:lnSpc>
                <a:spcPct val="110000"/>
              </a:lnSpc>
              <a:buFont typeface="Arial"/>
              <a:buChar char="•"/>
            </a:pPr>
            <a:r>
              <a:rPr lang="en-US" sz="2400" strike="noStrike">
                <a:solidFill>
                  <a:srgbClr val="000000"/>
                </a:solidFill>
                <a:latin typeface="Arial"/>
                <a:ea typeface="DejaVu Sans"/>
              </a:rPr>
              <a:t>Availability Zone:  datacenter with a region</a:t>
            </a:r>
            <a:endParaRPr/>
          </a:p>
          <a:p>
            <a:pPr>
              <a:lnSpc>
                <a:spcPct val="110000"/>
              </a:lnSpc>
              <a:buFont typeface="Arial"/>
              <a:buChar char="•"/>
            </a:pPr>
            <a:r>
              <a:rPr lang="en-US" sz="2400" strike="noStrike">
                <a:solidFill>
                  <a:srgbClr val="000000"/>
                </a:solidFill>
                <a:latin typeface="Arial"/>
                <a:ea typeface="DejaVu Sans"/>
              </a:rPr>
              <a:t>Billing:  chaged based on usage</a:t>
            </a:r>
            <a:endParaRPr/>
          </a:p>
          <a:p>
            <a:pPr lvl="2">
              <a:lnSpc>
                <a:spcPct val="110000"/>
              </a:lnSpc>
              <a:buSzPct val="45000"/>
              <a:buFont typeface="StarSymbol"/>
              <a:buChar char="l"/>
            </a:pPr>
            <a:r>
              <a:rPr lang="en-US" sz="2400" strike="noStrike">
                <a:solidFill>
                  <a:srgbClr val="000000"/>
                </a:solidFill>
                <a:latin typeface="Arial"/>
                <a:ea typeface="DejaVu Sans"/>
              </a:rPr>
              <a:t>Cpu time</a:t>
            </a:r>
            <a:endParaRPr/>
          </a:p>
          <a:p>
            <a:pPr lvl="2">
              <a:lnSpc>
                <a:spcPct val="110000"/>
              </a:lnSpc>
              <a:buSzPct val="45000"/>
              <a:buFont typeface="StarSymbol"/>
              <a:buChar char="l"/>
            </a:pPr>
            <a:r>
              <a:rPr lang="en-US" sz="2400" strike="noStrike">
                <a:solidFill>
                  <a:srgbClr val="000000"/>
                </a:solidFill>
                <a:latin typeface="Arial"/>
                <a:ea typeface="DejaVu Sans"/>
              </a:rPr>
              <a:t>Network traffic</a:t>
            </a:r>
            <a:endParaRPr/>
          </a:p>
          <a:p>
            <a:pPr lvl="2">
              <a:lnSpc>
                <a:spcPct val="110000"/>
              </a:lnSpc>
              <a:buSzPct val="45000"/>
              <a:buFont typeface="StarSymbol"/>
              <a:buChar char="l"/>
            </a:pPr>
            <a:r>
              <a:rPr lang="en-US" sz="2400" strike="noStrike">
                <a:solidFill>
                  <a:srgbClr val="000000"/>
                </a:solidFill>
                <a:latin typeface="Arial"/>
                <a:ea typeface="DejaVu Sans"/>
              </a:rPr>
              <a:t>Storage</a:t>
            </a:r>
            <a:endParaRPr/>
          </a:p>
          <a:p>
            <a:pPr lvl="2">
              <a:lnSpc>
                <a:spcPct val="110000"/>
              </a:lnSpc>
              <a:buSzPct val="45000"/>
              <a:buFont typeface="StarSymbol"/>
              <a:buChar char="l"/>
            </a:pPr>
            <a:r>
              <a:rPr lang="en-US" sz="2400" strike="noStrike">
                <a:solidFill>
                  <a:srgbClr val="000000"/>
                </a:solidFill>
                <a:latin typeface="Arial"/>
                <a:ea typeface="DejaVu Sans"/>
              </a:rPr>
              <a:t>Everything and anything...</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