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8" r:id="rId2"/>
    <p:sldId id="341" r:id="rId3"/>
    <p:sldId id="340" r:id="rId4"/>
    <p:sldId id="311" r:id="rId5"/>
    <p:sldId id="342" r:id="rId6"/>
    <p:sldId id="335" r:id="rId7"/>
    <p:sldId id="338" r:id="rId8"/>
    <p:sldId id="336" r:id="rId9"/>
    <p:sldId id="318" r:id="rId10"/>
    <p:sldId id="320" r:id="rId11"/>
    <p:sldId id="323" r:id="rId12"/>
    <p:sldId id="322" r:id="rId13"/>
    <p:sldId id="325" r:id="rId14"/>
    <p:sldId id="326" r:id="rId15"/>
    <p:sldId id="343" r:id="rId16"/>
    <p:sldId id="339" r:id="rId1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756">
          <p15:clr>
            <a:srgbClr val="A4A3A4"/>
          </p15:clr>
        </p15:guide>
        <p15:guide id="5" orient="horz" pos="1080">
          <p15:clr>
            <a:srgbClr val="A4A3A4"/>
          </p15:clr>
        </p15:guide>
        <p15:guide id="6" orient="horz" pos="1404">
          <p15:clr>
            <a:srgbClr val="A4A3A4"/>
          </p15:clr>
        </p15:guide>
        <p15:guide id="7" orient="horz" pos="1296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5B923C"/>
    <a:srgbClr val="0680FF"/>
    <a:srgbClr val="0C2344"/>
    <a:srgbClr val="001835"/>
    <a:srgbClr val="121A2C"/>
    <a:srgbClr val="0E1523"/>
    <a:srgbClr val="0B1934"/>
    <a:srgbClr val="253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2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516" y="102"/>
      </p:cViewPr>
      <p:guideLst>
        <p:guide orient="horz" pos="1620"/>
        <p:guide orient="horz" pos="1188"/>
        <p:guide orient="horz" pos="972"/>
        <p:guide orient="horz" pos="756"/>
        <p:guide orient="horz" pos="1080"/>
        <p:guide orient="horz" pos="1404"/>
        <p:guide orient="horz" pos="1296"/>
        <p:guide orient="horz" pos="864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97C60F-F021-4CCC-B240-0948DBD5E4EB}" type="datetime1">
              <a:rPr lang="en-US" altLang="en-US"/>
              <a:pPr>
                <a:defRPr/>
              </a:pPr>
              <a:t>4/24/2017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6887871-E0DC-4759-B854-FF28B84142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77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532FE3-42F8-4F7D-AD5E-691B9EAE2F77}" type="datetime1">
              <a:rPr lang="en-US" altLang="en-US"/>
              <a:pPr>
                <a:defRPr/>
              </a:pPr>
              <a:t>4/24/2017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3A5CB4A-2813-4E64-BB36-F191F53CC4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371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500229-C362-4A8F-BD9F-AF7ED772938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3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82308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600" b="0" i="0" kern="0" cap="all" spc="150" baseline="0">
                <a:solidFill>
                  <a:schemeClr val="tx1"/>
                </a:solidFill>
                <a:latin typeface="Whitney Bold"/>
                <a:cs typeface="Whitney Bold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0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chemeClr val="tx1"/>
                </a:solidFill>
                <a:latin typeface="Whitney Book"/>
                <a:cs typeface="Whitney Book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all" spc="150" normalizeH="0" baseline="0">
                <a:solidFill>
                  <a:srgbClr val="0C2344"/>
                </a:solidFill>
                <a:latin typeface="Whitney Bold"/>
                <a:cs typeface="Whitney Bold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49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2016_UBCStandard_Signature_ReverseRGB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8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85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DF05370-E456-4A05-AABB-8BBF9D9FE8E2}" type="datetimeFigureOut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BBAC024-4D7F-4009-A12F-195273033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57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82308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600" b="0" i="0" kern="0" cap="all" spc="150" baseline="0">
                <a:solidFill>
                  <a:srgbClr val="FFFFFF"/>
                </a:solidFill>
                <a:latin typeface="Whitney Bold"/>
                <a:cs typeface="Whitney Bold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0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rgbClr val="FFFFFF"/>
                </a:solidFill>
                <a:latin typeface="Whitney Book"/>
                <a:cs typeface="Whitney Book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all" spc="150" normalizeH="0" baseline="0">
                <a:solidFill>
                  <a:srgbClr val="FFFFFF"/>
                </a:solidFill>
                <a:latin typeface="Whitney Bold"/>
                <a:cs typeface="Whitney Bold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03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59FB4321-9B6C-4AFA-A8D2-0C35E5593BAF}" type="slidenum">
              <a:rPr lang="en-US" altLang="en-US" sz="900" smtClean="0">
                <a:solidFill>
                  <a:srgbClr val="FFFFFF"/>
                </a:solidFill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pitchFamily="1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0601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3000" b="0" i="0" kern="0" cap="all" spc="150" baseline="0">
                <a:solidFill>
                  <a:schemeClr val="tx1"/>
                </a:solidFill>
                <a:latin typeface="Whitney Bold"/>
                <a:cs typeface="Whitney Bold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206D2A3E-A98B-404D-932E-8FADCE9D22A1}" type="slidenum">
              <a:rPr lang="en-US" altLang="en-US" sz="900" smtClean="0">
                <a:solidFill>
                  <a:srgbClr val="FFFFFF"/>
                </a:solidFill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pitchFamily="1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7" y="1131888"/>
            <a:ext cx="5430376" cy="10601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3000" b="0" i="0" kern="0" cap="all" spc="150" baseline="0">
                <a:solidFill>
                  <a:srgbClr val="FFFFFF"/>
                </a:solidFill>
                <a:latin typeface="Whitney Bold"/>
                <a:cs typeface="Whitney Bold"/>
              </a:defRPr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2E7A3858-6B20-4017-AB5F-66EAA042FB62}" type="slidenum">
              <a:rPr lang="en-US" altLang="en-US" sz="900" smtClean="0"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latin typeface="Whitney Book" pitchFamily="1" charset="0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0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0" i="0" u="none" strike="noStrike" kern="1200" cap="all" spc="15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Whitney Bold"/>
                <a:cs typeface="Whitney Bold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latin typeface="Whitney Medium"/>
                <a:cs typeface="Whitney Medium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latin typeface="Whitney Medium"/>
                <a:cs typeface="Whitney Medium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latin typeface="Whitney Book"/>
                <a:cs typeface="Whitney Book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Whitney Book"/>
                <a:cs typeface="Whitney Book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44EE567A-6C88-4609-B4A0-A0B7158C8B71}" type="slidenum">
              <a:rPr lang="en-US" altLang="en-US" sz="900" smtClean="0">
                <a:solidFill>
                  <a:srgbClr val="FFFFFF"/>
                </a:solidFill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pitchFamily="1" charset="0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0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 Bold"/>
                <a:cs typeface="Whitney Bold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  <a:latin typeface="Whitney Medium"/>
                <a:cs typeface="Whitney Medium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  <a:latin typeface="Whitney Medium"/>
                <a:cs typeface="Whitney Medium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212DBAB0-09CF-47C9-B6C8-61693F9C4097}" type="slidenum">
              <a:rPr lang="en-US" altLang="en-US" sz="900" smtClean="0"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latin typeface="Whitney Book" pitchFamily="1" charset="0"/>
            </a:endParaRPr>
          </a:p>
        </p:txBody>
      </p:sp>
      <p:pic>
        <p:nvPicPr>
          <p:cNvPr id="5" name="Picture 3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422275"/>
            <a:ext cx="3635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0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0" i="0" u="none" strike="noStrike" kern="1200" cap="all" spc="15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Whitney Bold"/>
                <a:cs typeface="Whitney Bold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latin typeface="Whitney Medium"/>
                <a:cs typeface="Whitney Medium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latin typeface="Whitney Medium"/>
                <a:cs typeface="Whitney Medium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latin typeface="Whitney Book"/>
                <a:cs typeface="Whitney Book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Whitney Book"/>
                <a:cs typeface="Whitney Book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 txBox="1">
            <a:spLocks/>
          </p:cNvSpPr>
          <p:nvPr userDrawn="1"/>
        </p:nvSpPr>
        <p:spPr>
          <a:xfrm flipH="1">
            <a:off x="8588375" y="4732338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2A73CF7E-E17A-4FC4-99E9-BC5590FD4C78}" type="slidenum">
              <a:rPr lang="en-US" altLang="en-US" sz="900" smtClean="0">
                <a:solidFill>
                  <a:srgbClr val="FFFFFF"/>
                </a:solidFill>
                <a:latin typeface="Whitney Book" pitchFamily="1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900" smtClean="0">
              <a:solidFill>
                <a:srgbClr val="FFFFFF"/>
              </a:solidFill>
              <a:latin typeface="Whitney Book" pitchFamily="1" charset="0"/>
            </a:endParaRPr>
          </a:p>
        </p:txBody>
      </p:sp>
      <p:pic>
        <p:nvPicPr>
          <p:cNvPr id="5" name="Picture 2" descr="2014_logo_only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47307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411510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 Bold"/>
                <a:cs typeface="Whitney Bold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  <a:latin typeface="Whitney Medium"/>
                <a:cs typeface="Whitney Medium"/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  <a:latin typeface="Whitney Medium"/>
                <a:cs typeface="Whitney Medium"/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 b="0" i="0">
                <a:solidFill>
                  <a:srgbClr val="FFFFFF"/>
                </a:solidFill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BC_2016_Signature_Wide_28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01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8" r:id="rId1"/>
    <p:sldLayoutId id="2147484989" r:id="rId2"/>
    <p:sldLayoutId id="2147484990" r:id="rId3"/>
    <p:sldLayoutId id="2147484991" r:id="rId4"/>
    <p:sldLayoutId id="2147484992" r:id="rId5"/>
    <p:sldLayoutId id="2147484993" r:id="rId6"/>
    <p:sldLayoutId id="2147484994" r:id="rId7"/>
    <p:sldLayoutId id="2147484995" r:id="rId8"/>
    <p:sldLayoutId id="2147484996" r:id="rId9"/>
    <p:sldLayoutId id="2147484997" r:id="rId10"/>
    <p:sldLayoutId id="214748499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Placeholder 3"/>
          <p:cNvSpPr>
            <a:spLocks noGrp="1"/>
          </p:cNvSpPr>
          <p:nvPr>
            <p:ph type="body" sz="quarter" idx="11"/>
          </p:nvPr>
        </p:nvSpPr>
        <p:spPr bwMode="auto">
          <a:xfrm>
            <a:off x="365124" y="1275606"/>
            <a:ext cx="7087196" cy="1584176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CA" sz="2400" dirty="0"/>
              <a:t>Anisotropic Cerebral </a:t>
            </a:r>
            <a:r>
              <a:rPr lang="en-CA" sz="2400" dirty="0" smtClean="0"/>
              <a:t>Vasculature causes Orientation</a:t>
            </a:r>
            <a:r>
              <a:rPr lang="en-CA" sz="2400" dirty="0"/>
              <a:t> </a:t>
            </a:r>
            <a:r>
              <a:rPr lang="en-CA" sz="2400" dirty="0" smtClean="0"/>
              <a:t>Dependency in MR Signal</a:t>
            </a:r>
            <a:endParaRPr lang="en-US" sz="2000" spc="100" dirty="0">
              <a:ea typeface="ＭＳ Ｐゴシック" charset="-128"/>
            </a:endParaRPr>
          </a:p>
        </p:txBody>
      </p:sp>
      <p:sp>
        <p:nvSpPr>
          <p:cNvPr id="16386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365125" y="3147814"/>
            <a:ext cx="5430838" cy="322263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CA" dirty="0"/>
              <a:t>Simulation in </a:t>
            </a:r>
            <a:r>
              <a:rPr lang="en-CA" dirty="0" smtClean="0"/>
              <a:t>the Human</a:t>
            </a:r>
            <a:r>
              <a:rPr lang="en-CA" dirty="0"/>
              <a:t> Brain  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65125" y="3652639"/>
            <a:ext cx="6367116" cy="503287"/>
          </a:xfrm>
        </p:spPr>
        <p:txBody>
          <a:bodyPr/>
          <a:lstStyle/>
          <a:p>
            <a:r>
              <a:rPr lang="en-CA" b="1" dirty="0"/>
              <a:t>Jonathan </a:t>
            </a:r>
            <a:r>
              <a:rPr lang="en-CA" b="1" dirty="0" smtClean="0"/>
              <a:t>Doucette, </a:t>
            </a:r>
            <a:r>
              <a:rPr lang="en-CA" b="1" dirty="0" err="1"/>
              <a:t>Luxi</a:t>
            </a:r>
            <a:r>
              <a:rPr lang="en-CA" b="1" dirty="0"/>
              <a:t> </a:t>
            </a:r>
            <a:r>
              <a:rPr lang="en-CA" b="1" dirty="0" smtClean="0"/>
              <a:t>Wei, </a:t>
            </a:r>
            <a:r>
              <a:rPr lang="en-CA" b="1" dirty="0"/>
              <a:t>Christian </a:t>
            </a:r>
            <a:r>
              <a:rPr lang="en-CA" b="1" dirty="0" smtClean="0"/>
              <a:t>Kames, </a:t>
            </a:r>
            <a:r>
              <a:rPr lang="en-CA" b="1" dirty="0" err="1"/>
              <a:t>Enedino</a:t>
            </a:r>
            <a:r>
              <a:rPr lang="en-CA" b="1" dirty="0"/>
              <a:t> </a:t>
            </a:r>
            <a:r>
              <a:rPr lang="en-CA" b="1" dirty="0" smtClean="0"/>
              <a:t>Hernandez-Torres,</a:t>
            </a:r>
            <a:endParaRPr lang="en-CA" b="1" dirty="0"/>
          </a:p>
          <a:p>
            <a:r>
              <a:rPr lang="de-DE" b="1" dirty="0" smtClean="0"/>
              <a:t>Rasmus Aamand, Torben E. Lund, Brian Hansen, and Alexander Rauscher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38" y="2759161"/>
            <a:ext cx="2158562" cy="1612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Geometry of the SE-DSC problem</a:t>
            </a:r>
            <a:endParaRPr b="1" dirty="0">
              <a:ea typeface="ＭＳ Ｐゴシック" charset="-128"/>
            </a:endParaRPr>
          </a:p>
        </p:txBody>
      </p:sp>
      <p:sp>
        <p:nvSpPr>
          <p:cNvPr id="28675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439738" y="1131888"/>
            <a:ext cx="4348286" cy="3743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>
                <a:solidFill>
                  <a:schemeClr val="bg1"/>
                </a:solidFill>
              </a:rPr>
              <a:t>Now, we consider the geometry of the problem </a:t>
            </a:r>
            <a:r>
              <a:rPr lang="en-CA" altLang="en-US" dirty="0" smtClean="0"/>
              <a:t>within a single voxel</a:t>
            </a:r>
          </a:p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i="1" dirty="0" smtClean="0"/>
          </a:p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The geometry is simulated as follows: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Create an </a:t>
            </a:r>
            <a:r>
              <a:rPr lang="en-CA" altLang="en-US" u="sng" dirty="0" smtClean="0">
                <a:latin typeface="Whitney Medium"/>
              </a:rPr>
              <a:t>isotropic</a:t>
            </a:r>
            <a:r>
              <a:rPr lang="en-CA" altLang="en-US" dirty="0" smtClean="0">
                <a:latin typeface="Whitney Medium"/>
              </a:rPr>
              <a:t> vascular bed of </a:t>
            </a:r>
            <a:r>
              <a:rPr lang="en-CA" altLang="en-US" u="sng" dirty="0" smtClean="0">
                <a:latin typeface="Whitney Medium"/>
              </a:rPr>
              <a:t>small vessels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Add </a:t>
            </a:r>
            <a:r>
              <a:rPr lang="en-CA" altLang="en-US" u="sng" dirty="0" smtClean="0">
                <a:latin typeface="Whitney Medium"/>
              </a:rPr>
              <a:t>anisotropic large vessels</a:t>
            </a:r>
            <a:r>
              <a:rPr lang="en-CA" altLang="en-US" dirty="0" smtClean="0">
                <a:latin typeface="Whitney Medium"/>
              </a:rPr>
              <a:t> to simulate large vasculature running in parallel to WM tracks*</a:t>
            </a:r>
            <a:endParaRPr lang="en-CA" altLang="en-US" baseline="30000" dirty="0" smtClean="0">
              <a:latin typeface="Whitney Medium"/>
            </a:endParaRPr>
          </a:p>
          <a:p>
            <a:pPr marL="825500" lvl="2" indent="-285750">
              <a:spcBef>
                <a:spcPct val="0"/>
              </a:spcBef>
            </a:pPr>
            <a:endParaRPr lang="en-CA" altLang="en-US" i="1" dirty="0" smtClean="0">
              <a:latin typeface="Whitney Medium"/>
            </a:endParaRPr>
          </a:p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u="sng" dirty="0" smtClean="0"/>
              <a:t>These large vessels introduce the possibility of angular dependence 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38" y="1599642"/>
            <a:ext cx="221176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79" y="1419623"/>
            <a:ext cx="1933421" cy="2592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7091" y="4011910"/>
            <a:ext cx="1879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>
                <a:solidFill>
                  <a:schemeClr val="bg1"/>
                </a:solidFill>
              </a:rPr>
              <a:t>*</a:t>
            </a:r>
            <a:r>
              <a:rPr lang="en-CA" sz="1100" dirty="0" err="1" smtClean="0">
                <a:solidFill>
                  <a:schemeClr val="bg1"/>
                </a:solidFill>
              </a:rPr>
              <a:t>Okudera</a:t>
            </a:r>
            <a:r>
              <a:rPr lang="en-CA" sz="1100" dirty="0" smtClean="0">
                <a:solidFill>
                  <a:schemeClr val="bg1"/>
                </a:solidFill>
              </a:rPr>
              <a:t>, et al. </a:t>
            </a:r>
            <a:r>
              <a:rPr lang="en-CA" sz="1100" i="1" dirty="0">
                <a:solidFill>
                  <a:schemeClr val="bg1"/>
                </a:solidFill>
              </a:rPr>
              <a:t>Neuropathology </a:t>
            </a:r>
            <a:r>
              <a:rPr lang="en-CA" sz="1100" dirty="0" smtClean="0">
                <a:solidFill>
                  <a:schemeClr val="bg1"/>
                </a:solidFill>
              </a:rPr>
              <a:t>(1999)</a:t>
            </a:r>
            <a:endParaRPr lang="en-CA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41" y="2917740"/>
            <a:ext cx="1333500" cy="323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46287"/>
            <a:ext cx="1485900" cy="33337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Geometry of the SE-DSC problem</a:t>
            </a:r>
            <a:endParaRPr b="1" dirty="0">
              <a:ea typeface="ＭＳ Ｐゴシック" charset="-128"/>
            </a:endParaRPr>
          </a:p>
        </p:txBody>
      </p:sp>
      <p:pic>
        <p:nvPicPr>
          <p:cNvPr id="3072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9" y="2994785"/>
            <a:ext cx="1797117" cy="18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9960"/>
            <a:ext cx="1798995" cy="18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9" y="982278"/>
            <a:ext cx="1797117" cy="190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98409"/>
            <a:ext cx="1798995" cy="187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439738" y="1131888"/>
            <a:ext cx="3988246" cy="3743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>
                <a:solidFill>
                  <a:schemeClr val="bg1"/>
                </a:solidFill>
              </a:rPr>
              <a:t>Given the geometry, we now calculate</a:t>
            </a:r>
            <a:br>
              <a:rPr lang="en-CA" altLang="en-US" dirty="0" smtClean="0">
                <a:solidFill>
                  <a:schemeClr val="bg1"/>
                </a:solidFill>
              </a:rPr>
            </a:br>
            <a:endParaRPr lang="en-CA" altLang="en-US" dirty="0" smtClean="0"/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Each are piecewise constant, taking different values in tissue and in blood</a:t>
            </a: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Value in blood depends on CA</a:t>
            </a:r>
            <a:endParaRPr lang="en-CA" altLang="en-US" dirty="0">
              <a:latin typeface="Whitney Medium"/>
            </a:endParaRPr>
          </a:p>
          <a:p>
            <a:pPr lvl="2" indent="0">
              <a:spcBef>
                <a:spcPct val="0"/>
              </a:spcBef>
              <a:buNone/>
            </a:pPr>
            <a:endParaRPr lang="en-CA" altLang="en-US" dirty="0" smtClean="0">
              <a:latin typeface="Whitney Medium"/>
            </a:endParaRPr>
          </a:p>
          <a:p>
            <a:pPr marL="285750" lvl="1" indent="-285750">
              <a:spcBef>
                <a:spcPct val="0"/>
              </a:spcBef>
            </a:pPr>
            <a:r>
              <a:rPr lang="en-CA" altLang="en-US" dirty="0" smtClean="0"/>
              <a:t>Choose a WM fibre angle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This represents the orientation of the whole voxel</a:t>
            </a:r>
          </a:p>
          <a:p>
            <a:pPr marL="825500" lvl="2" indent="-285750">
              <a:spcBef>
                <a:spcPct val="0"/>
              </a:spcBef>
            </a:pPr>
            <a:endParaRPr lang="en-CA" altLang="en-US" dirty="0">
              <a:latin typeface="Whitney Medium"/>
            </a:endParaRPr>
          </a:p>
          <a:p>
            <a:pPr marL="285500" lvl="1" indent="-285750">
              <a:spcBef>
                <a:spcPct val="0"/>
              </a:spcBef>
            </a:pPr>
            <a:r>
              <a:rPr lang="en-CA" altLang="en-US" dirty="0" smtClean="0"/>
              <a:t>Calculate the </a:t>
            </a:r>
            <a:r>
              <a:rPr lang="en-CA" altLang="en-US" i="1" dirty="0" smtClean="0"/>
              <a:t>dephasing</a:t>
            </a:r>
            <a:r>
              <a:rPr lang="en-CA" altLang="en-US" dirty="0" smtClean="0"/>
              <a:t>: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>
                <a:latin typeface="Whitney Medium"/>
              </a:rPr>
              <a:t> </a:t>
            </a:r>
            <a:endParaRPr lang="en-CA" altLang="en-US" dirty="0" smtClean="0">
              <a:latin typeface="Whitney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24" y="4397449"/>
            <a:ext cx="1895475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35" y="2841404"/>
            <a:ext cx="2686425" cy="514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20" y="3795886"/>
            <a:ext cx="236220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816" y="2067694"/>
            <a:ext cx="3200400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643" y="1734319"/>
            <a:ext cx="3057525" cy="33337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Formalizing the SE-DSC problem</a:t>
            </a:r>
            <a:endParaRPr b="1" dirty="0">
              <a:ea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CA" b="1" i="1" dirty="0" smtClean="0"/>
                  <a:t>Initialize</a:t>
                </a:r>
              </a:p>
              <a:p>
                <a:pPr marL="882900" lvl="2" indent="-342900"/>
                <a:r>
                  <a:rPr lang="en-CA" dirty="0" smtClean="0">
                    <a:latin typeface="Whitney Medium"/>
                  </a:rPr>
                  <a:t>Choose parameters: BVF, </a:t>
                </a:r>
                <a:r>
                  <a:rPr lang="en-CA" dirty="0" err="1" smtClean="0">
                    <a:latin typeface="Whitney Medium"/>
                  </a:rPr>
                  <a:t>iBVF</a:t>
                </a:r>
                <a:r>
                  <a:rPr lang="en-CA" dirty="0" smtClean="0">
                    <a:latin typeface="Whitney Medium"/>
                  </a:rPr>
                  <a:t>, </a:t>
                </a:r>
                <a:r>
                  <a:rPr lang="en-CA" dirty="0" smtClean="0">
                    <a:latin typeface="Whitney Medium"/>
                  </a:rPr>
                  <a:t>CA concentration</a:t>
                </a:r>
              </a:p>
              <a:p>
                <a:pPr marL="882900" lvl="2" indent="-342900"/>
                <a:r>
                  <a:rPr lang="en-CA" dirty="0" smtClean="0">
                    <a:latin typeface="Whitney Medium"/>
                  </a:rPr>
                  <a:t>Calculate geometry:</a:t>
                </a:r>
              </a:p>
              <a:p>
                <a:pPr marL="882900" lvl="2" indent="-342900"/>
                <a:r>
                  <a:rPr lang="en-CA" dirty="0" smtClean="0">
                    <a:latin typeface="Whitney Medium"/>
                  </a:rPr>
                  <a:t>Initialize magnetization:</a:t>
                </a:r>
              </a:p>
              <a:p>
                <a:pPr marL="342900" lvl="1" indent="-342900">
                  <a:buFont typeface="+mj-lt"/>
                  <a:buAutoNum type="arabicPeriod" startAt="2"/>
                </a:pPr>
                <a:r>
                  <a:rPr lang="en-CA" b="1" i="1" dirty="0" smtClean="0"/>
                  <a:t>Propagate</a:t>
                </a:r>
                <a:endParaRPr lang="en-CA" dirty="0"/>
              </a:p>
              <a:p>
                <a:pPr marL="882900" lvl="2" indent="-342900"/>
                <a:r>
                  <a:rPr lang="en-CA" dirty="0" smtClean="0">
                    <a:latin typeface="Whitney Medium"/>
                  </a:rPr>
                  <a:t>Solve the Bloch-Torrey equation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i="1" dirty="0" smtClean="0">
                  <a:latin typeface="Whitney Medium"/>
                </a:endParaRPr>
              </a:p>
              <a:p>
                <a:pPr marL="1185750" lvl="3" indent="-285750"/>
                <a:r>
                  <a:rPr lang="en-CA" dirty="0" smtClean="0">
                    <a:latin typeface="Whitney Medium"/>
                  </a:rPr>
                  <a:t> </a:t>
                </a:r>
              </a:p>
              <a:p>
                <a:pPr marL="342900" lvl="1" indent="-342900">
                  <a:buFont typeface="+mj-lt"/>
                  <a:buAutoNum type="arabicPeriod" startAt="2"/>
                </a:pPr>
                <a:r>
                  <a:rPr lang="en-CA" b="1" i="1" dirty="0" smtClean="0"/>
                  <a:t>Sum</a:t>
                </a:r>
                <a:endParaRPr lang="en-CA" dirty="0"/>
              </a:p>
              <a:p>
                <a:pPr marL="882900" lvl="2" indent="-342900"/>
                <a:r>
                  <a:rPr lang="en-CA" dirty="0" smtClean="0">
                    <a:latin typeface="Whitney Medium"/>
                  </a:rPr>
                  <a:t>The final signal is given by:</a:t>
                </a:r>
              </a:p>
              <a:p>
                <a:pPr marL="1185750" lvl="3" indent="-285750"/>
                <a:r>
                  <a:rPr lang="en-CA" dirty="0">
                    <a:latin typeface="Whitney Medium"/>
                  </a:rPr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6"/>
                <a:stretch>
                  <a:fillRect l="-1432" t="-4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20" y="2283718"/>
            <a:ext cx="5676900" cy="41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419622"/>
            <a:ext cx="1724025" cy="35242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Formalizing the SE-DSC problem</a:t>
            </a:r>
            <a:endParaRPr b="1" dirty="0">
              <a:ea typeface="ＭＳ Ｐゴシック" charset="-128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373406" cy="3697288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CA" b="1" i="1" dirty="0" smtClean="0"/>
              <a:t>Repeat</a:t>
            </a:r>
          </a:p>
          <a:p>
            <a:pPr marL="825750" lvl="2" indent="-285750"/>
            <a:r>
              <a:rPr lang="en-CA" dirty="0" smtClean="0">
                <a:latin typeface="Whitney Medium"/>
              </a:rPr>
              <a:t>The simulation is executed for each angle in the range</a:t>
            </a:r>
            <a:br>
              <a:rPr lang="en-CA" dirty="0" smtClean="0">
                <a:latin typeface="Whitney Medium"/>
              </a:rPr>
            </a:br>
            <a:r>
              <a:rPr lang="en-CA" dirty="0" smtClean="0">
                <a:latin typeface="Whitney Medium"/>
              </a:rPr>
              <a:t>both </a:t>
            </a:r>
            <a:r>
              <a:rPr lang="en-CA" b="1" dirty="0" smtClean="0">
                <a:latin typeface="Whitney Medium"/>
              </a:rPr>
              <a:t>with </a:t>
            </a:r>
            <a:r>
              <a:rPr lang="en-CA" dirty="0" smtClean="0">
                <a:latin typeface="Whitney Medium"/>
              </a:rPr>
              <a:t>and </a:t>
            </a:r>
            <a:r>
              <a:rPr lang="en-CA" b="1" dirty="0" smtClean="0">
                <a:latin typeface="Whitney Medium"/>
              </a:rPr>
              <a:t>without </a:t>
            </a:r>
            <a:r>
              <a:rPr lang="en-CA" dirty="0" smtClean="0">
                <a:latin typeface="Whitney Medium"/>
              </a:rPr>
              <a:t>contrast agent</a:t>
            </a:r>
          </a:p>
          <a:p>
            <a:pPr marL="342900" lvl="1" indent="-342900">
              <a:buFont typeface="+mj-lt"/>
              <a:buAutoNum type="arabicPeriod" startAt="5"/>
            </a:pPr>
            <a:r>
              <a:rPr lang="en-CA" b="1" i="1" dirty="0" smtClean="0"/>
              <a:t>Fit</a:t>
            </a:r>
            <a:endParaRPr lang="en-CA" dirty="0" smtClean="0"/>
          </a:p>
          <a:p>
            <a:pPr marL="825750" lvl="2" indent="-285750"/>
            <a:r>
              <a:rPr lang="en-CA" dirty="0" smtClean="0">
                <a:latin typeface="Whitney Medium"/>
              </a:rPr>
              <a:t>Given</a:t>
            </a:r>
            <a:br>
              <a:rPr lang="en-CA" dirty="0" smtClean="0">
                <a:latin typeface="Whitney Medium"/>
              </a:rPr>
            </a:br>
            <a:r>
              <a:rPr lang="en-CA" dirty="0" smtClean="0">
                <a:latin typeface="Whitney Medium"/>
              </a:rPr>
              <a:t>compare with observed data</a:t>
            </a:r>
          </a:p>
          <a:p>
            <a:pPr marL="825750" lvl="2" indent="-285750"/>
            <a:r>
              <a:rPr lang="en-CA" dirty="0" smtClean="0">
                <a:latin typeface="Whitney Medium"/>
              </a:rPr>
              <a:t>If fit is poor, adjust parameters (BVF, </a:t>
            </a:r>
            <a:r>
              <a:rPr lang="en-CA" dirty="0" err="1" smtClean="0">
                <a:latin typeface="Whitney Medium"/>
              </a:rPr>
              <a:t>iBVF</a:t>
            </a:r>
            <a:r>
              <a:rPr lang="en-CA" dirty="0" smtClean="0">
                <a:latin typeface="Whitney Medium"/>
              </a:rPr>
              <a:t>, </a:t>
            </a:r>
            <a:r>
              <a:rPr lang="en-CA" dirty="0" smtClean="0">
                <a:latin typeface="Whitney Medium"/>
              </a:rPr>
              <a:t>CA) and go to step 1</a:t>
            </a:r>
            <a:endParaRPr lang="en-CA" dirty="0">
              <a:latin typeface="Whitney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SE-DSC SIMULATION Results and Discussion</a:t>
            </a:r>
            <a:endParaRPr b="1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93855"/>
            <a:ext cx="4862264" cy="3047240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439738" y="1131888"/>
            <a:ext cx="3628206" cy="3743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Simulation matches Actual Curve well</a:t>
            </a:r>
          </a:p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800" dirty="0" smtClean="0"/>
          </a:p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Simulation was ran for a variable number of large anisotropic vessels</a:t>
            </a: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Best results occurred for 4-6 anisotropic vessels</a:t>
            </a: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Corresponding radii of approx. 90 </a:t>
            </a:r>
            <a:r>
              <a:rPr lang="el-GR" altLang="en-US" dirty="0" smtClean="0">
                <a:latin typeface="Whitney Medium"/>
              </a:rPr>
              <a:t>μ</a:t>
            </a:r>
            <a:r>
              <a:rPr lang="en-CA" altLang="en-US" dirty="0" smtClean="0">
                <a:latin typeface="Whitney Medium"/>
              </a:rPr>
              <a:t>m, 80 </a:t>
            </a:r>
            <a:r>
              <a:rPr lang="el-GR" altLang="en-US" dirty="0">
                <a:latin typeface="Whitney Medium"/>
              </a:rPr>
              <a:t>μ</a:t>
            </a:r>
            <a:r>
              <a:rPr lang="en-CA" altLang="en-US" dirty="0">
                <a:latin typeface="Whitney Medium"/>
              </a:rPr>
              <a:t>m, </a:t>
            </a:r>
            <a:r>
              <a:rPr lang="en-CA" altLang="en-US" dirty="0" smtClean="0">
                <a:latin typeface="Whitney Medium"/>
              </a:rPr>
              <a:t>70 </a:t>
            </a:r>
            <a:r>
              <a:rPr lang="el-GR" altLang="en-US" dirty="0">
                <a:latin typeface="Whitney Medium"/>
              </a:rPr>
              <a:t>μ</a:t>
            </a:r>
            <a:r>
              <a:rPr lang="en-CA" altLang="en-US" dirty="0" smtClean="0">
                <a:latin typeface="Whitney Medium"/>
              </a:rPr>
              <a:t>m</a:t>
            </a:r>
          </a:p>
          <a:p>
            <a:pPr marL="825750" lvl="2" indent="-285750">
              <a:spcBef>
                <a:spcPct val="0"/>
              </a:spcBef>
            </a:pPr>
            <a:endParaRPr lang="en-CA" altLang="en-US" sz="800" dirty="0">
              <a:latin typeface="Whitney Medium"/>
            </a:endParaRPr>
          </a:p>
          <a:p>
            <a:pPr marL="285750" lvl="1" indent="-285750">
              <a:spcBef>
                <a:spcPct val="0"/>
              </a:spcBef>
            </a:pPr>
            <a:r>
              <a:rPr lang="en-CA" altLang="en-US" dirty="0" smtClean="0"/>
              <a:t>Resulting Fit Parameters:</a:t>
            </a: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BVF: </a:t>
            </a:r>
            <a:r>
              <a:rPr lang="en-CA" altLang="en-US" dirty="0" smtClean="0">
                <a:latin typeface="Whitney Medium"/>
              </a:rPr>
              <a:t>3.49</a:t>
            </a:r>
            <a:r>
              <a:rPr lang="en-CA" altLang="en-US" dirty="0" smtClean="0">
                <a:latin typeface="Whitney Medium"/>
              </a:rPr>
              <a:t>%</a:t>
            </a: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err="1" smtClean="0">
                <a:latin typeface="Whitney Medium"/>
              </a:rPr>
              <a:t>iBVF</a:t>
            </a:r>
            <a:r>
              <a:rPr lang="en-CA" altLang="en-US" dirty="0" smtClean="0">
                <a:latin typeface="Whitney Medium"/>
              </a:rPr>
              <a:t>: </a:t>
            </a:r>
            <a:r>
              <a:rPr lang="en-CA" altLang="en-US" dirty="0" smtClean="0">
                <a:latin typeface="Whitney Medium"/>
              </a:rPr>
              <a:t>2.30%</a:t>
            </a:r>
            <a:endParaRPr lang="en-CA" altLang="en-US" dirty="0" smtClean="0">
              <a:latin typeface="Whitney Medium"/>
            </a:endParaRP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CA: </a:t>
            </a:r>
            <a:r>
              <a:rPr lang="en-CA" altLang="en-US" dirty="0" smtClean="0">
                <a:latin typeface="Whitney Medium"/>
              </a:rPr>
              <a:t>6.23 </a:t>
            </a:r>
            <a:r>
              <a:rPr lang="en-CA" altLang="en-US" dirty="0" err="1" smtClean="0">
                <a:latin typeface="Whitney Medium"/>
              </a:rPr>
              <a:t>mM</a:t>
            </a:r>
            <a:endParaRPr lang="en-CA" altLang="en-US" dirty="0" smtClean="0">
              <a:latin typeface="Whitney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SE-DSC SIMULATION Results and Discussion</a:t>
            </a:r>
            <a:endParaRPr b="1" dirty="0">
              <a:ea typeface="ＭＳ Ｐゴシック" charset="-128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439738" y="1131889"/>
            <a:ext cx="3340174" cy="36001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Quantities that are derived from R</a:t>
            </a:r>
            <a:r>
              <a:rPr lang="en-CA" altLang="en-US" baseline="-25000" dirty="0" smtClean="0"/>
              <a:t>2</a:t>
            </a:r>
            <a:r>
              <a:rPr lang="en-CA" altLang="en-US" dirty="0" smtClean="0"/>
              <a:t> are affected, too!</a:t>
            </a:r>
          </a:p>
          <a:p>
            <a:pPr marL="285750" lvl="1" indent="-285750">
              <a:spcBef>
                <a:spcPct val="0"/>
              </a:spcBef>
            </a:pPr>
            <a:endParaRPr lang="en-CA" altLang="en-US" dirty="0" smtClean="0"/>
          </a:p>
          <a:p>
            <a:pPr marL="285750" lvl="1" indent="-285750">
              <a:spcBef>
                <a:spcPct val="0"/>
              </a:spcBef>
            </a:pPr>
            <a:r>
              <a:rPr lang="en-CA" altLang="en-US" dirty="0" smtClean="0"/>
              <a:t>Perfusion parameters such as CBV and CBF exhibit orientation dependencies on the order of 20%, similar to R</a:t>
            </a:r>
            <a:r>
              <a:rPr lang="en-CA" altLang="en-US" baseline="-25000" dirty="0" smtClean="0"/>
              <a:t>2</a:t>
            </a:r>
            <a:endParaRPr lang="en-CA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69" y="1419622"/>
            <a:ext cx="47925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 smtClean="0"/>
              <a:t>Acknowledgements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843558"/>
            <a:ext cx="2891273" cy="216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50397"/>
            <a:ext cx="3528392" cy="1555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99" y="771550"/>
            <a:ext cx="1636982" cy="2232249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439738" y="1131889"/>
            <a:ext cx="3124150" cy="35739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UBC MRI Research Centre</a:t>
            </a: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Research performed as a Co-op student under</a:t>
            </a:r>
            <a:br>
              <a:rPr lang="en-CA" altLang="en-US" dirty="0" smtClean="0">
                <a:latin typeface="Whitney Medium"/>
              </a:rPr>
            </a:br>
            <a:r>
              <a:rPr lang="en-CA" altLang="en-US" dirty="0" smtClean="0">
                <a:latin typeface="Whitney Medium"/>
              </a:rPr>
              <a:t>Dr. Alexander Rauscher</a:t>
            </a:r>
          </a:p>
          <a:p>
            <a:pPr marL="285750" lvl="1" indent="-285750">
              <a:spcBef>
                <a:spcPct val="0"/>
              </a:spcBef>
            </a:pPr>
            <a:endParaRPr lang="en-CA" altLang="en-US" dirty="0"/>
          </a:p>
          <a:p>
            <a:pPr marL="285750" lvl="1" indent="-285750">
              <a:spcBef>
                <a:spcPct val="0"/>
              </a:spcBef>
            </a:pPr>
            <a:r>
              <a:rPr lang="en-CA" altLang="en-US" dirty="0" smtClean="0"/>
              <a:t>NSERC Undergraduate Student Research Award</a:t>
            </a:r>
          </a:p>
          <a:p>
            <a:pPr marL="82575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Provided funding for my Co-op research term</a:t>
            </a:r>
          </a:p>
          <a:p>
            <a:pPr marL="825750" lvl="2" indent="-285750">
              <a:spcBef>
                <a:spcPct val="0"/>
              </a:spcBef>
            </a:pPr>
            <a:endParaRPr lang="en-CA" altLang="en-US" dirty="0" smtClean="0">
              <a:latin typeface="Whitney Medium"/>
            </a:endParaRPr>
          </a:p>
          <a:p>
            <a:pPr marL="285750" lvl="1" indent="-285750">
              <a:spcBef>
                <a:spcPct val="0"/>
              </a:spcBef>
            </a:pPr>
            <a:r>
              <a:rPr lang="en-CA" altLang="en-US" dirty="0" smtClean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22864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5"/>
          <p:cNvSpPr>
            <a:spLocks noGrp="1"/>
          </p:cNvSpPr>
          <p:nvPr>
            <p:ph idx="1"/>
          </p:nvPr>
        </p:nvSpPr>
        <p:spPr>
          <a:xfrm>
            <a:off x="334963" y="2800350"/>
            <a:ext cx="8474075" cy="18669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900" dirty="0" smtClean="0">
                <a:solidFill>
                  <a:srgbClr val="19305C"/>
                </a:solidFill>
              </a:rPr>
              <a:t>Speaker Name: </a:t>
            </a:r>
            <a:r>
              <a:rPr lang="en-US" altLang="en-US" sz="1900" b="1" dirty="0" smtClean="0">
                <a:solidFill>
                  <a:srgbClr val="19305C"/>
                </a:solidFill>
              </a:rPr>
              <a:t>Jonathan Doucette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900" dirty="0" smtClean="0">
              <a:solidFill>
                <a:srgbClr val="19305C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900" dirty="0" smtClean="0">
                <a:solidFill>
                  <a:srgbClr val="19305C"/>
                </a:solidFill>
              </a:rPr>
              <a:t>I have no financial interests or relationships to disclose with regard to the subject matter of this presentation.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458913"/>
            <a:ext cx="9144000" cy="42862"/>
          </a:xfrm>
          <a:prstGeom prst="rect">
            <a:avLst/>
          </a:prstGeom>
          <a:solidFill>
            <a:srgbClr val="193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1257300" y="1657350"/>
            <a:ext cx="66294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19305C"/>
                </a:solidFill>
              </a:rPr>
              <a:t>Declaration of</a:t>
            </a:r>
            <a:br>
              <a:rPr lang="en-US" altLang="en-US" sz="3000" b="1" dirty="0">
                <a:solidFill>
                  <a:srgbClr val="19305C"/>
                </a:solidFill>
              </a:rPr>
            </a:br>
            <a:r>
              <a:rPr lang="en-US" altLang="en-US" sz="3000" b="1" dirty="0">
                <a:solidFill>
                  <a:srgbClr val="19305C"/>
                </a:solidFill>
              </a:rPr>
              <a:t>Financial Interests or Relationships</a:t>
            </a:r>
            <a:endParaRPr lang="en-US" altLang="en-US" sz="3000" dirty="0">
              <a:solidFill>
                <a:srgbClr val="19305C"/>
              </a:solidFill>
            </a:endParaRPr>
          </a:p>
        </p:txBody>
      </p:sp>
      <p:pic>
        <p:nvPicPr>
          <p:cNvPr id="133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-6350"/>
            <a:ext cx="36512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Introduction and Motivation</a:t>
            </a:r>
            <a:endParaRPr b="1" dirty="0">
              <a:ea typeface="ＭＳ Ｐゴシック" charset="-128"/>
            </a:endParaRPr>
          </a:p>
        </p:txBody>
      </p:sp>
      <p:sp>
        <p:nvSpPr>
          <p:cNvPr id="15363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439738" y="1131889"/>
            <a:ext cx="4132262" cy="3024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Subject Data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DTI and Spin Echo DSC scans obtained for 19 healthy subjects</a:t>
            </a:r>
          </a:p>
          <a:p>
            <a:pPr marL="825500" lvl="2" indent="-285750">
              <a:spcBef>
                <a:spcPct val="0"/>
              </a:spcBef>
            </a:pPr>
            <a:endParaRPr lang="en-CA" altLang="en-US" dirty="0" smtClean="0">
              <a:latin typeface="Whitney Medium"/>
            </a:endParaRP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WM Fibre orientation angle </a:t>
            </a:r>
            <a:r>
              <a:rPr lang="el-GR" altLang="en-US" dirty="0" smtClean="0">
                <a:latin typeface="Whitney Medium"/>
              </a:rPr>
              <a:t>α</a:t>
            </a:r>
            <a:r>
              <a:rPr lang="en-CA" altLang="en-US" dirty="0" smtClean="0">
                <a:latin typeface="Whitney Medium"/>
              </a:rPr>
              <a:t> determined from DTI data, correlated with change in R</a:t>
            </a:r>
            <a:r>
              <a:rPr lang="en-CA" altLang="en-US" baseline="-25000" dirty="0" smtClean="0">
                <a:latin typeface="Whitney Medium"/>
              </a:rPr>
              <a:t>2</a:t>
            </a:r>
            <a:r>
              <a:rPr lang="en-CA" altLang="en-US" dirty="0" smtClean="0">
                <a:latin typeface="Whitney Medium"/>
              </a:rPr>
              <a:t> with and without CA</a:t>
            </a:r>
          </a:p>
          <a:p>
            <a:pPr marL="825500" lvl="2" indent="-285750">
              <a:spcBef>
                <a:spcPct val="0"/>
              </a:spcBef>
            </a:pPr>
            <a:endParaRPr lang="en-CA" altLang="en-US" dirty="0" smtClean="0">
              <a:latin typeface="Whitney Medium"/>
            </a:endParaRP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Change in decay rate </a:t>
            </a:r>
            <a:r>
              <a:rPr lang="el-GR" altLang="en-US" dirty="0" smtClean="0">
                <a:latin typeface="Whitney Medium"/>
              </a:rPr>
              <a:t>Δ</a:t>
            </a:r>
            <a:r>
              <a:rPr lang="en-CA" altLang="en-US" dirty="0" smtClean="0">
                <a:latin typeface="Whitney Medium"/>
              </a:rPr>
              <a:t>R</a:t>
            </a:r>
            <a:r>
              <a:rPr lang="en-CA" altLang="en-US" baseline="-25000" dirty="0" smtClean="0">
                <a:latin typeface="Whitney Medium"/>
              </a:rPr>
              <a:t>2</a:t>
            </a:r>
            <a:r>
              <a:rPr lang="en-CA" altLang="en-US" dirty="0" smtClean="0">
                <a:latin typeface="Whitney Medium"/>
              </a:rPr>
              <a:t> at points S</a:t>
            </a:r>
            <a:r>
              <a:rPr lang="en-CA" altLang="en-US" baseline="-25000" dirty="0" smtClean="0">
                <a:latin typeface="Whitney Medium"/>
              </a:rPr>
              <a:t>0</a:t>
            </a:r>
            <a:r>
              <a:rPr lang="en-CA" altLang="en-US" dirty="0" smtClean="0">
                <a:latin typeface="Whitney Medium"/>
              </a:rPr>
              <a:t> and S can be calculated via: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57" y="4122548"/>
            <a:ext cx="1764023" cy="4654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74" y="843558"/>
            <a:ext cx="2756871" cy="1583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04366"/>
            <a:ext cx="3424108" cy="2308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15" y="4666932"/>
            <a:ext cx="326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CA: Contrast Agent</a:t>
            </a:r>
            <a:endParaRPr lang="en-CA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Introduction and Motivation</a:t>
            </a:r>
            <a:endParaRPr b="1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10" y="1419622"/>
            <a:ext cx="4356270" cy="2908502"/>
          </a:xfrm>
          <a:prstGeom prst="rect">
            <a:avLst/>
          </a:prstGeom>
        </p:spPr>
      </p:pic>
      <p:sp>
        <p:nvSpPr>
          <p:cNvPr id="6" name="Text Placeholder 6"/>
          <p:cNvSpPr txBox="1">
            <a:spLocks/>
          </p:cNvSpPr>
          <p:nvPr/>
        </p:nvSpPr>
        <p:spPr bwMode="auto">
          <a:xfrm>
            <a:off x="439738" y="1131888"/>
            <a:ext cx="3988246" cy="36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1pPr>
            <a:lvl2pPr marL="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2pPr>
            <a:lvl3pPr marL="54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3pPr>
            <a:lvl4pPr marL="90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4pPr>
            <a:lvl5pPr marL="126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Expected Spin Echo DSC Signal: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SE spins should be refocused by TE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Decay should be due </a:t>
            </a:r>
            <a:r>
              <a:rPr lang="en-CA" altLang="en-US" u="sng" dirty="0" smtClean="0">
                <a:latin typeface="Whitney Medium"/>
              </a:rPr>
              <a:t>only</a:t>
            </a:r>
            <a:r>
              <a:rPr lang="en-CA" altLang="en-US" dirty="0" smtClean="0">
                <a:latin typeface="Whitney Medium"/>
              </a:rPr>
              <a:t> to local </a:t>
            </a:r>
            <a:r>
              <a:rPr lang="en-CA" altLang="en-US" dirty="0">
                <a:latin typeface="Whitney Medium"/>
              </a:rPr>
              <a:t>(CA dependent) </a:t>
            </a:r>
            <a:r>
              <a:rPr lang="en-CA" altLang="en-US" dirty="0" smtClean="0">
                <a:latin typeface="Whitney Medium"/>
              </a:rPr>
              <a:t>R</a:t>
            </a:r>
            <a:r>
              <a:rPr lang="en-CA" altLang="en-US" baseline="-25000" dirty="0" smtClean="0">
                <a:latin typeface="Whitney Medium"/>
              </a:rPr>
              <a:t>2</a:t>
            </a:r>
            <a:r>
              <a:rPr lang="en-CA" altLang="en-US" dirty="0" smtClean="0">
                <a:latin typeface="Whitney Medium"/>
              </a:rPr>
              <a:t>-value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err="1" smtClean="0">
                <a:latin typeface="Whitney Medium"/>
              </a:rPr>
              <a:t>Decoherence</a:t>
            </a:r>
            <a:r>
              <a:rPr lang="en-CA" altLang="en-US" dirty="0" smtClean="0">
                <a:latin typeface="Whitney Medium"/>
              </a:rPr>
              <a:t> should be negligible</a:t>
            </a:r>
          </a:p>
          <a:p>
            <a:pPr marL="825500" lvl="2" indent="-285750">
              <a:spcBef>
                <a:spcPct val="0"/>
              </a:spcBef>
            </a:pPr>
            <a:endParaRPr lang="en-CA" altLang="en-US" dirty="0">
              <a:latin typeface="Whitney Medium"/>
            </a:endParaRPr>
          </a:p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/>
              <a:t>Actual </a:t>
            </a:r>
            <a:r>
              <a:rPr lang="en-CA" altLang="en-US" dirty="0" smtClean="0"/>
              <a:t>Spin Echo DSC </a:t>
            </a:r>
            <a:r>
              <a:rPr lang="en-CA" altLang="en-US" dirty="0"/>
              <a:t>Signal: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>
                <a:latin typeface="Whitney Medium"/>
              </a:rPr>
              <a:t>There is extra signal </a:t>
            </a:r>
            <a:r>
              <a:rPr lang="en-CA" altLang="en-US" dirty="0" smtClean="0">
                <a:latin typeface="Whitney Medium"/>
              </a:rPr>
              <a:t>decay!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Even </a:t>
            </a:r>
            <a:r>
              <a:rPr lang="en-CA" altLang="en-US" dirty="0">
                <a:latin typeface="Whitney Medium"/>
              </a:rPr>
              <a:t>more </a:t>
            </a:r>
            <a:r>
              <a:rPr lang="en-CA" altLang="en-US" dirty="0" smtClean="0">
                <a:latin typeface="Whitney Medium"/>
              </a:rPr>
              <a:t>peculiar: </a:t>
            </a:r>
            <a:r>
              <a:rPr lang="en-CA" altLang="en-US" b="1" u="sng" dirty="0" smtClean="0">
                <a:latin typeface="Whitney Medium"/>
              </a:rPr>
              <a:t>extra decay depends </a:t>
            </a:r>
            <a:r>
              <a:rPr lang="en-CA" altLang="en-US" b="1" u="sng" dirty="0">
                <a:latin typeface="Whitney Medium"/>
              </a:rPr>
              <a:t>on the local fibre </a:t>
            </a:r>
            <a:r>
              <a:rPr lang="en-CA" altLang="en-US" b="1" u="sng" dirty="0" smtClean="0">
                <a:latin typeface="Whitney Medium"/>
              </a:rPr>
              <a:t>orientation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Introduction and Motivation</a:t>
            </a:r>
            <a:endParaRPr b="1" dirty="0">
              <a:ea typeface="ＭＳ Ｐゴシック" charset="-128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 bwMode="auto">
          <a:xfrm>
            <a:off x="439738" y="1131888"/>
            <a:ext cx="4564310" cy="36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1pPr>
            <a:lvl2pPr marL="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2pPr>
            <a:lvl3pPr marL="54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3pPr>
            <a:lvl4pPr marL="90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4pPr>
            <a:lvl5pPr marL="126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Comparison with Gradient Echo DSC case:</a:t>
            </a:r>
          </a:p>
          <a:p>
            <a:pPr marL="825500" lvl="2" indent="-285750">
              <a:spcBef>
                <a:spcPct val="0"/>
              </a:spcBef>
            </a:pPr>
            <a:r>
              <a:rPr lang="en-CA" altLang="en-US" dirty="0" smtClean="0">
                <a:latin typeface="Whitney Medium"/>
              </a:rPr>
              <a:t>Our previous study* showed that orientation dependency is strong in GRE-DSC</a:t>
            </a:r>
          </a:p>
          <a:p>
            <a:pPr marL="825500" lvl="2" indent="-285750">
              <a:spcBef>
                <a:spcPct val="0"/>
              </a:spcBef>
            </a:pPr>
            <a:endParaRPr lang="en-CA" altLang="en-US" dirty="0">
              <a:latin typeface="Whitney Medium"/>
            </a:endParaRPr>
          </a:p>
          <a:p>
            <a:pPr marL="285500" lvl="1" indent="-285750">
              <a:spcBef>
                <a:spcPct val="0"/>
              </a:spcBef>
            </a:pPr>
            <a:r>
              <a:rPr lang="en-CA" altLang="en-US" dirty="0" smtClean="0"/>
              <a:t>This is </a:t>
            </a:r>
            <a:r>
              <a:rPr lang="en-CA" altLang="en-US" i="1" dirty="0" smtClean="0"/>
              <a:t>expected</a:t>
            </a:r>
            <a:r>
              <a:rPr lang="en-CA" altLang="en-US" dirty="0" smtClean="0"/>
              <a:t> for GRE-DSC</a:t>
            </a:r>
          </a:p>
          <a:p>
            <a:pPr marL="825500" lvl="2" indent="-285750">
              <a:spcBef>
                <a:spcPct val="0"/>
              </a:spcBef>
            </a:pPr>
            <a:r>
              <a:rPr lang="en-CA" dirty="0" smtClean="0">
                <a:latin typeface="Whitney Medium"/>
              </a:rPr>
              <a:t>For larger angles</a:t>
            </a:r>
            <a:r>
              <a:rPr lang="en-CA" dirty="0">
                <a:latin typeface="Whitney Medium"/>
              </a:rPr>
              <a:t>, the extravascular </a:t>
            </a:r>
            <a:r>
              <a:rPr lang="en-CA" dirty="0" err="1">
                <a:latin typeface="Whitney Medium"/>
              </a:rPr>
              <a:t>inhomogeneities</a:t>
            </a:r>
            <a:r>
              <a:rPr lang="en-CA" dirty="0">
                <a:latin typeface="Whitney Medium"/>
              </a:rPr>
              <a:t> occupy </a:t>
            </a:r>
            <a:r>
              <a:rPr lang="en-CA" dirty="0" smtClean="0">
                <a:latin typeface="Whitney Medium"/>
              </a:rPr>
              <a:t>larger volume </a:t>
            </a:r>
            <a:r>
              <a:rPr lang="en-CA" dirty="0">
                <a:latin typeface="Whitney Medium"/>
              </a:rPr>
              <a:t>fractions of a </a:t>
            </a:r>
            <a:r>
              <a:rPr lang="en-CA" dirty="0" smtClean="0">
                <a:latin typeface="Whitney Medium"/>
              </a:rPr>
              <a:t>voxel</a:t>
            </a:r>
          </a:p>
          <a:p>
            <a:pPr marL="825500" lvl="2" indent="-285750">
              <a:spcBef>
                <a:spcPct val="0"/>
              </a:spcBef>
            </a:pPr>
            <a:endParaRPr lang="en-CA" altLang="en-US" dirty="0">
              <a:latin typeface="Whitney Medium"/>
            </a:endParaRPr>
          </a:p>
          <a:p>
            <a:pPr marL="285500" lvl="1" indent="-285750">
              <a:spcBef>
                <a:spcPct val="0"/>
              </a:spcBef>
            </a:pPr>
            <a:r>
              <a:rPr lang="en-CA" altLang="en-US" dirty="0" smtClean="0"/>
              <a:t>We now aim to explain why this same effect is present in SE-DSC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7777" y="4509560"/>
            <a:ext cx="3402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*</a:t>
            </a:r>
            <a:r>
              <a:rPr lang="en-CA" sz="1100" dirty="0" smtClean="0">
                <a:solidFill>
                  <a:schemeClr val="bg1"/>
                </a:solidFill>
              </a:rPr>
              <a:t>Hernandez-Torres</a:t>
            </a:r>
            <a:r>
              <a:rPr lang="en-CA" sz="1100" dirty="0">
                <a:solidFill>
                  <a:schemeClr val="bg1"/>
                </a:solidFill>
              </a:rPr>
              <a:t>, </a:t>
            </a:r>
            <a:r>
              <a:rPr lang="en-CA" sz="1100" dirty="0" smtClean="0">
                <a:solidFill>
                  <a:schemeClr val="bg1"/>
                </a:solidFill>
              </a:rPr>
              <a:t>et al. </a:t>
            </a:r>
            <a:r>
              <a:rPr lang="en-CA" sz="1100" i="1" dirty="0" smtClean="0">
                <a:solidFill>
                  <a:schemeClr val="bg1"/>
                </a:solidFill>
              </a:rPr>
              <a:t>JCBFM</a:t>
            </a:r>
            <a:r>
              <a:rPr lang="en-CA" sz="1100" dirty="0" smtClean="0">
                <a:solidFill>
                  <a:schemeClr val="bg1"/>
                </a:solidFill>
              </a:rPr>
              <a:t> (2016)</a:t>
            </a:r>
            <a:endParaRPr lang="en-CA" sz="11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77" y="1059581"/>
            <a:ext cx="3828719" cy="34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01" y="2305410"/>
            <a:ext cx="2657475" cy="33337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8380734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The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Bloch </a:t>
            </a: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Equations for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SE-DSC WITH INHOMOGENEITIES</a:t>
            </a:r>
            <a:endParaRPr b="1" dirty="0">
              <a:ea typeface="ＭＳ Ｐゴシック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8021478" cy="36972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Whitney Book"/>
              </a:rPr>
              <a:t>We start by considering the Bloch Equations: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Whitney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Whitney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Whitney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Whitney Book"/>
              </a:rPr>
              <a:t>In a rotating frame with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Whitney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Whitney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Whitney Book"/>
            </a:endParaRPr>
          </a:p>
          <a:p>
            <a:pPr marL="285750" lvl="1" indent="-285750"/>
            <a:r>
              <a:rPr lang="en-CA" dirty="0" smtClean="0">
                <a:latin typeface="Whitney Book"/>
              </a:rPr>
              <a:t>Where we define the </a:t>
            </a:r>
            <a:r>
              <a:rPr lang="en-CA" u="sng" dirty="0" smtClean="0">
                <a:latin typeface="Whitney Book"/>
              </a:rPr>
              <a:t>complex magnetization: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71" y="1617571"/>
            <a:ext cx="2963044" cy="553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551" y="2773147"/>
            <a:ext cx="1746367" cy="553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244" y="3909204"/>
            <a:ext cx="1612897" cy="3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8380734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The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Bloch </a:t>
            </a: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Equations for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SE-DSC WITH INHOMOGENEITIES</a:t>
            </a:r>
            <a:endParaRPr b="1" dirty="0"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8954" y="1131888"/>
                <a:ext cx="8021478" cy="369728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We can add induced field </a:t>
                </a:r>
                <a:r>
                  <a:rPr lang="en-CA" dirty="0" err="1" smtClean="0"/>
                  <a:t>inhomogeneities</a:t>
                </a:r>
                <a:r>
                  <a:rPr lang="en-CA" dirty="0" smtClean="0"/>
                  <a:t> through incorporating susceptibility changes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𝛿𝜒</m:t>
                    </m:r>
                  </m:oMath>
                </a14:m>
                <a:r>
                  <a:rPr lang="en-CA" dirty="0" smtClean="0"/>
                  <a:t> and using the </a:t>
                </a:r>
                <a:r>
                  <a:rPr lang="en-CA" u="sng" dirty="0" smtClean="0"/>
                  <a:t>unit dipole kernel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The resulting differential equation and solution are then: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8954" y="1131888"/>
                <a:ext cx="8021478" cy="3697288"/>
              </a:xfrm>
              <a:blipFill rotWithShape="0">
                <a:blip r:embed="rId2"/>
                <a:stretch>
                  <a:fillRect l="-1368" t="-4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61" y="1923678"/>
            <a:ext cx="2811463" cy="259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636" y="3102769"/>
            <a:ext cx="3556112" cy="8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9622"/>
            <a:ext cx="4278859" cy="2856817"/>
          </a:xfrm>
          <a:prstGeom prst="rect">
            <a:avLst/>
          </a:prstGeom>
        </p:spPr>
      </p:pic>
      <p:sp>
        <p:nvSpPr>
          <p:cNvPr id="6" name="Text Placeholder 6"/>
          <p:cNvSpPr txBox="1">
            <a:spLocks/>
          </p:cNvSpPr>
          <p:nvPr/>
        </p:nvSpPr>
        <p:spPr bwMode="auto">
          <a:xfrm>
            <a:off x="439737" y="1131888"/>
            <a:ext cx="4132263" cy="36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1pPr>
            <a:lvl2pPr marL="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2pPr>
            <a:lvl3pPr marL="54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3pPr>
            <a:lvl4pPr marL="90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4pPr>
            <a:lvl5pPr marL="126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dirty="0" smtClean="0"/>
              <a:t>However, this solution can only produce the Expected Curve, not the Actual Curve</a:t>
            </a:r>
          </a:p>
          <a:p>
            <a:pPr marL="285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dirty="0" smtClean="0"/>
          </a:p>
          <a:p>
            <a:pPr marL="285500" lvl="1" indent="-285750">
              <a:spcBef>
                <a:spcPct val="0"/>
              </a:spcBef>
            </a:pPr>
            <a:r>
              <a:rPr lang="en-CA" altLang="en-US" dirty="0" smtClean="0"/>
              <a:t>This is because this solution completely refocuses by time TE (as it should for SE!):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8380734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The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Bloch </a:t>
            </a: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Equations for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SE-DSC WITH INHOMOGENEITIES</a:t>
            </a:r>
            <a:endParaRPr b="1" dirty="0"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04" y="2806637"/>
            <a:ext cx="2952328" cy="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9738" y="41116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The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Bloch-</a:t>
            </a:r>
            <a:r>
              <a:rPr lang="en-CA" dirty="0" err="1" smtClean="0">
                <a:latin typeface="Whitney Semibold"/>
                <a:ea typeface="ＭＳ Ｐゴシック" charset="-128"/>
                <a:cs typeface="Whitney Semibold"/>
              </a:rPr>
              <a:t>TorRey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 </a:t>
            </a:r>
            <a:r>
              <a:rPr lang="en-CA" dirty="0">
                <a:latin typeface="Whitney Semibold"/>
                <a:ea typeface="ＭＳ Ｐゴシック" charset="-128"/>
                <a:cs typeface="Whitney Semibold"/>
              </a:rPr>
              <a:t>Equation for </a:t>
            </a:r>
            <a:r>
              <a:rPr lang="en-CA" dirty="0" smtClean="0">
                <a:latin typeface="Whitney Semibold"/>
                <a:ea typeface="ＭＳ Ｐゴシック" charset="-128"/>
                <a:cs typeface="Whitney Semibold"/>
              </a:rPr>
              <a:t>SE-DSC</a:t>
            </a:r>
            <a:endParaRPr b="1" dirty="0">
              <a:ea typeface="ＭＳ Ｐゴシック" charset="-128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 bwMode="auto">
          <a:xfrm>
            <a:off x="439737" y="1131888"/>
            <a:ext cx="7372623" cy="36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1pPr>
            <a:lvl2pPr marL="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kern="1200">
                <a:solidFill>
                  <a:srgbClr val="FFFFFF"/>
                </a:solidFill>
                <a:latin typeface="Whitney Medium"/>
                <a:ea typeface="MS PGothic" panose="020B0600070205080204" pitchFamily="34" charset="-128"/>
                <a:cs typeface="Whitney Medium"/>
              </a:defRPr>
            </a:lvl2pPr>
            <a:lvl3pPr marL="54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3pPr>
            <a:lvl4pPr marL="90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4pPr>
            <a:lvl5pPr marL="1260000" indent="-180000" algn="l" defTabSz="457200" rtl="0" eaLnBrk="0" fontAlgn="base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500" b="0" i="0" kern="1200">
                <a:solidFill>
                  <a:srgbClr val="FFFFFF"/>
                </a:solidFill>
                <a:latin typeface="Whitney Book"/>
                <a:ea typeface="MS PGothic" panose="020B0600070205080204" pitchFamily="34" charset="-128"/>
                <a:cs typeface="Whitney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altLang="en-US" dirty="0">
                <a:solidFill>
                  <a:schemeClr val="bg1"/>
                </a:solidFill>
              </a:rPr>
              <a:t>Remedying this model</a:t>
            </a:r>
          </a:p>
          <a:p>
            <a:pPr marL="825500" lvl="2" indent="-285750"/>
            <a:r>
              <a:rPr lang="en-CA" altLang="en-US" dirty="0">
                <a:solidFill>
                  <a:schemeClr val="bg1"/>
                </a:solidFill>
                <a:latin typeface="Whitney Medium"/>
              </a:rPr>
              <a:t>So far, we have implicitly assumed that all spins are stationary</a:t>
            </a:r>
          </a:p>
          <a:p>
            <a:pPr marL="825500" lvl="2" indent="-285750"/>
            <a:r>
              <a:rPr lang="en-CA" altLang="en-US" dirty="0">
                <a:solidFill>
                  <a:schemeClr val="bg1"/>
                </a:solidFill>
                <a:latin typeface="Whitney Medium"/>
              </a:rPr>
              <a:t>If spins are allowed to move, they will see different local </a:t>
            </a:r>
            <a:r>
              <a:rPr lang="en-CA" altLang="en-US" dirty="0" err="1">
                <a:solidFill>
                  <a:schemeClr val="bg1"/>
                </a:solidFill>
                <a:latin typeface="Whitney Medium"/>
              </a:rPr>
              <a:t>inhomogeneities</a:t>
            </a:r>
            <a:r>
              <a:rPr lang="en-CA" altLang="en-US" dirty="0">
                <a:solidFill>
                  <a:schemeClr val="bg1"/>
                </a:solidFill>
                <a:latin typeface="Whitney Medium"/>
              </a:rPr>
              <a:t> and will not perfectly </a:t>
            </a:r>
            <a:r>
              <a:rPr lang="en-CA" altLang="en-US" dirty="0" err="1">
                <a:solidFill>
                  <a:schemeClr val="bg1"/>
                </a:solidFill>
                <a:latin typeface="Whitney Medium"/>
              </a:rPr>
              <a:t>rephase</a:t>
            </a:r>
            <a:r>
              <a:rPr lang="en-CA" altLang="en-US" dirty="0">
                <a:solidFill>
                  <a:schemeClr val="bg1"/>
                </a:solidFill>
                <a:latin typeface="Whitney Medium"/>
              </a:rPr>
              <a:t> – </a:t>
            </a:r>
            <a:r>
              <a:rPr lang="en-CA" altLang="en-US" u="sng" dirty="0">
                <a:solidFill>
                  <a:schemeClr val="bg1"/>
                </a:solidFill>
                <a:latin typeface="Whitney Medium"/>
              </a:rPr>
              <a:t>there will be extra </a:t>
            </a:r>
            <a:r>
              <a:rPr lang="en-CA" altLang="en-US" u="sng" dirty="0" smtClean="0">
                <a:solidFill>
                  <a:schemeClr val="bg1"/>
                </a:solidFill>
                <a:latin typeface="Whitney Medium"/>
              </a:rPr>
              <a:t>decay</a:t>
            </a:r>
          </a:p>
          <a:p>
            <a:pPr marL="825500" lvl="2" indent="-285750"/>
            <a:endParaRPr lang="en-CA" altLang="en-US" u="sng" dirty="0">
              <a:solidFill>
                <a:schemeClr val="bg1"/>
              </a:solidFill>
              <a:latin typeface="Whitney Medium"/>
            </a:endParaRPr>
          </a:p>
          <a:p>
            <a:pPr marL="285500" lvl="1" indent="-285750"/>
            <a:r>
              <a:rPr lang="en-CA" altLang="en-US" u="sng" dirty="0" smtClean="0">
                <a:solidFill>
                  <a:schemeClr val="bg1"/>
                </a:solidFill>
              </a:rPr>
              <a:t>We add diffusion to the equation:</a:t>
            </a:r>
          </a:p>
          <a:p>
            <a:pPr marL="285500" lvl="1" indent="-285750"/>
            <a:endParaRPr lang="en-CA" altLang="en-US" u="sng" dirty="0">
              <a:solidFill>
                <a:schemeClr val="bg1"/>
              </a:solidFill>
            </a:endParaRPr>
          </a:p>
          <a:p>
            <a:pPr marL="285500" lvl="1" indent="-285750"/>
            <a:endParaRPr lang="en-CA" altLang="en-US" u="sng" dirty="0">
              <a:solidFill>
                <a:schemeClr val="bg1"/>
              </a:solidFill>
            </a:endParaRPr>
          </a:p>
          <a:p>
            <a:pPr marL="285500" lvl="1" indent="-285750"/>
            <a:r>
              <a:rPr lang="en-CA" alt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Where ∇</a:t>
            </a:r>
            <a:r>
              <a:rPr lang="en-CA" altLang="en-US" baseline="30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CA" alt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is the 3D Laplacian operator. </a:t>
            </a:r>
            <a:r>
              <a:rPr lang="en-CA" altLang="en-US" dirty="0" smtClean="0">
                <a:solidFill>
                  <a:schemeClr val="bg1"/>
                </a:solidFill>
              </a:rPr>
              <a:t>This is the so-called </a:t>
            </a:r>
            <a:r>
              <a:rPr lang="en-CA" altLang="en-US" u="sng" dirty="0" smtClean="0">
                <a:solidFill>
                  <a:schemeClr val="bg1"/>
                </a:solidFill>
              </a:rPr>
              <a:t>Bloch-Torrey equation</a:t>
            </a:r>
            <a:r>
              <a:rPr lang="en-CA" altLang="en-US" dirty="0" smtClean="0">
                <a:solidFill>
                  <a:schemeClr val="bg1"/>
                </a:solidFill>
              </a:rPr>
              <a:t>, and has no closed form solution and must be solved numerically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35" y="2946241"/>
            <a:ext cx="2686425" cy="5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6245</TotalTime>
  <Words>637</Words>
  <Application>Microsoft Office PowerPoint</Application>
  <PresentationFormat>On-screen Show (16:9)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MS PGothic</vt:lpstr>
      <vt:lpstr>MS PGothic</vt:lpstr>
      <vt:lpstr>Arial</vt:lpstr>
      <vt:lpstr>Calibri</vt:lpstr>
      <vt:lpstr>Cambria Math</vt:lpstr>
      <vt:lpstr>Times New Roman</vt:lpstr>
      <vt:lpstr>Whitney Bold</vt:lpstr>
      <vt:lpstr>Whitney Book</vt:lpstr>
      <vt:lpstr>Whitney Medium</vt:lpstr>
      <vt:lpstr>Whitney Semibold</vt:lpstr>
      <vt:lpstr>WhitneyHTF-Bold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Goncalves</dc:creator>
  <cp:lastModifiedBy>Jonathan Doucette</cp:lastModifiedBy>
  <cp:revision>384</cp:revision>
  <cp:lastPrinted>2016-07-11T18:15:24Z</cp:lastPrinted>
  <dcterms:created xsi:type="dcterms:W3CDTF">2010-06-15T20:07:28Z</dcterms:created>
  <dcterms:modified xsi:type="dcterms:W3CDTF">2017-04-24T21:06:42Z</dcterms:modified>
</cp:coreProperties>
</file>