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8" r:id="rId2"/>
    <p:sldId id="318" r:id="rId3"/>
    <p:sldId id="323" r:id="rId4"/>
    <p:sldId id="322" r:id="rId5"/>
    <p:sldId id="324" r:id="rId6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188">
          <p15:clr>
            <a:srgbClr val="A4A3A4"/>
          </p15:clr>
        </p15:guide>
        <p15:guide id="3" orient="horz" pos="972">
          <p15:clr>
            <a:srgbClr val="A4A3A4"/>
          </p15:clr>
        </p15:guide>
        <p15:guide id="4" orient="horz" pos="756">
          <p15:clr>
            <a:srgbClr val="A4A3A4"/>
          </p15:clr>
        </p15:guide>
        <p15:guide id="5" orient="horz" pos="1080">
          <p15:clr>
            <a:srgbClr val="A4A3A4"/>
          </p15:clr>
        </p15:guide>
        <p15:guide id="6" orient="horz" pos="1404">
          <p15:clr>
            <a:srgbClr val="A4A3A4"/>
          </p15:clr>
        </p15:guide>
        <p15:guide id="7" orient="horz" pos="1296">
          <p15:clr>
            <a:srgbClr val="A4A3A4"/>
          </p15:clr>
        </p15:guide>
        <p15:guide id="8" orient="horz" pos="864">
          <p15:clr>
            <a:srgbClr val="A4A3A4"/>
          </p15:clr>
        </p15:guide>
        <p15:guide id="9" pos="2880">
          <p15:clr>
            <a:srgbClr val="A4A3A4"/>
          </p15:clr>
        </p15:guide>
        <p15:guide id="10" pos="1728">
          <p15:clr>
            <a:srgbClr val="A4A3A4"/>
          </p15:clr>
        </p15:guide>
        <p15:guide id="11" pos="721">
          <p15:clr>
            <a:srgbClr val="A4A3A4"/>
          </p15:clr>
        </p15:guide>
        <p15:guide id="12" pos="1144">
          <p15:clr>
            <a:srgbClr val="A4A3A4"/>
          </p15:clr>
        </p15:guide>
        <p15:guide id="13" pos="3455">
          <p15:clr>
            <a:srgbClr val="A4A3A4"/>
          </p15:clr>
        </p15:guide>
        <p15:guide id="14" pos="5184">
          <p15:clr>
            <a:srgbClr val="A4A3A4"/>
          </p15:clr>
        </p15:guide>
        <p15:guide id="15" pos="2305">
          <p15:clr>
            <a:srgbClr val="A4A3A4"/>
          </p15:clr>
        </p15:guide>
        <p15:guide id="16" pos="40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5B923C"/>
    <a:srgbClr val="0680FF"/>
    <a:srgbClr val="0C2344"/>
    <a:srgbClr val="001835"/>
    <a:srgbClr val="121A2C"/>
    <a:srgbClr val="0E1523"/>
    <a:srgbClr val="0B1934"/>
    <a:srgbClr val="253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2" autoAdjust="0"/>
    <p:restoredTop sz="94660"/>
  </p:normalViewPr>
  <p:slideViewPr>
    <p:cSldViewPr snapToObjects="1">
      <p:cViewPr varScale="1">
        <p:scale>
          <a:sx n="115" d="100"/>
          <a:sy n="115" d="100"/>
        </p:scale>
        <p:origin x="516" y="102"/>
      </p:cViewPr>
      <p:guideLst>
        <p:guide orient="horz" pos="1620"/>
        <p:guide orient="horz" pos="1188"/>
        <p:guide orient="horz" pos="972"/>
        <p:guide orient="horz" pos="756"/>
        <p:guide orient="horz" pos="1080"/>
        <p:guide orient="horz" pos="1404"/>
        <p:guide orient="horz" pos="1296"/>
        <p:guide orient="horz" pos="864"/>
        <p:guide pos="2880"/>
        <p:guide pos="1728"/>
        <p:guide pos="721"/>
        <p:guide pos="1144"/>
        <p:guide pos="3455"/>
        <p:guide pos="5184"/>
        <p:guide pos="2305"/>
        <p:guide pos="40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-42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97C60F-F021-4CCC-B240-0948DBD5E4EB}" type="datetime1">
              <a:rPr lang="en-US" altLang="en-US"/>
              <a:pPr>
                <a:defRPr/>
              </a:pPr>
              <a:t>2/8/2018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6887871-E0DC-4759-B854-FF28B84142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77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532FE3-42F8-4F7D-AD5E-691B9EAE2F77}" type="datetime1">
              <a:rPr lang="en-US" altLang="en-US"/>
              <a:pPr>
                <a:defRPr/>
              </a:pPr>
              <a:t>2/8/2018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3A5CB4A-2813-4E64-BB36-F191F53CC4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371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4500229-C362-4A8F-BD9F-AF7ED772938B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53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5CB4A-2813-4E64-BB36-F191F53CC49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91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" name="Picture 2" descr="2014_logo_only_revers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7" y="1131888"/>
            <a:ext cx="5430376" cy="182308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800"/>
              </a:lnSpc>
              <a:spcBef>
                <a:spcPts val="0"/>
              </a:spcBef>
              <a:buNone/>
              <a:defRPr sz="3600" b="0" i="0" kern="0" cap="all" spc="150" baseline="0">
                <a:solidFill>
                  <a:schemeClr val="tx1"/>
                </a:solidFill>
                <a:latin typeface="Whitney Bold"/>
                <a:cs typeface="Whitney Bold"/>
              </a:defRPr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65760" y="3003798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0" i="0" kern="0" spc="30" baseline="0">
                <a:solidFill>
                  <a:schemeClr val="tx1"/>
                </a:solidFill>
                <a:latin typeface="Whitney Book"/>
                <a:cs typeface="Whitney Book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5760" y="3507854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900" b="0" i="0" kern="0" cap="all" spc="150" normalizeH="0" baseline="0">
                <a:solidFill>
                  <a:srgbClr val="0C2344"/>
                </a:solidFill>
                <a:latin typeface="Whitney Bold"/>
                <a:cs typeface="Whitney Bold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849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_2016_UBCStandard_Signature_ReverseRGB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43038"/>
            <a:ext cx="477043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78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" name="Picture 3" descr="s4b282c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7" y="1131888"/>
            <a:ext cx="5430376" cy="182308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800"/>
              </a:lnSpc>
              <a:spcBef>
                <a:spcPts val="0"/>
              </a:spcBef>
              <a:buNone/>
              <a:defRPr sz="3600" b="0" i="0" kern="0" cap="all" spc="150" baseline="0">
                <a:solidFill>
                  <a:srgbClr val="FFFFFF"/>
                </a:solidFill>
                <a:latin typeface="Whitney Bold"/>
                <a:cs typeface="Whitney Bold"/>
              </a:defRPr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65760" y="3003798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0" i="0" kern="0" spc="30" baseline="0">
                <a:solidFill>
                  <a:srgbClr val="FFFFFF"/>
                </a:solidFill>
                <a:latin typeface="Whitney Book"/>
                <a:cs typeface="Whitney Book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5760" y="3507854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900" b="0" i="0" kern="0" cap="all" spc="150" normalizeH="0" baseline="0">
                <a:solidFill>
                  <a:srgbClr val="FFFFFF"/>
                </a:solidFill>
                <a:latin typeface="Whitney Bold"/>
                <a:cs typeface="Whitney Bold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03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fld id="{59FB4321-9B6C-4AFA-A8D2-0C35E5593BAF}" type="slidenum">
              <a:rPr lang="en-US" altLang="en-US" sz="900" smtClean="0">
                <a:solidFill>
                  <a:srgbClr val="FFFFFF"/>
                </a:solidFill>
                <a:latin typeface="Whitney Book" pitchFamily="1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CA" altLang="en-US" sz="900" smtClean="0">
              <a:solidFill>
                <a:srgbClr val="FFFFFF"/>
              </a:solidFill>
              <a:latin typeface="Whitney Book" pitchFamily="1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2" descr="2014_logo_only_revers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7" y="1131888"/>
            <a:ext cx="5430376" cy="106017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3000" b="0" i="0" kern="0" cap="all" spc="150" baseline="0">
                <a:solidFill>
                  <a:schemeClr val="tx1"/>
                </a:solidFill>
                <a:latin typeface="Whitney Bold"/>
                <a:cs typeface="Whitney Bold"/>
              </a:defRPr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Slide -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fld id="{206D2A3E-A98B-404D-932E-8FADCE9D22A1}" type="slidenum">
              <a:rPr lang="en-US" altLang="en-US" sz="900" smtClean="0">
                <a:solidFill>
                  <a:srgbClr val="FFFFFF"/>
                </a:solidFill>
                <a:latin typeface="Whitney Book" pitchFamily="1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CA" altLang="en-US" sz="900" smtClean="0">
              <a:solidFill>
                <a:srgbClr val="FFFFFF"/>
              </a:solidFill>
              <a:latin typeface="Whitney Book" pitchFamily="1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3" descr="s4b282c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7" y="1131888"/>
            <a:ext cx="5430376" cy="106017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3000" b="0" i="0" kern="0" cap="all" spc="150" baseline="0">
                <a:solidFill>
                  <a:srgbClr val="FFFFFF"/>
                </a:solidFill>
                <a:latin typeface="Whitney Bold"/>
                <a:cs typeface="Whitney Bold"/>
              </a:defRPr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9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s4b282c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fld id="{2E7A3858-6B20-4017-AB5F-66EAA042FB62}" type="slidenum">
              <a:rPr lang="en-US" altLang="en-US" sz="900" smtClean="0">
                <a:latin typeface="Whitney Book" pitchFamily="1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CA" altLang="en-US" sz="900" smtClean="0">
              <a:latin typeface="Whitney Book" pitchFamily="1" charset="0"/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411510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900" b="0" i="0" u="none" strike="noStrike" kern="1200" cap="all" spc="150" normalizeH="0" baseline="0" noProof="0">
                <a:ln>
                  <a:noFill/>
                </a:ln>
                <a:solidFill>
                  <a:srgbClr val="0C2344"/>
                </a:solidFill>
                <a:effectLst/>
                <a:uLnTx/>
                <a:uFillTx/>
                <a:latin typeface="Whitney Bold"/>
                <a:cs typeface="Whitney Bold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latin typeface="Whitney Medium"/>
                <a:cs typeface="Whitney Medium"/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latin typeface="Whitney Medium"/>
                <a:cs typeface="Whitney Medium"/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 b="0" i="0">
                <a:latin typeface="Whitney Book"/>
                <a:cs typeface="Whitney Book"/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latin typeface="Whitney Book"/>
                <a:cs typeface="Whitney Book"/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2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014_logo_only_revers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fld id="{44EE567A-6C88-4609-B4A0-A0B7158C8B71}" type="slidenum">
              <a:rPr lang="en-US" altLang="en-US" sz="900" smtClean="0">
                <a:solidFill>
                  <a:srgbClr val="FFFFFF"/>
                </a:solidFill>
                <a:latin typeface="Whitney Book" pitchFamily="1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CA" altLang="en-US" sz="900" smtClean="0">
              <a:solidFill>
                <a:srgbClr val="FFFFFF"/>
              </a:solidFill>
              <a:latin typeface="Whitney Book" pitchFamily="1" charset="0"/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411510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 Bold"/>
                <a:cs typeface="Whitney Bold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solidFill>
                  <a:srgbClr val="FFFFFF"/>
                </a:solidFill>
                <a:latin typeface="Whitney Medium"/>
                <a:cs typeface="Whitney Medium"/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  <a:latin typeface="Whitney Medium"/>
                <a:cs typeface="Whitney Medium"/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 b="0" i="0">
                <a:solidFill>
                  <a:srgbClr val="FFFFFF"/>
                </a:solidFill>
                <a:latin typeface="Whitney Book"/>
                <a:cs typeface="Whitney Book"/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solidFill>
                  <a:srgbClr val="FFFFFF"/>
                </a:solidFill>
                <a:latin typeface="Whitney Book"/>
                <a:cs typeface="Whitney Book"/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solidFill>
                  <a:srgbClr val="FFFFFF"/>
                </a:solidFill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8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fld id="{212DBAB0-09CF-47C9-B6C8-61693F9C4097}" type="slidenum">
              <a:rPr lang="en-US" altLang="en-US" sz="900" smtClean="0">
                <a:latin typeface="Whitney Book" pitchFamily="1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CA" altLang="en-US" sz="900" smtClean="0">
              <a:latin typeface="Whitney Book" pitchFamily="1" charset="0"/>
            </a:endParaRPr>
          </a:p>
        </p:txBody>
      </p:sp>
      <p:pic>
        <p:nvPicPr>
          <p:cNvPr id="5" name="Picture 3" descr="s4b282c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422275"/>
            <a:ext cx="36353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411510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900" b="0" i="0" u="none" strike="noStrike" kern="1200" cap="all" spc="150" normalizeH="0" baseline="0" noProof="0">
                <a:ln>
                  <a:noFill/>
                </a:ln>
                <a:solidFill>
                  <a:srgbClr val="0C2344"/>
                </a:solidFill>
                <a:effectLst/>
                <a:uLnTx/>
                <a:uFillTx/>
                <a:latin typeface="Whitney Bold"/>
                <a:cs typeface="Whitney Bold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latin typeface="Whitney Medium"/>
                <a:cs typeface="Whitney Medium"/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latin typeface="Whitney Medium"/>
                <a:cs typeface="Whitney Medium"/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 b="0" i="0">
                <a:latin typeface="Whitney Book"/>
                <a:cs typeface="Whitney Book"/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latin typeface="Whitney Book"/>
                <a:cs typeface="Whitney Book"/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2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fld id="{2A73CF7E-E17A-4FC4-99E9-BC5590FD4C78}" type="slidenum">
              <a:rPr lang="en-US" altLang="en-US" sz="900" smtClean="0">
                <a:solidFill>
                  <a:srgbClr val="FFFFFF"/>
                </a:solidFill>
                <a:latin typeface="Whitney Book" pitchFamily="1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CA" altLang="en-US" sz="900" smtClean="0">
              <a:solidFill>
                <a:srgbClr val="FFFFFF"/>
              </a:solidFill>
              <a:latin typeface="Whitney Book" pitchFamily="1" charset="0"/>
            </a:endParaRPr>
          </a:p>
        </p:txBody>
      </p:sp>
      <p:pic>
        <p:nvPicPr>
          <p:cNvPr id="5" name="Picture 2" descr="2014_logo_only_revers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47307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411510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 Bold"/>
                <a:cs typeface="Whitney Bold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solidFill>
                  <a:srgbClr val="FFFFFF"/>
                </a:solidFill>
                <a:latin typeface="Whitney Medium"/>
                <a:cs typeface="Whitney Medium"/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  <a:latin typeface="Whitney Medium"/>
                <a:cs typeface="Whitney Medium"/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 b="0" i="0">
                <a:solidFill>
                  <a:srgbClr val="FFFFFF"/>
                </a:solidFill>
                <a:latin typeface="Whitney Book"/>
                <a:cs typeface="Whitney Book"/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solidFill>
                  <a:srgbClr val="FFFFFF"/>
                </a:solidFill>
                <a:latin typeface="Whitney Book"/>
                <a:cs typeface="Whitney Book"/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solidFill>
                  <a:srgbClr val="FFFFFF"/>
                </a:solidFill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1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BC_2016_Signature_Wide_28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39863"/>
            <a:ext cx="477043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01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88" r:id="rId1"/>
    <p:sldLayoutId id="2147484989" r:id="rId2"/>
    <p:sldLayoutId id="2147484990" r:id="rId3"/>
    <p:sldLayoutId id="2147484991" r:id="rId4"/>
    <p:sldLayoutId id="2147484992" r:id="rId5"/>
    <p:sldLayoutId id="2147484993" r:id="rId6"/>
    <p:sldLayoutId id="2147484994" r:id="rId7"/>
    <p:sldLayoutId id="2147484995" r:id="rId8"/>
    <p:sldLayoutId id="2147484996" r:id="rId9"/>
    <p:sldLayoutId id="214748499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Placeholder 3"/>
          <p:cNvSpPr>
            <a:spLocks noGrp="1"/>
          </p:cNvSpPr>
          <p:nvPr>
            <p:ph type="body" sz="quarter" idx="11"/>
          </p:nvPr>
        </p:nvSpPr>
        <p:spPr bwMode="auto">
          <a:xfrm>
            <a:off x="365124" y="1275606"/>
            <a:ext cx="7087196" cy="1584176"/>
          </a:xfr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CA" sz="2400" dirty="0" smtClean="0"/>
              <a:t>Fast solutions to the </a:t>
            </a:r>
            <a:r>
              <a:rPr lang="en-CA" sz="2400" dirty="0" err="1" smtClean="0"/>
              <a:t>bloch-torrey</a:t>
            </a:r>
            <a:r>
              <a:rPr lang="en-CA" sz="2400" dirty="0" smtClean="0"/>
              <a:t> partial differential equation</a:t>
            </a:r>
            <a:endParaRPr lang="en-US" sz="2000" spc="100" dirty="0">
              <a:ea typeface="ＭＳ Ｐゴシック" charset="-128"/>
            </a:endParaRPr>
          </a:p>
        </p:txBody>
      </p:sp>
      <p:sp>
        <p:nvSpPr>
          <p:cNvPr id="16386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365125" y="3147814"/>
            <a:ext cx="5430838" cy="322263"/>
          </a:xfr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CA" dirty="0" smtClean="0"/>
              <a:t>Simulation of Cerebral Magnetization</a:t>
            </a:r>
            <a:r>
              <a:rPr lang="en-CA" dirty="0"/>
              <a:t> 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65125" y="3652639"/>
            <a:ext cx="6367116" cy="503287"/>
          </a:xfrm>
        </p:spPr>
        <p:txBody>
          <a:bodyPr/>
          <a:lstStyle/>
          <a:p>
            <a:r>
              <a:rPr lang="en-CA" b="1" dirty="0"/>
              <a:t>Jonathan </a:t>
            </a:r>
            <a:r>
              <a:rPr lang="en-CA" b="1" dirty="0" smtClean="0"/>
              <a:t>Doucette</a:t>
            </a:r>
            <a:endParaRPr lang="en-US" dirty="0">
              <a:ea typeface="ＭＳ Ｐゴシック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38" y="2759161"/>
            <a:ext cx="2158562" cy="1612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9738" y="411163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dirty="0">
                <a:latin typeface="Whitney Semibold"/>
                <a:ea typeface="ＭＳ Ｐゴシック" charset="-128"/>
                <a:cs typeface="Whitney Semibold"/>
              </a:rPr>
              <a:t>The </a:t>
            </a: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Bloch-</a:t>
            </a:r>
            <a:r>
              <a:rPr lang="en-CA" dirty="0" err="1" smtClean="0">
                <a:latin typeface="Whitney Semibold"/>
                <a:ea typeface="ＭＳ Ｐゴシック" charset="-128"/>
                <a:cs typeface="Whitney Semibold"/>
              </a:rPr>
              <a:t>TorRey</a:t>
            </a: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 Equation</a:t>
            </a:r>
            <a:endParaRPr b="1" dirty="0">
              <a:ea typeface="ＭＳ Ｐゴシック" charset="-128"/>
            </a:endParaRPr>
          </a:p>
        </p:txBody>
      </p:sp>
      <p:sp>
        <p:nvSpPr>
          <p:cNvPr id="10" name="Text Placeholder 6"/>
          <p:cNvSpPr txBox="1">
            <a:spLocks/>
          </p:cNvSpPr>
          <p:nvPr/>
        </p:nvSpPr>
        <p:spPr bwMode="auto">
          <a:xfrm>
            <a:off x="439737" y="1322735"/>
            <a:ext cx="7372623" cy="33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1500" kern="1200">
                <a:solidFill>
                  <a:srgbClr val="FFFFFF"/>
                </a:solidFill>
                <a:latin typeface="Whitney Medium"/>
                <a:ea typeface="MS PGothic" panose="020B0600070205080204" pitchFamily="34" charset="-128"/>
                <a:cs typeface="Whitney Medium"/>
              </a:defRPr>
            </a:lvl1pPr>
            <a:lvl2pPr marL="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1500" kern="1200">
                <a:solidFill>
                  <a:srgbClr val="FFFFFF"/>
                </a:solidFill>
                <a:latin typeface="Whitney Medium"/>
                <a:ea typeface="MS PGothic" panose="020B0600070205080204" pitchFamily="34" charset="-128"/>
                <a:cs typeface="Whitney Medium"/>
              </a:defRPr>
            </a:lvl2pPr>
            <a:lvl3pPr marL="54000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b="0" i="0" kern="1200">
                <a:solidFill>
                  <a:srgbClr val="FFFFFF"/>
                </a:solidFill>
                <a:latin typeface="Whitney Book"/>
                <a:ea typeface="MS PGothic" panose="020B0600070205080204" pitchFamily="34" charset="-128"/>
                <a:cs typeface="Whitney Book"/>
              </a:defRPr>
            </a:lvl3pPr>
            <a:lvl4pPr marL="90000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1500" b="0" i="0" kern="1200">
                <a:solidFill>
                  <a:srgbClr val="FFFFFF"/>
                </a:solidFill>
                <a:latin typeface="Whitney Book"/>
                <a:ea typeface="MS PGothic" panose="020B0600070205080204" pitchFamily="34" charset="-128"/>
                <a:cs typeface="Whitney Book"/>
              </a:defRPr>
            </a:lvl4pPr>
            <a:lvl5pPr marL="126000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1500" b="0" i="0" kern="1200">
                <a:solidFill>
                  <a:srgbClr val="FFFFFF"/>
                </a:solidFill>
                <a:latin typeface="Whitney Book"/>
                <a:ea typeface="MS PGothic" panose="020B0600070205080204" pitchFamily="34" charset="-128"/>
                <a:cs typeface="Whitney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altLang="en-US" dirty="0" smtClean="0">
                <a:solidFill>
                  <a:schemeClr val="bg1"/>
                </a:solidFill>
              </a:rPr>
              <a:t>The Bloch-Torrey equation is a fundamental equation in MRI physics which describes how the </a:t>
            </a:r>
            <a:r>
              <a:rPr lang="en-CA" altLang="en-US" i="1" dirty="0" smtClean="0">
                <a:solidFill>
                  <a:schemeClr val="bg1"/>
                </a:solidFill>
              </a:rPr>
              <a:t>complex </a:t>
            </a:r>
            <a:r>
              <a:rPr lang="en-CA" altLang="en-US" dirty="0" smtClean="0">
                <a:solidFill>
                  <a:schemeClr val="bg1"/>
                </a:solidFill>
              </a:rPr>
              <a:t>transverse magnetization changes through time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altLang="en-US" dirty="0">
              <a:solidFill>
                <a:schemeClr val="bg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altLang="en-US" dirty="0" smtClean="0">
              <a:solidFill>
                <a:schemeClr val="bg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altLang="en-US" dirty="0" smtClean="0">
              <a:solidFill>
                <a:schemeClr val="bg1"/>
              </a:solidFill>
            </a:endParaRPr>
          </a:p>
          <a:p>
            <a:pPr marL="285500" lvl="1" indent="-285750"/>
            <a:r>
              <a:rPr lang="en-CA" altLang="en-US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Where</a:t>
            </a:r>
          </a:p>
          <a:p>
            <a:pPr marL="285500" lvl="1" indent="-285750"/>
            <a:endParaRPr lang="en-CA" alt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85500" lvl="1" indent="-285750"/>
            <a:endParaRPr lang="en-CA" altLang="en-US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85500" lvl="1" indent="-285750"/>
            <a:r>
              <a:rPr lang="en-CA" altLang="en-US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Therefore, this problem must be solved in complex variables</a:t>
            </a:r>
            <a:endParaRPr lang="en-CA" altLang="en-US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70655" y="2211710"/>
                <a:ext cx="2399439" cy="438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𝑑𝑀</m:t>
                          </m:r>
                        </m:num>
                        <m:den>
                          <m:r>
                            <a:rPr lang="en-CA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CA" sz="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CA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5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CA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CA" sz="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𝛿𝜔</m:t>
                          </m:r>
                        </m:e>
                      </m:d>
                      <m:r>
                        <a:rPr lang="en-CA" sz="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CA" sz="15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655" y="2211710"/>
                <a:ext cx="2399439" cy="4383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83148" y="3219822"/>
                <a:ext cx="1285800" cy="248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CA" sz="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≝</m:t>
                      </m:r>
                      <m:sSub>
                        <m:sSubPr>
                          <m:ctrlPr>
                            <a:rPr lang="en-CA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A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CA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A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CA" sz="15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148" y="3219822"/>
                <a:ext cx="1285800" cy="248979"/>
              </a:xfrm>
              <a:prstGeom prst="rect">
                <a:avLst/>
              </a:prstGeom>
              <a:blipFill rotWithShape="0">
                <a:blip r:embed="rId3"/>
                <a:stretch>
                  <a:fillRect l="-2844" r="-474" b="-170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9738" y="411163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Geometry</a:t>
            </a:r>
            <a:endParaRPr b="1" dirty="0">
              <a:ea typeface="ＭＳ Ｐゴシック" charset="-128"/>
            </a:endParaRPr>
          </a:p>
        </p:txBody>
      </p:sp>
      <p:pic>
        <p:nvPicPr>
          <p:cNvPr id="3072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19" y="2712049"/>
            <a:ext cx="1797117" cy="187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707224"/>
            <a:ext cx="1798995" cy="189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19" y="699542"/>
            <a:ext cx="1797117" cy="190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15673"/>
            <a:ext cx="1798995" cy="187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282129" y="2140495"/>
            <a:ext cx="3988246" cy="21594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lvl="1" indent="-285750">
              <a:spcBef>
                <a:spcPct val="0"/>
              </a:spcBef>
            </a:pPr>
            <a:r>
              <a:rPr lang="en-CA" altLang="en-US" dirty="0" smtClean="0"/>
              <a:t>Equation is solved in a finely discretized 3D box, called a “voxel”</a:t>
            </a:r>
          </a:p>
          <a:p>
            <a:pPr marL="285750" lvl="1" indent="-285750">
              <a:spcBef>
                <a:spcPct val="0"/>
              </a:spcBef>
            </a:pPr>
            <a:endParaRPr lang="en-CA" altLang="en-US" dirty="0"/>
          </a:p>
          <a:p>
            <a:pPr marL="285750" lvl="1" indent="-285750">
              <a:spcBef>
                <a:spcPct val="0"/>
              </a:spcBef>
            </a:pPr>
            <a:r>
              <a:rPr lang="en-CA" altLang="en-US" dirty="0" smtClean="0"/>
              <a:t>     is piecewise constant, and        is piecewise smooth</a:t>
            </a:r>
          </a:p>
          <a:p>
            <a:pPr marL="825750" lvl="2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Problem is very discontinuous!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9022" y="3105735"/>
            <a:ext cx="266700" cy="171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52" y="3110855"/>
            <a:ext cx="190500" cy="180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48" y="1132254"/>
            <a:ext cx="2686425" cy="514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9738" y="411163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FAST </a:t>
            </a:r>
            <a:r>
              <a:rPr lang="en-CA" dirty="0" err="1" smtClean="0">
                <a:latin typeface="Whitney Semibold"/>
                <a:ea typeface="ＭＳ Ｐゴシック" charset="-128"/>
                <a:cs typeface="Whitney Semibold"/>
              </a:rPr>
              <a:t>SOLutions</a:t>
            </a:r>
            <a:endParaRPr b="1" dirty="0">
              <a:ea typeface="ＭＳ Ｐゴシック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162" y="1337248"/>
            <a:ext cx="2686425" cy="514422"/>
          </a:xfrm>
          <a:prstGeom prst="rect">
            <a:avLst/>
          </a:prstGeom>
        </p:spPr>
      </p:pic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288384" y="2211710"/>
            <a:ext cx="7379960" cy="22322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lvl="1" indent="-285750">
              <a:spcBef>
                <a:spcPct val="0"/>
              </a:spcBef>
            </a:pPr>
            <a:r>
              <a:rPr lang="en-CA" altLang="en-US" dirty="0" smtClean="0"/>
              <a:t>In addition to solving the equation, the resulting signal (integral of </a:t>
            </a:r>
            <a:r>
              <a:rPr lang="en-CA" altLang="en-US" i="1" dirty="0" smtClean="0"/>
              <a:t>M</a:t>
            </a:r>
            <a:r>
              <a:rPr lang="en-CA" altLang="en-US" dirty="0" smtClean="0"/>
              <a:t>) must be fit to observed data</a:t>
            </a:r>
          </a:p>
          <a:p>
            <a:pPr marL="285750" lvl="1" indent="-285750">
              <a:spcBef>
                <a:spcPct val="0"/>
              </a:spcBef>
            </a:pPr>
            <a:endParaRPr lang="en-CA" altLang="en-US" dirty="0" smtClean="0"/>
          </a:p>
          <a:p>
            <a:pPr marL="285750" lvl="1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Involves thousands of system solves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9738" y="411163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FAST </a:t>
            </a:r>
            <a:r>
              <a:rPr lang="en-CA" dirty="0" err="1" smtClean="0">
                <a:latin typeface="Whitney Semibold"/>
                <a:ea typeface="ＭＳ Ｐゴシック" charset="-128"/>
                <a:cs typeface="Whitney Semibold"/>
              </a:rPr>
              <a:t>SOLutions</a:t>
            </a:r>
            <a:endParaRPr b="1" dirty="0">
              <a:ea typeface="ＭＳ Ｐゴシック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162" y="1059582"/>
            <a:ext cx="2686425" cy="5144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Placeholder 6"/>
              <p:cNvSpPr>
                <a:spLocks noGrp="1"/>
              </p:cNvSpPr>
              <p:nvPr>
                <p:ph type="body" sz="quarter" idx="13"/>
              </p:nvPr>
            </p:nvSpPr>
            <p:spPr bwMode="auto">
              <a:xfrm>
                <a:off x="288384" y="1779662"/>
                <a:ext cx="8172048" cy="2736304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numCol="1" anchor="t" anchorCtr="0" compatLnSpc="1">
                <a:prstTxWarp prst="textNoShape">
                  <a:avLst/>
                </a:prstTxWarp>
              </a:bodyPr>
              <a:lstStyle/>
              <a:p>
                <a:pPr marL="285750" lvl="1" indent="-285750">
                  <a:spcBef>
                    <a:spcPct val="0"/>
                  </a:spcBef>
                </a:pPr>
                <a:r>
                  <a:rPr lang="en-CA" altLang="en-US" dirty="0" smtClean="0"/>
                  <a:t>Currently, the best trade off of accuracy vs. speed is to use (relatively crude) “splitting methods”</a:t>
                </a:r>
              </a:p>
              <a:p>
                <a:pPr marL="285750" lvl="1" indent="-285750">
                  <a:spcBef>
                    <a:spcPct val="0"/>
                  </a:spcBef>
                </a:pPr>
                <a:endParaRPr lang="en-CA" altLang="en-US" dirty="0"/>
              </a:p>
              <a:p>
                <a:pPr marL="285750" lvl="1" indent="-285750">
                  <a:spcBef>
                    <a:spcPct val="0"/>
                  </a:spcBef>
                </a:pPr>
                <a:r>
                  <a:rPr lang="en-CA" altLang="en-US" dirty="0" smtClean="0"/>
                  <a:t>Essentially, based on the approximation</a:t>
                </a:r>
              </a:p>
              <a:p>
                <a:pPr marL="285750" lvl="1" indent="-285750">
                  <a:spcBef>
                    <a:spcPct val="0"/>
                  </a:spcBef>
                </a:pPr>
                <a:endParaRPr lang="en-CA" altLang="en-US" dirty="0"/>
              </a:p>
              <a:p>
                <a:pPr marL="285750" lvl="1" indent="-285750">
                  <a:spcBef>
                    <a:spcPct val="0"/>
                  </a:spcBef>
                </a:pPr>
                <a:endParaRPr lang="en-CA" altLang="en-US" dirty="0" smtClean="0"/>
              </a:p>
              <a:p>
                <a:pPr marL="285750" lvl="1" indent="-285750">
                  <a:spcBef>
                    <a:spcPct val="0"/>
                  </a:spcBef>
                </a:pPr>
                <a:r>
                  <a:rPr lang="en-CA" altLang="en-US" dirty="0" smtClean="0"/>
                  <a:t>For linear operators </a:t>
                </a:r>
                <a:r>
                  <a:rPr lang="en-CA" altLang="en-US" i="1" dirty="0" smtClean="0"/>
                  <a:t>A</a:t>
                </a:r>
                <a:r>
                  <a:rPr lang="en-CA" altLang="en-US" dirty="0" smtClean="0"/>
                  <a:t> and </a:t>
                </a:r>
                <a:r>
                  <a:rPr lang="en-CA" altLang="en-US" i="1" dirty="0" smtClean="0"/>
                  <a:t>B</a:t>
                </a:r>
                <a:endParaRPr lang="en-CA" altLang="en-US" dirty="0"/>
              </a:p>
              <a:p>
                <a:pPr marL="825750" lvl="2" indent="-285750">
                  <a:spcBef>
                    <a:spcPct val="0"/>
                  </a:spcBef>
                </a:pPr>
                <a:r>
                  <a:rPr lang="en-CA" altLang="en-US" dirty="0" smtClean="0"/>
                  <a:t>We take </a:t>
                </a:r>
                <a14:m>
                  <m:oMath xmlns:m="http://schemas.openxmlformats.org/officeDocument/2006/math">
                    <m:r>
                      <a:rPr lang="en-CA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altLang="en-US" b="0" i="1" smtClean="0">
                        <a:latin typeface="Cambria Math" panose="02040503050406030204" pitchFamily="18" charset="0"/>
                      </a:rPr>
                      <m:t>=−(</m:t>
                    </m:r>
                    <m:sSub>
                      <m:sSubPr>
                        <m:ctrlPr>
                          <a:rPr lang="en-CA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altLang="en-US" b="0" i="1" smtClean="0">
                        <a:latin typeface="Cambria Math" panose="02040503050406030204" pitchFamily="18" charset="0"/>
                      </a:rPr>
                      <m:t>𝛿𝜔</m:t>
                    </m:r>
                    <m:r>
                      <a:rPr lang="en-CA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CA" alt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altLang="en-US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CA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CA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altLang="en-US" dirty="0" smtClean="0"/>
                  <a:t>, and use the fact that the action of the exponential of </a:t>
                </a:r>
                <a14:m>
                  <m:oMath xmlns:m="http://schemas.openxmlformats.org/officeDocument/2006/math">
                    <m:r>
                      <a:rPr lang="en-CA" altLang="en-US" i="1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CA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CA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alt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A" altLang="en-US" dirty="0" smtClean="0"/>
                  <a:t> (i.e. the solution of the heat equation) is the convolution with a Gaussian kernel, and can be performed efficiently via the FFT</a:t>
                </a:r>
              </a:p>
            </p:txBody>
          </p:sp>
        </mc:Choice>
        <mc:Fallback>
          <p:sp>
            <p:nvSpPr>
              <p:cNvPr id="11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 bwMode="auto">
              <a:xfrm>
                <a:off x="288384" y="1779662"/>
                <a:ext cx="8172048" cy="2736304"/>
              </a:xfrm>
              <a:blipFill rotWithShape="0">
                <a:blip r:embed="rId4"/>
                <a:stretch>
                  <a:fillRect l="-1342" t="-668" b="-1158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32594" y="3075806"/>
                <a:ext cx="2275559" cy="448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num>
                            <m:den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𝐵𝑡</m:t>
                          </m:r>
                        </m:sup>
                      </m:sSup>
                      <m:sSup>
                        <m:s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num>
                            <m:den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594" y="3075806"/>
                <a:ext cx="2275559" cy="4485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1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BC Brand 1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6314</TotalTime>
  <Words>154</Words>
  <Application>Microsoft Office PowerPoint</Application>
  <PresentationFormat>On-screen Show (16:9)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MS PGothic</vt:lpstr>
      <vt:lpstr>MS PGothic</vt:lpstr>
      <vt:lpstr>Arial</vt:lpstr>
      <vt:lpstr>Calibri</vt:lpstr>
      <vt:lpstr>Cambria Math</vt:lpstr>
      <vt:lpstr>Times New Roman</vt:lpstr>
      <vt:lpstr>Whitney Bold</vt:lpstr>
      <vt:lpstr>Whitney Book</vt:lpstr>
      <vt:lpstr>Whitney Medium</vt:lpstr>
      <vt:lpstr>Whitney Semibold</vt:lpstr>
      <vt:lpstr>WhitneyHTF-Bold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 Goncalves</dc:creator>
  <cp:lastModifiedBy>Jonathan Doucette</cp:lastModifiedBy>
  <cp:revision>389</cp:revision>
  <cp:lastPrinted>2016-07-11T18:15:24Z</cp:lastPrinted>
  <dcterms:created xsi:type="dcterms:W3CDTF">2010-06-15T20:07:28Z</dcterms:created>
  <dcterms:modified xsi:type="dcterms:W3CDTF">2018-02-08T18:37:59Z</dcterms:modified>
</cp:coreProperties>
</file>