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slideLayouts/_rels/slideLayout5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7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1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338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1" lang="en-US" sz="338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504000" y="1326960"/>
            <a:ext cx="9072360" cy="328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/>
          </p:nvPr>
        </p:nvSpPr>
        <p:spPr>
          <a:xfrm>
            <a:off x="504000" y="516600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/>
          </p:nvPr>
        </p:nvSpPr>
        <p:spPr>
          <a:xfrm>
            <a:off x="3447360" y="5166000"/>
            <a:ext cx="319536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D43A422-3FD2-4A32-9A9B-C29B1A07C8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326960"/>
            <a:ext cx="9072360" cy="328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dt"/>
          </p:nvPr>
        </p:nvSpPr>
        <p:spPr>
          <a:xfrm>
            <a:off x="504000" y="516600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ftr"/>
          </p:nvPr>
        </p:nvSpPr>
        <p:spPr>
          <a:xfrm>
            <a:off x="3447360" y="5166000"/>
            <a:ext cx="319536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E63CF62-B78E-4DEB-AEAB-6271E0B9C72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latin typeface="Open Sans"/>
              </a:rPr>
              <a:t>Click to edit the title text format</a:t>
            </a:r>
            <a:endParaRPr b="0" lang="en-US" sz="3110" spc="-1" strike="noStrike">
              <a:latin typeface="Open San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960"/>
            <a:ext cx="9072360" cy="328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Open Sans"/>
              </a:rPr>
              <a:t>Click to edit the outline text format</a:t>
            </a:r>
            <a:endParaRPr b="0" lang="en-US" sz="2400" spc="-1" strike="noStrike"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latin typeface="Open Sans"/>
              </a:rPr>
              <a:t>Second Outline Level</a:t>
            </a:r>
            <a:endParaRPr b="0" lang="en-US" sz="2100" spc="-1" strike="noStrike"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Open Sans"/>
              </a:rPr>
              <a:t>Third Outline Level</a:t>
            </a:r>
            <a:endParaRPr b="0" lang="en-US" sz="1800" spc="-1" strike="noStrike"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Fourth Outline Level</a:t>
            </a:r>
            <a:endParaRPr b="0" lang="en-US" sz="1500" spc="-1" strike="noStrike"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Open Sans"/>
              </a:rPr>
              <a:t>Fifth Outline Level</a:t>
            </a:r>
            <a:endParaRPr b="0" lang="en-US" sz="1500" spc="-1" strike="noStrike"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Sixth Outline Level</a:t>
            </a:r>
            <a:endParaRPr b="0" lang="en-US" sz="1500" spc="-1" strike="noStrike"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Seventh Outline Level</a:t>
            </a:r>
            <a:endParaRPr b="0" lang="en-US" sz="1500" spc="-1" strike="noStrike">
              <a:latin typeface="Open Sans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/>
          </p:nvPr>
        </p:nvSpPr>
        <p:spPr>
          <a:xfrm>
            <a:off x="504000" y="516600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ftr"/>
          </p:nvPr>
        </p:nvSpPr>
        <p:spPr>
          <a:xfrm>
            <a:off x="3447360" y="5166000"/>
            <a:ext cx="319536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9CD8DEA-095E-4265-A805-75FE55BDF1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altexsoft.com/blog/engineering/what-is-soap-formats-protocols-message-" TargetMode="External"/><Relationship Id="rId2" Type="http://schemas.openxmlformats.org/officeDocument/2006/relationships/hyperlink" Target="https://developer.nhs.uk/apis/dos-api/soap_api_errors.html" TargetMode="External"/><Relationship Id="rId3" Type="http://schemas.openxmlformats.org/officeDocument/2006/relationships/hyperlink" Target="https://www.ibm.com/docs/en/cics-ts/5.4?topic=message-soap-header" TargetMode="External"/><Relationship Id="rId4" Type="http://schemas.openxmlformats.org/officeDocument/2006/relationships/hyperlink" Target="https://www.tutorialspoint.com/soap/soap_message_structure.htm" TargetMode="External"/><Relationship Id="rId5" Type="http://schemas.openxmlformats.org/officeDocument/2006/relationships/hyperlink" Target="https://www.techrepublic.com/article/an-introduction-to-the-simple-object-access-protocol-soap/" TargetMode="External"/><Relationship Id="rId6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SOAP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</a:rPr>
              <a:t>Jonathan Disla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</a:rPr>
              <a:t>Web-420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End to End Data Flow Key Points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58000" y="4980600"/>
            <a:ext cx="297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Tech Republic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457200" y="1371600"/>
            <a:ext cx="9144000" cy="227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  Client wraps a method call in SOAP/XML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  The method is posted over HTTP to the server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  The XML request is parsed, reads methods and parameters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  The request is delegated for processing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  The XML response is sent back to the client with return value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  The client may parse the response XML to make use of the return           data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SOAP Security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04000" y="1326600"/>
            <a:ext cx="9071280" cy="36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Ensuring business processes are only available to approved parties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Use HTTP for authorization schemes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HTTP accepts a username and a password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Often end-to-end security is required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Extensions such as WS-Security enables end to end security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May also require authorization of senders and other features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Spotlight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457200" y="255960"/>
            <a:ext cx="8999640" cy="65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Reference List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640080" y="865800"/>
            <a:ext cx="8816760" cy="43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Altexsoft.  “What is SOAP: Formats, Protocols…”  atexsoft.com, Accessed 20 August 2019.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1"/>
              </a:rPr>
              <a:t>https://www.altexsoft.com/blog/engineering/what-is-soap-formats-protocols-message-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</a:rPr>
              <a:t>structure-and-how-soap-is-different-from-rest/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API Hub.  “SOAP API – Error Codes.”  developer.nhs.uk, Accessed 2 April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2"/>
              </a:rPr>
              <a:t>https://developer.nhs.uk/apis/dos-api/soap_api_errors.html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IBM.  “The SOAP Header.”  ibm.com, Accessed 4 April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3"/>
              </a:rPr>
              <a:t>https://www.ibm.com/docs/en/cics-ts/5.4?topic=message-soap-header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Tutorialspoint.  “SOAP Message Structure”  tutorialspoint.com, Accessed 4 April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https://www.tutorialspoint.com/soap/soap_message_structure.htm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TechRepublic.  “An Introduction to the Simple Object Access Protocol(SOAP).” techrepublic.com, 2 April 2021.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5"/>
              </a:rPr>
              <a:t>https://www.techrepublic.com/article/an-introduction-to-the-simple-object-access-protocol-soap/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Stoplight.  “SOAP API.”  stoplight.io, Accessed 1 April,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https://stoplight.io/api-types/soap-api/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What is SOAP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Stands for Simple Objects Access Protocol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 web communication protocol desgined for Microsoft in 1998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Used to expose web services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Transmits data over HTTP/HTTPS and others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Unlike REST, supports XML data format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Strongly follows preset standards such as messaging structure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altexsoft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Uses of SOAP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Internet based modules that perform business services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Services publishes the interface used to interact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Applications invoke services by making SOAP calls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Available to anyone who can make a SOAP call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Any system that supports XML and HTTP is capable of SOAP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Though not required, SDK kits for developers make it easier to </a:t>
            </a: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implement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Tech Republic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Use Cases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Highly standardized operations such as billing, navigation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Bank transactions and payment systems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Where stateful messaging is required using chained transactions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Flight booking systems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Applications that involve multiple parties/poviders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Non-HTTP messaging and legacy environments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Useful when other protocols besides SOAP or HTTP are used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Tech Republic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Envelopes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504000" y="1290600"/>
            <a:ext cx="9071280" cy="36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Similar to HTML tags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Indicate the start and the end of a message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Envelopes are required to create SOAP messages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Contains XML data comprising a message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Must include a header and a body of the message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Can contain optional FAULT element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Tutorials Point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Headers in SOAP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Contain optional attributes of a message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Child elements of a header are called header blocks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 header block is an XML element defined by the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Can be processed by intermediary or ultimate receiver node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Each node is typically designed to process particular blocks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Allows features to be added to a SOAP message independently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IBM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Header Attributes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encodingStyle has rules to encode a SOAP message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ROLE specifies if a particular node operates on a message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When a specified role matches the node processes the header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ACTOR is another role when the header process is no match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mustUnderstand is used for important header blocks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If mustUnderstand is true the specified pattern is followed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IBM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SOAP Faults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A message to a SOAP response with an error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Shown in the body of a message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The fault is returned to the sender of the SOAP message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Fault mechanism returns specific information about the error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Error includes a predefined code, description and address of the </a:t>
            </a: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processor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-  Optional part of a SOAP message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Open Sans"/>
              </a:rPr>
              <a:t>Tutorials Point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SOAP Fault Codes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100: System Search Failure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101: Postcode Validation: Postcode not found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102: Service Search: No Services Found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103: Request Repose: Service not found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300: Unable to login to DoS Web Services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1001: Request Validation: Unable to locate username and </a:t>
            </a: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         password in the request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API Hub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2021-03-28T20:43:56Z</dcterms:created>
  <dc:creator/>
  <dc:description/>
  <dc:language>en-US</dc:language>
  <cp:lastModifiedBy/>
  <dcterms:modified xsi:type="dcterms:W3CDTF">2021-04-04T22:22:06Z</dcterms:modified>
  <cp:revision>31</cp:revision>
  <dc:subject/>
  <dc:title/>
</cp:coreProperties>
</file>