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jpeg" ContentType="image/jpeg"/>
  <Override PartName="/ppt/media/image5.jpeg" ContentType="image/jpeg"/>
  <Override PartName="/ppt/media/image7.jpeg" ContentType="image/jpeg"/>
  <Override PartName="/ppt/media/image8.png" ContentType="image/png"/>
  <Override PartName="/ppt/media/image4.jpeg" ContentType="image/jpeg"/>
  <Override PartName="/ppt/media/image9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110" spc="-1" strike="noStrike">
              <a:latin typeface="Open San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57120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638040" y="3044520"/>
            <a:ext cx="2920680" cy="1568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BDC20B-DE29-45B8-8203-E4B62B0E02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FD60A4B-2AF6-4F3C-98C3-F6602C0BD9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154F9A-7564-4721-9104-02CA80B2AA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latin typeface="Open Sans"/>
              </a:rPr>
              <a:t>Click to edit the title text format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4A0FBCA-7FB0-44B7-BF4C-384635E2E1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Open Sans"/>
              </a:rPr>
              <a:t>Click to edit the outline text format</a:t>
            </a:r>
            <a:endParaRPr b="0" lang="en-US" sz="2400" spc="-1" strike="noStrike"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Open Sans"/>
              </a:rPr>
              <a:t>Second Outline Level</a:t>
            </a:r>
            <a:endParaRPr b="0" lang="en-US" sz="2100" spc="-1" strike="noStrike"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Open Sans"/>
              </a:rPr>
              <a:t>Third Outline Level</a:t>
            </a:r>
            <a:endParaRPr b="0" lang="en-US" sz="1800" spc="-1" strike="noStrike"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Fourth Outline Level</a:t>
            </a:r>
            <a:endParaRPr b="0" lang="en-US" sz="1500" spc="-1" strike="noStrike"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Open Sans"/>
              </a:rPr>
              <a:t>Fifth Outline Level</a:t>
            </a:r>
            <a:endParaRPr b="0" lang="en-US" sz="1500" spc="-1" strike="noStrike"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Sixth Outline Level</a:t>
            </a:r>
            <a:endParaRPr b="0" lang="en-US" sz="1500" spc="-1" strike="noStrike"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Seventh Outline Level</a:t>
            </a:r>
            <a:endParaRPr b="0" lang="en-US" sz="15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7305BF8-A959-4821-98A3-DA16E29C2B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211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9527E8-E88D-409B-99EC-6019B3C5840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0C62608-4DC5-4AA4-9725-8B7A19B1E0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latin typeface="Open Sans"/>
              </a:rPr>
              <a:t>Click to edit the title text format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Open Sans"/>
              </a:rPr>
              <a:t>Click to edit the outline text format</a:t>
            </a:r>
            <a:endParaRPr b="0" lang="en-US" sz="2400" spc="-1" strike="noStrike">
              <a:latin typeface="Open Sans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latin typeface="Open Sans"/>
              </a:rPr>
              <a:t>Second Outline Level</a:t>
            </a:r>
            <a:endParaRPr b="0" lang="en-US" sz="2100" spc="-1" strike="noStrike">
              <a:latin typeface="Open Sans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Open Sans"/>
              </a:rPr>
              <a:t>Third Outline Level</a:t>
            </a:r>
            <a:endParaRPr b="0" lang="en-US" sz="1800" spc="-1" strike="noStrike">
              <a:latin typeface="Open Sans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Fourth Outline Level</a:t>
            </a:r>
            <a:endParaRPr b="0" lang="en-US" sz="1500" spc="-1" strike="noStrike">
              <a:latin typeface="Open Sans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Open Sans"/>
              </a:rPr>
              <a:t>Fifth Outline Level</a:t>
            </a:r>
            <a:endParaRPr b="0" lang="en-US" sz="1500" spc="-1" strike="noStrike">
              <a:latin typeface="Open Sans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Sixth Outline Level</a:t>
            </a:r>
            <a:endParaRPr b="0" lang="en-US" sz="1500" spc="-1" strike="noStrike">
              <a:latin typeface="Open Sans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Open Sans"/>
              </a:rPr>
              <a:t>Seventh Outline Level</a:t>
            </a:r>
            <a:endParaRPr b="0" lang="en-US" sz="1500" spc="-1" strike="noStrike">
              <a:latin typeface="Open Sans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B84ED0-CB67-4F81-89DC-C4005C56EF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chakray.com/advantages-of-rest-api/" TargetMode="External"/><Relationship Id="rId2" Type="http://schemas.openxmlformats.org/officeDocument/2006/relationships/hyperlink" Target="https://www.guru99.com/url-vs-uri-difference.html" TargetMode="External"/><Relationship Id="rId3" Type="http://schemas.openxmlformats.org/officeDocument/2006/relationships/hyperlink" Target="https://blog.hubspot.com/website/what-is-rest-api" TargetMode="External"/><Relationship Id="rId4" Type="http://schemas.openxmlformats.org/officeDocument/2006/relationships/hyperlink" Target="https://krify.co/advantages-and-disadvantages-of-rest-api/" TargetMode="External"/><Relationship Id="rId5" Type="http://schemas.openxmlformats.org/officeDocument/2006/relationships/hyperlink" Target="https://www.redhat.com/en/topics/api/what-is-a-rest-api" TargetMode="External"/><Relationship Id="rId6" Type="http://schemas.openxmlformats.org/officeDocument/2006/relationships/slideLayout" Target="../slideLayouts/slideLayout8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mulesoft.com/resources/api/restful-api" TargetMode="External"/><Relationship Id="rId2" Type="http://schemas.openxmlformats.org/officeDocument/2006/relationships/hyperlink" Target="https://www.xenonstack.com/insights/stateful-and-stateless-applications/" TargetMode="External"/><Relationship Id="rId3" Type="http://schemas.openxmlformats.org/officeDocument/2006/relationships/slideLayout" Target="../slideLayouts/slideLayout8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What are Restful APIs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504000" y="1326600"/>
            <a:ext cx="90716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Jonathan Disla</a:t>
            </a:r>
            <a:endParaRPr b="0" lang="en-US" sz="3200" spc="-1" strike="noStrike">
              <a:solidFill>
                <a:srgbClr val="ffffff"/>
              </a:solidFill>
              <a:latin typeface="Verdana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Verdana"/>
              </a:rPr>
              <a:t>Web-420</a:t>
            </a:r>
            <a:endParaRPr b="0" lang="en-US" sz="32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Differences Between Stateful and Statless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504000" y="1074600"/>
            <a:ext cx="9071640" cy="445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State of working: Applications in Stateful react by the current state, while Stateless applications act independently with taking into consideration previous/next request.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Stored Data: If the web server stores data in a backend manner and uses it to identify the user as an always-connected client, the service is Stateful. While in Stateless, the server does store data, but in a database to verify user/client whenever it needs to connect.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Reaction toward Clients: In Stateful, the server thinks a client is just a dumb machine, while in Stateless, server things the client is an intelligent machine that doesn’t need to depend on any state on the server-side.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-  Requests: In Stateless, requests are self-contained, i.e. everything contained within the request, and handled in two distinct phases, a “request” and “response.” While in Stateful, requests always dependent on the server-side state.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Generated State: While browsing the internet, the state generated and stored somewhere. Although the state generated in both types when the state stored on the server, it generates a session. This is called a Stateful application.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State Stored: When the state stored by the client, it generates some data used for further requests while technically “Stateful” as it references a state, but the state stored by the client, so call it Stateless.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Cookie Stores: On the client-side, cookie stores authentication data. On the server-side, create temporary client data or store on a database(this is the typical case). While returning to the dashboard to make another payment, it’s a cookie stored in the browser that establishes the state with the server.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User Base: Stateful is past when there were Monoliths and no dynamic user base. Stateless is future, having Micro services floating around and mostly communicate through REST interfaces and scale-like anything since there is no state stored.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1200" spc="-1" strike="noStrike">
                <a:solidFill>
                  <a:srgbClr val="ffffff"/>
                </a:solidFill>
                <a:latin typeface="Open Sans"/>
              </a:rPr>
              <a:t>Xenonstack</a:t>
            </a:r>
            <a:endParaRPr b="0" lang="en-US" sz="1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Differences in URI and URL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685800" y="1239840"/>
            <a:ext cx="8817120" cy="446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-  URL is a subset of URI that specifies where a resource exists and the mechanism for                  retrieving it, while URI is a superset of URL that identifies a resource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-  The main aim of URL is to get the location or address of a resource whereas the main aim of      URI is to find a resource.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-  URL is used to locate only web pages, on the other hand, URI in used in HTML, XML and           other files.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-  URL contains components such as protocol, domain, path, hash, query string, etc. while, URI     contains components like scheme, authority, path, query, etc.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-  Example of URL is : https://google.com while example of URI is :urn:isbn:0-486-27557-4.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-  The Information written in the URL gives you the ability to switch from one web page to                another with just one mouse click.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pPr algn="r">
              <a:spcBef>
                <a:spcPts val="1191"/>
              </a:spcBef>
              <a:spcAft>
                <a:spcPts val="992"/>
              </a:spcAft>
            </a:pPr>
            <a:r>
              <a:rPr b="0" lang="en-US" sz="1600" spc="-1" strike="noStrike">
                <a:latin typeface="Arial"/>
              </a:rPr>
              <a:t>Guru99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5596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Reference List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27480" y="721800"/>
            <a:ext cx="8817120" cy="56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Chakray.  “What Are The Advantages of A REST API?”  chakray.com, Accessed 28 March 2021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https://www.chakray.com/advantages-of-rest-api/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Guru99.  “URL vs URI: Most Important Differences You Must Know.” guru99.com, Accessed 28 March 2021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https://www.guru99.com/url-vs-uri-difference.html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Juliver Jamie.  “REST APIs: How They Work and What You Need to Know.” Hubspot.com, Accessed 24 March 2021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3"/>
              </a:rPr>
              <a:t>https://blog.hubspot.com/website/what-is-rest-api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Krify.  “Advantages and Disadvantages of REST API.”  Krify.com, 28 October, 2020.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4"/>
              </a:rPr>
              <a:t>https://krify.co/advantages-and-disadvantages-of-rest-api/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Redhat.  “What is a REST API?” Redhat.com, Accessed 26 March 2021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5"/>
              </a:rPr>
              <a:t>https://www.redhat.com/en/topics/api/what-is-a-rest-api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25596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Reference List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640080" y="865800"/>
            <a:ext cx="8817120" cy="430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MuleSoft.  “What is a RESTful API?”  MuleSoft.com, Accessed 27 March 2021.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1"/>
              </a:rPr>
              <a:t>https://www.mulesoft.com/resources/api/restful-api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Xenonstack.  “Stateful and Stateless Applications Best Practices and Advantages.”  xenonstack.com, 6 October, 2020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hlinkClick r:id="rId2"/>
              </a:rPr>
              <a:t>https://www.xenonstack.com/insights/stateful-and-stateless-applications/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What are Restful APIs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504000" y="1326600"/>
            <a:ext cx="9071640" cy="41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Conforms to the constraints of REST architectural style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REST is representational state transfer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Fascilitates client/user communication to fulfill requests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Transfers a representation of the state of the resource endpoint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Formats: HTTP, JSON, HTML, XML etc…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set of guidelines that can be implemented as needed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Redhat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Constraints of RESTful APIs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504000" y="966600"/>
            <a:ext cx="9071640" cy="49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Client-Server: This constraint operates on the concept that the client and the server should be            separate from each other and allowed to evolve individually.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Stateless: REST APIs are stateless, meaning that calls can be made independently of one another,    and each call contains all of the data necessary to complete itself successfully.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Cache: Because a stateless API can increase request overhead by handling large loads of                 incoming and outbound calls, a REST API should be designed to encourage the storage of                 cacheable data.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Uniform Interface: The key to the decoupling client from server is having a uniform interface that         allows independent evolution of the application without having the application’s services, or models    and actions, tightly coupled to the API layer itself.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Layered System: REST APIs have different layers of their architecture working together to build a       hierarchy that helps create a more scalable and modular application.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Code on Demand: Code on Demand allows for code or applets to be transmitted via the API for          use within the application.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MuleSoft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How Are REST APIs Used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504000" y="1326600"/>
            <a:ext cx="9071640" cy="41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Find documentation on desired API in the developers sections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Many APIs require an API key to use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API key is a unique string of characters that authorize access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keys are private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API authentication is sent with the request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Use a service like postman to test HTTP requests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Juviler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Common HTTP Error Codes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504000" y="1326600"/>
            <a:ext cx="9071640" cy="41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400 Bad Request – This means that client-side input fails validation.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401 Unauthorized – This means the user isn’t not authorized to access a resource. It usually returns when the user isn’t authenticated.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403 Forbidden – This means the user is authenticated, but it’s not allowed to access a resource.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404 Not Found – This indicates that a resource is not found.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500 Internal server error – This is a generic server error. It probably shouldn’t be thrown explicitly.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502 Bad Gateway – This indicates an invalid response from an upstream server.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-  503 Service Unavailable – This indicates that something unexpected happened on server side (It can be anything like server overload, some parts of the system failed, etc.).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Open Sans"/>
              </a:rPr>
              <a:t>Au-Yeung</a:t>
            </a:r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16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Website Communications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04000" y="1326600"/>
            <a:ext cx="9071640" cy="41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A GET request is made to the home directory “/”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From the home page, there is a link to the messages page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Get/messages shows a list of messages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message list page has a form with a POST request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 POST/messages requests submits the form with message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-  There is also a GET request to an about page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</a:rPr>
              <a:t>Richardson &amp; Amundsen</a:t>
            </a:r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Website Communications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685800" y="1083600"/>
            <a:ext cx="1143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Home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1528200" y="492120"/>
            <a:ext cx="914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GET/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48" name="Line 4"/>
          <p:cNvCxnSpPr>
            <a:stCxn id="346" idx="2"/>
          </p:cNvCxnSpPr>
          <p:nvPr/>
        </p:nvCxnSpPr>
        <p:spPr>
          <a:xfrm flipH="1">
            <a:off x="1240560" y="1769400"/>
            <a:ext cx="16920" cy="2286360"/>
          </a:xfrm>
          <a:prstGeom prst="bentConnector3">
            <a:avLst/>
          </a:prstGeom>
          <a:ln w="38160">
            <a:solidFill>
              <a:srgbClr val="ffffff"/>
            </a:solidFill>
            <a:round/>
          </a:ln>
        </p:spPr>
      </p:cxnSp>
      <p:sp>
        <p:nvSpPr>
          <p:cNvPr id="349" name="Line 5"/>
          <p:cNvSpPr/>
          <p:nvPr/>
        </p:nvSpPr>
        <p:spPr>
          <a:xfrm>
            <a:off x="1240560" y="4055400"/>
            <a:ext cx="6240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6"/>
          <p:cNvSpPr txBox="1"/>
          <p:nvPr/>
        </p:nvSpPr>
        <p:spPr>
          <a:xfrm>
            <a:off x="2514600" y="3742920"/>
            <a:ext cx="1371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GET/About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7480800" y="3718800"/>
            <a:ext cx="1143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About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Line 8"/>
          <p:cNvSpPr/>
          <p:nvPr/>
        </p:nvSpPr>
        <p:spPr>
          <a:xfrm>
            <a:off x="1263600" y="855000"/>
            <a:ext cx="0" cy="2286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9"/>
          <p:cNvSpPr/>
          <p:nvPr/>
        </p:nvSpPr>
        <p:spPr>
          <a:xfrm>
            <a:off x="2021400" y="1540800"/>
            <a:ext cx="4932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10"/>
          <p:cNvSpPr/>
          <p:nvPr/>
        </p:nvSpPr>
        <p:spPr>
          <a:xfrm>
            <a:off x="2514600" y="855000"/>
            <a:ext cx="0" cy="6858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1"/>
          <p:cNvSpPr/>
          <p:nvPr/>
        </p:nvSpPr>
        <p:spPr>
          <a:xfrm>
            <a:off x="1263960" y="848520"/>
            <a:ext cx="1251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2"/>
          <p:cNvSpPr/>
          <p:nvPr/>
        </p:nvSpPr>
        <p:spPr>
          <a:xfrm>
            <a:off x="1828800" y="14202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1271" y="159"/>
                </a:moveTo>
                <a:lnTo>
                  <a:pt x="317" y="159"/>
                </a:lnTo>
                <a:lnTo>
                  <a:pt x="317" y="0"/>
                </a:lnTo>
                <a:lnTo>
                  <a:pt x="0" y="318"/>
                </a:lnTo>
                <a:lnTo>
                  <a:pt x="317" y="636"/>
                </a:lnTo>
                <a:lnTo>
                  <a:pt x="317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3"/>
          <p:cNvSpPr/>
          <p:nvPr/>
        </p:nvSpPr>
        <p:spPr>
          <a:xfrm>
            <a:off x="7480800" y="2566800"/>
            <a:ext cx="1143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Line 14"/>
          <p:cNvSpPr/>
          <p:nvPr/>
        </p:nvSpPr>
        <p:spPr>
          <a:xfrm>
            <a:off x="1264320" y="2900520"/>
            <a:ext cx="6216480" cy="11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15"/>
          <p:cNvSpPr txBox="1"/>
          <p:nvPr/>
        </p:nvSpPr>
        <p:spPr>
          <a:xfrm>
            <a:off x="1528200" y="2508480"/>
            <a:ext cx="2358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GET/messages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TextShape 16"/>
          <p:cNvSpPr txBox="1"/>
          <p:nvPr/>
        </p:nvSpPr>
        <p:spPr>
          <a:xfrm>
            <a:off x="4973040" y="2506320"/>
            <a:ext cx="2358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POST/messages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17"/>
          <p:cNvSpPr/>
          <p:nvPr/>
        </p:nvSpPr>
        <p:spPr>
          <a:xfrm>
            <a:off x="3657600" y="2527200"/>
            <a:ext cx="1143000" cy="685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Messages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TextShape 18"/>
          <p:cNvSpPr txBox="1"/>
          <p:nvPr/>
        </p:nvSpPr>
        <p:spPr>
          <a:xfrm>
            <a:off x="6858000" y="49806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1057"/>
              </a:spcAft>
            </a:pPr>
            <a:r>
              <a:rPr b="0" lang="en-US" sz="1800" spc="-1" strike="noStrike">
                <a:latin typeface="Arial"/>
              </a:rPr>
              <a:t>Richardson &amp; Amundsen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Advantages of RESTful APIs</a:t>
            </a:r>
            <a:endParaRPr b="0" lang="en-US" sz="3110" spc="-1" strike="noStrike">
              <a:latin typeface="Open Sans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504000" y="1326600"/>
            <a:ext cx="9071640" cy="36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Separation between client and server allow the product to be more scalable</a:t>
            </a:r>
            <a:endParaRPr b="0" lang="en-US" sz="2000" spc="-1" strike="noStrike"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Indispensable requirement allows for better migration from servers</a:t>
            </a:r>
            <a:endParaRPr b="0" lang="en-US" sz="2000" spc="-1" strike="noStrike"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Independence makes it easy for development across various area of a project</a:t>
            </a:r>
            <a:endParaRPr b="0" lang="en-US" sz="2000" spc="-1" strike="noStrike"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Adapt to syntax and platforms with possibility to use several environments</a:t>
            </a:r>
            <a:endParaRPr b="0" lang="en-US" sz="2000" spc="-1" strike="noStrike"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Less resources needed</a:t>
            </a:r>
            <a:endParaRPr b="0" lang="en-US" sz="2000" spc="-1" strike="noStrike"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More simple and build and adapt than SOAP</a:t>
            </a:r>
            <a:endParaRPr b="0" lang="en-US" sz="2000" spc="-1" strike="noStrike">
              <a:latin typeface="Open Sans"/>
            </a:endParaRPr>
          </a:p>
          <a:p>
            <a:endParaRPr b="0" lang="en-US" sz="2000" spc="-1" strike="noStrike"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Chakray</a:t>
            </a:r>
            <a:endParaRPr b="0" lang="en-US" sz="2000" spc="-1" strike="noStrike">
              <a:latin typeface="Open Sans"/>
            </a:endParaRPr>
          </a:p>
          <a:p>
            <a:endParaRPr b="0" lang="en-US" sz="20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110" spc="-1" strike="noStrike">
                <a:solidFill>
                  <a:srgbClr val="ffffff"/>
                </a:solidFill>
                <a:latin typeface="Open Sans"/>
              </a:rPr>
              <a:t>Disadvantages of RESTful APIs</a:t>
            </a:r>
            <a:endParaRPr b="0" lang="en-US" sz="311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504000" y="1326600"/>
            <a:ext cx="9071640" cy="36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Adds negligible latency because of decoupled client/server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The client is sending all messages with redundant info as there is no state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Another latency issue is layered components for load balancing and routing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The burden of maintaining the state lies on the client thus difficult to maintain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Less security concerns than SOAP not good for confidential data passage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-  Limitation of HTTP limits available room for decoupling micro services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pPr algn="r">
              <a:spcAft>
                <a:spcPts val="105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Open Sans"/>
              </a:rPr>
              <a:t>Krifty</a:t>
            </a:r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LibreOffice/7.0.2.2$MacOSX_X86_64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2021-03-28T20:43:56Z</dcterms:created>
  <dc:creator/>
  <dc:description/>
  <dc:language>en-US</dc:language>
  <cp:lastModifiedBy/>
  <dcterms:modified xsi:type="dcterms:W3CDTF">2021-03-28T22:20:44Z</dcterms:modified>
  <cp:revision>17</cp:revision>
  <dc:subject/>
  <dc:title/>
</cp:coreProperties>
</file>