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FF5D"/>
    <a:srgbClr val="FFBF8A"/>
    <a:srgbClr val="FAA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012" autoAdjust="0"/>
  </p:normalViewPr>
  <p:slideViewPr>
    <p:cSldViewPr>
      <p:cViewPr varScale="1">
        <p:scale>
          <a:sx n="65" d="100"/>
          <a:sy n="65" d="100"/>
        </p:scale>
        <p:origin x="132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2176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E8128DCC-CBD5-40B8-9313-65E891B21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6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53635" name="Rectangle 3">
            <a:extLst>
              <a:ext uri="{FF2B5EF4-FFF2-40B4-BE49-F238E27FC236}">
                <a16:creationId xmlns:a16="http://schemas.microsoft.com/office/drawing/2014/main" id="{66911995-150C-4E85-8851-278DF261AF1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-6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53636" name="Rectangle 4">
            <a:extLst>
              <a:ext uri="{FF2B5EF4-FFF2-40B4-BE49-F238E27FC236}">
                <a16:creationId xmlns:a16="http://schemas.microsoft.com/office/drawing/2014/main" id="{69444DF0-7A8A-46E1-A36E-22C6D749BB8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6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53637" name="Rectangle 5">
            <a:extLst>
              <a:ext uri="{FF2B5EF4-FFF2-40B4-BE49-F238E27FC236}">
                <a16:creationId xmlns:a16="http://schemas.microsoft.com/office/drawing/2014/main" id="{387F2772-A137-4FB2-9C67-B752DFBF230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C3E164B-A13C-4DC0-B618-265993524F4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6BC1FA6-A5C2-444B-BCED-7FD78C9BD6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6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881CD2B-A91C-47B3-9471-0A0F0471AC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-6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F025E8D-3427-4C3C-BBB3-252BADFB0DF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89E3F2F-7563-41AE-98D3-694F7995468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9ABBB078-E009-40F0-BA3B-0F05BFE4AC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6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78A27AB-BD80-4E55-A0D1-2D5C502F0B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946CA89-4964-409D-ADA9-4FD82CC06FC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86ABD09-5BAF-4478-A839-9B937CEC20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CA1ECB8-B670-429B-8AAC-1A2CDB10DD80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6212F67-0464-437C-9A25-FD9D0D1A1B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3010752-C665-4D01-93F3-43F1B39BDE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9479FFE-920B-4F59-B419-3BD54D7F6B86}"/>
              </a:ext>
            </a:extLst>
          </p:cNvPr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617A3482-F349-42EE-AFAE-75016644B9A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47 h 4320"/>
                <a:gd name="T2" fmla="*/ 1737 w 1737"/>
                <a:gd name="T3" fmla="*/ 455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4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2EA3241B-9C6E-4C9F-9D16-D34119474D3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71 h 4320"/>
                <a:gd name="T2" fmla="*/ 1737 w 1737"/>
                <a:gd name="T3" fmla="*/ 4482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7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D33ADC94-0E6D-4E06-95B8-E37792274DD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049 h 4420"/>
                <a:gd name="T2" fmla="*/ 1739 w 1739"/>
                <a:gd name="T3" fmla="*/ 3053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049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05FE93B1-F978-4FB8-AD4D-64E84584636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92 h 4338"/>
                <a:gd name="T4" fmla="*/ 2080 w 2080"/>
                <a:gd name="T5" fmla="*/ 4092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3186A22F-294D-4FF7-AC23-A29285AE3AF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ECB81C4-3C8A-43AA-8DD9-7030DBE0CBB3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4C54280F-3524-4E7D-9993-17E866EA0EB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387562EC-0A24-40ED-BD18-67447DB0623B}"/>
                </a:ext>
              </a:extLst>
            </p:cNvPr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81775EF1-ECF5-4E48-A64C-FAC8A90CC202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CDE2367-7870-4767-9DCF-B6BD22B37C83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771EBD4-2AD6-4EC2-84BD-34CA2828E47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251458F1-41FD-409E-8D8C-1F06C6166D30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4D9545A-7743-46B4-B7A8-FA53C515D10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CF92CECD-DF62-42E0-AAED-4F17B6A9202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867C67F9-7B74-4E7E-9ADD-F0E76DAD152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D69A8338-F959-45CB-94A0-EFC17CE0267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9E38557B-F77F-40A1-95A9-1099D52D9C74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B44529E6-BB09-4079-A8D9-97940EC72BF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09B487E4-8742-4300-91DF-2B1943636802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C9ED3E30-3809-40A9-BAD9-19BECF27EE3D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BC1071B3-54E0-4292-B471-304D374D200C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415E375F-E57A-4902-9A71-CBE57F78F47F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E5A3FC45-1421-40B2-8D9C-ED94678DB4F6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AE7C6855-539C-4210-AFBB-2E9F3D6534A9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C5BF757F-D010-4367-950A-D49A239D3B0B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CED4DA77-A95E-493E-94F3-D441F5C64709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FF2F9456-1F42-4E71-813F-8FA0B0E2E598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AAACA55B-38C2-4823-9D28-6A954938A29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E9DB37F3-3A04-4B0D-A680-B6EEBE7A4AC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pic>
          <p:nvPicPr>
            <p:cNvPr id="34" name="Picture 32" descr="BTZBUL1A">
              <a:extLst>
                <a:ext uri="{FF2B5EF4-FFF2-40B4-BE49-F238E27FC236}">
                  <a16:creationId xmlns:a16="http://schemas.microsoft.com/office/drawing/2014/main" id="{65FBA70E-30EA-41ED-AD91-BB9533B01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7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17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-64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CCD04274-8CA9-48C4-AED4-5E6E6FD405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73126441-2EBE-4672-9187-36E7B266B4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" name="Rectangle 37">
            <a:extLst>
              <a:ext uri="{FF2B5EF4-FFF2-40B4-BE49-F238E27FC236}">
                <a16:creationId xmlns:a16="http://schemas.microsoft.com/office/drawing/2014/main" id="{3D4FCA91-9CEE-4894-8EE7-995A404751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DCB260-42CD-479D-9C85-DF1C55CC70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20146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5805E2B6-11A3-40C8-A66E-FEF6FFDF37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4C8C2CB7-5526-4D7C-9B76-9521277C36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E62A006D-7D36-4AF7-B09E-EEA1F4F449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AE9C6-109F-4195-96DE-474C0412A9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79970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6E3B5221-4B1C-466C-8C46-38EAE3914D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4E850632-7FF4-4EC7-9043-BE7860479B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F4A1E505-D7D3-4A7C-8859-5D0F62DC6A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A90DE-294B-481A-8543-BF7A9C1A6D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1015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BEEC84D7-A93A-4DBC-B58D-6AFD76D72E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20D517A1-034F-482A-AC05-8A1438C90A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1956F85E-A05D-4FDA-90B0-D3B308E354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C78AB3-7364-4DF4-9578-6309E6EF47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958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CCCCA3B3-0913-4DA4-89F9-650DB3D1E7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47A20287-9A42-4508-A7F7-D8962604D1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810E863F-8149-43EB-A432-63F00E6C94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F46C3D-7F66-4693-9E1B-494349F73C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10794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1FCE6DFD-50A2-45FE-AD0D-1A50307082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403A6CE4-D99C-4892-B1E1-ADC4C33475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3F456018-8607-4AD2-8E3E-19E97EC0D9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27F091-C265-4C51-AB36-FFD12FE6D8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6298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70CA11EB-5CC6-423D-BDE1-81695B7B00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3">
            <a:extLst>
              <a:ext uri="{FF2B5EF4-FFF2-40B4-BE49-F238E27FC236}">
                <a16:creationId xmlns:a16="http://schemas.microsoft.com/office/drawing/2014/main" id="{9E8F7694-5B35-46B4-93C2-6948B01407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A9A2B364-B11A-44C7-8E00-0EE7799BC7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19E5D7-DD59-4195-8F15-0F57477A1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9842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DBEB128E-0FD2-4ED6-9A0D-0CC522198D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33">
            <a:extLst>
              <a:ext uri="{FF2B5EF4-FFF2-40B4-BE49-F238E27FC236}">
                <a16:creationId xmlns:a16="http://schemas.microsoft.com/office/drawing/2014/main" id="{C6A1EC1A-A11A-44FC-80F3-77C6145FCF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1C1DE7B3-7C29-4911-9E60-A3B05D7CEE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06FD10-5F86-41EC-B1D1-679B5D1791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10465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D3B54E07-E22B-43EA-96A2-51B3367E4A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33">
            <a:extLst>
              <a:ext uri="{FF2B5EF4-FFF2-40B4-BE49-F238E27FC236}">
                <a16:creationId xmlns:a16="http://schemas.microsoft.com/office/drawing/2014/main" id="{366C0B1E-DD69-404D-867D-027FC39F0C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BAA43C07-F7E1-4128-BF49-050ADFD17B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6E7503-2BF2-4920-89BC-AAE8479C13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854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B5AC7537-1535-457E-904D-FB826E54CE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037EBC76-1BB5-4D86-B84F-8A15102AB9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F67CCCCB-2690-46CB-A8ED-1B012234E3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5460D2-BF9F-40AA-98E5-2AC51B0228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5149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7FF84F05-F3DC-4661-987C-39A9B1830A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9A6F4459-F920-41D7-8430-EC247EAD1D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630C512B-5CDA-4C70-BC78-7DF5138F7D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3444B-1F13-4EBD-B5C4-19C4EB4AB8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0689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4C24A995-B532-4141-84EC-88A72DAC96E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3">
              <a:extLst>
                <a:ext uri="{FF2B5EF4-FFF2-40B4-BE49-F238E27FC236}">
                  <a16:creationId xmlns:a16="http://schemas.microsoft.com/office/drawing/2014/main" id="{BCC67D4A-967E-49F8-BAA3-F154BB0B783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47 h 4320"/>
                <a:gd name="T2" fmla="*/ 1737 w 1737"/>
                <a:gd name="T3" fmla="*/ 455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4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Freeform 4">
              <a:extLst>
                <a:ext uri="{FF2B5EF4-FFF2-40B4-BE49-F238E27FC236}">
                  <a16:creationId xmlns:a16="http://schemas.microsoft.com/office/drawing/2014/main" id="{C80C006E-39DC-43F5-ADB5-8897D0747B8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71 h 4320"/>
                <a:gd name="T2" fmla="*/ 1737 w 1737"/>
                <a:gd name="T3" fmla="*/ 4482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7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Freeform 5">
              <a:extLst>
                <a:ext uri="{FF2B5EF4-FFF2-40B4-BE49-F238E27FC236}">
                  <a16:creationId xmlns:a16="http://schemas.microsoft.com/office/drawing/2014/main" id="{4DC7B7D1-0CE3-467F-B1E8-2BAADD993F4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049 h 4420"/>
                <a:gd name="T2" fmla="*/ 1739 w 1739"/>
                <a:gd name="T3" fmla="*/ 3053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049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Freeform 6">
              <a:extLst>
                <a:ext uri="{FF2B5EF4-FFF2-40B4-BE49-F238E27FC236}">
                  <a16:creationId xmlns:a16="http://schemas.microsoft.com/office/drawing/2014/main" id="{0935DCB3-D771-4281-A3A0-755137B2B53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92 h 4338"/>
                <a:gd name="T4" fmla="*/ 2080 w 2080"/>
                <a:gd name="T5" fmla="*/ 4092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" name="Freeform 7">
              <a:extLst>
                <a:ext uri="{FF2B5EF4-FFF2-40B4-BE49-F238E27FC236}">
                  <a16:creationId xmlns:a16="http://schemas.microsoft.com/office/drawing/2014/main" id="{6102E7C2-3322-4526-8D1F-93485833500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5128" name="Freeform 8">
              <a:extLst>
                <a:ext uri="{FF2B5EF4-FFF2-40B4-BE49-F238E27FC236}">
                  <a16:creationId xmlns:a16="http://schemas.microsoft.com/office/drawing/2014/main" id="{6DEB0F17-DFB5-430F-AD96-13323A3650AB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5129" name="Freeform 9">
              <a:extLst>
                <a:ext uri="{FF2B5EF4-FFF2-40B4-BE49-F238E27FC236}">
                  <a16:creationId xmlns:a16="http://schemas.microsoft.com/office/drawing/2014/main" id="{5D6E4D52-1D1C-4FBB-AC11-76B283A9CB8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5130" name="Freeform 10">
              <a:extLst>
                <a:ext uri="{FF2B5EF4-FFF2-40B4-BE49-F238E27FC236}">
                  <a16:creationId xmlns:a16="http://schemas.microsoft.com/office/drawing/2014/main" id="{14EDDD41-C31E-4365-8C6E-3E6CB248E3B0}"/>
                </a:ext>
              </a:extLst>
            </p:cNvPr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5131" name="Freeform 11">
              <a:extLst>
                <a:ext uri="{FF2B5EF4-FFF2-40B4-BE49-F238E27FC236}">
                  <a16:creationId xmlns:a16="http://schemas.microsoft.com/office/drawing/2014/main" id="{8764DBBA-2D7E-4A08-B1D3-844866BD323D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5132" name="Freeform 12">
              <a:extLst>
                <a:ext uri="{FF2B5EF4-FFF2-40B4-BE49-F238E27FC236}">
                  <a16:creationId xmlns:a16="http://schemas.microsoft.com/office/drawing/2014/main" id="{E1718643-4E16-4970-BCD8-46B25FE3B891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5133" name="Freeform 13">
              <a:extLst>
                <a:ext uri="{FF2B5EF4-FFF2-40B4-BE49-F238E27FC236}">
                  <a16:creationId xmlns:a16="http://schemas.microsoft.com/office/drawing/2014/main" id="{426CAB2A-FC46-41FD-B7F0-85F10072CBC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1043" name="Rectangle 14">
              <a:extLst>
                <a:ext uri="{FF2B5EF4-FFF2-40B4-BE49-F238E27FC236}">
                  <a16:creationId xmlns:a16="http://schemas.microsoft.com/office/drawing/2014/main" id="{5E5C9C9C-FBA2-4629-9293-2661908613D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4" name="Freeform 15">
              <a:extLst>
                <a:ext uri="{FF2B5EF4-FFF2-40B4-BE49-F238E27FC236}">
                  <a16:creationId xmlns:a16="http://schemas.microsoft.com/office/drawing/2014/main" id="{F2819508-2381-42A5-97AC-B8219E8A481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Freeform 16">
              <a:extLst>
                <a:ext uri="{FF2B5EF4-FFF2-40B4-BE49-F238E27FC236}">
                  <a16:creationId xmlns:a16="http://schemas.microsoft.com/office/drawing/2014/main" id="{83C07D2D-1F8B-49A2-BD9A-057E7865C1B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Freeform 17">
              <a:extLst>
                <a:ext uri="{FF2B5EF4-FFF2-40B4-BE49-F238E27FC236}">
                  <a16:creationId xmlns:a16="http://schemas.microsoft.com/office/drawing/2014/main" id="{967D3F0E-E2DD-4BE4-B717-C6F2B5AF686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Freeform 18">
              <a:extLst>
                <a:ext uri="{FF2B5EF4-FFF2-40B4-BE49-F238E27FC236}">
                  <a16:creationId xmlns:a16="http://schemas.microsoft.com/office/drawing/2014/main" id="{338D6704-89A1-430B-B97A-C353B042ECB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Rectangle 19">
              <a:extLst>
                <a:ext uri="{FF2B5EF4-FFF2-40B4-BE49-F238E27FC236}">
                  <a16:creationId xmlns:a16="http://schemas.microsoft.com/office/drawing/2014/main" id="{65CB1520-991E-42F7-808C-99E35DEEAC8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140" name="Freeform 20">
              <a:extLst>
                <a:ext uri="{FF2B5EF4-FFF2-40B4-BE49-F238E27FC236}">
                  <a16:creationId xmlns:a16="http://schemas.microsoft.com/office/drawing/2014/main" id="{5321AC15-FB26-483C-92E9-70CE58A62E3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5141" name="Freeform 21">
              <a:extLst>
                <a:ext uri="{FF2B5EF4-FFF2-40B4-BE49-F238E27FC236}">
                  <a16:creationId xmlns:a16="http://schemas.microsoft.com/office/drawing/2014/main" id="{76A0DAC4-5D33-493B-BAFD-15C700198820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5142" name="Freeform 22">
              <a:extLst>
                <a:ext uri="{FF2B5EF4-FFF2-40B4-BE49-F238E27FC236}">
                  <a16:creationId xmlns:a16="http://schemas.microsoft.com/office/drawing/2014/main" id="{88874011-A28E-4D61-B062-03E647554DB6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5143" name="Freeform 23">
              <a:extLst>
                <a:ext uri="{FF2B5EF4-FFF2-40B4-BE49-F238E27FC236}">
                  <a16:creationId xmlns:a16="http://schemas.microsoft.com/office/drawing/2014/main" id="{9EE5A69D-CAE1-48B6-A4F9-7302742CEB85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5144" name="Freeform 24">
              <a:extLst>
                <a:ext uri="{FF2B5EF4-FFF2-40B4-BE49-F238E27FC236}">
                  <a16:creationId xmlns:a16="http://schemas.microsoft.com/office/drawing/2014/main" id="{65243B2D-19A7-484A-800C-065B3096C69C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5145" name="Freeform 25">
              <a:extLst>
                <a:ext uri="{FF2B5EF4-FFF2-40B4-BE49-F238E27FC236}">
                  <a16:creationId xmlns:a16="http://schemas.microsoft.com/office/drawing/2014/main" id="{AF3E68C2-EBF8-4674-A804-8E7773FEF26B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5146" name="Freeform 26">
              <a:extLst>
                <a:ext uri="{FF2B5EF4-FFF2-40B4-BE49-F238E27FC236}">
                  <a16:creationId xmlns:a16="http://schemas.microsoft.com/office/drawing/2014/main" id="{ED74B055-6605-48B0-A3BC-F3BA04C74DC0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5147" name="Freeform 27">
              <a:extLst>
                <a:ext uri="{FF2B5EF4-FFF2-40B4-BE49-F238E27FC236}">
                  <a16:creationId xmlns:a16="http://schemas.microsoft.com/office/drawing/2014/main" id="{E6CB761D-1122-4585-AF7B-9AD469C1C88C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5148" name="Freeform 28">
              <a:extLst>
                <a:ext uri="{FF2B5EF4-FFF2-40B4-BE49-F238E27FC236}">
                  <a16:creationId xmlns:a16="http://schemas.microsoft.com/office/drawing/2014/main" id="{A7B3F721-61FE-4170-A963-CF1525F7AC5F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5149" name="Rectangle 29">
              <a:extLst>
                <a:ext uri="{FF2B5EF4-FFF2-40B4-BE49-F238E27FC236}">
                  <a16:creationId xmlns:a16="http://schemas.microsoft.com/office/drawing/2014/main" id="{42F45A93-282D-4068-912E-C5CB588D487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</p:grpSp>
      <p:sp>
        <p:nvSpPr>
          <p:cNvPr id="1027" name="Rectangle 30">
            <a:extLst>
              <a:ext uri="{FF2B5EF4-FFF2-40B4-BE49-F238E27FC236}">
                <a16:creationId xmlns:a16="http://schemas.microsoft.com/office/drawing/2014/main" id="{0A069C0A-14A7-434C-B51E-80008ED54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>
            <a:extLst>
              <a:ext uri="{FF2B5EF4-FFF2-40B4-BE49-F238E27FC236}">
                <a16:creationId xmlns:a16="http://schemas.microsoft.com/office/drawing/2014/main" id="{6D138B36-95A6-49E0-8452-C9C2CFFEB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52" name="Rectangle 32">
            <a:extLst>
              <a:ext uri="{FF2B5EF4-FFF2-40B4-BE49-F238E27FC236}">
                <a16:creationId xmlns:a16="http://schemas.microsoft.com/office/drawing/2014/main" id="{1C088D5A-C4FB-4352-99A4-A56D0A9AFD7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203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53" name="Rectangle 33">
            <a:extLst>
              <a:ext uri="{FF2B5EF4-FFF2-40B4-BE49-F238E27FC236}">
                <a16:creationId xmlns:a16="http://schemas.microsoft.com/office/drawing/2014/main" id="{4BA39BCC-CFD3-49C6-8FF1-DDD9E48B2FB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0960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54" name="Rectangle 34">
            <a:extLst>
              <a:ext uri="{FF2B5EF4-FFF2-40B4-BE49-F238E27FC236}">
                <a16:creationId xmlns:a16="http://schemas.microsoft.com/office/drawing/2014/main" id="{A58E1C43-FE78-4312-8CEA-E8EE3C2F4D0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13488"/>
            <a:ext cx="155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DEB26E1F-0E45-4B3F-B16B-780155E005C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6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6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6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6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6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6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6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6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6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64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64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64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64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393144A-B365-40DA-9DDB-A9CD302427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52600" y="2209800"/>
            <a:ext cx="7239000" cy="14462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Creativity: A Quick Introduction</a:t>
            </a:r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1D47FEFB-53BE-4D53-9061-29948093D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96925"/>
            <a:ext cx="7772400" cy="768350"/>
          </a:xfrm>
        </p:spPr>
        <p:txBody>
          <a:bodyPr/>
          <a:lstStyle/>
          <a:p>
            <a:r>
              <a:rPr lang="en-US" altLang="en-US"/>
              <a:t>Development</a:t>
            </a:r>
            <a:endParaRPr lang="en-CA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E5FA-328A-4787-8EE4-47F2AD11B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788" y="1662113"/>
            <a:ext cx="6448425" cy="290988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Once the ideate stage has provided some ideas, the third stage is to evaluate those ideas further</a:t>
            </a:r>
          </a:p>
          <a:p>
            <a:pPr>
              <a:defRPr/>
            </a:pPr>
            <a:r>
              <a:rPr lang="en-US" sz="2400" dirty="0"/>
              <a:t>The end goal of the development stage is to find one or two ideas that would provide a valid solution to the problem</a:t>
            </a:r>
          </a:p>
          <a:p>
            <a:pPr>
              <a:defRPr/>
            </a:pPr>
            <a:r>
              <a:rPr lang="en-US" sz="2400" dirty="0"/>
              <a:t>A great tool to accomplish this evaluation is POINT:</a:t>
            </a:r>
          </a:p>
          <a:p>
            <a:pPr lvl="1">
              <a:defRPr/>
            </a:pPr>
            <a:r>
              <a:rPr lang="en-US" sz="2400" dirty="0"/>
              <a:t>Pluses</a:t>
            </a:r>
          </a:p>
          <a:p>
            <a:pPr lvl="1">
              <a:defRPr/>
            </a:pPr>
            <a:r>
              <a:rPr lang="en-US" sz="2400" dirty="0"/>
              <a:t>Opportunities for future pluses</a:t>
            </a:r>
          </a:p>
          <a:p>
            <a:pPr lvl="1">
              <a:defRPr/>
            </a:pPr>
            <a:r>
              <a:rPr lang="en-US" sz="2400" dirty="0"/>
              <a:t>Issues</a:t>
            </a:r>
          </a:p>
          <a:p>
            <a:pPr lvl="1">
              <a:defRPr/>
            </a:pPr>
            <a:r>
              <a:rPr lang="en-US" sz="2400" dirty="0"/>
              <a:t>New Thinking to overcome issues</a:t>
            </a:r>
          </a:p>
          <a:p>
            <a:pPr lvl="1">
              <a:defRPr/>
            </a:pPr>
            <a:endParaRPr lang="en-US" sz="2400" dirty="0"/>
          </a:p>
          <a:p>
            <a:pPr marL="342900" lvl="1" indent="0"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marL="342900" lvl="1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10D57FE-6E39-4435-A844-D7078BCD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96925"/>
            <a:ext cx="7772400" cy="768350"/>
          </a:xfrm>
        </p:spPr>
        <p:txBody>
          <a:bodyPr/>
          <a:lstStyle/>
          <a:p>
            <a:r>
              <a:rPr lang="en-US" altLang="en-US"/>
              <a:t>Implementation</a:t>
            </a:r>
            <a:endParaRPr lang="en-CA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9FA4D-7C55-4228-93A3-346A0E033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981200"/>
            <a:ext cx="6446838" cy="29098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The final stage of the CPS process is to put the fully-developed idea into action</a:t>
            </a:r>
          </a:p>
          <a:p>
            <a:pPr>
              <a:defRPr/>
            </a:pPr>
            <a:r>
              <a:rPr lang="en-US" sz="2400" dirty="0"/>
              <a:t>Important elements to consider at this stage are the stakeholders involved, namely who may assist with the implementation process but also who may resist</a:t>
            </a:r>
          </a:p>
          <a:p>
            <a:pPr>
              <a:defRPr/>
            </a:pPr>
            <a:r>
              <a:rPr lang="en-US" sz="2400" dirty="0"/>
              <a:t>An action plan can sometimes resemble a ‘to do’ list, and assigning individuals or teams to the specific tasks provides greater accountability </a:t>
            </a:r>
          </a:p>
          <a:p>
            <a:pPr lvl="1">
              <a:defRPr/>
            </a:pPr>
            <a:endParaRPr lang="en-US" sz="2400" dirty="0"/>
          </a:p>
          <a:p>
            <a:pPr lvl="1">
              <a:defRPr/>
            </a:pPr>
            <a:endParaRPr lang="en-US" sz="2400" dirty="0"/>
          </a:p>
          <a:p>
            <a:pPr marL="342900" lvl="1" indent="0"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marL="342900" lvl="1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69393AF-5D73-45AD-9D46-AC356FE9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768350"/>
          </a:xfrm>
        </p:spPr>
        <p:txBody>
          <a:bodyPr/>
          <a:lstStyle/>
          <a:p>
            <a:r>
              <a:rPr lang="en-US" altLang="en-US"/>
              <a:t>Creativity Exercise</a:t>
            </a:r>
            <a:endParaRPr lang="en-CA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1F9C3D2-F617-4644-8E51-A4D08064A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en-US" altLang="en-US" sz="2800"/>
              <a:t>In small groups, come up with an idea for a theoretical machine that currently doesn’t exist that ‘solves a problem’.</a:t>
            </a:r>
          </a:p>
          <a:p>
            <a:r>
              <a:rPr lang="en-US" altLang="en-US" sz="2800"/>
              <a:t>Then using the modelling clay provided, create a model for a prototype of your machine.</a:t>
            </a:r>
          </a:p>
          <a:p>
            <a:r>
              <a:rPr lang="en-US" altLang="en-US" sz="2800"/>
              <a:t>Come up with a description of how it works.</a:t>
            </a:r>
          </a:p>
          <a:p>
            <a:r>
              <a:rPr lang="en-US" altLang="en-US" sz="2800"/>
              <a:t>Think about the four stages of CPS…</a:t>
            </a:r>
          </a:p>
          <a:p>
            <a:pPr lvl="1"/>
            <a:r>
              <a:rPr lang="en-US" altLang="en-US" sz="2400"/>
              <a:t>Your first step will be to determine your problem, </a:t>
            </a:r>
            <a:r>
              <a:rPr lang="en-US" altLang="en-US" sz="2400">
                <a:sym typeface="Wingdings" panose="05000000000000000000" pitchFamily="2" charset="2"/>
              </a:rPr>
              <a:t>Clarification</a:t>
            </a:r>
          </a:p>
          <a:p>
            <a:r>
              <a:rPr lang="en-US" altLang="en-US" sz="2800">
                <a:sym typeface="Wingdings" panose="05000000000000000000" pitchFamily="2" charset="2"/>
              </a:rPr>
              <a:t>Be prepared to share your machine with the class.</a:t>
            </a:r>
            <a:endParaRPr lang="en-CA" altLang="en-US" sz="28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36DD5F3-22B6-42D5-9313-F943FED8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447800"/>
          </a:xfrm>
        </p:spPr>
        <p:txBody>
          <a:bodyPr/>
          <a:lstStyle/>
          <a:p>
            <a:r>
              <a:rPr lang="en-US" altLang="en-US"/>
              <a:t>Creativity – nature or nurture?</a:t>
            </a:r>
            <a:endParaRPr lang="en-CA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0186E-88B3-414F-8AB5-7D7668157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81200"/>
            <a:ext cx="6446838" cy="2909888"/>
          </a:xfrm>
        </p:spPr>
        <p:txBody>
          <a:bodyPr/>
          <a:lstStyle/>
          <a:p>
            <a:r>
              <a:rPr lang="en-US" altLang="en-US" sz="2000"/>
              <a:t>What is your definition of creativity?</a:t>
            </a:r>
          </a:p>
          <a:p>
            <a:r>
              <a:rPr lang="en-US" altLang="en-US" sz="2000"/>
              <a:t>Tends to be this idea that creativity is an innate talent seen in primarily artists…do you agree?</a:t>
            </a:r>
          </a:p>
          <a:p>
            <a:r>
              <a:rPr lang="en-US" altLang="en-US" sz="2000"/>
              <a:t>The reality is much different, with many now identifying creativity as a skill one can learn and develop</a:t>
            </a:r>
          </a:p>
          <a:p>
            <a:pPr lvl="1"/>
            <a:r>
              <a:rPr lang="en-US" altLang="en-US" sz="2000"/>
              <a:t>Malcolm Gladwell’s 2008 book </a:t>
            </a:r>
            <a:r>
              <a:rPr lang="en-US" altLang="en-US" sz="2000" i="1"/>
              <a:t>Outliers</a:t>
            </a:r>
            <a:r>
              <a:rPr lang="en-US" altLang="en-US" sz="2000"/>
              <a:t>: 10,000 hours</a:t>
            </a:r>
          </a:p>
          <a:p>
            <a:pPr lvl="2"/>
            <a:r>
              <a:rPr lang="en-US" altLang="en-US" sz="2000"/>
              <a:t>Do you think this concept is accurate, and if so, does it apply to everything?</a:t>
            </a:r>
          </a:p>
          <a:p>
            <a:pPr lvl="2"/>
            <a:r>
              <a:rPr lang="en-US" altLang="en-US" sz="2000"/>
              <a:t>A 2014 study examined this idea in detail…found that practice is not as important in certain areas.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CA70537-701B-4A1B-B0A2-9468D346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447800"/>
          </a:xfrm>
        </p:spPr>
        <p:txBody>
          <a:bodyPr/>
          <a:lstStyle/>
          <a:p>
            <a:r>
              <a:rPr lang="en-US" altLang="en-US"/>
              <a:t>Creativity as a formula for success</a:t>
            </a:r>
            <a:endParaRPr lang="en-CA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47DB9-3D6F-424F-B5C2-DCEF6B920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981200"/>
            <a:ext cx="6447501" cy="291058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Dr. Ruth </a:t>
            </a:r>
            <a:r>
              <a:rPr lang="en-US" sz="2400" dirty="0" err="1"/>
              <a:t>Noller</a:t>
            </a:r>
            <a:r>
              <a:rPr lang="en-US" sz="2400" dirty="0"/>
              <a:t>, who helped develop creative problem solving, proposed a creativity (C) formula:</a:t>
            </a:r>
            <a:endParaRPr lang="en-CA" sz="2400" dirty="0"/>
          </a:p>
          <a:p>
            <a:pPr lvl="5">
              <a:defRPr/>
            </a:pPr>
            <a:r>
              <a:rPr lang="en-US" sz="2400" dirty="0"/>
              <a:t>C = </a:t>
            </a:r>
            <a:r>
              <a:rPr lang="en-US" sz="2400" i="1" dirty="0"/>
              <a:t>f</a:t>
            </a:r>
            <a:r>
              <a:rPr lang="en-US" sz="2400" baseline="-25000" dirty="0"/>
              <a:t>a</a:t>
            </a:r>
            <a:r>
              <a:rPr lang="en-US" sz="2400" dirty="0"/>
              <a:t>(K,I,E)</a:t>
            </a:r>
          </a:p>
          <a:p>
            <a:pPr lvl="2">
              <a:defRPr/>
            </a:pPr>
            <a:r>
              <a:rPr lang="en-US" dirty="0"/>
              <a:t>Where a is attitude, K is knowledge, I is imagination, and E is evaluation</a:t>
            </a:r>
          </a:p>
          <a:p>
            <a:pPr>
              <a:defRPr/>
            </a:pPr>
            <a:r>
              <a:rPr lang="en-US" sz="2400" dirty="0"/>
              <a:t>Attitude then, has its own formula:</a:t>
            </a:r>
          </a:p>
          <a:p>
            <a:pPr lvl="5">
              <a:defRPr/>
            </a:pPr>
            <a:r>
              <a:rPr lang="en-US" sz="2400" i="1" dirty="0"/>
              <a:t>f</a:t>
            </a:r>
            <a:r>
              <a:rPr lang="en-US" sz="2400" baseline="-25000" dirty="0"/>
              <a:t>a</a:t>
            </a:r>
            <a:r>
              <a:rPr lang="en-US" sz="2400" dirty="0"/>
              <a:t> = V,DP,IM</a:t>
            </a:r>
          </a:p>
          <a:p>
            <a:pPr lvl="2">
              <a:defRPr/>
            </a:pPr>
            <a:r>
              <a:rPr lang="en-US" dirty="0"/>
              <a:t>Where V is vision, DP is deliberate practice, and IM is intrinsic motivation</a:t>
            </a:r>
          </a:p>
          <a:p>
            <a:pPr>
              <a:defRPr/>
            </a:pPr>
            <a:endParaRPr lang="en-CA" sz="24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A80BC71-EB3A-42EE-8B66-4E11529C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447800"/>
          </a:xfrm>
        </p:spPr>
        <p:txBody>
          <a:bodyPr/>
          <a:lstStyle/>
          <a:p>
            <a:r>
              <a:rPr lang="en-US" altLang="en-US"/>
              <a:t>Creative Problem Solving (CPS)</a:t>
            </a:r>
            <a:endParaRPr lang="en-CA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B3648FFF-98B5-4E40-A750-71FBD8959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225" y="2133600"/>
            <a:ext cx="6559550" cy="2909888"/>
          </a:xfrm>
        </p:spPr>
        <p:txBody>
          <a:bodyPr/>
          <a:lstStyle/>
          <a:p>
            <a:r>
              <a:rPr lang="en-US" altLang="en-US"/>
              <a:t>Four stages to the CPS process:</a:t>
            </a:r>
          </a:p>
          <a:p>
            <a:pPr lvl="1"/>
            <a:r>
              <a:rPr lang="en-US" altLang="en-US" sz="3200"/>
              <a:t>Clarification</a:t>
            </a:r>
          </a:p>
          <a:p>
            <a:pPr lvl="1"/>
            <a:r>
              <a:rPr lang="en-US" altLang="en-US" sz="3200"/>
              <a:t>Ideate</a:t>
            </a:r>
          </a:p>
          <a:p>
            <a:pPr lvl="1"/>
            <a:r>
              <a:rPr lang="en-US" altLang="en-US" sz="3200"/>
              <a:t>Develop</a:t>
            </a:r>
          </a:p>
          <a:p>
            <a:pPr lvl="1"/>
            <a:r>
              <a:rPr lang="en-US" altLang="en-US" sz="3200"/>
              <a:t>Implement</a:t>
            </a:r>
          </a:p>
          <a:p>
            <a:pPr lvl="1"/>
            <a:endParaRPr lang="en-US" altLang="en-US" sz="3200"/>
          </a:p>
          <a:p>
            <a:r>
              <a:rPr lang="en-US" altLang="en-US"/>
              <a:t>Link to Scientific Method?</a:t>
            </a:r>
          </a:p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9B5A804-5332-4DC6-8441-A90AF8B9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96925"/>
            <a:ext cx="7772400" cy="768350"/>
          </a:xfrm>
        </p:spPr>
        <p:txBody>
          <a:bodyPr/>
          <a:lstStyle/>
          <a:p>
            <a:r>
              <a:rPr lang="en-US" altLang="en-US"/>
              <a:t>Clarification</a:t>
            </a:r>
            <a:endParaRPr lang="en-CA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33B38CCA-87C0-4C77-A0C0-F3B897140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76400"/>
            <a:ext cx="6446838" cy="2909888"/>
          </a:xfrm>
        </p:spPr>
        <p:txBody>
          <a:bodyPr/>
          <a:lstStyle/>
          <a:p>
            <a:r>
              <a:rPr lang="en-US" altLang="en-US" sz="2400"/>
              <a:t>Clarification involves the preliminary steps of identifying what the true nature of the problem being examined is</a:t>
            </a:r>
          </a:p>
          <a:p>
            <a:r>
              <a:rPr lang="en-US" altLang="en-US" sz="2400"/>
              <a:t>It includes collecting as much data on the problem/issue as possible</a:t>
            </a:r>
          </a:p>
          <a:p>
            <a:r>
              <a:rPr lang="en-US" altLang="en-US" sz="2400"/>
              <a:t>It also focuses on emphasizing what the primary goals and objectives are</a:t>
            </a:r>
          </a:p>
          <a:p>
            <a:r>
              <a:rPr lang="en-US" altLang="en-US" sz="2400"/>
              <a:t>The end result of clarification is hopefully a very clear, precise question to address in the next stage</a:t>
            </a:r>
          </a:p>
          <a:p>
            <a:r>
              <a:rPr lang="en-US" altLang="en-US" sz="2400"/>
              <a:t>Questions usually begin with something like ‘How might I…’</a:t>
            </a:r>
          </a:p>
          <a:p>
            <a:endParaRPr lang="en-US" altLang="en-US" sz="24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E9EF68F-A5C5-4414-871A-345FC19D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96925"/>
            <a:ext cx="7772400" cy="768350"/>
          </a:xfrm>
        </p:spPr>
        <p:txBody>
          <a:bodyPr/>
          <a:lstStyle/>
          <a:p>
            <a:r>
              <a:rPr lang="en-US" altLang="en-US"/>
              <a:t>Ideate</a:t>
            </a:r>
            <a:endParaRPr lang="en-CA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25FCBCF8-ADE3-4D4B-ABDB-D8E6BE6C7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788" y="1981200"/>
            <a:ext cx="6448425" cy="2909888"/>
          </a:xfrm>
        </p:spPr>
        <p:txBody>
          <a:bodyPr/>
          <a:lstStyle/>
          <a:p>
            <a:r>
              <a:rPr lang="en-US" altLang="en-US" sz="2400"/>
              <a:t>This stage involves the generation of ideas that could help solve the problem or issue</a:t>
            </a:r>
          </a:p>
          <a:p>
            <a:r>
              <a:rPr lang="en-US" altLang="en-US" sz="2400"/>
              <a:t>Ideation has two key phases:</a:t>
            </a:r>
          </a:p>
          <a:p>
            <a:pPr lvl="1"/>
            <a:r>
              <a:rPr lang="en-US" altLang="en-US" sz="2400"/>
              <a:t>Divergent thinking</a:t>
            </a:r>
          </a:p>
          <a:p>
            <a:pPr lvl="1"/>
            <a:r>
              <a:rPr lang="en-US" altLang="en-US" sz="2400"/>
              <a:t>Convergent thinking</a:t>
            </a:r>
          </a:p>
          <a:p>
            <a:r>
              <a:rPr lang="en-US" altLang="en-US" sz="2400"/>
              <a:t>The idea behind these two phases is to create as many ideas as possible initially, then systematically evaluate and narrow them down</a:t>
            </a:r>
          </a:p>
          <a:p>
            <a:r>
              <a:rPr lang="en-US" altLang="en-US" sz="2400"/>
              <a:t>Most popular ideate tool is brainstorming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Content Placeholder 3">
            <a:extLst>
              <a:ext uri="{FF2B5EF4-FFF2-40B4-BE49-F238E27FC236}">
                <a16:creationId xmlns:a16="http://schemas.microsoft.com/office/drawing/2014/main" id="{447620F0-D9CF-4922-88B8-B2A3B6454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143000"/>
            <a:ext cx="6929438" cy="3219450"/>
          </a:xfrm>
        </p:spPr>
      </p:pic>
      <p:sp>
        <p:nvSpPr>
          <p:cNvPr id="12291" name="TextBox 4">
            <a:extLst>
              <a:ext uri="{FF2B5EF4-FFF2-40B4-BE49-F238E27FC236}">
                <a16:creationId xmlns:a16="http://schemas.microsoft.com/office/drawing/2014/main" id="{046126DF-A230-4BF1-B5F5-5E37B6B74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572000"/>
            <a:ext cx="3514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From: Puccio, Murdock, and Mance (2005).</a:t>
            </a:r>
            <a:endParaRPr lang="en-CA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6E4C5AD-1DD4-482B-B2F7-1EF6C3B8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96925"/>
            <a:ext cx="7772400" cy="768350"/>
          </a:xfrm>
        </p:spPr>
        <p:txBody>
          <a:bodyPr/>
          <a:lstStyle/>
          <a:p>
            <a:r>
              <a:rPr lang="en-US" altLang="en-US"/>
              <a:t>Divergent Thinking</a:t>
            </a:r>
            <a:endParaRPr lang="en-CA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21AED-38C7-42F4-93AD-C33D919D9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788" y="2057400"/>
            <a:ext cx="6448425" cy="29130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Four key guidelines when creating ideas in the divergent stage:</a:t>
            </a:r>
          </a:p>
          <a:p>
            <a:pPr lvl="1">
              <a:defRPr/>
            </a:pPr>
            <a:r>
              <a:rPr lang="en-US" sz="2400" dirty="0"/>
              <a:t>Defer Judgement</a:t>
            </a:r>
          </a:p>
          <a:p>
            <a:pPr lvl="1">
              <a:defRPr/>
            </a:pPr>
            <a:r>
              <a:rPr lang="en-US" sz="2400" dirty="0"/>
              <a:t>Go for Quantity</a:t>
            </a:r>
          </a:p>
          <a:p>
            <a:pPr lvl="1">
              <a:defRPr/>
            </a:pPr>
            <a:r>
              <a:rPr lang="en-US" sz="2400" dirty="0"/>
              <a:t>Seek Novelty</a:t>
            </a:r>
          </a:p>
          <a:p>
            <a:pPr lvl="1">
              <a:defRPr/>
            </a:pPr>
            <a:r>
              <a:rPr lang="en-US" sz="2400" dirty="0"/>
              <a:t>Make connections – build upon other ideas</a:t>
            </a:r>
          </a:p>
          <a:p>
            <a:pPr lvl="1"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A useful tool to help produce novelty is forced connections</a:t>
            </a:r>
          </a:p>
          <a:p>
            <a:pPr lvl="1">
              <a:defRPr/>
            </a:pPr>
            <a:endParaRPr lang="en-US" sz="2400" dirty="0"/>
          </a:p>
          <a:p>
            <a:pPr lvl="1">
              <a:defRPr/>
            </a:pPr>
            <a:endParaRPr lang="en-US" sz="2400" dirty="0"/>
          </a:p>
          <a:p>
            <a:pPr marL="342900" lvl="1" indent="0"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marL="342900" lvl="1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FB8594A-E7EF-41FE-A352-865369B3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96925"/>
            <a:ext cx="7772400" cy="768350"/>
          </a:xfrm>
        </p:spPr>
        <p:txBody>
          <a:bodyPr/>
          <a:lstStyle/>
          <a:p>
            <a:r>
              <a:rPr lang="en-US" altLang="en-US"/>
              <a:t>Convergent Thinking</a:t>
            </a:r>
            <a:endParaRPr lang="en-CA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EBA72-9DF3-44DF-804D-50A7C9406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905000"/>
            <a:ext cx="6446838" cy="29098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/>
              <a:t>Four key guidelines when narrowing down your ideas in the convergent stage:</a:t>
            </a:r>
          </a:p>
          <a:p>
            <a:pPr lvl="1">
              <a:defRPr/>
            </a:pPr>
            <a:r>
              <a:rPr lang="en-US" dirty="0"/>
              <a:t>Use affirmative judgement</a:t>
            </a:r>
          </a:p>
          <a:p>
            <a:pPr lvl="1">
              <a:defRPr/>
            </a:pPr>
            <a:r>
              <a:rPr lang="en-US" dirty="0"/>
              <a:t>Keep novelty alive</a:t>
            </a:r>
          </a:p>
          <a:p>
            <a:pPr lvl="1">
              <a:defRPr/>
            </a:pPr>
            <a:r>
              <a:rPr lang="en-US" dirty="0"/>
              <a:t>Be deliberate, stay focused</a:t>
            </a:r>
          </a:p>
          <a:p>
            <a:pPr lvl="1">
              <a:defRPr/>
            </a:pPr>
            <a:r>
              <a:rPr lang="en-US" dirty="0"/>
              <a:t>Check your objectives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marL="342900" lvl="1" indent="0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marL="342900" lvl="1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536&quot;/&gt;&lt;/object&gt;&lt;object type=&quot;3&quot; unique_id=&quot;10005&quot;&gt;&lt;property id=&quot;20148&quot; value=&quot;5&quot;/&gt;&lt;property id=&quot;20300&quot; value=&quot;Slide 2 - &amp;quot;Chapter 1&amp;#x0D;&amp;#x0A;Physics, the Fundamental Science&amp;quot;&quot;/&gt;&lt;property id=&quot;20307&quot; value=&quot;256&quot;/&gt;&lt;/object&gt;&lt;object type=&quot;3&quot; unique_id=&quot;10006&quot;&gt;&lt;property id=&quot;20148&quot; value=&quot;5&quot;/&gt;&lt;property id=&quot;20300&quot; value=&quot;Slide 3 - &amp;quot;Spirit of Inquiry&amp;quot;&quot;/&gt;&lt;property id=&quot;20307&quot; value=&quot;517&quot;/&gt;&lt;/object&gt;&lt;object type=&quot;3&quot; unique_id=&quot;10007&quot;&gt;&lt;property id=&quot;20148&quot; value=&quot;5&quot;/&gt;&lt;property id=&quot;20300&quot; value=&quot;Slide 4 - &amp;quot;Scientific Enterprise&amp;quot;&quot;/&gt;&lt;property id=&quot;20307&quot; value=&quot;450&quot;/&gt;&lt;/object&gt;&lt;object type=&quot;3&quot; unique_id=&quot;10008&quot;&gt;&lt;property id=&quot;20148&quot; value=&quot;5&quot;/&gt;&lt;property id=&quot;20300&quot; value=&quot;Slide 5&quot;/&gt;&lt;property id=&quot;20307&quot; value=&quot;505&quot;/&gt;&lt;/object&gt;&lt;object type=&quot;3&quot; unique_id=&quot;10009&quot;&gt;&lt;property id=&quot;20148&quot; value=&quot;5&quot;/&gt;&lt;property id=&quot;20300&quot; value=&quot;Slide 6&quot;/&gt;&lt;property id=&quot;20307&quot; value=&quot;518&quot;/&gt;&lt;/object&gt;&lt;object type=&quot;3&quot; unique_id=&quot;10010&quot;&gt;&lt;property id=&quot;20148&quot; value=&quot;5&quot;/&gt;&lt;property id=&quot;20300&quot; value=&quot;Slide 7&quot;/&gt;&lt;property id=&quot;20307&quot; value=&quot;519&quot;/&gt;&lt;/object&gt;&lt;object type=&quot;3&quot; unique_id=&quot;10011&quot;&gt;&lt;property id=&quot;20148&quot; value=&quot;5&quot;/&gt;&lt;property id=&quot;20300&quot; value=&quot;Slide 8 - &amp;quot;Fig. 1.2&amp;quot;&quot;/&gt;&lt;property id=&quot;20307&quot; value=&quot;504&quot;/&gt;&lt;/object&gt;&lt;object type=&quot;3&quot; unique_id=&quot;10012&quot;&gt;&lt;property id=&quot;20148&quot; value=&quot;5&quot;/&gt;&lt;property id=&quot;20300&quot; value=&quot;Slide 9 - &amp;quot;Which of the following represent the best explanation we currently have?&amp;quot;&quot;/&gt;&lt;property id=&quot;20307&quot; value=&quot;520&quot;/&gt;&lt;/object&gt;&lt;object type=&quot;3&quot; unique_id=&quot;10013&quot;&gt;&lt;property id=&quot;20148&quot; value=&quot;5&quot;/&gt;&lt;property id=&quot;20300&quot; value=&quot;Slide 10 - &amp;quot;Spirit of Inquiry&amp;quot;&quot;/&gt;&lt;property id=&quot;20307&quot; value=&quot;524&quot;/&gt;&lt;/object&gt;&lt;object type=&quot;3&quot; unique_id=&quot;10014&quot;&gt;&lt;property id=&quot;20148&quot; value=&quot;5&quot;/&gt;&lt;property id=&quot;20300&quot; value=&quot;Slide 11 - &amp;quot;Scope of Physics&amp;quot;&quot;/&gt;&lt;property id=&quot;20307&quot; value=&quot;521&quot;/&gt;&lt;/object&gt;&lt;object type=&quot;3&quot; unique_id=&quot;10015&quot;&gt;&lt;property id=&quot;20148&quot; value=&quot;5&quot;/&gt;&lt;property id=&quot;20300&quot; value=&quot;Slide 12 - &amp;quot;Scope of Physics&amp;quot;&quot;/&gt;&lt;property id=&quot;20307&quot; value=&quot;522&quot;/&gt;&lt;/object&gt;&lt;object type=&quot;3&quot; unique_id=&quot;10016&quot;&gt;&lt;property id=&quot;20148&quot; value=&quot;5&quot;/&gt;&lt;property id=&quot;20300&quot; value=&quot;Slide 13 - &amp;quot;Subfields of Physics&amp;quot;&quot;/&gt;&lt;property id=&quot;20307&quot; value=&quot;523&quot;/&gt;&lt;/object&gt;&lt;object type=&quot;3&quot; unique_id=&quot;10017&quot;&gt;&lt;property id=&quot;20148&quot; value=&quot;5&quot;/&gt;&lt;property id=&quot;20300&quot; value=&quot;Slide 14&quot;/&gt;&lt;property id=&quot;20307&quot; value=&quot;511&quot;/&gt;&lt;/object&gt;&lt;object type=&quot;3&quot; unique_id=&quot;10018&quot;&gt;&lt;property id=&quot;20148&quot; value=&quot;5&quot;/&gt;&lt;property id=&quot;20300&quot; value=&quot;Slide 15 - &amp;quot;Subfields of Physics&amp;quot;&quot;/&gt;&lt;property id=&quot;20307&quot; value=&quot;525&quot;/&gt;&lt;/object&gt;&lt;object type=&quot;3&quot; unique_id=&quot;10019&quot;&gt;&lt;property id=&quot;20148&quot; value=&quot;5&quot;/&gt;&lt;property id=&quot;20300&quot; value=&quot;Slide 16 - &amp;quot;Fig. 1.5&amp;quot;&quot;/&gt;&lt;property id=&quot;20307&quot; value=&quot;508&quot;/&gt;&lt;/object&gt;&lt;object type=&quot;3&quot; unique_id=&quot;10020&quot;&gt;&lt;property id=&quot;20148&quot; value=&quot;5&quot;/&gt;&lt;property id=&quot;20300&quot; value=&quot;Slide 17 - &amp;quot;Subfields of Physics&amp;quot;&quot;/&gt;&lt;property id=&quot;20307&quot; value=&quot;526&quot;/&gt;&lt;/object&gt;&lt;object type=&quot;3&quot; unique_id=&quot;10021&quot;&gt;&lt;property id=&quot;20148&quot; value=&quot;5&quot;/&gt;&lt;property id=&quot;20300&quot; value=&quot;Slide 18 - &amp;quot;Fig. 1.4&amp;quot;&quot;/&gt;&lt;property id=&quot;20307&quot; value=&quot;507&quot;/&gt;&lt;/object&gt;&lt;object type=&quot;3&quot; unique_id=&quot;10022&quot;&gt;&lt;property id=&quot;20148&quot; value=&quot;5&quot;/&gt;&lt;property id=&quot;20300&quot; value=&quot;Slide 19 - &amp;quot;Subfields of Physics&amp;quot;&quot;/&gt;&lt;property id=&quot;20307&quot; value=&quot;527&quot;/&gt;&lt;/object&gt;&lt;object type=&quot;3&quot; unique_id=&quot;10023&quot;&gt;&lt;property id=&quot;20148&quot; value=&quot;5&quot;/&gt;&lt;property id=&quot;20300&quot; value=&quot;Slide 20&quot;/&gt;&lt;property id=&quot;20307&quot; value=&quot;510&quot;/&gt;&lt;/object&gt;&lt;object type=&quot;3&quot; unique_id=&quot;10024&quot;&gt;&lt;property id=&quot;20148&quot; value=&quot;5&quot;/&gt;&lt;property id=&quot;20300&quot; value=&quot;Slide 21 - &amp;quot;Subfields of Physics&amp;quot;&quot;/&gt;&lt;property id=&quot;20307&quot; value=&quot;528&quot;/&gt;&lt;/object&gt;&lt;object type=&quot;3&quot; unique_id=&quot;10025&quot;&gt;&lt;property id=&quot;20148&quot; value=&quot;5&quot;/&gt;&lt;property id=&quot;20300&quot; value=&quot;Slide 22&quot;/&gt;&lt;property id=&quot;20307&quot; value=&quot;509&quot;/&gt;&lt;/object&gt;&lt;object type=&quot;3&quot; unique_id=&quot;10026&quot;&gt;&lt;property id=&quot;20148&quot; value=&quot;5&quot;/&gt;&lt;property id=&quot;20300&quot; value=&quot;Slide 23 - &amp;quot;Subfields of Physics&amp;quot;&quot;/&gt;&lt;property id=&quot;20307&quot; value=&quot;529&quot;/&gt;&lt;/object&gt;&lt;object type=&quot;3&quot; unique_id=&quot;10027&quot;&gt;&lt;property id=&quot;20148&quot; value=&quot;5&quot;/&gt;&lt;property id=&quot;20300&quot; value=&quot;Slide 24 - &amp;quot;Measurement and Mathematics&amp;quot;&quot;/&gt;&lt;property id=&quot;20307&quot; value=&quot;531&quot;/&gt;&lt;/object&gt;&lt;object type=&quot;3&quot; unique_id=&quot;10028&quot;&gt;&lt;property id=&quot;20148&quot; value=&quot;5&quot;/&gt;&lt;property id=&quot;20300&quot; value=&quot;Slide 25 - &amp;quot;Measurement and Mathematics&amp;quot;&quot;/&gt;&lt;property id=&quot;20307&quot; value=&quot;532&quot;/&gt;&lt;/object&gt;&lt;object type=&quot;3&quot; unique_id=&quot;10029&quot;&gt;&lt;property id=&quot;20148&quot; value=&quot;5&quot;/&gt;&lt;property id=&quot;20300&quot; value=&quot;Slide 26 - &amp;quot;Summary 3&amp;quot;&quot;/&gt;&lt;property id=&quot;20307&quot; value=&quot;516&quot;/&gt;&lt;/object&gt;&lt;object type=&quot;3&quot; unique_id=&quot;10030&quot;&gt;&lt;property id=&quot;20148&quot; value=&quot;5&quot;/&gt;&lt;property id=&quot;20300&quot; value=&quot;Slide 27 - &amp;quot;Why study everyday phenomena?&amp;quot;&quot;/&gt;&lt;property id=&quot;20307&quot; value=&quot;533&quot;/&gt;&lt;/object&gt;&lt;/object&gt;&lt;/object&gt;&lt;/database&gt;"/>
</p:tagLst>
</file>

<file path=ppt/theme/theme1.xml><?xml version="1.0" encoding="utf-8"?>
<a:theme xmlns:a="http://schemas.openxmlformats.org/drawingml/2006/main" name="arny">
  <a:themeElements>
    <a:clrScheme name="arny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arny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-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-64" charset="0"/>
          </a:defRPr>
        </a:defPPr>
      </a:lstStyle>
    </a:lnDef>
  </a:objectDefaults>
  <a:extraClrSchemeLst>
    <a:extraClrScheme>
      <a:clrScheme name="arny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ny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ny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ny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ny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ny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HD:Applications:Microsoft Office 2004:Templates:My Templates:arny.pot</Template>
  <TotalTime>15778</TotalTime>
  <Words>624</Words>
  <Application>Microsoft Office PowerPoint</Application>
  <PresentationFormat>On-screen Show (4:3)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Times New Roman</vt:lpstr>
      <vt:lpstr>Arial</vt:lpstr>
      <vt:lpstr>Arial Black</vt:lpstr>
      <vt:lpstr>Wingdings</vt:lpstr>
      <vt:lpstr>arny</vt:lpstr>
      <vt:lpstr>Creativity: A Quick Introduction</vt:lpstr>
      <vt:lpstr>Creativity – nature or nurture?</vt:lpstr>
      <vt:lpstr>Creativity as a formula for success</vt:lpstr>
      <vt:lpstr>Creative Problem Solving (CPS)</vt:lpstr>
      <vt:lpstr>Clarification</vt:lpstr>
      <vt:lpstr>Ideate</vt:lpstr>
      <vt:lpstr>PowerPoint Presentation</vt:lpstr>
      <vt:lpstr>Divergent Thinking</vt:lpstr>
      <vt:lpstr>Convergent Thinking</vt:lpstr>
      <vt:lpstr>Development</vt:lpstr>
      <vt:lpstr>Implementation</vt:lpstr>
      <vt:lpstr>Creativity Exercise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01</dc:title>
  <dc:subject>Griffith Physics 7th</dc:subject>
  <dc:creator>modified by Brian Carter</dc:creator>
  <cp:keywords/>
  <dc:description/>
  <cp:lastModifiedBy>cloudconvert_10</cp:lastModifiedBy>
  <cp:revision>66</cp:revision>
  <cp:lastPrinted>2006-03-07T20:21:09Z</cp:lastPrinted>
  <dcterms:created xsi:type="dcterms:W3CDTF">2006-01-07T22:20:33Z</dcterms:created>
  <dcterms:modified xsi:type="dcterms:W3CDTF">2025-01-07T17:21:42Z</dcterms:modified>
  <cp:category/>
</cp:coreProperties>
</file>