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517" r:id="rId3"/>
    <p:sldId id="534" r:id="rId4"/>
    <p:sldId id="450" r:id="rId5"/>
    <p:sldId id="505" r:id="rId6"/>
    <p:sldId id="518" r:id="rId7"/>
    <p:sldId id="519" r:id="rId8"/>
    <p:sldId id="520" r:id="rId9"/>
    <p:sldId id="521" r:id="rId10"/>
    <p:sldId id="522" r:id="rId11"/>
    <p:sldId id="526" r:id="rId12"/>
    <p:sldId id="528" r:id="rId13"/>
    <p:sldId id="509" r:id="rId14"/>
    <p:sldId id="529" r:id="rId15"/>
    <p:sldId id="533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FF5D"/>
    <a:srgbClr val="FFBF8A"/>
    <a:srgbClr val="FAA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012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2176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4718A143-F4E5-47BC-82A6-56C8013609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3635" name="Rectangle 3">
            <a:extLst>
              <a:ext uri="{FF2B5EF4-FFF2-40B4-BE49-F238E27FC236}">
                <a16:creationId xmlns:a16="http://schemas.microsoft.com/office/drawing/2014/main" id="{88BBE563-C36D-4FC9-964F-145367EBEE3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3636" name="Rectangle 4">
            <a:extLst>
              <a:ext uri="{FF2B5EF4-FFF2-40B4-BE49-F238E27FC236}">
                <a16:creationId xmlns:a16="http://schemas.microsoft.com/office/drawing/2014/main" id="{85B4AED9-CC2C-47C2-A3B6-1E0DE23ED6B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53637" name="Rectangle 5">
            <a:extLst>
              <a:ext uri="{FF2B5EF4-FFF2-40B4-BE49-F238E27FC236}">
                <a16:creationId xmlns:a16="http://schemas.microsoft.com/office/drawing/2014/main" id="{89635A66-FE1E-4C6E-8D9F-49A33384BF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49E20F7-EEF0-471E-B619-173A1EE2E6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F0E236-30C1-4204-89DE-6750E4D9C7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36DB1AD-F69F-427C-80D3-15A3C50CA5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969B253-B23C-4D20-AD37-9ECBDBCDA9B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CDD053F-3895-4423-A513-318057B41C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DE454C8-356A-4CAE-9B4F-95E1BEAE7D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6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9E4C1EF-1456-448A-994C-B2AD22A50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79E6C3-ED8C-4BD5-8E4F-ADB8486771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350E341-E964-4D47-BCDB-FF618F52FC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9363039-601B-476A-9414-6E21586403FA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4921878-2CA7-4699-84FA-86EBB01CFD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569D568-366B-4623-BC9F-C5597F405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7951843-F405-4E74-9B87-136DFF775A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02EBA8-83B3-4253-A3BF-5D4EDADFE566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0423C99-14BE-4386-97CA-87CF27B0F1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05753B5-083C-42B2-8EC8-20FC60B383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EE13ECB-CABC-4319-B0C9-D199EC3A0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4FF8A4-2720-4247-B321-23023E09C569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D99C7D6-39E1-4C64-A143-26553C0F2B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51617AE-3F7F-4A65-8783-E8EC540FABA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876C694-F157-4D0C-BB52-08E418271B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430840-0E1D-49AC-AE39-D2E6B577DA0E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C0C62F4-D4CF-421E-9B99-5FF6F3D194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1094120-8A2E-4EB3-AC66-C452A26DE81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98F469F-3181-4FB9-8859-AE9E1BB5B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440B266-3B20-4E9D-8C1F-D933929C48DA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B2CFC7C3-8672-4A0D-98BF-E9B8FAF19C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71DAAF3-B083-4BDD-A83A-FAEE1E038D9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CA" altLang="en-US">
                <a:latin typeface="Times New Roman" panose="02020603050405020304" pitchFamily="18" charset="0"/>
              </a:rPr>
              <a:t>Fig.1.09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A5FC60E-372C-45B0-A186-AE6812A388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3BFA41-FE71-49DF-AF91-87ABF61DA86E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563F805-2A40-429A-BC81-B78D3BA6CD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503DCBE-6FAE-4451-8A31-A652FAA7CD4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E9D3783-BC5D-4AB6-8030-D39B68300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0BCAB53-A546-4A3A-B014-207B7BF7E3C2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12B2319-D6C1-4F7E-915B-1B162167E0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7C90B60-7D59-484C-A5C1-2C2FC1D0AB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D79F271-8EA5-4667-8858-CB0F00CFC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E6582D-F2A8-444B-AE77-E2B675A9A529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7CDD809-4355-4BFB-A875-02E4CDCD54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2B8F0E7-EFDE-4A46-BEDF-60C7A463664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CA" altLang="en-US">
                <a:latin typeface="Times New Roman" panose="02020603050405020304" pitchFamily="18" charset="0"/>
              </a:rPr>
              <a:t>Fig.1.01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17566FE7-499C-4333-826E-88439EA833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F02AAEE-8924-4CEB-B2D4-7983EA876A0A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81442A-1B83-4EFD-9433-A553EE9D69A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1153CC8-FE36-4E49-BA80-6D8EB8699B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CA" altLang="en-US">
                <a:latin typeface="Times New Roman" panose="02020603050405020304" pitchFamily="18" charset="0"/>
              </a:rPr>
              <a:t>Fig.1.01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9577F7C-E572-4A4D-AA10-87054E2EBD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A310616-1793-4CDF-A777-2B849400826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531A061-76D2-4EE0-BFB4-5D81E95AF2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6722948-2072-4144-BE3D-43871984A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A7D814DF-0412-4846-BA80-CBE2F987C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9D0DD42-4EA4-447E-8017-DE332B9CE5CB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98C1C79-4C51-4E99-8977-1D4A57AA50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AF5BA3C-AAD6-4E7A-9650-DE22BB831DF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CA" altLang="en-US">
                <a:latin typeface="Times New Roman" panose="02020603050405020304" pitchFamily="18" charset="0"/>
              </a:rPr>
              <a:t>Fig.1.03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A07600B-7CF8-4461-9DFA-D8E2FA354B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AF41E60-778F-46D0-9692-2411FA488095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191ACCC-784B-47CF-8EE4-D94DDFAF62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D56F2DB0-3B01-43BA-AFB2-131795F8FD5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CA" altLang="en-US">
                <a:latin typeface="Times New Roman" panose="02020603050405020304" pitchFamily="18" charset="0"/>
              </a:rPr>
              <a:t>Fig.1.03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AB38E9E-AB3D-4C50-A2EF-E142A0A57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B85706-EF14-41CC-B5C5-F985018C483F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E0B5275-9DDD-4563-8878-556796B62D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F797B51-A2FA-4EB2-B967-766ACB0F45E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CA" altLang="en-US">
                <a:latin typeface="Times New Roman" panose="02020603050405020304" pitchFamily="18" charset="0"/>
              </a:rPr>
              <a:t>Fig.1.03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EDFEA74B-CCE9-49DA-B088-B24CC15B3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BC3310-63EB-4FB5-ADA2-B246363C762F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447A89C-A731-488A-873F-B156FAAC30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5FABE5-8023-4308-BB71-99D13CEA8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3E229AD-B293-42A3-8685-2689614EC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CDECA7-FEFC-4EB8-82A5-079BAABE4B6A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8FEFD07-64A7-4154-9F66-1E17B09C66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6F0D6FB-9B75-4D2F-8EBC-93DB57DDA0E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81726E0-7DE9-4BC5-BDCA-A532F2B0355C}"/>
              </a:ext>
            </a:extLst>
          </p:cNvPr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83E1626-93E7-4E7C-9640-5DCF89CC92A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947C19D-6109-4095-82A9-E11B0C23D6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E1C32C9-EA53-4413-AF0A-46AF657071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D834B7EE-6D27-4128-98FE-B74A41A8F0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EA96B21-2826-4EC0-A0D4-F9AF2BAB0BE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2546410-C5EB-4BDB-9B8A-3E44C0B3B930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78A0CC7-8504-4EF6-9EBF-0A66D978DE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52A96CD-E2E1-44F4-9565-CBEB117E50B4}"/>
                </a:ext>
              </a:extLst>
            </p:cNvPr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C35085F-ABC5-4119-855A-9F97E7C4EC54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F9D68B0-B948-4E4E-BC72-76EBFDEA9D66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44805AC-5FE6-458F-BE40-B19CE7C09B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87A167EB-FC34-4266-BC41-E9BB060CA111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A1690D7-902C-4E5B-ACCA-9CF9017E67C7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C25645D-2215-4607-A770-0113A7D2E66E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AF72DF0-A09C-4BA6-BF83-D6CA57A51EE2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DA38B4A0-CFB2-4C39-9E05-0F523F2A98CD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C9EBD892-2C44-40E5-A4F0-774BCBFCB29D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47A8FBD-9B8F-46F5-8083-D13B11AC54A8}"/>
                </a:ext>
              </a:extLst>
            </p:cNvPr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435E01C-BE9A-445C-83B6-E8BF21E789F1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31E6EFF-1AA0-46A4-BB3E-08603EF6C635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B7C34502-94B7-42E6-851C-80C8615A1388}"/>
                </a:ext>
              </a:extLst>
            </p:cNvPr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81258175-506C-4B0E-AB5D-7A958EFD392B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8FA16187-7DC6-4BC6-B087-2F7EE3AB1BB1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F0EB1B65-F40F-4599-A609-15048967E96E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BA761DF0-1CAD-42EE-BA7C-F2E090064B3E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4ABE375-6FE4-4F82-A8B3-93DABBE28408}"/>
                </a:ext>
              </a:extLst>
            </p:cNvPr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74DCA949-6B21-4260-B001-C91BCCF16A65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id="{5BFF2592-CCD3-4B49-8355-5B7310668DC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1D631E34-C2E4-4938-8E49-431371EFE425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pic>
          <p:nvPicPr>
            <p:cNvPr id="34" name="Picture 32" descr="BTZBUL1A">
              <a:extLst>
                <a:ext uri="{FF2B5EF4-FFF2-40B4-BE49-F238E27FC236}">
                  <a16:creationId xmlns:a16="http://schemas.microsoft.com/office/drawing/2014/main" id="{EEC2A602-7DF0-42F6-A492-4940B1748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-64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B7864AD0-1739-416F-AC1E-F75CBDA92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F9F240C0-D597-49FD-934B-206C7DA533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" name="Rectangle 37">
            <a:extLst>
              <a:ext uri="{FF2B5EF4-FFF2-40B4-BE49-F238E27FC236}">
                <a16:creationId xmlns:a16="http://schemas.microsoft.com/office/drawing/2014/main" id="{2DFBECF6-4AC5-4E65-89D5-2CE2511EE9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7C2ED03-9CEF-4EBB-9A04-B1E6920745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9855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C2D28940-A019-4060-A4CC-6319D90B3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B42CAD95-0E1A-4178-8033-D012D9F3DA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C956F0C4-624C-4E4B-A1E7-C86741911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E7967-6F9C-40B3-8A92-99D2171F7E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34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BB558392-E53C-43F0-B396-4D62311864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D9F9DE86-59B6-453A-BE15-4E0F4EC935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E9E7997-39E2-4130-972B-46751F2439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D110E-830E-41AD-AA55-BA1B5D5A3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849514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08FA3231-CEA1-482E-B12D-2CEDC06FE5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FABC1956-CDEA-4FAA-A4FF-AEA4B1E2E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06EA2B70-023D-4FE4-8E9E-E5FAF6AC2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EB665E-221D-45EE-AE93-A1AC30FEBB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80592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5F94ECA-1CB1-425E-9995-5E67C4B33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1160965A-0FEE-46F6-87E4-63F3EDB7B9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39372B4-8A5A-4E94-89DC-BCF9BAB279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8CC1C-76B8-4F51-BA7E-B5B43110A8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7578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005C3A9-6A68-4EBF-8B2A-A324FF3383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D6571661-4107-4340-9BB7-F3712EEA46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13809BC2-EABC-4C53-BC0A-3CEDB3C84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CDD34-AEBA-47FC-9A4A-581B183A0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9889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F35F1F20-4779-4E9B-8745-935D74627D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451A6948-2EEE-459B-8CFE-BFF833418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F64D587B-FF13-4AE3-BD34-7C3C639E49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51C39-2215-4768-856B-880421DEF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37417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89C2918D-903F-4092-B5D3-1FA907A176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id="{1F38F9AB-30A4-4349-B9BC-4FF0374C09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E97D64EB-E19A-4887-8FFA-83F6980E27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91B88-D384-4F6F-8713-468162A172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32586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C33C14BC-80EF-4BA6-BF47-BFF48CB4DB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1E6C96A1-5A7E-4BD8-8B60-634E4735CB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CB0484E8-16E5-45AB-AC53-A3D119DD19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C24C3-5891-4589-8145-686BBFB18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59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FA30AAC9-7AFB-46C1-B428-E1408F0A07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3404F921-6880-4A25-949A-55B5CAFEA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BBD4CC71-EF00-4D62-BAF7-53CA974E3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5F27D-5CD8-45BC-AD3E-1216CF0EAF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000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879250C5-88CC-443E-A31D-64516B044B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066D2CCD-A113-46FD-A4F2-4FADCF82A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2E688168-FA18-4F6D-AE38-3C3BA91DF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637-3C31-48B9-933F-454650FD57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6466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31245A7-E3DE-4908-8B1D-25FB47C463C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>
              <a:extLst>
                <a:ext uri="{FF2B5EF4-FFF2-40B4-BE49-F238E27FC236}">
                  <a16:creationId xmlns:a16="http://schemas.microsoft.com/office/drawing/2014/main" id="{DFB29165-BF62-46C6-BB87-BD82BE3CA5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4">
              <a:extLst>
                <a:ext uri="{FF2B5EF4-FFF2-40B4-BE49-F238E27FC236}">
                  <a16:creationId xmlns:a16="http://schemas.microsoft.com/office/drawing/2014/main" id="{8A529CAA-67AD-4184-9870-A727B982DF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1BA0C07E-B253-4EE7-AF5D-7BCFD2E4173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74ED3A5B-7F83-4B36-A225-2D95B5F0F3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Freeform 7">
              <a:extLst>
                <a:ext uri="{FF2B5EF4-FFF2-40B4-BE49-F238E27FC236}">
                  <a16:creationId xmlns:a16="http://schemas.microsoft.com/office/drawing/2014/main" id="{3C2D6EDF-B361-4C45-971B-1773D476D3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CCBF4665-8C99-4E45-95F5-CB5DCBB66D61}"/>
                </a:ext>
              </a:extLst>
            </p:cNvPr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29" name="Freeform 9">
              <a:extLst>
                <a:ext uri="{FF2B5EF4-FFF2-40B4-BE49-F238E27FC236}">
                  <a16:creationId xmlns:a16="http://schemas.microsoft.com/office/drawing/2014/main" id="{0CCF132A-70B8-4D7B-AB8C-9892DFB0493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0" name="Freeform 10">
              <a:extLst>
                <a:ext uri="{FF2B5EF4-FFF2-40B4-BE49-F238E27FC236}">
                  <a16:creationId xmlns:a16="http://schemas.microsoft.com/office/drawing/2014/main" id="{A5EB6FC2-0A9F-445C-945B-B833F2E7400C}"/>
                </a:ext>
              </a:extLst>
            </p:cNvPr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1" name="Freeform 11">
              <a:extLst>
                <a:ext uri="{FF2B5EF4-FFF2-40B4-BE49-F238E27FC236}">
                  <a16:creationId xmlns:a16="http://schemas.microsoft.com/office/drawing/2014/main" id="{D94178E8-97FF-4406-A0B1-22D6DCF9FE57}"/>
                </a:ext>
              </a:extLst>
            </p:cNvPr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2" name="Freeform 12">
              <a:extLst>
                <a:ext uri="{FF2B5EF4-FFF2-40B4-BE49-F238E27FC236}">
                  <a16:creationId xmlns:a16="http://schemas.microsoft.com/office/drawing/2014/main" id="{2E655B46-AB76-432D-89DC-2A57FC11197C}"/>
                </a:ext>
              </a:extLst>
            </p:cNvPr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33" name="Freeform 13">
              <a:extLst>
                <a:ext uri="{FF2B5EF4-FFF2-40B4-BE49-F238E27FC236}">
                  <a16:creationId xmlns:a16="http://schemas.microsoft.com/office/drawing/2014/main" id="{046E52DE-BE40-4AFC-BD82-BE0B66F6846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5BF15F77-0098-4D84-A497-8A33B6BE4F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8F54110C-A3E3-4DAD-BC4E-8B4CF08AD0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C77A9669-7C4A-430F-B984-A7CAD7ACDA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BE398C2F-D9DC-42E5-A0B1-7111FE04FA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4875219B-172C-4893-AF29-838542C36B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2C9C8E1F-DA72-49CA-B4AA-DBEFA625AD9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40" name="Freeform 20">
              <a:extLst>
                <a:ext uri="{FF2B5EF4-FFF2-40B4-BE49-F238E27FC236}">
                  <a16:creationId xmlns:a16="http://schemas.microsoft.com/office/drawing/2014/main" id="{FE08FFFA-94FB-4901-A986-4D971E51B7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1" name="Freeform 21">
              <a:extLst>
                <a:ext uri="{FF2B5EF4-FFF2-40B4-BE49-F238E27FC236}">
                  <a16:creationId xmlns:a16="http://schemas.microsoft.com/office/drawing/2014/main" id="{EFA14288-F7F1-4A76-8C45-EF6753F30D43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2" name="Freeform 22">
              <a:extLst>
                <a:ext uri="{FF2B5EF4-FFF2-40B4-BE49-F238E27FC236}">
                  <a16:creationId xmlns:a16="http://schemas.microsoft.com/office/drawing/2014/main" id="{2EA54326-EF99-4D82-91C2-576F1B09C65E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3" name="Freeform 23">
              <a:extLst>
                <a:ext uri="{FF2B5EF4-FFF2-40B4-BE49-F238E27FC236}">
                  <a16:creationId xmlns:a16="http://schemas.microsoft.com/office/drawing/2014/main" id="{3888A3D1-BEC9-459A-A146-10736242FDEA}"/>
                </a:ext>
              </a:extLst>
            </p:cNvPr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4" name="Freeform 24">
              <a:extLst>
                <a:ext uri="{FF2B5EF4-FFF2-40B4-BE49-F238E27FC236}">
                  <a16:creationId xmlns:a16="http://schemas.microsoft.com/office/drawing/2014/main" id="{D0D74E4E-A3D7-4A33-9FB3-3EFAA5FCD58B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5" name="Freeform 25">
              <a:extLst>
                <a:ext uri="{FF2B5EF4-FFF2-40B4-BE49-F238E27FC236}">
                  <a16:creationId xmlns:a16="http://schemas.microsoft.com/office/drawing/2014/main" id="{0E1A8C18-B679-4FF5-96DA-397ED2603F94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6" name="Freeform 26">
              <a:extLst>
                <a:ext uri="{FF2B5EF4-FFF2-40B4-BE49-F238E27FC236}">
                  <a16:creationId xmlns:a16="http://schemas.microsoft.com/office/drawing/2014/main" id="{5F8202D4-7E92-4F98-A38E-510E81E60376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7" name="Freeform 27">
              <a:extLst>
                <a:ext uri="{FF2B5EF4-FFF2-40B4-BE49-F238E27FC236}">
                  <a16:creationId xmlns:a16="http://schemas.microsoft.com/office/drawing/2014/main" id="{C9F3033C-49AC-4D06-95DD-F8EF3FE2CEA4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8" name="Freeform 28">
              <a:extLst>
                <a:ext uri="{FF2B5EF4-FFF2-40B4-BE49-F238E27FC236}">
                  <a16:creationId xmlns:a16="http://schemas.microsoft.com/office/drawing/2014/main" id="{02DF497E-12F2-4675-89E0-A29DFDF3E3B5}"/>
                </a:ext>
              </a:extLst>
            </p:cNvPr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  <p:sp>
          <p:nvSpPr>
            <p:cNvPr id="5149" name="Rectangle 29">
              <a:extLst>
                <a:ext uri="{FF2B5EF4-FFF2-40B4-BE49-F238E27FC236}">
                  <a16:creationId xmlns:a16="http://schemas.microsoft.com/office/drawing/2014/main" id="{233728C4-216E-4F56-99C3-EB15413131F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>
                <a:latin typeface="Times New Roman" pitchFamily="-64" charset="0"/>
              </a:endParaRPr>
            </a:p>
          </p:txBody>
        </p: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554EC9FC-E853-44A5-997C-7A83DFA26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0782C531-9C8C-4067-9DEA-087B27583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52" name="Rectangle 32">
            <a:extLst>
              <a:ext uri="{FF2B5EF4-FFF2-40B4-BE49-F238E27FC236}">
                <a16:creationId xmlns:a16="http://schemas.microsoft.com/office/drawing/2014/main" id="{0B4B9112-A8FE-4EAA-B579-A22355000F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203041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53" name="Rectangle 33">
            <a:extLst>
              <a:ext uri="{FF2B5EF4-FFF2-40B4-BE49-F238E27FC236}">
                <a16:creationId xmlns:a16="http://schemas.microsoft.com/office/drawing/2014/main" id="{4681322B-C551-4860-B646-31625DC6097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19400" y="6096000"/>
            <a:ext cx="3962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AC06715F-CC41-4152-97E2-1F5760E8E4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13488"/>
            <a:ext cx="1550988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2BB67E9-DDF3-4666-998D-FEFFED0CF1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-6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-64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OQSNhk5ICTI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E609A5C-B153-4B33-B8FA-DB1988F95D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76400" y="2133600"/>
            <a:ext cx="72390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Physics, the Fundamental Science</a:t>
            </a:r>
            <a:endParaRPr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5F55064-94A8-4280-A688-1CE3801AC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Scope of Physics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BEC14B9-0614-4974-87D3-C29B0E337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study of the basic nature of matter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most fundamental science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Explains fundamental interactions of chemistry, biology, etc. at the atomic or molecular level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most quantitative science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Heavy use of mathematics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Numerical measurements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Can be described more simply and cleanly than other sciences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NOT just a collection of facts to memorize!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7DC53E4-FF17-48E6-B54C-9780B03EE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Subfields of Physics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FFB0D63-A674-4972-B89D-B7CDFEE34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Classical Physics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Mechanics - forces and motion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Thermodynamics - temperature, heat, energy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Electricity and Magnetism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Optics - light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788A4D7-AB53-4A3F-916E-42AFE2309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Subfields of Physics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1650728-D112-4629-864D-262AA4770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Classical Physics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Mechanics - forces and motion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Thermodynamics - temperature, heat, energy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Electricity and Magnetism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Optics - light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Modern Physics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Atomic physics - atoms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Nuclear physics - nucleus of the atom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Particle physics - subatomic particles: quarks, etc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Condensed matter physics - solids and liquids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gri13903_01_09.jpg">
            <a:extLst>
              <a:ext uri="{FF2B5EF4-FFF2-40B4-BE49-F238E27FC236}">
                <a16:creationId xmlns:a16="http://schemas.microsoft.com/office/drawing/2014/main" id="{A259C3C9-FA5E-4ACE-914F-CE0D3E212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152400"/>
            <a:ext cx="84074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C516CD0-9955-4473-A27F-ACC3BBE03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Subfields of Physics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6388679-A7C2-4DFB-B13C-A298481079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Interdisciplinary Fields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Biophysics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Geophysics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Astrophysics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/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 sz="2800"/>
              <a:t>Physicists: fundamental understanding</a:t>
            </a:r>
          </a:p>
          <a:p>
            <a:pPr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en-US" sz="2800"/>
              <a:t>Engineers: practical applications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/>
              <a:t>Often overlapping roles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altLang="en-US" sz="2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C055EFF1-8075-4591-8D0E-0088278F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431925"/>
          </a:xfrm>
        </p:spPr>
        <p:txBody>
          <a:bodyPr/>
          <a:lstStyle/>
          <a:p>
            <a:pPr eaLnBrk="1" hangingPunct="1"/>
            <a:r>
              <a:rPr lang="en-US" altLang="en-US"/>
              <a:t>Why study everyday phenomena?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CF3AF88-BD6A-42CD-954E-1431AD7DA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The same </a:t>
            </a:r>
            <a:r>
              <a:rPr lang="en-US" altLang="en-US" sz="2800" b="1" i="1"/>
              <a:t>physical principles</a:t>
            </a:r>
            <a:r>
              <a:rPr lang="en-US" altLang="en-US" sz="2800"/>
              <a:t> that govern our everyday experiences also govern the entire universe</a:t>
            </a:r>
          </a:p>
          <a:p>
            <a:pPr eaLnBrk="1" hangingPunct="1">
              <a:lnSpc>
                <a:spcPct val="80000"/>
              </a:lnSpc>
            </a:pPr>
            <a:endParaRPr lang="en-US" altLang="en-US" sz="10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 bicycle wheel, an atom, and a galaxy all operate according to laws for angular momentum.</a:t>
            </a:r>
          </a:p>
        </p:txBody>
      </p:sp>
      <p:pic>
        <p:nvPicPr>
          <p:cNvPr id="33796" name="Picture 2" descr="gri13903_01_13.jpg">
            <a:extLst>
              <a:ext uri="{FF2B5EF4-FFF2-40B4-BE49-F238E27FC236}">
                <a16:creationId xmlns:a16="http://schemas.microsoft.com/office/drawing/2014/main" id="{B9774A77-098B-412E-B7AF-F0586E5CD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227513"/>
            <a:ext cx="83820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5" name="Text Box 3">
            <a:extLst>
              <a:ext uri="{FF2B5EF4-FFF2-40B4-BE49-F238E27FC236}">
                <a16:creationId xmlns:a16="http://schemas.microsoft.com/office/drawing/2014/main" id="{C47D4388-153C-4D73-80EF-943DD5480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00200"/>
            <a:ext cx="381000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Why does the rainbow appear in the east?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/>
              <a:t>What causes the different colors?</a:t>
            </a:r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/>
              <a:t>Why are the colors in the fainter rainbow in reverse order?</a:t>
            </a:r>
          </a:p>
        </p:txBody>
      </p:sp>
      <p:sp>
        <p:nvSpPr>
          <p:cNvPr id="7171" name="Text Box 4">
            <a:extLst>
              <a:ext uri="{FF2B5EF4-FFF2-40B4-BE49-F238E27FC236}">
                <a16:creationId xmlns:a16="http://schemas.microsoft.com/office/drawing/2014/main" id="{5F705264-D596-457F-B2F4-12146FEA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624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E81E9DCE-BA3B-43B1-9753-682E58376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Spirit of Inquiry</a:t>
            </a:r>
          </a:p>
        </p:txBody>
      </p:sp>
      <p:pic>
        <p:nvPicPr>
          <p:cNvPr id="7173" name="Picture 2" descr="gri13903_01_01.jpg">
            <a:extLst>
              <a:ext uri="{FF2B5EF4-FFF2-40B4-BE49-F238E27FC236}">
                <a16:creationId xmlns:a16="http://schemas.microsoft.com/office/drawing/2014/main" id="{FE72DF0E-63FE-45B1-B286-BA0668E3F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50" y="1676400"/>
            <a:ext cx="506095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1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1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1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5E256EEC-F5A4-4EB2-96D0-2FCFE84CF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6243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2C6AE29E-31FA-4ACB-BB50-400A103F0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Spirit of Inquiry</a:t>
            </a:r>
          </a:p>
        </p:txBody>
      </p:sp>
      <p:pic>
        <p:nvPicPr>
          <p:cNvPr id="2" name="OQSNhk5ICTI">
            <a:extLst>
              <a:ext uri="{FF2B5EF4-FFF2-40B4-BE49-F238E27FC236}">
                <a16:creationId xmlns:a16="http://schemas.microsoft.com/office/drawing/2014/main" id="{C8F70573-1A8C-4A11-917A-22C7CD09E0B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295400"/>
            <a:ext cx="812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3F38602-F3AD-4D87-AC28-16CFFAA5A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Scientific Enterprise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D5B68B5-7957-45B2-8753-DA47D3BE7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How do scientists go about explaining things?</a:t>
            </a:r>
          </a:p>
          <a:p>
            <a:pPr eaLnBrk="1" hangingPunct="1"/>
            <a:r>
              <a:rPr lang="en-US" altLang="en-US" sz="2800"/>
              <a:t>Parallels to Creative Problem Solving?</a:t>
            </a:r>
          </a:p>
          <a:p>
            <a:pPr eaLnBrk="1" hangingPunct="1"/>
            <a:r>
              <a:rPr lang="en-US" altLang="en-US" sz="2800"/>
              <a:t>How do scientific explanations differ from other types of explanations?</a:t>
            </a:r>
          </a:p>
          <a:p>
            <a:pPr lvl="1" eaLnBrk="1" hangingPunct="1"/>
            <a:r>
              <a:rPr lang="en-US" altLang="en-US" sz="2400"/>
              <a:t>Read previous ideas</a:t>
            </a:r>
          </a:p>
          <a:p>
            <a:pPr lvl="1" eaLnBrk="1" hangingPunct="1"/>
            <a:r>
              <a:rPr lang="en-US" altLang="en-US" sz="2400"/>
              <a:t>Test these ideas against observations</a:t>
            </a:r>
          </a:p>
          <a:p>
            <a:pPr lvl="1" eaLnBrk="1" hangingPunct="1"/>
            <a:r>
              <a:rPr lang="en-US" altLang="en-US" sz="2400"/>
              <a:t>Invent an explanation or hypothesis</a:t>
            </a:r>
          </a:p>
          <a:p>
            <a:pPr lvl="1" eaLnBrk="1" hangingPunct="1"/>
            <a:r>
              <a:rPr lang="en-US" altLang="en-US" sz="2400"/>
              <a:t>Devise experiments to test hypothesis</a:t>
            </a:r>
          </a:p>
          <a:p>
            <a:pPr lvl="1" eaLnBrk="1" hangingPunct="1"/>
            <a:r>
              <a:rPr lang="en-US" altLang="en-US" sz="2400"/>
              <a:t>Report results of experiments</a:t>
            </a:r>
          </a:p>
          <a:p>
            <a:pPr lvl="1" eaLnBrk="1" hangingPunct="1"/>
            <a:r>
              <a:rPr lang="en-US" altLang="en-US" sz="2400"/>
              <a:t>Withstand the test of criticism and modifications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>
            <a:extLst>
              <a:ext uri="{FF2B5EF4-FFF2-40B4-BE49-F238E27FC236}">
                <a16:creationId xmlns:a16="http://schemas.microsoft.com/office/drawing/2014/main" id="{86F5DE72-B42F-4532-B3A8-353E93B13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814888"/>
            <a:ext cx="77120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00">
                <a:latin typeface="Comic Sans MS" panose="030F0702030302020204" pitchFamily="66" charset="0"/>
              </a:rPr>
              <a:t>An acceptable explanation must agree with what is observed.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3315" name="Picture 2" descr="gri13903_01_06.jpg">
            <a:extLst>
              <a:ext uri="{FF2B5EF4-FFF2-40B4-BE49-F238E27FC236}">
                <a16:creationId xmlns:a16="http://schemas.microsoft.com/office/drawing/2014/main" id="{CA4B10B3-669F-4581-80A1-9CD9E14AA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28600"/>
            <a:ext cx="5410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67D26A4A-2EF6-433D-A6C5-0F7A9A6F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814888"/>
            <a:ext cx="77120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00">
                <a:latin typeface="Comic Sans MS" panose="030F0702030302020204" pitchFamily="66" charset="0"/>
              </a:rPr>
              <a:t>An acceptable explanation must have predictions that can be tested.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5363" name="Picture 2" descr="gri13903_01_06.jpg">
            <a:extLst>
              <a:ext uri="{FF2B5EF4-FFF2-40B4-BE49-F238E27FC236}">
                <a16:creationId xmlns:a16="http://schemas.microsoft.com/office/drawing/2014/main" id="{A05744C8-D44A-4F16-A76C-F8651AC4C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28600"/>
            <a:ext cx="5410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>
            <a:extLst>
              <a:ext uri="{FF2B5EF4-FFF2-40B4-BE49-F238E27FC236}">
                <a16:creationId xmlns:a16="http://schemas.microsoft.com/office/drawing/2014/main" id="{8ED05C8E-0A0B-4983-984E-89714D15E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814888"/>
            <a:ext cx="771207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00">
                <a:latin typeface="Comic Sans MS" panose="030F0702030302020204" pitchFamily="66" charset="0"/>
              </a:rPr>
              <a:t>An acceptable explanation must stand up to criticism.</a:t>
            </a:r>
            <a:endParaRPr lang="en-US" altLang="en-US" sz="2400">
              <a:latin typeface="Comic Sans MS" panose="030F0702030302020204" pitchFamily="66" charset="0"/>
            </a:endParaRPr>
          </a:p>
        </p:txBody>
      </p:sp>
      <p:pic>
        <p:nvPicPr>
          <p:cNvPr id="17411" name="Picture 2" descr="gri13903_01_06.jpg">
            <a:extLst>
              <a:ext uri="{FF2B5EF4-FFF2-40B4-BE49-F238E27FC236}">
                <a16:creationId xmlns:a16="http://schemas.microsoft.com/office/drawing/2014/main" id="{4E7C92E9-8A15-44ED-B172-05DD2AA10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3" y="228600"/>
            <a:ext cx="5410200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172609A-5D4C-4429-A35A-DF9617B1AB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19075"/>
            <a:ext cx="8534400" cy="21018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EFFF5D"/>
                </a:solidFill>
                <a:latin typeface="Comic Sans MS" panose="030F0702030302020204" pitchFamily="66" charset="0"/>
              </a:rPr>
              <a:t>Which of the following represent the best explanation we currently have?</a:t>
            </a:r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63FE0BD-06BF-4418-9890-730CD34CB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15240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 typeface="Arial" panose="020B0604020202020204" pitchFamily="34" charset="0"/>
              <a:buAutoNum type="alphaLcParenR"/>
            </a:pPr>
            <a:r>
              <a:rPr lang="en-US" altLang="en-US" sz="2800">
                <a:latin typeface="Comic Sans MS" panose="030F0702030302020204" pitchFamily="66" charset="0"/>
              </a:rPr>
              <a:t>Einstein’s Theory of Relativity</a:t>
            </a:r>
          </a:p>
          <a:p>
            <a:pPr marL="609600" indent="-609600" eaLnBrk="1" hangingPunct="1">
              <a:buClr>
                <a:schemeClr val="tx2"/>
              </a:buClr>
              <a:buFont typeface="Arial" panose="020B0604020202020204" pitchFamily="34" charset="0"/>
              <a:buAutoNum type="alphaLcParenR"/>
            </a:pPr>
            <a:r>
              <a:rPr lang="en-US" altLang="en-US" sz="2800">
                <a:latin typeface="Comic Sans MS" panose="030F0702030302020204" pitchFamily="66" charset="0"/>
              </a:rPr>
              <a:t>Newton’s Law of Gravitation</a:t>
            </a:r>
          </a:p>
          <a:p>
            <a:pPr marL="609600" indent="-609600" eaLnBrk="1" hangingPunct="1">
              <a:buFont typeface="Arial" panose="020B0604020202020204" pitchFamily="34" charset="0"/>
              <a:buNone/>
            </a:pPr>
            <a:endParaRPr lang="en-US" altLang="en-US" sz="2800">
              <a:latin typeface="Comic Sans MS" panose="030F0702030302020204" pitchFamily="66" charset="0"/>
            </a:endParaRPr>
          </a:p>
        </p:txBody>
      </p:sp>
      <p:sp>
        <p:nvSpPr>
          <p:cNvPr id="600068" name="Text Box 4">
            <a:extLst>
              <a:ext uri="{FF2B5EF4-FFF2-40B4-BE49-F238E27FC236}">
                <a16:creationId xmlns:a16="http://schemas.microsoft.com/office/drawing/2014/main" id="{4D792583-9878-4695-9888-B4EAC7793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200"/>
            <a:ext cx="7102475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AutoNum type="alphaLcParenR"/>
            </a:pPr>
            <a:r>
              <a:rPr lang="en-US" altLang="en-US" sz="2400"/>
              <a:t>Einstein’s theory built on Newton’s and better describes observations since Newton’s time.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en-US" sz="2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The concept of </a:t>
            </a:r>
            <a:r>
              <a:rPr lang="en-US" altLang="en-US" sz="2400" b="1" i="1">
                <a:solidFill>
                  <a:schemeClr val="accent1"/>
                </a:solidFill>
              </a:rPr>
              <a:t>theory</a:t>
            </a:r>
            <a:r>
              <a:rPr lang="en-US" altLang="en-US" sz="2400"/>
              <a:t>, as used in science, is often misunderstood.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/>
              <a:t> A theory consists of a set of basic principles.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en-US" sz="2400"/>
              <a:t> These principles are often widely accepted.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6E3490D-7B6D-463B-91AA-0F06F06ED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Scope of Physics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5366F78-A6D0-4221-B7A9-11DC90A6A9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 sz="2800"/>
              <a:t>The study of the basic nature of matter</a:t>
            </a:r>
          </a:p>
          <a:p>
            <a:pPr eaLnBrk="1" hangingPunct="1"/>
            <a:r>
              <a:rPr lang="en-US" altLang="en-US" sz="2800"/>
              <a:t>The most fundamental science</a:t>
            </a:r>
          </a:p>
          <a:p>
            <a:pPr lvl="1" eaLnBrk="1" hangingPunct="1"/>
            <a:r>
              <a:rPr lang="en-US" altLang="en-US" sz="2400"/>
              <a:t>Explains fundamental interactions of chemistry, biology, etc. at the atomic or molecular level</a:t>
            </a:r>
          </a:p>
        </p:txBody>
      </p:sp>
      <p:sp>
        <p:nvSpPr>
          <p:cNvPr id="656388" name="Text Box 4">
            <a:extLst>
              <a:ext uri="{FF2B5EF4-FFF2-40B4-BE49-F238E27FC236}">
                <a16:creationId xmlns:a16="http://schemas.microsoft.com/office/drawing/2014/main" id="{5E759A91-D7BE-45C7-96F2-3D4FC6660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390207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Life Sciences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Biology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Health-related    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  disciplines</a:t>
            </a:r>
            <a:endParaRPr lang="en-US" altLang="en-US" sz="2400"/>
          </a:p>
        </p:txBody>
      </p:sp>
      <p:sp>
        <p:nvSpPr>
          <p:cNvPr id="656389" name="Text Box 5">
            <a:extLst>
              <a:ext uri="{FF2B5EF4-FFF2-40B4-BE49-F238E27FC236}">
                <a16:creationId xmlns:a16="http://schemas.microsoft.com/office/drawing/2014/main" id="{78991FCE-E453-4B8D-92F0-E9A15F64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86200"/>
            <a:ext cx="3902075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8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800"/>
              <a:t>Physical Sciences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Physics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Chemistry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Geology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/>
              <a:t>Astronomy, etc.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8" grpId="0"/>
      <p:bldP spid="65638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536&quot;/&gt;&lt;/object&gt;&lt;object type=&quot;3&quot; unique_id=&quot;10005&quot;&gt;&lt;property id=&quot;20148&quot; value=&quot;5&quot;/&gt;&lt;property id=&quot;20300&quot; value=&quot;Slide 2 - &amp;quot;Chapter 1&amp;#x0D;&amp;#x0A;Physics, the Fundamental Science&amp;quot;&quot;/&gt;&lt;property id=&quot;20307&quot; value=&quot;256&quot;/&gt;&lt;/object&gt;&lt;object type=&quot;3&quot; unique_id=&quot;10006&quot;&gt;&lt;property id=&quot;20148&quot; value=&quot;5&quot;/&gt;&lt;property id=&quot;20300&quot; value=&quot;Slide 3 - &amp;quot;Spirit of Inquiry&amp;quot;&quot;/&gt;&lt;property id=&quot;20307&quot; value=&quot;517&quot;/&gt;&lt;/object&gt;&lt;object type=&quot;3&quot; unique_id=&quot;10007&quot;&gt;&lt;property id=&quot;20148&quot; value=&quot;5&quot;/&gt;&lt;property id=&quot;20300&quot; value=&quot;Slide 4 - &amp;quot;Scientific Enterprise&amp;quot;&quot;/&gt;&lt;property id=&quot;20307&quot; value=&quot;450&quot;/&gt;&lt;/object&gt;&lt;object type=&quot;3&quot; unique_id=&quot;10008&quot;&gt;&lt;property id=&quot;20148&quot; value=&quot;5&quot;/&gt;&lt;property id=&quot;20300&quot; value=&quot;Slide 5&quot;/&gt;&lt;property id=&quot;20307&quot; value=&quot;505&quot;/&gt;&lt;/object&gt;&lt;object type=&quot;3&quot; unique_id=&quot;10009&quot;&gt;&lt;property id=&quot;20148&quot; value=&quot;5&quot;/&gt;&lt;property id=&quot;20300&quot; value=&quot;Slide 6&quot;/&gt;&lt;property id=&quot;20307&quot; value=&quot;518&quot;/&gt;&lt;/object&gt;&lt;object type=&quot;3&quot; unique_id=&quot;10010&quot;&gt;&lt;property id=&quot;20148&quot; value=&quot;5&quot;/&gt;&lt;property id=&quot;20300&quot; value=&quot;Slide 7&quot;/&gt;&lt;property id=&quot;20307&quot; value=&quot;519&quot;/&gt;&lt;/object&gt;&lt;object type=&quot;3&quot; unique_id=&quot;10011&quot;&gt;&lt;property id=&quot;20148&quot; value=&quot;5&quot;/&gt;&lt;property id=&quot;20300&quot; value=&quot;Slide 8 - &amp;quot;Fig. 1.2&amp;quot;&quot;/&gt;&lt;property id=&quot;20307&quot; value=&quot;504&quot;/&gt;&lt;/object&gt;&lt;object type=&quot;3&quot; unique_id=&quot;10012&quot;&gt;&lt;property id=&quot;20148&quot; value=&quot;5&quot;/&gt;&lt;property id=&quot;20300&quot; value=&quot;Slide 9 - &amp;quot;Which of the following represent the best explanation we currently have?&amp;quot;&quot;/&gt;&lt;property id=&quot;20307&quot; value=&quot;520&quot;/&gt;&lt;/object&gt;&lt;object type=&quot;3&quot; unique_id=&quot;10013&quot;&gt;&lt;property id=&quot;20148&quot; value=&quot;5&quot;/&gt;&lt;property id=&quot;20300&quot; value=&quot;Slide 10 - &amp;quot;Spirit of Inquiry&amp;quot;&quot;/&gt;&lt;property id=&quot;20307&quot; value=&quot;524&quot;/&gt;&lt;/object&gt;&lt;object type=&quot;3&quot; unique_id=&quot;10014&quot;&gt;&lt;property id=&quot;20148&quot; value=&quot;5&quot;/&gt;&lt;property id=&quot;20300&quot; value=&quot;Slide 11 - &amp;quot;Scope of Physics&amp;quot;&quot;/&gt;&lt;property id=&quot;20307&quot; value=&quot;521&quot;/&gt;&lt;/object&gt;&lt;object type=&quot;3&quot; unique_id=&quot;10015&quot;&gt;&lt;property id=&quot;20148&quot; value=&quot;5&quot;/&gt;&lt;property id=&quot;20300&quot; value=&quot;Slide 12 - &amp;quot;Scope of Physics&amp;quot;&quot;/&gt;&lt;property id=&quot;20307&quot; value=&quot;522&quot;/&gt;&lt;/object&gt;&lt;object type=&quot;3&quot; unique_id=&quot;10016&quot;&gt;&lt;property id=&quot;20148&quot; value=&quot;5&quot;/&gt;&lt;property id=&quot;20300&quot; value=&quot;Slide 13 - &amp;quot;Subfields of Physics&amp;quot;&quot;/&gt;&lt;property id=&quot;20307&quot; value=&quot;523&quot;/&gt;&lt;/object&gt;&lt;object type=&quot;3&quot; unique_id=&quot;10017&quot;&gt;&lt;property id=&quot;20148&quot; value=&quot;5&quot;/&gt;&lt;property id=&quot;20300&quot; value=&quot;Slide 14&quot;/&gt;&lt;property id=&quot;20307&quot; value=&quot;511&quot;/&gt;&lt;/object&gt;&lt;object type=&quot;3&quot; unique_id=&quot;10018&quot;&gt;&lt;property id=&quot;20148&quot; value=&quot;5&quot;/&gt;&lt;property id=&quot;20300&quot; value=&quot;Slide 15 - &amp;quot;Subfields of Physics&amp;quot;&quot;/&gt;&lt;property id=&quot;20307&quot; value=&quot;525&quot;/&gt;&lt;/object&gt;&lt;object type=&quot;3&quot; unique_id=&quot;10019&quot;&gt;&lt;property id=&quot;20148&quot; value=&quot;5&quot;/&gt;&lt;property id=&quot;20300&quot; value=&quot;Slide 16 - &amp;quot;Fig. 1.5&amp;quot;&quot;/&gt;&lt;property id=&quot;20307&quot; value=&quot;508&quot;/&gt;&lt;/object&gt;&lt;object type=&quot;3&quot; unique_id=&quot;10020&quot;&gt;&lt;property id=&quot;20148&quot; value=&quot;5&quot;/&gt;&lt;property id=&quot;20300&quot; value=&quot;Slide 17 - &amp;quot;Subfields of Physics&amp;quot;&quot;/&gt;&lt;property id=&quot;20307&quot; value=&quot;526&quot;/&gt;&lt;/object&gt;&lt;object type=&quot;3&quot; unique_id=&quot;10021&quot;&gt;&lt;property id=&quot;20148&quot; value=&quot;5&quot;/&gt;&lt;property id=&quot;20300&quot; value=&quot;Slide 18 - &amp;quot;Fig. 1.4&amp;quot;&quot;/&gt;&lt;property id=&quot;20307&quot; value=&quot;507&quot;/&gt;&lt;/object&gt;&lt;object type=&quot;3&quot; unique_id=&quot;10022&quot;&gt;&lt;property id=&quot;20148&quot; value=&quot;5&quot;/&gt;&lt;property id=&quot;20300&quot; value=&quot;Slide 19 - &amp;quot;Subfields of Physics&amp;quot;&quot;/&gt;&lt;property id=&quot;20307&quot; value=&quot;527&quot;/&gt;&lt;/object&gt;&lt;object type=&quot;3&quot; unique_id=&quot;10023&quot;&gt;&lt;property id=&quot;20148&quot; value=&quot;5&quot;/&gt;&lt;property id=&quot;20300&quot; value=&quot;Slide 20&quot;/&gt;&lt;property id=&quot;20307&quot; value=&quot;510&quot;/&gt;&lt;/object&gt;&lt;object type=&quot;3&quot; unique_id=&quot;10024&quot;&gt;&lt;property id=&quot;20148&quot; value=&quot;5&quot;/&gt;&lt;property id=&quot;20300&quot; value=&quot;Slide 21 - &amp;quot;Subfields of Physics&amp;quot;&quot;/&gt;&lt;property id=&quot;20307&quot; value=&quot;528&quot;/&gt;&lt;/object&gt;&lt;object type=&quot;3&quot; unique_id=&quot;10025&quot;&gt;&lt;property id=&quot;20148&quot; value=&quot;5&quot;/&gt;&lt;property id=&quot;20300&quot; value=&quot;Slide 22&quot;/&gt;&lt;property id=&quot;20307&quot; value=&quot;509&quot;/&gt;&lt;/object&gt;&lt;object type=&quot;3&quot; unique_id=&quot;10026&quot;&gt;&lt;property id=&quot;20148&quot; value=&quot;5&quot;/&gt;&lt;property id=&quot;20300&quot; value=&quot;Slide 23 - &amp;quot;Subfields of Physics&amp;quot;&quot;/&gt;&lt;property id=&quot;20307&quot; value=&quot;529&quot;/&gt;&lt;/object&gt;&lt;object type=&quot;3&quot; unique_id=&quot;10027&quot;&gt;&lt;property id=&quot;20148&quot; value=&quot;5&quot;/&gt;&lt;property id=&quot;20300&quot; value=&quot;Slide 24 - &amp;quot;Measurement and Mathematics&amp;quot;&quot;/&gt;&lt;property id=&quot;20307&quot; value=&quot;531&quot;/&gt;&lt;/object&gt;&lt;object type=&quot;3&quot; unique_id=&quot;10028&quot;&gt;&lt;property id=&quot;20148&quot; value=&quot;5&quot;/&gt;&lt;property id=&quot;20300&quot; value=&quot;Slide 25 - &amp;quot;Measurement and Mathematics&amp;quot;&quot;/&gt;&lt;property id=&quot;20307&quot; value=&quot;532&quot;/&gt;&lt;/object&gt;&lt;object type=&quot;3&quot; unique_id=&quot;10029&quot;&gt;&lt;property id=&quot;20148&quot; value=&quot;5&quot;/&gt;&lt;property id=&quot;20300&quot; value=&quot;Slide 26 - &amp;quot;Summary 3&amp;quot;&quot;/&gt;&lt;property id=&quot;20307&quot; value=&quot;516&quot;/&gt;&lt;/object&gt;&lt;object type=&quot;3&quot; unique_id=&quot;10030&quot;&gt;&lt;property id=&quot;20148&quot; value=&quot;5&quot;/&gt;&lt;property id=&quot;20300&quot; value=&quot;Slide 27 - &amp;quot;Why study everyday phenomena?&amp;quot;&quot;/&gt;&lt;property id=&quot;20307&quot; value=&quot;533&quot;/&gt;&lt;/object&gt;&lt;/object&gt;&lt;/object&gt;&lt;/database&gt;"/>
</p:tagLst>
</file>

<file path=ppt/theme/theme1.xml><?xml version="1.0" encoding="utf-8"?>
<a:theme xmlns:a="http://schemas.openxmlformats.org/drawingml/2006/main" name="arny">
  <a:themeElements>
    <a:clrScheme name="arny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arn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-64" charset="0"/>
          </a:defRPr>
        </a:defPPr>
      </a:lstStyle>
    </a:lnDef>
  </a:objectDefaults>
  <a:extraClrSchemeLst>
    <a:extraClrScheme>
      <a:clrScheme name="arny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ny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ny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ny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ny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ny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HD:Applications:Microsoft Office 2004:Templates:My Templates:arny.pot</Template>
  <TotalTime>16095</TotalTime>
  <Words>461</Words>
  <Application>Microsoft Office PowerPoint</Application>
  <PresentationFormat>On-screen Show (4:3)</PresentationFormat>
  <Paragraphs>102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Times New Roman</vt:lpstr>
      <vt:lpstr>Arial</vt:lpstr>
      <vt:lpstr>Arial Black</vt:lpstr>
      <vt:lpstr>Wingdings</vt:lpstr>
      <vt:lpstr>Comic Sans MS</vt:lpstr>
      <vt:lpstr>arny</vt:lpstr>
      <vt:lpstr>Physics, the Fundamental Science</vt:lpstr>
      <vt:lpstr>Spirit of Inquiry</vt:lpstr>
      <vt:lpstr>Spirit of Inquiry</vt:lpstr>
      <vt:lpstr>Scientific Enterprise</vt:lpstr>
      <vt:lpstr>PowerPoint Presentation</vt:lpstr>
      <vt:lpstr>PowerPoint Presentation</vt:lpstr>
      <vt:lpstr>PowerPoint Presentation</vt:lpstr>
      <vt:lpstr>Which of the following represent the best explanation we currently have?</vt:lpstr>
      <vt:lpstr>Scope of Physics</vt:lpstr>
      <vt:lpstr>Scope of Physics</vt:lpstr>
      <vt:lpstr>Subfields of Physics</vt:lpstr>
      <vt:lpstr>Subfields of Physics</vt:lpstr>
      <vt:lpstr>PowerPoint Presentation</vt:lpstr>
      <vt:lpstr>Subfields of Physics</vt:lpstr>
      <vt:lpstr>Why study everyday phenomena?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</dc:title>
  <dc:subject>Griffith Physics 7th</dc:subject>
  <dc:creator>modified by Brian Carter</dc:creator>
  <cp:keywords/>
  <dc:description/>
  <cp:lastModifiedBy>cloudconvert_10</cp:lastModifiedBy>
  <cp:revision>56</cp:revision>
  <cp:lastPrinted>2006-03-07T20:21:09Z</cp:lastPrinted>
  <dcterms:created xsi:type="dcterms:W3CDTF">2006-01-07T22:20:33Z</dcterms:created>
  <dcterms:modified xsi:type="dcterms:W3CDTF">2025-01-07T17:21:44Z</dcterms:modified>
  <cp:category/>
</cp:coreProperties>
</file>