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8"/>
  </p:notesMasterIdLst>
  <p:sldIdLst>
    <p:sldId id="597" r:id="rId2"/>
    <p:sldId id="598" r:id="rId3"/>
    <p:sldId id="599" r:id="rId4"/>
    <p:sldId id="258" r:id="rId5"/>
    <p:sldId id="601" r:id="rId6"/>
    <p:sldId id="602" r:id="rId7"/>
    <p:sldId id="603" r:id="rId8"/>
    <p:sldId id="604" r:id="rId9"/>
    <p:sldId id="606" r:id="rId10"/>
    <p:sldId id="605" r:id="rId11"/>
    <p:sldId id="600" r:id="rId12"/>
    <p:sldId id="608" r:id="rId13"/>
    <p:sldId id="259" r:id="rId14"/>
    <p:sldId id="260" r:id="rId15"/>
    <p:sldId id="609" r:id="rId16"/>
    <p:sldId id="611" r:id="rId17"/>
    <p:sldId id="610" r:id="rId18"/>
    <p:sldId id="612" r:id="rId19"/>
    <p:sldId id="613" r:id="rId20"/>
    <p:sldId id="615" r:id="rId21"/>
    <p:sldId id="616" r:id="rId22"/>
    <p:sldId id="614" r:id="rId23"/>
    <p:sldId id="617" r:id="rId24"/>
    <p:sldId id="619" r:id="rId25"/>
    <p:sldId id="618" r:id="rId26"/>
    <p:sldId id="62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28" autoAdjust="0"/>
  </p:normalViewPr>
  <p:slideViewPr>
    <p:cSldViewPr>
      <p:cViewPr varScale="1">
        <p:scale>
          <a:sx n="94" d="100"/>
          <a:sy n="94" d="100"/>
        </p:scale>
        <p:origin x="1130" y="50"/>
      </p:cViewPr>
      <p:guideLst>
        <p:guide orient="horz" pos="2160"/>
        <p:guide pos="2880"/>
      </p:guideLst>
    </p:cSldViewPr>
  </p:slideViewPr>
  <p:notesTextViewPr>
    <p:cViewPr>
      <p:scale>
        <a:sx n="1" d="1"/>
        <a:sy n="1" d="1"/>
      </p:scale>
      <p:origin x="0" y="0"/>
    </p:cViewPr>
  </p:notesTextViewPr>
  <p:notesViewPr>
    <p:cSldViewPr>
      <p:cViewPr varScale="1">
        <p:scale>
          <a:sx n="90" d="100"/>
          <a:sy n="90" d="100"/>
        </p:scale>
        <p:origin x="-238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115F1F-031A-4B66-AFB5-437ABE7626B0}" type="datetimeFigureOut">
              <a:rPr lang="en-US" smtClean="0"/>
              <a:t>1/9/2024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B5B310-20F2-4CB8-A091-BA6E2DF8000F}" type="slidenum">
              <a:rPr lang="en-US" smtClean="0"/>
              <a:t>‹#›</a:t>
            </a:fld>
            <a:endParaRPr lang="en-US" dirty="0"/>
          </a:p>
        </p:txBody>
      </p:sp>
    </p:spTree>
    <p:extLst>
      <p:ext uri="{BB962C8B-B14F-4D97-AF65-F5344CB8AC3E}">
        <p14:creationId xmlns:p14="http://schemas.microsoft.com/office/powerpoint/2010/main" val="4278848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Wi-Fi Alliance </a:t>
            </a:r>
            <a:r>
              <a:rPr lang="en-US" dirty="0"/>
              <a:t>is a global, nonprofit industry association of about 600 member companies devoted to promoting the growth of WLANs.</a:t>
            </a:r>
          </a:p>
          <a:p>
            <a:r>
              <a:rPr lang="en-US" dirty="0"/>
              <a:t>The </a:t>
            </a:r>
            <a:r>
              <a:rPr lang="en-US" b="1" dirty="0"/>
              <a:t>International Organization for Standardization </a:t>
            </a:r>
            <a:r>
              <a:rPr lang="en-US" dirty="0"/>
              <a:t>(ISO) created the Open Systems Interconnection (OSI) model, which is an architectural model for data communications. The </a:t>
            </a:r>
            <a:r>
              <a:rPr lang="en-US" b="1" dirty="0"/>
              <a:t>Institute of Electrical and Electronics Engineers </a:t>
            </a:r>
            <a:r>
              <a:rPr lang="en-US" dirty="0"/>
              <a:t>(IEEE) creates standards for compatibility and coexistence between networking equipment, not just wireless networking equipment. However, in this book we are concerned primarily with its role in wireless networking and more specifically wireless security. The </a:t>
            </a:r>
            <a:r>
              <a:rPr lang="en-US" b="1" dirty="0"/>
              <a:t>Internet Engineering Task Force </a:t>
            </a:r>
            <a:r>
              <a:rPr lang="en-US" dirty="0"/>
              <a:t>(IETF) is responsible for creating Internet standards. Many of these standards are integrated into the wireless networking and security protocols and standards. ISO is not a mistyped acronym. It is a word derived from the Greek word </a:t>
            </a:r>
            <a:r>
              <a:rPr lang="en-US" dirty="0" err="1"/>
              <a:t>isos</a:t>
            </a:r>
            <a:r>
              <a:rPr lang="en-US" dirty="0"/>
              <a:t>, meaning equal. The IEEE’s mission is to “foster technological innovation and excellence for the benefit of humanity.” The Internet Society (ISOC) is made up of several groups as you see in this slide.</a:t>
            </a:r>
          </a:p>
        </p:txBody>
      </p:sp>
      <p:sp>
        <p:nvSpPr>
          <p:cNvPr id="4" name="Slide Number Placeholder 3"/>
          <p:cNvSpPr>
            <a:spLocks noGrp="1"/>
          </p:cNvSpPr>
          <p:nvPr>
            <p:ph type="sldNum" sz="quarter" idx="10"/>
          </p:nvPr>
        </p:nvSpPr>
        <p:spPr/>
        <p:txBody>
          <a:bodyPr/>
          <a:lstStyle/>
          <a:p>
            <a:fld id="{BFB5B310-20F2-4CB8-A091-BA6E2DF8000F}" type="slidenum">
              <a:rPr lang="en-US" smtClean="0"/>
              <a:t>4</a:t>
            </a:fld>
            <a:endParaRPr lang="en-US"/>
          </a:p>
        </p:txBody>
      </p:sp>
    </p:spTree>
    <p:extLst>
      <p:ext uri="{BB962C8B-B14F-4D97-AF65-F5344CB8AC3E}">
        <p14:creationId xmlns:p14="http://schemas.microsoft.com/office/powerpoint/2010/main" val="1943534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will need a solid understanding of Networking in general to be able to better understand 802.11 networking and security.</a:t>
            </a:r>
          </a:p>
        </p:txBody>
      </p:sp>
      <p:sp>
        <p:nvSpPr>
          <p:cNvPr id="4" name="Slide Number Placeholder 3"/>
          <p:cNvSpPr>
            <a:spLocks noGrp="1"/>
          </p:cNvSpPr>
          <p:nvPr>
            <p:ph type="sldNum" sz="quarter" idx="10"/>
          </p:nvPr>
        </p:nvSpPr>
        <p:spPr/>
        <p:txBody>
          <a:bodyPr/>
          <a:lstStyle/>
          <a:p>
            <a:fld id="{BFB5B310-20F2-4CB8-A091-BA6E2DF8000F}" type="slidenum">
              <a:rPr lang="en-US" smtClean="0"/>
              <a:t>13</a:t>
            </a:fld>
            <a:endParaRPr lang="en-US"/>
          </a:p>
        </p:txBody>
      </p:sp>
    </p:spTree>
    <p:extLst>
      <p:ext uri="{BB962C8B-B14F-4D97-AF65-F5344CB8AC3E}">
        <p14:creationId xmlns:p14="http://schemas.microsoft.com/office/powerpoint/2010/main" val="2396546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B5B310-20F2-4CB8-A091-BA6E2DF8000F}" type="slidenum">
              <a:rPr lang="en-US" smtClean="0"/>
              <a:t>26</a:t>
            </a:fld>
            <a:endParaRPr lang="en-US"/>
          </a:p>
        </p:txBody>
      </p:sp>
    </p:spTree>
    <p:extLst>
      <p:ext uri="{BB962C8B-B14F-4D97-AF65-F5344CB8AC3E}">
        <p14:creationId xmlns:p14="http://schemas.microsoft.com/office/powerpoint/2010/main" val="1096436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Wi-Fi Alliance </a:t>
            </a:r>
            <a:r>
              <a:rPr lang="en-US" dirty="0"/>
              <a:t>is a global, nonprofit industry association of about 600 member companies devoted to promoting the growth of WLANs.</a:t>
            </a:r>
          </a:p>
          <a:p>
            <a:r>
              <a:rPr lang="en-US" dirty="0"/>
              <a:t>The </a:t>
            </a:r>
            <a:r>
              <a:rPr lang="en-US" b="1" dirty="0"/>
              <a:t>International Organization for Standardization </a:t>
            </a:r>
            <a:r>
              <a:rPr lang="en-US" dirty="0"/>
              <a:t>(ISO) created the Open Systems Interconnection (OSI) model, which is an architectural model for data communications. The </a:t>
            </a:r>
            <a:r>
              <a:rPr lang="en-US" b="1" dirty="0"/>
              <a:t>Institute of Electrical and Electronics Engineers </a:t>
            </a:r>
            <a:r>
              <a:rPr lang="en-US" dirty="0"/>
              <a:t>(IEEE) creates standards for compatibility and coexistence between networking equipment, not just wireless networking equipment. However, in this book we are concerned primarily with its role in wireless networking and more specifically wireless security. The </a:t>
            </a:r>
            <a:r>
              <a:rPr lang="en-US" b="1" dirty="0"/>
              <a:t>Internet Engineering Task Force </a:t>
            </a:r>
            <a:r>
              <a:rPr lang="en-US" dirty="0"/>
              <a:t>(IETF) is responsible for creating Internet standards. Many of these standards are integrated into the wireless networking and security protocols and standards. ISO is not a mistyped acronym. It is a word derived from the Greek word </a:t>
            </a:r>
            <a:r>
              <a:rPr lang="en-US" dirty="0" err="1"/>
              <a:t>isos</a:t>
            </a:r>
            <a:r>
              <a:rPr lang="en-US" dirty="0"/>
              <a:t>, meaning equal. The IEEE’s mission is to “foster technological innovation and excellence for the benefit of humanity.” The Internet Society (ISOC) is made up of several groups as you see in this slide.</a:t>
            </a:r>
          </a:p>
        </p:txBody>
      </p:sp>
      <p:sp>
        <p:nvSpPr>
          <p:cNvPr id="4" name="Slide Number Placeholder 3"/>
          <p:cNvSpPr>
            <a:spLocks noGrp="1"/>
          </p:cNvSpPr>
          <p:nvPr>
            <p:ph type="sldNum" sz="quarter" idx="10"/>
          </p:nvPr>
        </p:nvSpPr>
        <p:spPr/>
        <p:txBody>
          <a:bodyPr/>
          <a:lstStyle/>
          <a:p>
            <a:fld id="{BFB5B310-20F2-4CB8-A091-BA6E2DF8000F}" type="slidenum">
              <a:rPr lang="en-US" smtClean="0"/>
              <a:t>5</a:t>
            </a:fld>
            <a:endParaRPr lang="en-US"/>
          </a:p>
        </p:txBody>
      </p:sp>
    </p:spTree>
    <p:extLst>
      <p:ext uri="{BB962C8B-B14F-4D97-AF65-F5344CB8AC3E}">
        <p14:creationId xmlns:p14="http://schemas.microsoft.com/office/powerpoint/2010/main" val="1943534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Wi-Fi Alliance </a:t>
            </a:r>
            <a:r>
              <a:rPr lang="en-US" dirty="0"/>
              <a:t>is a global, nonprofit industry association of about 600 member companies devoted to promoting the growth of WLANs.</a:t>
            </a:r>
          </a:p>
          <a:p>
            <a:r>
              <a:rPr lang="en-US" dirty="0"/>
              <a:t>The </a:t>
            </a:r>
            <a:r>
              <a:rPr lang="en-US" b="1" dirty="0"/>
              <a:t>International Organization for Standardization </a:t>
            </a:r>
            <a:r>
              <a:rPr lang="en-US" dirty="0"/>
              <a:t>(ISO) created the Open Systems Interconnection (OSI) model, which is an architectural model for data communications. The </a:t>
            </a:r>
            <a:r>
              <a:rPr lang="en-US" b="1" dirty="0"/>
              <a:t>Institute of Electrical and Electronics Engineers </a:t>
            </a:r>
            <a:r>
              <a:rPr lang="en-US" dirty="0"/>
              <a:t>(IEEE) creates standards for compatibility and coexistence between networking equipment, not just wireless networking equipment. However, in this book we are concerned primarily with its role in wireless networking and more specifically wireless security. The </a:t>
            </a:r>
            <a:r>
              <a:rPr lang="en-US" b="1" dirty="0"/>
              <a:t>Internet Engineering Task Force </a:t>
            </a:r>
            <a:r>
              <a:rPr lang="en-US" dirty="0"/>
              <a:t>(IETF) is responsible for creating Internet standards. Many of these standards are integrated into the wireless networking and security protocols and standards. ISO is not a mistyped acronym. It is a word derived from the Greek word </a:t>
            </a:r>
            <a:r>
              <a:rPr lang="en-US" dirty="0" err="1"/>
              <a:t>isos</a:t>
            </a:r>
            <a:r>
              <a:rPr lang="en-US" dirty="0"/>
              <a:t>, meaning equal. The IEEE’s mission is to “foster technological innovation and excellence for the benefit of humanity.” The Internet Society (ISOC) is made up of several groups as you see in this slide.</a:t>
            </a:r>
          </a:p>
        </p:txBody>
      </p:sp>
      <p:sp>
        <p:nvSpPr>
          <p:cNvPr id="4" name="Slide Number Placeholder 3"/>
          <p:cNvSpPr>
            <a:spLocks noGrp="1"/>
          </p:cNvSpPr>
          <p:nvPr>
            <p:ph type="sldNum" sz="quarter" idx="10"/>
          </p:nvPr>
        </p:nvSpPr>
        <p:spPr/>
        <p:txBody>
          <a:bodyPr/>
          <a:lstStyle/>
          <a:p>
            <a:fld id="{BFB5B310-20F2-4CB8-A091-BA6E2DF8000F}" type="slidenum">
              <a:rPr lang="en-US" smtClean="0"/>
              <a:t>6</a:t>
            </a:fld>
            <a:endParaRPr lang="en-US"/>
          </a:p>
        </p:txBody>
      </p:sp>
    </p:spTree>
    <p:extLst>
      <p:ext uri="{BB962C8B-B14F-4D97-AF65-F5344CB8AC3E}">
        <p14:creationId xmlns:p14="http://schemas.microsoft.com/office/powerpoint/2010/main" val="1943534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Wi-Fi Alliance </a:t>
            </a:r>
            <a:r>
              <a:rPr lang="en-US" dirty="0"/>
              <a:t>is a global, nonprofit industry association of about 600 member companies devoted to promoting the growth of WLANs.</a:t>
            </a:r>
          </a:p>
          <a:p>
            <a:r>
              <a:rPr lang="en-US" dirty="0"/>
              <a:t>The </a:t>
            </a:r>
            <a:r>
              <a:rPr lang="en-US" b="1" dirty="0"/>
              <a:t>International Organization for Standardization </a:t>
            </a:r>
            <a:r>
              <a:rPr lang="en-US" dirty="0"/>
              <a:t>(ISO) created the Open Systems Interconnection (OSI) model, which is an architectural model for data communications. The </a:t>
            </a:r>
            <a:r>
              <a:rPr lang="en-US" b="1" dirty="0"/>
              <a:t>Institute of Electrical and Electronics Engineers </a:t>
            </a:r>
            <a:r>
              <a:rPr lang="en-US" dirty="0"/>
              <a:t>(IEEE) creates standards for compatibility and coexistence between networking equipment, not just wireless networking equipment. However, in this book we are concerned primarily with its role in wireless networking and more specifically wireless security. The </a:t>
            </a:r>
            <a:r>
              <a:rPr lang="en-US" b="1" dirty="0"/>
              <a:t>Internet Engineering Task Force </a:t>
            </a:r>
            <a:r>
              <a:rPr lang="en-US" dirty="0"/>
              <a:t>(IETF) is responsible for creating Internet standards. Many of these standards are integrated into the wireless networking and security protocols and standards. ISO is not a mistyped acronym. It is a word derived from the Greek word </a:t>
            </a:r>
            <a:r>
              <a:rPr lang="en-US" dirty="0" err="1"/>
              <a:t>isos</a:t>
            </a:r>
            <a:r>
              <a:rPr lang="en-US" dirty="0"/>
              <a:t>, meaning equal. The IEEE’s mission is to “foster technological innovation and excellence for the benefit of humanity.” The Internet Society (ISOC) is made up of several groups as you see in this slide.</a:t>
            </a:r>
          </a:p>
        </p:txBody>
      </p:sp>
      <p:sp>
        <p:nvSpPr>
          <p:cNvPr id="4" name="Slide Number Placeholder 3"/>
          <p:cNvSpPr>
            <a:spLocks noGrp="1"/>
          </p:cNvSpPr>
          <p:nvPr>
            <p:ph type="sldNum" sz="quarter" idx="10"/>
          </p:nvPr>
        </p:nvSpPr>
        <p:spPr/>
        <p:txBody>
          <a:bodyPr/>
          <a:lstStyle/>
          <a:p>
            <a:fld id="{BFB5B310-20F2-4CB8-A091-BA6E2DF8000F}" type="slidenum">
              <a:rPr lang="en-US" smtClean="0"/>
              <a:t>7</a:t>
            </a:fld>
            <a:endParaRPr lang="en-US"/>
          </a:p>
        </p:txBody>
      </p:sp>
    </p:spTree>
    <p:extLst>
      <p:ext uri="{BB962C8B-B14F-4D97-AF65-F5344CB8AC3E}">
        <p14:creationId xmlns:p14="http://schemas.microsoft.com/office/powerpoint/2010/main" val="1943534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Wi-Fi Alliance </a:t>
            </a:r>
            <a:r>
              <a:rPr lang="en-US" dirty="0"/>
              <a:t>is a global, nonprofit industry association of about 600 member companies devoted to promoting the growth of WLANs.</a:t>
            </a:r>
          </a:p>
          <a:p>
            <a:r>
              <a:rPr lang="en-US" dirty="0"/>
              <a:t>The </a:t>
            </a:r>
            <a:r>
              <a:rPr lang="en-US" b="1" dirty="0"/>
              <a:t>International Organization for Standardization </a:t>
            </a:r>
            <a:r>
              <a:rPr lang="en-US" dirty="0"/>
              <a:t>(ISO) created the Open Systems Interconnection (OSI) model, which is an architectural model for data communications. The </a:t>
            </a:r>
            <a:r>
              <a:rPr lang="en-US" b="1" dirty="0"/>
              <a:t>Institute of Electrical and Electronics Engineers </a:t>
            </a:r>
            <a:r>
              <a:rPr lang="en-US" dirty="0"/>
              <a:t>(IEEE) creates standards for compatibility and coexistence between networking equipment, not just wireless networking equipment. However, in this book we are concerned primarily with its role in wireless networking and more specifically wireless security. The </a:t>
            </a:r>
            <a:r>
              <a:rPr lang="en-US" b="1" dirty="0"/>
              <a:t>Internet Engineering Task Force </a:t>
            </a:r>
            <a:r>
              <a:rPr lang="en-US" dirty="0"/>
              <a:t>(IETF) is responsible for creating Internet standards. Many of these standards are integrated into the wireless networking and security protocols and standards. ISO is not a mistyped acronym. It is a word derived from the Greek word </a:t>
            </a:r>
            <a:r>
              <a:rPr lang="en-US" dirty="0" err="1"/>
              <a:t>isos</a:t>
            </a:r>
            <a:r>
              <a:rPr lang="en-US" dirty="0"/>
              <a:t>, meaning equal. The IEEE’s mission is to “foster technological innovation and excellence for the benefit of humanity.” The Internet Society (ISOC) is made up of several groups as you see in this slide.</a:t>
            </a:r>
          </a:p>
        </p:txBody>
      </p:sp>
      <p:sp>
        <p:nvSpPr>
          <p:cNvPr id="4" name="Slide Number Placeholder 3"/>
          <p:cNvSpPr>
            <a:spLocks noGrp="1"/>
          </p:cNvSpPr>
          <p:nvPr>
            <p:ph type="sldNum" sz="quarter" idx="10"/>
          </p:nvPr>
        </p:nvSpPr>
        <p:spPr/>
        <p:txBody>
          <a:bodyPr/>
          <a:lstStyle/>
          <a:p>
            <a:fld id="{BFB5B310-20F2-4CB8-A091-BA6E2DF8000F}" type="slidenum">
              <a:rPr lang="en-US" smtClean="0"/>
              <a:t>8</a:t>
            </a:fld>
            <a:endParaRPr lang="en-US"/>
          </a:p>
        </p:txBody>
      </p:sp>
    </p:spTree>
    <p:extLst>
      <p:ext uri="{BB962C8B-B14F-4D97-AF65-F5344CB8AC3E}">
        <p14:creationId xmlns:p14="http://schemas.microsoft.com/office/powerpoint/2010/main" val="1943534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Wi-Fi Alliance </a:t>
            </a:r>
            <a:r>
              <a:rPr lang="en-US" dirty="0"/>
              <a:t>is a global, nonprofit industry association of about 600 member companies devoted to promoting the growth of WLANs.</a:t>
            </a:r>
          </a:p>
          <a:p>
            <a:r>
              <a:rPr lang="en-US" dirty="0"/>
              <a:t>The </a:t>
            </a:r>
            <a:r>
              <a:rPr lang="en-US" b="1" dirty="0"/>
              <a:t>International Organization for Standardization </a:t>
            </a:r>
            <a:r>
              <a:rPr lang="en-US" dirty="0"/>
              <a:t>(ISO) created the Open Systems Interconnection (OSI) model, which is an architectural model for data communications. The </a:t>
            </a:r>
            <a:r>
              <a:rPr lang="en-US" b="1" dirty="0"/>
              <a:t>Institute of Electrical and Electronics Engineers </a:t>
            </a:r>
            <a:r>
              <a:rPr lang="en-US" dirty="0"/>
              <a:t>(IEEE) creates standards for compatibility and coexistence between networking equipment, not just wireless networking equipment. However, in this book we are concerned primarily with its role in wireless networking and more specifically wireless security. The </a:t>
            </a:r>
            <a:r>
              <a:rPr lang="en-US" b="1" dirty="0"/>
              <a:t>Internet Engineering Task Force </a:t>
            </a:r>
            <a:r>
              <a:rPr lang="en-US" dirty="0"/>
              <a:t>(IETF) is responsible for creating Internet standards. Many of these standards are integrated into the wireless networking and security protocols and standards. ISO is not a mistyped acronym. It is a word derived from the Greek word </a:t>
            </a:r>
            <a:r>
              <a:rPr lang="en-US" dirty="0" err="1"/>
              <a:t>isos</a:t>
            </a:r>
            <a:r>
              <a:rPr lang="en-US" dirty="0"/>
              <a:t>, meaning equal. The IEEE’s mission is to “foster technological innovation and excellence for the benefit of humanity.” The Internet Society (ISOC) is made up of several groups as you see in this slide.</a:t>
            </a:r>
          </a:p>
        </p:txBody>
      </p:sp>
      <p:sp>
        <p:nvSpPr>
          <p:cNvPr id="4" name="Slide Number Placeholder 3"/>
          <p:cNvSpPr>
            <a:spLocks noGrp="1"/>
          </p:cNvSpPr>
          <p:nvPr>
            <p:ph type="sldNum" sz="quarter" idx="10"/>
          </p:nvPr>
        </p:nvSpPr>
        <p:spPr/>
        <p:txBody>
          <a:bodyPr/>
          <a:lstStyle/>
          <a:p>
            <a:fld id="{BFB5B310-20F2-4CB8-A091-BA6E2DF8000F}" type="slidenum">
              <a:rPr lang="en-US" smtClean="0"/>
              <a:t>9</a:t>
            </a:fld>
            <a:endParaRPr lang="en-US"/>
          </a:p>
        </p:txBody>
      </p:sp>
    </p:spTree>
    <p:extLst>
      <p:ext uri="{BB962C8B-B14F-4D97-AF65-F5344CB8AC3E}">
        <p14:creationId xmlns:p14="http://schemas.microsoft.com/office/powerpoint/2010/main" val="1943534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Wi-Fi Alliance </a:t>
            </a:r>
            <a:r>
              <a:rPr lang="en-US" dirty="0"/>
              <a:t>is a global, nonprofit industry association of about 600 member companies devoted to promoting the growth of WLANs.</a:t>
            </a:r>
          </a:p>
          <a:p>
            <a:r>
              <a:rPr lang="en-US" dirty="0"/>
              <a:t>The </a:t>
            </a:r>
            <a:r>
              <a:rPr lang="en-US" b="1" dirty="0"/>
              <a:t>International Organization for Standardization </a:t>
            </a:r>
            <a:r>
              <a:rPr lang="en-US" dirty="0"/>
              <a:t>(ISO) created the Open Systems Interconnection (OSI) model, which is an architectural model for data communications. The </a:t>
            </a:r>
            <a:r>
              <a:rPr lang="en-US" b="1" dirty="0"/>
              <a:t>Institute of Electrical and Electronics Engineers </a:t>
            </a:r>
            <a:r>
              <a:rPr lang="en-US" dirty="0"/>
              <a:t>(IEEE) creates standards for compatibility and coexistence between networking equipment, not just wireless networking equipment. However, in this book we are concerned primarily with its role in wireless networking and more specifically wireless security. The </a:t>
            </a:r>
            <a:r>
              <a:rPr lang="en-US" b="1" dirty="0"/>
              <a:t>Internet Engineering Task Force </a:t>
            </a:r>
            <a:r>
              <a:rPr lang="en-US" dirty="0"/>
              <a:t>(IETF) is responsible for creating Internet standards. Many of these standards are integrated into the wireless networking and security protocols and standards. ISO is not a mistyped acronym. It is a word derived from the Greek word </a:t>
            </a:r>
            <a:r>
              <a:rPr lang="en-US" dirty="0" err="1"/>
              <a:t>isos</a:t>
            </a:r>
            <a:r>
              <a:rPr lang="en-US" dirty="0"/>
              <a:t>, meaning equal. The IEEE’s mission is to “foster technological innovation and excellence for the benefit of humanity.” The Internet Society (ISOC) is made up of several groups as you see in this slide.</a:t>
            </a:r>
          </a:p>
        </p:txBody>
      </p:sp>
      <p:sp>
        <p:nvSpPr>
          <p:cNvPr id="4" name="Slide Number Placeholder 3"/>
          <p:cNvSpPr>
            <a:spLocks noGrp="1"/>
          </p:cNvSpPr>
          <p:nvPr>
            <p:ph type="sldNum" sz="quarter" idx="10"/>
          </p:nvPr>
        </p:nvSpPr>
        <p:spPr/>
        <p:txBody>
          <a:bodyPr/>
          <a:lstStyle/>
          <a:p>
            <a:fld id="{BFB5B310-20F2-4CB8-A091-BA6E2DF8000F}" type="slidenum">
              <a:rPr lang="en-US" smtClean="0"/>
              <a:t>10</a:t>
            </a:fld>
            <a:endParaRPr lang="en-US"/>
          </a:p>
        </p:txBody>
      </p:sp>
    </p:spTree>
    <p:extLst>
      <p:ext uri="{BB962C8B-B14F-4D97-AF65-F5344CB8AC3E}">
        <p14:creationId xmlns:p14="http://schemas.microsoft.com/office/powerpoint/2010/main" val="1943534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Wi-Fi Alliance </a:t>
            </a:r>
            <a:r>
              <a:rPr lang="en-US" dirty="0"/>
              <a:t>is a global, nonprofit industry association of about 600 member companies devoted to promoting the growth of WLANs.</a:t>
            </a:r>
          </a:p>
          <a:p>
            <a:r>
              <a:rPr lang="en-US" dirty="0"/>
              <a:t>The </a:t>
            </a:r>
            <a:r>
              <a:rPr lang="en-US" b="1" dirty="0"/>
              <a:t>International Organization for Standardization </a:t>
            </a:r>
            <a:r>
              <a:rPr lang="en-US" dirty="0"/>
              <a:t>(ISO) created the Open Systems Interconnection (OSI) model, which is an architectural model for data communications. The </a:t>
            </a:r>
            <a:r>
              <a:rPr lang="en-US" b="1" dirty="0"/>
              <a:t>Institute of Electrical and Electronics Engineers </a:t>
            </a:r>
            <a:r>
              <a:rPr lang="en-US" dirty="0"/>
              <a:t>(IEEE) creates standards for compatibility and coexistence between networking equipment, not just wireless networking equipment. However, in this book we are concerned primarily with its role in wireless networking and more specifically wireless security. The </a:t>
            </a:r>
            <a:r>
              <a:rPr lang="en-US" b="1" dirty="0"/>
              <a:t>Internet Engineering Task Force </a:t>
            </a:r>
            <a:r>
              <a:rPr lang="en-US" dirty="0"/>
              <a:t>(IETF) is responsible for creating Internet standards. Many of these standards are integrated into the wireless networking and security protocols and standards. ISO is not a mistyped acronym. It is a word derived from the Greek word </a:t>
            </a:r>
            <a:r>
              <a:rPr lang="en-US" dirty="0" err="1"/>
              <a:t>isos</a:t>
            </a:r>
            <a:r>
              <a:rPr lang="en-US" dirty="0"/>
              <a:t>, meaning equal. The IEEE’s mission is to “foster technological innovation and excellence for the benefit of humanity.” The Internet Society (ISOC) is made up of several groups as you see in this slide.</a:t>
            </a:r>
          </a:p>
        </p:txBody>
      </p:sp>
      <p:sp>
        <p:nvSpPr>
          <p:cNvPr id="4" name="Slide Number Placeholder 3"/>
          <p:cNvSpPr>
            <a:spLocks noGrp="1"/>
          </p:cNvSpPr>
          <p:nvPr>
            <p:ph type="sldNum" sz="quarter" idx="10"/>
          </p:nvPr>
        </p:nvSpPr>
        <p:spPr/>
        <p:txBody>
          <a:bodyPr/>
          <a:lstStyle/>
          <a:p>
            <a:fld id="{BFB5B310-20F2-4CB8-A091-BA6E2DF8000F}" type="slidenum">
              <a:rPr lang="en-US" smtClean="0"/>
              <a:t>11</a:t>
            </a:fld>
            <a:endParaRPr lang="en-US"/>
          </a:p>
        </p:txBody>
      </p:sp>
    </p:spTree>
    <p:extLst>
      <p:ext uri="{BB962C8B-B14F-4D97-AF65-F5344CB8AC3E}">
        <p14:creationId xmlns:p14="http://schemas.microsoft.com/office/powerpoint/2010/main" val="1943534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Wi-Fi Alliance </a:t>
            </a:r>
            <a:r>
              <a:rPr lang="en-US" dirty="0"/>
              <a:t>is a global, nonprofit industry association of about 600 member companies devoted to promoting the growth of WLANs.</a:t>
            </a:r>
          </a:p>
          <a:p>
            <a:r>
              <a:rPr lang="en-US" dirty="0"/>
              <a:t>The </a:t>
            </a:r>
            <a:r>
              <a:rPr lang="en-US" b="1" dirty="0"/>
              <a:t>International Organization for Standardization </a:t>
            </a:r>
            <a:r>
              <a:rPr lang="en-US" dirty="0"/>
              <a:t>(ISO) created the Open Systems Interconnection (OSI) model, which is an architectural model for data communications. The </a:t>
            </a:r>
            <a:r>
              <a:rPr lang="en-US" b="1" dirty="0"/>
              <a:t>Institute of Electrical and Electronics Engineers </a:t>
            </a:r>
            <a:r>
              <a:rPr lang="en-US" dirty="0"/>
              <a:t>(IEEE) creates standards for compatibility and coexistence between networking equipment, not just wireless networking equipment. However, in this book we are concerned primarily with its role in wireless networking and more specifically wireless security. The </a:t>
            </a:r>
            <a:r>
              <a:rPr lang="en-US" b="1" dirty="0"/>
              <a:t>Internet Engineering Task Force </a:t>
            </a:r>
            <a:r>
              <a:rPr lang="en-US" dirty="0"/>
              <a:t>(IETF) is responsible for creating Internet standards. Many of these standards are integrated into the wireless networking and security protocols and standards. ISO is not a mistyped acronym. It is a word derived from the Greek word </a:t>
            </a:r>
            <a:r>
              <a:rPr lang="en-US" dirty="0" err="1"/>
              <a:t>isos</a:t>
            </a:r>
            <a:r>
              <a:rPr lang="en-US" dirty="0"/>
              <a:t>, meaning equal. The IEEE’s mission is to “foster technological innovation and excellence for the benefit of humanity.” The Internet Society (ISOC) is made up of several groups as you see in this slide.</a:t>
            </a:r>
          </a:p>
        </p:txBody>
      </p:sp>
      <p:sp>
        <p:nvSpPr>
          <p:cNvPr id="4" name="Slide Number Placeholder 3"/>
          <p:cNvSpPr>
            <a:spLocks noGrp="1"/>
          </p:cNvSpPr>
          <p:nvPr>
            <p:ph type="sldNum" sz="quarter" idx="10"/>
          </p:nvPr>
        </p:nvSpPr>
        <p:spPr/>
        <p:txBody>
          <a:bodyPr/>
          <a:lstStyle/>
          <a:p>
            <a:fld id="{BFB5B310-20F2-4CB8-A091-BA6E2DF8000F}" type="slidenum">
              <a:rPr lang="en-US" smtClean="0"/>
              <a:t>12</a:t>
            </a:fld>
            <a:endParaRPr lang="en-US"/>
          </a:p>
        </p:txBody>
      </p:sp>
    </p:spTree>
    <p:extLst>
      <p:ext uri="{BB962C8B-B14F-4D97-AF65-F5344CB8AC3E}">
        <p14:creationId xmlns:p14="http://schemas.microsoft.com/office/powerpoint/2010/main" val="1943534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568738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0" y="274638"/>
            <a:ext cx="6400800" cy="1143000"/>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2286000" y="1600200"/>
            <a:ext cx="6400800"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13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5999" y="4406900"/>
            <a:ext cx="6208713"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285999" y="2906713"/>
            <a:ext cx="62087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0768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0" y="274638"/>
            <a:ext cx="6400800" cy="1143000"/>
          </a:xfrm>
        </p:spPr>
        <p:txBody>
          <a:bodyPr/>
          <a:lstStyle/>
          <a:p>
            <a:r>
              <a:rPr lang="en-US"/>
              <a:t>Click to edit Master title style</a:t>
            </a:r>
          </a:p>
        </p:txBody>
      </p:sp>
      <p:sp>
        <p:nvSpPr>
          <p:cNvPr id="3" name="Content Placeholder 2"/>
          <p:cNvSpPr>
            <a:spLocks noGrp="1"/>
          </p:cNvSpPr>
          <p:nvPr>
            <p:ph sz="half" idx="1"/>
          </p:nvPr>
        </p:nvSpPr>
        <p:spPr>
          <a:xfrm>
            <a:off x="2362200" y="1586816"/>
            <a:ext cx="2895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86400" y="1600200"/>
            <a:ext cx="3200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892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0" y="274638"/>
            <a:ext cx="6400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86000" y="1535113"/>
            <a:ext cx="2895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286000" y="2209800"/>
            <a:ext cx="2897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10200" y="1535113"/>
            <a:ext cx="3276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410200" y="2174874"/>
            <a:ext cx="3276600"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567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0" y="274638"/>
            <a:ext cx="6400800" cy="1143000"/>
          </a:xfrm>
        </p:spPr>
        <p:txBody>
          <a:bodyPr/>
          <a:lstStyle/>
          <a:p>
            <a:r>
              <a:rPr lang="en-US"/>
              <a:t>Click to edit Master title style</a:t>
            </a:r>
          </a:p>
        </p:txBody>
      </p:sp>
    </p:spTree>
    <p:extLst>
      <p:ext uri="{BB962C8B-B14F-4D97-AF65-F5344CB8AC3E}">
        <p14:creationId xmlns:p14="http://schemas.microsoft.com/office/powerpoint/2010/main" val="3887382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8663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09800" y="273050"/>
            <a:ext cx="2209800"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495800" y="273050"/>
            <a:ext cx="41910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09800" y="1430860"/>
            <a:ext cx="22098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5479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4524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8"/>
          <p:cNvSpPr>
            <a:spLocks noChangeArrowheads="1"/>
          </p:cNvSpPr>
          <p:nvPr/>
        </p:nvSpPr>
        <p:spPr bwMode="auto">
          <a:xfrm>
            <a:off x="609600" y="1300163"/>
            <a:ext cx="7924800" cy="166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buFontTx/>
              <a:buNone/>
            </a:pPr>
            <a:r>
              <a:rPr lang="en-US" dirty="0">
                <a:latin typeface="+mj-lt"/>
              </a:rPr>
              <a:t>SYST44998: Wireless Security</a:t>
            </a:r>
            <a:endParaRPr lang="en-US" altLang="en-US" dirty="0">
              <a:latin typeface="+mj-lt"/>
            </a:endParaRPr>
          </a:p>
          <a:p>
            <a:pPr algn="ctr">
              <a:buFontTx/>
              <a:buNone/>
            </a:pPr>
            <a:endParaRPr lang="en-CA" altLang="en-US" dirty="0">
              <a:latin typeface="+mn-lt"/>
            </a:endParaRPr>
          </a:p>
          <a:p>
            <a:pPr algn="ctr" eaLnBrk="1" hangingPunct="1">
              <a:spcBef>
                <a:spcPct val="0"/>
              </a:spcBef>
              <a:buFontTx/>
              <a:buNone/>
            </a:pPr>
            <a:r>
              <a:rPr lang="en-US" altLang="en-US" dirty="0">
                <a:solidFill>
                  <a:schemeClr val="tx2"/>
                </a:solidFill>
                <a:latin typeface="+mj-lt"/>
              </a:rPr>
              <a:t>Chapter 1: </a:t>
            </a:r>
            <a:r>
              <a:rPr lang="en-US" dirty="0">
                <a:solidFill>
                  <a:schemeClr val="tx2"/>
                </a:solidFill>
                <a:latin typeface="+mj-lt"/>
              </a:rPr>
              <a:t>WLAN Security Overview</a:t>
            </a:r>
            <a:endParaRPr lang="en-US" altLang="en-US" dirty="0">
              <a:solidFill>
                <a:schemeClr val="tx2"/>
              </a:solidFill>
              <a:latin typeface="+mj-lt"/>
            </a:endParaRPr>
          </a:p>
        </p:txBody>
      </p:sp>
      <p:sp>
        <p:nvSpPr>
          <p:cNvPr id="2051" name="Subtitle 2"/>
          <p:cNvSpPr txBox="1">
            <a:spLocks/>
          </p:cNvSpPr>
          <p:nvPr/>
        </p:nvSpPr>
        <p:spPr bwMode="auto">
          <a:xfrm>
            <a:off x="533400" y="4419600"/>
            <a:ext cx="8153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lnSpc>
                <a:spcPct val="90000"/>
              </a:lnSpc>
              <a:buFontTx/>
              <a:buNone/>
            </a:pPr>
            <a:endParaRPr lang="en-US" altLang="en-US" sz="2800" dirty="0">
              <a:latin typeface="+mj-lt"/>
            </a:endParaRPr>
          </a:p>
        </p:txBody>
      </p:sp>
    </p:spTree>
    <p:extLst>
      <p:ext uri="{BB962C8B-B14F-4D97-AF65-F5344CB8AC3E}">
        <p14:creationId xmlns:p14="http://schemas.microsoft.com/office/powerpoint/2010/main" val="3326001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International Organization for Standardization (ISO)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International Organization for Standardization (ISO)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 Box 9"/>
          <p:cNvSpPr txBox="1">
            <a:spLocks noChangeArrowheads="1"/>
          </p:cNvSpPr>
          <p:nvPr/>
        </p:nvSpPr>
        <p:spPr bwMode="auto">
          <a:xfrm>
            <a:off x="0" y="-10318"/>
            <a:ext cx="9144000" cy="6461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i="1">
                <a:solidFill>
                  <a:schemeClr val="tx1"/>
                </a:solidFill>
                <a:latin typeface="Baby Kruffy"/>
                <a:cs typeface="Arial" pitchFamily="34" charset="0"/>
              </a:defRPr>
            </a:lvl1pPr>
            <a:lvl2pPr marL="742950" indent="-285750" eaLnBrk="0" hangingPunct="0">
              <a:defRPr sz="3200" b="1" i="1">
                <a:solidFill>
                  <a:schemeClr val="tx1"/>
                </a:solidFill>
                <a:latin typeface="Baby Kruffy"/>
                <a:cs typeface="Arial" pitchFamily="34" charset="0"/>
              </a:defRPr>
            </a:lvl2pPr>
            <a:lvl3pPr marL="1143000" indent="-228600" eaLnBrk="0" hangingPunct="0">
              <a:defRPr sz="3200" b="1" i="1">
                <a:solidFill>
                  <a:schemeClr val="tx1"/>
                </a:solidFill>
                <a:latin typeface="Baby Kruffy"/>
                <a:cs typeface="Arial" pitchFamily="34" charset="0"/>
              </a:defRPr>
            </a:lvl3pPr>
            <a:lvl4pPr marL="1600200" indent="-228600" eaLnBrk="0" hangingPunct="0">
              <a:defRPr sz="3200" b="1" i="1">
                <a:solidFill>
                  <a:schemeClr val="tx1"/>
                </a:solidFill>
                <a:latin typeface="Baby Kruffy"/>
                <a:cs typeface="Arial" pitchFamily="34" charset="0"/>
              </a:defRPr>
            </a:lvl4pPr>
            <a:lvl5pPr marL="2057400" indent="-228600" eaLnBrk="0" hangingPunct="0">
              <a:defRPr sz="3200" b="1" i="1">
                <a:solidFill>
                  <a:schemeClr val="tx1"/>
                </a:solidFill>
                <a:latin typeface="Baby Kruffy"/>
                <a:cs typeface="Arial" pitchFamily="34" charset="0"/>
              </a:defRPr>
            </a:lvl5pPr>
            <a:lvl6pPr marL="2514600" indent="-228600" eaLnBrk="0" fontAlgn="base" hangingPunct="0">
              <a:spcBef>
                <a:spcPct val="0"/>
              </a:spcBef>
              <a:spcAft>
                <a:spcPct val="0"/>
              </a:spcAft>
              <a:defRPr sz="3200" b="1" i="1">
                <a:solidFill>
                  <a:schemeClr val="tx1"/>
                </a:solidFill>
                <a:latin typeface="Baby Kruffy"/>
                <a:cs typeface="Arial" pitchFamily="34" charset="0"/>
              </a:defRPr>
            </a:lvl6pPr>
            <a:lvl7pPr marL="2971800" indent="-228600" eaLnBrk="0" fontAlgn="base" hangingPunct="0">
              <a:spcBef>
                <a:spcPct val="0"/>
              </a:spcBef>
              <a:spcAft>
                <a:spcPct val="0"/>
              </a:spcAft>
              <a:defRPr sz="3200" b="1" i="1">
                <a:solidFill>
                  <a:schemeClr val="tx1"/>
                </a:solidFill>
                <a:latin typeface="Baby Kruffy"/>
                <a:cs typeface="Arial" pitchFamily="34" charset="0"/>
              </a:defRPr>
            </a:lvl7pPr>
            <a:lvl8pPr marL="3429000" indent="-228600" eaLnBrk="0" fontAlgn="base" hangingPunct="0">
              <a:spcBef>
                <a:spcPct val="0"/>
              </a:spcBef>
              <a:spcAft>
                <a:spcPct val="0"/>
              </a:spcAft>
              <a:defRPr sz="3200" b="1" i="1">
                <a:solidFill>
                  <a:schemeClr val="tx1"/>
                </a:solidFill>
                <a:latin typeface="Baby Kruffy"/>
                <a:cs typeface="Arial" pitchFamily="34" charset="0"/>
              </a:defRPr>
            </a:lvl8pPr>
            <a:lvl9pPr marL="3886200" indent="-228600" eaLnBrk="0" fontAlgn="base" hangingPunct="0">
              <a:spcBef>
                <a:spcPct val="0"/>
              </a:spcBef>
              <a:spcAft>
                <a:spcPct val="0"/>
              </a:spcAft>
              <a:defRPr sz="3200" b="1" i="1">
                <a:solidFill>
                  <a:schemeClr val="tx1"/>
                </a:solidFill>
                <a:latin typeface="Baby Kruffy"/>
                <a:cs typeface="Arial" pitchFamily="34" charset="0"/>
              </a:defRPr>
            </a:lvl9pPr>
          </a:lstStyle>
          <a:p>
            <a:pPr algn="ctr" eaLnBrk="1" hangingPunct="1"/>
            <a:r>
              <a:rPr lang="en-US" altLang="en-US" sz="3600" i="0" dirty="0">
                <a:solidFill>
                  <a:schemeClr val="bg1"/>
                </a:solidFill>
                <a:latin typeface="Times New Roman" pitchFamily="18" charset="0"/>
              </a:rPr>
              <a:t> IEEE &amp; OSI Model</a:t>
            </a:r>
          </a:p>
        </p:txBody>
      </p:sp>
      <p:pic>
        <p:nvPicPr>
          <p:cNvPr id="7172" name="Picture 4" descr="Image result for 802.2 802.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990600"/>
            <a:ext cx="4648200" cy="5612114"/>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0" y="6519446"/>
            <a:ext cx="9144000" cy="338554"/>
          </a:xfrm>
          <a:prstGeom prst="rect">
            <a:avLst/>
          </a:prstGeom>
        </p:spPr>
        <p:txBody>
          <a:bodyPr wrap="square">
            <a:spAutoFit/>
          </a:bodyPr>
          <a:lstStyle/>
          <a:p>
            <a:pPr algn="ctr"/>
            <a:r>
              <a:rPr lang="en-US" sz="1600" b="1" dirty="0">
                <a:solidFill>
                  <a:srgbClr val="FF0000"/>
                </a:solidFill>
              </a:rPr>
              <a:t>https://t1.daumcdn.net/cfile/tistory/2169FB3D559179C720</a:t>
            </a:r>
          </a:p>
        </p:txBody>
      </p:sp>
    </p:spTree>
    <p:extLst>
      <p:ext uri="{BB962C8B-B14F-4D97-AF65-F5344CB8AC3E}">
        <p14:creationId xmlns:p14="http://schemas.microsoft.com/office/powerpoint/2010/main" val="245787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1143000"/>
          </a:xfrm>
        </p:spPr>
        <p:txBody>
          <a:bodyPr>
            <a:normAutofit/>
          </a:bodyPr>
          <a:lstStyle/>
          <a:p>
            <a:r>
              <a:rPr lang="en-US" b="1" dirty="0"/>
              <a:t>Standards Organizations</a:t>
            </a:r>
            <a:endParaRPr lang="en-US" dirty="0"/>
          </a:p>
        </p:txBody>
      </p:sp>
      <p:sp>
        <p:nvSpPr>
          <p:cNvPr id="3" name="Content Placeholder 2"/>
          <p:cNvSpPr>
            <a:spLocks noGrp="1"/>
          </p:cNvSpPr>
          <p:nvPr>
            <p:ph idx="1"/>
          </p:nvPr>
        </p:nvSpPr>
        <p:spPr>
          <a:xfrm>
            <a:off x="381000" y="1295400"/>
            <a:ext cx="8305800" cy="4525963"/>
          </a:xfrm>
        </p:spPr>
        <p:txBody>
          <a:bodyPr>
            <a:normAutofit lnSpcReduction="10000"/>
          </a:bodyPr>
          <a:lstStyle/>
          <a:p>
            <a:pPr marL="0" indent="0">
              <a:buNone/>
            </a:pPr>
            <a:r>
              <a:rPr lang="en-US" dirty="0">
                <a:solidFill>
                  <a:srgbClr val="FF0000"/>
                </a:solidFill>
              </a:rPr>
              <a:t>Internet Society (</a:t>
            </a:r>
            <a:r>
              <a:rPr lang="en-US" b="1" dirty="0">
                <a:solidFill>
                  <a:srgbClr val="FF0000"/>
                </a:solidFill>
              </a:rPr>
              <a:t>ISOC</a:t>
            </a:r>
            <a:r>
              <a:rPr lang="en-US" dirty="0">
                <a:solidFill>
                  <a:srgbClr val="FF0000"/>
                </a:solidFill>
              </a:rPr>
              <a:t>)</a:t>
            </a:r>
          </a:p>
          <a:p>
            <a:r>
              <a:rPr lang="en-US" sz="2400" dirty="0"/>
              <a:t>RFC 3935</a:t>
            </a:r>
          </a:p>
          <a:p>
            <a:pPr lvl="1"/>
            <a:r>
              <a:rPr lang="en-CA" sz="2000" dirty="0"/>
              <a:t>“…to produce high quality, relevant technical and engineering document. …These documents include protocol standards, best current practices, and informational documents of various kinds.”</a:t>
            </a:r>
            <a:endParaRPr lang="en-US" sz="2000" dirty="0"/>
          </a:p>
          <a:p>
            <a:r>
              <a:rPr lang="en-US" sz="2400" dirty="0"/>
              <a:t>Internet Engineering Task Force (</a:t>
            </a:r>
            <a:r>
              <a:rPr lang="en-US" sz="2400" b="1" dirty="0"/>
              <a:t>IETF</a:t>
            </a:r>
            <a:r>
              <a:rPr lang="en-US" sz="2400" dirty="0"/>
              <a:t>) </a:t>
            </a:r>
          </a:p>
          <a:p>
            <a:r>
              <a:rPr lang="en-US" sz="2400" dirty="0"/>
              <a:t>Internet Architecture Board (</a:t>
            </a:r>
            <a:r>
              <a:rPr lang="en-US" sz="2400" b="1" dirty="0"/>
              <a:t>IAB</a:t>
            </a:r>
            <a:r>
              <a:rPr lang="en-US" sz="2400" dirty="0"/>
              <a:t>)</a:t>
            </a:r>
          </a:p>
          <a:p>
            <a:r>
              <a:rPr lang="en-US" sz="2400" dirty="0"/>
              <a:t>Internet Corporation for Assigned Names and Numbers (</a:t>
            </a:r>
            <a:r>
              <a:rPr lang="en-US" sz="2400" b="1" dirty="0"/>
              <a:t>ICANN</a:t>
            </a:r>
            <a:r>
              <a:rPr lang="en-US" sz="2400" dirty="0"/>
              <a:t>)</a:t>
            </a:r>
          </a:p>
          <a:p>
            <a:r>
              <a:rPr lang="en-US" sz="2400" dirty="0"/>
              <a:t>Internet Engineering Steering Group (</a:t>
            </a:r>
            <a:r>
              <a:rPr lang="en-US" sz="2400" b="1" dirty="0"/>
              <a:t>IESG</a:t>
            </a:r>
            <a:r>
              <a:rPr lang="en-US" sz="2400" dirty="0"/>
              <a:t>)</a:t>
            </a:r>
          </a:p>
          <a:p>
            <a:r>
              <a:rPr lang="en-US" sz="2400" dirty="0"/>
              <a:t>Internet Research Task Force (</a:t>
            </a:r>
            <a:r>
              <a:rPr lang="en-US" sz="2400" b="1" dirty="0"/>
              <a:t>IRTF</a:t>
            </a:r>
            <a:r>
              <a:rPr lang="en-US" sz="2400" dirty="0"/>
              <a:t>)</a:t>
            </a:r>
          </a:p>
        </p:txBody>
      </p:sp>
    </p:spTree>
    <p:extLst>
      <p:ext uri="{BB962C8B-B14F-4D97-AF65-F5344CB8AC3E}">
        <p14:creationId xmlns:p14="http://schemas.microsoft.com/office/powerpoint/2010/main" val="949176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650" y="228600"/>
            <a:ext cx="7045282"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3073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1143000"/>
          </a:xfrm>
        </p:spPr>
        <p:txBody>
          <a:bodyPr/>
          <a:lstStyle/>
          <a:p>
            <a:r>
              <a:rPr lang="en-US" dirty="0"/>
              <a:t> </a:t>
            </a:r>
            <a:r>
              <a:rPr lang="en-US" b="1" dirty="0"/>
              <a:t>802.11 Networking Basics </a:t>
            </a:r>
          </a:p>
        </p:txBody>
      </p:sp>
      <p:sp>
        <p:nvSpPr>
          <p:cNvPr id="3" name="Content Placeholder 2"/>
          <p:cNvSpPr>
            <a:spLocks noGrp="1"/>
          </p:cNvSpPr>
          <p:nvPr>
            <p:ph idx="1"/>
          </p:nvPr>
        </p:nvSpPr>
        <p:spPr>
          <a:xfrm>
            <a:off x="304800" y="1371600"/>
            <a:ext cx="6400800" cy="4525963"/>
          </a:xfrm>
        </p:spPr>
        <p:txBody>
          <a:bodyPr/>
          <a:lstStyle/>
          <a:p>
            <a:r>
              <a:rPr lang="en-US" dirty="0"/>
              <a:t>The OSI Model</a:t>
            </a:r>
          </a:p>
          <a:p>
            <a:r>
              <a:rPr lang="en-US" dirty="0"/>
              <a:t>TCP/IP</a:t>
            </a:r>
          </a:p>
          <a:p>
            <a:r>
              <a:rPr lang="en-US" dirty="0"/>
              <a:t>Routing</a:t>
            </a:r>
          </a:p>
          <a:p>
            <a:r>
              <a:rPr lang="en-US" dirty="0"/>
              <a:t>Switching</a:t>
            </a:r>
          </a:p>
          <a:p>
            <a:endParaRPr lang="en-US" dirty="0"/>
          </a:p>
        </p:txBody>
      </p:sp>
      <p:sp>
        <p:nvSpPr>
          <p:cNvPr id="4" name="TextBox 3"/>
          <p:cNvSpPr txBox="1"/>
          <p:nvPr/>
        </p:nvSpPr>
        <p:spPr>
          <a:xfrm>
            <a:off x="0" y="6027003"/>
            <a:ext cx="9144000" cy="830997"/>
          </a:xfrm>
          <a:prstGeom prst="rect">
            <a:avLst/>
          </a:prstGeom>
          <a:solidFill>
            <a:schemeClr val="tx1"/>
          </a:solidFill>
        </p:spPr>
        <p:txBody>
          <a:bodyPr wrap="square" rtlCol="0">
            <a:spAutoFit/>
          </a:bodyPr>
          <a:lstStyle/>
          <a:p>
            <a:pPr algn="ctr"/>
            <a:r>
              <a:rPr lang="en-US" sz="2400" b="1" i="1" dirty="0">
                <a:solidFill>
                  <a:schemeClr val="bg1"/>
                </a:solidFill>
              </a:rPr>
              <a:t>A solid understanding of networking fundamentals is mandatory for an understanding 802.11 networking and security.</a:t>
            </a:r>
          </a:p>
        </p:txBody>
      </p:sp>
    </p:spTree>
    <p:extLst>
      <p:ext uri="{BB962C8B-B14F-4D97-AF65-F5344CB8AC3E}">
        <p14:creationId xmlns:p14="http://schemas.microsoft.com/office/powerpoint/2010/main" val="2214396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1143000"/>
          </a:xfrm>
        </p:spPr>
        <p:txBody>
          <a:bodyPr/>
          <a:lstStyle/>
          <a:p>
            <a:r>
              <a:rPr lang="en-US" b="1" dirty="0"/>
              <a:t>802.11 Security Basics</a:t>
            </a:r>
          </a:p>
        </p:txBody>
      </p:sp>
      <p:sp>
        <p:nvSpPr>
          <p:cNvPr id="3" name="Content Placeholder 2"/>
          <p:cNvSpPr>
            <a:spLocks noGrp="1"/>
          </p:cNvSpPr>
          <p:nvPr>
            <p:ph idx="1"/>
          </p:nvPr>
        </p:nvSpPr>
        <p:spPr>
          <a:xfrm>
            <a:off x="457200" y="1447800"/>
            <a:ext cx="8458200" cy="4525963"/>
          </a:xfrm>
        </p:spPr>
        <p:txBody>
          <a:bodyPr>
            <a:normAutofit/>
          </a:bodyPr>
          <a:lstStyle/>
          <a:p>
            <a:r>
              <a:rPr lang="en-US" sz="2800" dirty="0"/>
              <a:t>Data privacy</a:t>
            </a:r>
          </a:p>
          <a:p>
            <a:r>
              <a:rPr lang="en-US" sz="2800" dirty="0"/>
              <a:t>Authentication, authorization, and accounting (AAA)</a:t>
            </a:r>
          </a:p>
          <a:p>
            <a:r>
              <a:rPr lang="en-US" sz="2800" dirty="0"/>
              <a:t>Segmentation</a:t>
            </a:r>
          </a:p>
          <a:p>
            <a:r>
              <a:rPr lang="en-US" sz="2800" dirty="0"/>
              <a:t>Monitoring</a:t>
            </a:r>
          </a:p>
          <a:p>
            <a:r>
              <a:rPr lang="en-US" sz="2800" dirty="0"/>
              <a:t>Policy</a:t>
            </a:r>
          </a:p>
        </p:txBody>
      </p:sp>
    </p:spTree>
    <p:extLst>
      <p:ext uri="{BB962C8B-B14F-4D97-AF65-F5344CB8AC3E}">
        <p14:creationId xmlns:p14="http://schemas.microsoft.com/office/powerpoint/2010/main" val="924712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1143000"/>
          </a:xfrm>
        </p:spPr>
        <p:txBody>
          <a:bodyPr/>
          <a:lstStyle/>
          <a:p>
            <a:r>
              <a:rPr lang="en-US" b="1" dirty="0"/>
              <a:t>802.11 Security Basics</a:t>
            </a:r>
          </a:p>
        </p:txBody>
      </p:sp>
      <p:sp>
        <p:nvSpPr>
          <p:cNvPr id="3" name="Content Placeholder 2"/>
          <p:cNvSpPr>
            <a:spLocks noGrp="1"/>
          </p:cNvSpPr>
          <p:nvPr>
            <p:ph idx="1"/>
          </p:nvPr>
        </p:nvSpPr>
        <p:spPr>
          <a:xfrm>
            <a:off x="457200" y="1447800"/>
            <a:ext cx="8458200" cy="4525963"/>
          </a:xfrm>
        </p:spPr>
        <p:txBody>
          <a:bodyPr>
            <a:normAutofit/>
          </a:bodyPr>
          <a:lstStyle/>
          <a:p>
            <a:pPr marL="0" indent="0">
              <a:buNone/>
            </a:pPr>
            <a:r>
              <a:rPr lang="en-US" dirty="0">
                <a:solidFill>
                  <a:srgbClr val="FF0000"/>
                </a:solidFill>
              </a:rPr>
              <a:t>Data privacy</a:t>
            </a:r>
          </a:p>
          <a:p>
            <a:r>
              <a:rPr lang="en-US" sz="2800" dirty="0"/>
              <a:t>For wireless networks, data is transmitted openly and freely, proper protection is needed to ensure privacy</a:t>
            </a:r>
          </a:p>
          <a:p>
            <a:r>
              <a:rPr lang="en-US" sz="2800" dirty="0"/>
              <a:t>Privacy is achieved by strong encryption</a:t>
            </a:r>
          </a:p>
          <a:p>
            <a:endParaRPr lang="en-US" sz="2800" dirty="0"/>
          </a:p>
          <a:p>
            <a:endParaRPr lang="en-US" sz="2800" dirty="0"/>
          </a:p>
        </p:txBody>
      </p:sp>
    </p:spTree>
    <p:extLst>
      <p:ext uri="{BB962C8B-B14F-4D97-AF65-F5344CB8AC3E}">
        <p14:creationId xmlns:p14="http://schemas.microsoft.com/office/powerpoint/2010/main" val="4233576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1143000"/>
          </a:xfrm>
        </p:spPr>
        <p:txBody>
          <a:bodyPr/>
          <a:lstStyle/>
          <a:p>
            <a:r>
              <a:rPr lang="en-US" b="1" dirty="0"/>
              <a:t>802.11 Security Basics</a:t>
            </a:r>
          </a:p>
        </p:txBody>
      </p:sp>
      <p:sp>
        <p:nvSpPr>
          <p:cNvPr id="3" name="Content Placeholder 2"/>
          <p:cNvSpPr>
            <a:spLocks noGrp="1"/>
          </p:cNvSpPr>
          <p:nvPr>
            <p:ph idx="1"/>
          </p:nvPr>
        </p:nvSpPr>
        <p:spPr>
          <a:xfrm>
            <a:off x="457200" y="1447800"/>
            <a:ext cx="8458200" cy="4525963"/>
          </a:xfrm>
        </p:spPr>
        <p:txBody>
          <a:bodyPr>
            <a:normAutofit lnSpcReduction="10000"/>
          </a:bodyPr>
          <a:lstStyle/>
          <a:p>
            <a:pPr marL="0" indent="0">
              <a:buNone/>
            </a:pPr>
            <a:r>
              <a:rPr lang="en-US" dirty="0">
                <a:solidFill>
                  <a:srgbClr val="FF0000"/>
                </a:solidFill>
              </a:rPr>
              <a:t>Data privacy</a:t>
            </a:r>
          </a:p>
          <a:p>
            <a:r>
              <a:rPr lang="en-US" sz="2800" dirty="0">
                <a:solidFill>
                  <a:srgbClr val="7030A0"/>
                </a:solidFill>
              </a:rPr>
              <a:t>Encryption technologies</a:t>
            </a:r>
          </a:p>
          <a:p>
            <a:pPr lvl="1"/>
            <a:r>
              <a:rPr lang="en-US" dirty="0"/>
              <a:t>Used to obscure the information</a:t>
            </a:r>
          </a:p>
          <a:p>
            <a:r>
              <a:rPr lang="en-CA" sz="2800" dirty="0">
                <a:solidFill>
                  <a:srgbClr val="7030A0"/>
                </a:solidFill>
              </a:rPr>
              <a:t>Terminology:</a:t>
            </a:r>
          </a:p>
          <a:p>
            <a:pPr lvl="1"/>
            <a:r>
              <a:rPr lang="en-CA" dirty="0">
                <a:solidFill>
                  <a:schemeClr val="tx2"/>
                </a:solidFill>
              </a:rPr>
              <a:t>Cipher:</a:t>
            </a:r>
          </a:p>
          <a:p>
            <a:pPr lvl="2"/>
            <a:r>
              <a:rPr lang="en-CA" sz="2800" dirty="0"/>
              <a:t>An algorithm used to perform the encryption</a:t>
            </a:r>
          </a:p>
          <a:p>
            <a:pPr lvl="1"/>
            <a:r>
              <a:rPr lang="en-CA" dirty="0">
                <a:solidFill>
                  <a:schemeClr val="tx2"/>
                </a:solidFill>
              </a:rPr>
              <a:t>Cryptology: </a:t>
            </a:r>
          </a:p>
          <a:p>
            <a:pPr lvl="2"/>
            <a:r>
              <a:rPr lang="en-CA" sz="2800" dirty="0"/>
              <a:t>Field of science that covers the encryption &amp; decryption techniques</a:t>
            </a:r>
            <a:endParaRPr lang="en-US" sz="2800" dirty="0"/>
          </a:p>
          <a:p>
            <a:endParaRPr lang="en-US" sz="2800" dirty="0"/>
          </a:p>
          <a:p>
            <a:endParaRPr lang="en-US" sz="2800" dirty="0"/>
          </a:p>
        </p:txBody>
      </p:sp>
    </p:spTree>
    <p:extLst>
      <p:ext uri="{BB962C8B-B14F-4D97-AF65-F5344CB8AC3E}">
        <p14:creationId xmlns:p14="http://schemas.microsoft.com/office/powerpoint/2010/main" val="3528895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458200" cy="4525963"/>
          </a:xfrm>
        </p:spPr>
        <p:txBody>
          <a:bodyPr>
            <a:normAutofit/>
          </a:bodyPr>
          <a:lstStyle/>
          <a:p>
            <a:pPr marL="0" indent="0">
              <a:buNone/>
            </a:pPr>
            <a:endParaRPr lang="en-US" dirty="0">
              <a:solidFill>
                <a:srgbClr val="FF0000"/>
              </a:solidFill>
            </a:endParaRPr>
          </a:p>
          <a:p>
            <a:pPr marL="0" indent="0">
              <a:buNone/>
            </a:pPr>
            <a:endParaRPr lang="en-US" sz="2800" dirty="0"/>
          </a:p>
          <a:p>
            <a:endParaRPr lang="en-US" sz="2800" dirty="0"/>
          </a:p>
        </p:txBody>
      </p:sp>
      <p:sp>
        <p:nvSpPr>
          <p:cNvPr id="5" name="TextBox 3"/>
          <p:cNvSpPr txBox="1"/>
          <p:nvPr/>
        </p:nvSpPr>
        <p:spPr>
          <a:xfrm>
            <a:off x="0" y="0"/>
            <a:ext cx="9144000" cy="461665"/>
          </a:xfrm>
          <a:prstGeom prst="rect">
            <a:avLst/>
          </a:prstGeom>
          <a:solidFill>
            <a:schemeClr val="tx1"/>
          </a:solidFill>
        </p:spPr>
        <p:txBody>
          <a:bodyPr wrap="square" rtlCol="0">
            <a:spAutoFit/>
          </a:bodyPr>
          <a:lstStyle/>
          <a:p>
            <a:pPr algn="ctr"/>
            <a:r>
              <a:rPr lang="en-US" sz="2400" b="1" i="1" dirty="0">
                <a:solidFill>
                  <a:schemeClr val="bg1"/>
                </a:solidFill>
              </a:rPr>
              <a:t>Encryption &amp; decryption processes</a:t>
            </a:r>
          </a:p>
        </p:txBody>
      </p:sp>
      <p:pic>
        <p:nvPicPr>
          <p:cNvPr id="12292"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86" y="1143000"/>
            <a:ext cx="8432914" cy="5019932"/>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7374" y="6553200"/>
            <a:ext cx="9151374" cy="307777"/>
          </a:xfrm>
          <a:prstGeom prst="rect">
            <a:avLst/>
          </a:prstGeom>
        </p:spPr>
        <p:txBody>
          <a:bodyPr wrap="square">
            <a:spAutoFit/>
          </a:bodyPr>
          <a:lstStyle/>
          <a:p>
            <a:pPr algn="ctr"/>
            <a:r>
              <a:rPr lang="en-US" sz="1400" dirty="0">
                <a:solidFill>
                  <a:srgbClr val="FF0000"/>
                </a:solidFill>
              </a:rPr>
              <a:t>http://smartcardpoint.com/all-about-the-data-encryption-process/</a:t>
            </a:r>
          </a:p>
        </p:txBody>
      </p:sp>
    </p:spTree>
    <p:extLst>
      <p:ext uri="{BB962C8B-B14F-4D97-AF65-F5344CB8AC3E}">
        <p14:creationId xmlns:p14="http://schemas.microsoft.com/office/powerpoint/2010/main" val="4025668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1143000"/>
          </a:xfrm>
        </p:spPr>
        <p:txBody>
          <a:bodyPr/>
          <a:lstStyle/>
          <a:p>
            <a:r>
              <a:rPr lang="en-US" b="1" dirty="0"/>
              <a:t>802.11 Security Basics</a:t>
            </a:r>
          </a:p>
        </p:txBody>
      </p:sp>
      <p:sp>
        <p:nvSpPr>
          <p:cNvPr id="3" name="Content Placeholder 2"/>
          <p:cNvSpPr>
            <a:spLocks noGrp="1"/>
          </p:cNvSpPr>
          <p:nvPr>
            <p:ph idx="1"/>
          </p:nvPr>
        </p:nvSpPr>
        <p:spPr>
          <a:xfrm>
            <a:off x="457200" y="1447800"/>
            <a:ext cx="8458200" cy="4525963"/>
          </a:xfrm>
        </p:spPr>
        <p:txBody>
          <a:bodyPr>
            <a:normAutofit/>
          </a:bodyPr>
          <a:lstStyle/>
          <a:p>
            <a:pPr marL="0" indent="0">
              <a:buNone/>
            </a:pPr>
            <a:r>
              <a:rPr lang="en-US" dirty="0">
                <a:solidFill>
                  <a:srgbClr val="FF0000"/>
                </a:solidFill>
              </a:rPr>
              <a:t>Data privacy</a:t>
            </a:r>
          </a:p>
          <a:p>
            <a:r>
              <a:rPr lang="en-US" sz="2800" dirty="0">
                <a:solidFill>
                  <a:srgbClr val="7030A0"/>
                </a:solidFill>
              </a:rPr>
              <a:t>Cryptanalysis: </a:t>
            </a:r>
            <a:r>
              <a:rPr lang="en-US" sz="2800"/>
              <a:t>The science of </a:t>
            </a:r>
            <a:r>
              <a:rPr lang="en-US" sz="2800" dirty="0"/>
              <a:t>decrypting the cipher-text without the knowledge of the key or cipher</a:t>
            </a:r>
          </a:p>
          <a:p>
            <a:endParaRPr lang="en-US" sz="2800" dirty="0"/>
          </a:p>
        </p:txBody>
      </p:sp>
    </p:spTree>
    <p:extLst>
      <p:ext uri="{BB962C8B-B14F-4D97-AF65-F5344CB8AC3E}">
        <p14:creationId xmlns:p14="http://schemas.microsoft.com/office/powerpoint/2010/main" val="2019214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1143000"/>
          </a:xfrm>
        </p:spPr>
        <p:txBody>
          <a:bodyPr/>
          <a:lstStyle/>
          <a:p>
            <a:r>
              <a:rPr lang="en-US" b="1" dirty="0"/>
              <a:t>802.11 Security Basics</a:t>
            </a:r>
          </a:p>
        </p:txBody>
      </p:sp>
      <p:sp>
        <p:nvSpPr>
          <p:cNvPr id="3" name="Content Placeholder 2"/>
          <p:cNvSpPr>
            <a:spLocks noGrp="1"/>
          </p:cNvSpPr>
          <p:nvPr>
            <p:ph idx="1"/>
          </p:nvPr>
        </p:nvSpPr>
        <p:spPr>
          <a:xfrm>
            <a:off x="457200" y="1447800"/>
            <a:ext cx="8458200" cy="4525963"/>
          </a:xfrm>
        </p:spPr>
        <p:txBody>
          <a:bodyPr>
            <a:normAutofit/>
          </a:bodyPr>
          <a:lstStyle/>
          <a:p>
            <a:pPr marL="0" indent="0">
              <a:buNone/>
            </a:pPr>
            <a:r>
              <a:rPr lang="en-US" sz="3000" dirty="0">
                <a:solidFill>
                  <a:srgbClr val="FF0000"/>
                </a:solidFill>
              </a:rPr>
              <a:t>Authentication, authorization, and accounting (AAA)</a:t>
            </a:r>
          </a:p>
          <a:p>
            <a:r>
              <a:rPr lang="en-US" sz="2800" dirty="0">
                <a:solidFill>
                  <a:srgbClr val="7030A0"/>
                </a:solidFill>
              </a:rPr>
              <a:t>Authentication</a:t>
            </a:r>
          </a:p>
          <a:p>
            <a:pPr lvl="1"/>
            <a:r>
              <a:rPr lang="en-CA" dirty="0"/>
              <a:t>Verification of user identity and credentials</a:t>
            </a:r>
          </a:p>
          <a:p>
            <a:pPr lvl="1"/>
            <a:r>
              <a:rPr lang="en-CA" dirty="0"/>
              <a:t>Users must identify themselves by presenting usernames and passwords, etc.</a:t>
            </a:r>
          </a:p>
          <a:p>
            <a:pPr lvl="1"/>
            <a:r>
              <a:rPr lang="en-CA" u="sng" dirty="0"/>
              <a:t>Multifactor-authentication </a:t>
            </a:r>
            <a:r>
              <a:rPr lang="en-CA" dirty="0"/>
              <a:t>is the most secure approach.</a:t>
            </a:r>
            <a:endParaRPr lang="en-US" dirty="0"/>
          </a:p>
          <a:p>
            <a:pPr marL="0" indent="0">
              <a:buNone/>
            </a:pPr>
            <a:endParaRPr lang="en-US" sz="2800" dirty="0"/>
          </a:p>
        </p:txBody>
      </p:sp>
    </p:spTree>
    <p:extLst>
      <p:ext uri="{BB962C8B-B14F-4D97-AF65-F5344CB8AC3E}">
        <p14:creationId xmlns:p14="http://schemas.microsoft.com/office/powerpoint/2010/main" val="40618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3513"/>
            <a:ext cx="1447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8"/>
          <p:cNvSpPr>
            <a:spLocks noGrp="1" noChangeArrowheads="1"/>
          </p:cNvSpPr>
          <p:nvPr>
            <p:ph type="title"/>
          </p:nvPr>
        </p:nvSpPr>
        <p:spPr>
          <a:xfrm>
            <a:off x="609600" y="274638"/>
            <a:ext cx="6553200" cy="1143000"/>
          </a:xfrm>
          <a:noFill/>
        </p:spPr>
        <p:txBody>
          <a:bodyPr/>
          <a:lstStyle/>
          <a:p>
            <a:pPr algn="l" eaLnBrk="1" hangingPunct="1"/>
            <a:r>
              <a:rPr lang="en-US" altLang="en-US"/>
              <a:t>Outine</a:t>
            </a:r>
          </a:p>
        </p:txBody>
      </p:sp>
      <p:sp>
        <p:nvSpPr>
          <p:cNvPr id="6" name="Content Placeholder 2"/>
          <p:cNvSpPr>
            <a:spLocks noGrp="1"/>
          </p:cNvSpPr>
          <p:nvPr>
            <p:ph idx="1"/>
          </p:nvPr>
        </p:nvSpPr>
        <p:spPr>
          <a:xfrm>
            <a:off x="685800" y="1600200"/>
            <a:ext cx="6400800" cy="4525963"/>
          </a:xfrm>
        </p:spPr>
        <p:txBody>
          <a:bodyPr/>
          <a:lstStyle/>
          <a:p>
            <a:r>
              <a:rPr lang="en-US" dirty="0"/>
              <a:t>Standards organizations</a:t>
            </a:r>
          </a:p>
          <a:p>
            <a:r>
              <a:rPr lang="en-US" dirty="0"/>
              <a:t>802.11 networking basics</a:t>
            </a:r>
          </a:p>
          <a:p>
            <a:r>
              <a:rPr lang="en-US" dirty="0"/>
              <a:t>802.11 security basics</a:t>
            </a:r>
          </a:p>
          <a:p>
            <a:r>
              <a:rPr lang="en-US" dirty="0"/>
              <a:t>802.11 security history</a:t>
            </a:r>
          </a:p>
        </p:txBody>
      </p:sp>
    </p:spTree>
    <p:extLst>
      <p:ext uri="{BB962C8B-B14F-4D97-AF65-F5344CB8AC3E}">
        <p14:creationId xmlns:p14="http://schemas.microsoft.com/office/powerpoint/2010/main" val="2761475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1143000"/>
          </a:xfrm>
        </p:spPr>
        <p:txBody>
          <a:bodyPr/>
          <a:lstStyle/>
          <a:p>
            <a:r>
              <a:rPr lang="en-US" b="1" dirty="0"/>
              <a:t>802.11 Security Basics</a:t>
            </a:r>
          </a:p>
        </p:txBody>
      </p:sp>
      <p:sp>
        <p:nvSpPr>
          <p:cNvPr id="3" name="Content Placeholder 2"/>
          <p:cNvSpPr>
            <a:spLocks noGrp="1"/>
          </p:cNvSpPr>
          <p:nvPr>
            <p:ph idx="1"/>
          </p:nvPr>
        </p:nvSpPr>
        <p:spPr>
          <a:xfrm>
            <a:off x="457200" y="1447800"/>
            <a:ext cx="8458200" cy="4525963"/>
          </a:xfrm>
        </p:spPr>
        <p:txBody>
          <a:bodyPr>
            <a:normAutofit/>
          </a:bodyPr>
          <a:lstStyle/>
          <a:p>
            <a:pPr marL="0" indent="0">
              <a:buNone/>
            </a:pPr>
            <a:r>
              <a:rPr lang="en-US" sz="3000" dirty="0">
                <a:solidFill>
                  <a:srgbClr val="FF0000"/>
                </a:solidFill>
              </a:rPr>
              <a:t>Authentication, authorization, and accounting (AAA)</a:t>
            </a:r>
          </a:p>
          <a:p>
            <a:r>
              <a:rPr lang="en-US" sz="2800" dirty="0">
                <a:solidFill>
                  <a:srgbClr val="7030A0"/>
                </a:solidFill>
              </a:rPr>
              <a:t>Authorization </a:t>
            </a:r>
          </a:p>
          <a:p>
            <a:pPr lvl="1"/>
            <a:r>
              <a:rPr lang="en-CA" dirty="0"/>
              <a:t>Determines if the device or user is authorize to have access to network resources </a:t>
            </a:r>
          </a:p>
          <a:p>
            <a:pPr lvl="1"/>
            <a:r>
              <a:rPr lang="en-CA" dirty="0"/>
              <a:t>It might be device-, time-, and location-dependent  </a:t>
            </a:r>
          </a:p>
          <a:p>
            <a:pPr lvl="1"/>
            <a:r>
              <a:rPr lang="en-CA" dirty="0"/>
              <a:t>It takes place after authentication</a:t>
            </a:r>
            <a:endParaRPr lang="en-US" sz="2800" dirty="0"/>
          </a:p>
        </p:txBody>
      </p:sp>
    </p:spTree>
    <p:extLst>
      <p:ext uri="{BB962C8B-B14F-4D97-AF65-F5344CB8AC3E}">
        <p14:creationId xmlns:p14="http://schemas.microsoft.com/office/powerpoint/2010/main" val="2738738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1143000"/>
          </a:xfrm>
        </p:spPr>
        <p:txBody>
          <a:bodyPr/>
          <a:lstStyle/>
          <a:p>
            <a:r>
              <a:rPr lang="en-US" b="1" dirty="0"/>
              <a:t>802.11 Security Basics</a:t>
            </a:r>
          </a:p>
        </p:txBody>
      </p:sp>
      <p:sp>
        <p:nvSpPr>
          <p:cNvPr id="3" name="Content Placeholder 2"/>
          <p:cNvSpPr>
            <a:spLocks noGrp="1"/>
          </p:cNvSpPr>
          <p:nvPr>
            <p:ph idx="1"/>
          </p:nvPr>
        </p:nvSpPr>
        <p:spPr>
          <a:xfrm>
            <a:off x="457200" y="1447800"/>
            <a:ext cx="8458200" cy="4525963"/>
          </a:xfrm>
        </p:spPr>
        <p:txBody>
          <a:bodyPr>
            <a:normAutofit/>
          </a:bodyPr>
          <a:lstStyle/>
          <a:p>
            <a:pPr marL="0" indent="0">
              <a:buNone/>
            </a:pPr>
            <a:r>
              <a:rPr lang="en-US" sz="3000" dirty="0">
                <a:solidFill>
                  <a:srgbClr val="FF0000"/>
                </a:solidFill>
              </a:rPr>
              <a:t>Authentication, authorization, and accounting (AAA)</a:t>
            </a:r>
          </a:p>
          <a:p>
            <a:r>
              <a:rPr lang="en-US" sz="2800" dirty="0">
                <a:solidFill>
                  <a:srgbClr val="7030A0"/>
                </a:solidFill>
              </a:rPr>
              <a:t>Accounting  </a:t>
            </a:r>
          </a:p>
          <a:p>
            <a:pPr lvl="1"/>
            <a:r>
              <a:rPr lang="en-CA" dirty="0"/>
              <a:t>It keeps a historical trail of who used what, when, where, and how. </a:t>
            </a:r>
          </a:p>
          <a:p>
            <a:pPr lvl="1"/>
            <a:r>
              <a:rPr lang="en-CA" dirty="0"/>
              <a:t>Keeping an accounting trail is a requirement is most industries.</a:t>
            </a:r>
          </a:p>
        </p:txBody>
      </p:sp>
    </p:spTree>
    <p:extLst>
      <p:ext uri="{BB962C8B-B14F-4D97-AF65-F5344CB8AC3E}">
        <p14:creationId xmlns:p14="http://schemas.microsoft.com/office/powerpoint/2010/main" val="1154485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1143000"/>
          </a:xfrm>
        </p:spPr>
        <p:txBody>
          <a:bodyPr/>
          <a:lstStyle/>
          <a:p>
            <a:r>
              <a:rPr lang="en-US" b="1" dirty="0"/>
              <a:t>802.11 Security Basics</a:t>
            </a:r>
          </a:p>
        </p:txBody>
      </p:sp>
      <p:sp>
        <p:nvSpPr>
          <p:cNvPr id="3" name="Content Placeholder 2"/>
          <p:cNvSpPr>
            <a:spLocks noGrp="1"/>
          </p:cNvSpPr>
          <p:nvPr>
            <p:ph idx="1"/>
          </p:nvPr>
        </p:nvSpPr>
        <p:spPr>
          <a:xfrm>
            <a:off x="457200" y="1447800"/>
            <a:ext cx="8458200" cy="4525963"/>
          </a:xfrm>
        </p:spPr>
        <p:txBody>
          <a:bodyPr>
            <a:normAutofit/>
          </a:bodyPr>
          <a:lstStyle/>
          <a:p>
            <a:pPr marL="0" indent="0">
              <a:buNone/>
            </a:pPr>
            <a:r>
              <a:rPr lang="en-US" dirty="0">
                <a:solidFill>
                  <a:srgbClr val="FF0000"/>
                </a:solidFill>
              </a:rPr>
              <a:t>Segmentation</a:t>
            </a:r>
          </a:p>
          <a:p>
            <a:r>
              <a:rPr lang="en-CA" sz="2800" dirty="0"/>
              <a:t>Process of separating user traffic within the network</a:t>
            </a:r>
          </a:p>
          <a:p>
            <a:r>
              <a:rPr lang="en-US" sz="2800" dirty="0"/>
              <a:t>As important as </a:t>
            </a:r>
            <a:r>
              <a:rPr lang="en-US" sz="2800" u="sng" dirty="0"/>
              <a:t>strong encryption</a:t>
            </a:r>
            <a:r>
              <a:rPr lang="en-US" sz="2800" dirty="0"/>
              <a:t> and </a:t>
            </a:r>
            <a:r>
              <a:rPr lang="en-US" sz="2800" u="sng" dirty="0"/>
              <a:t>AAA</a:t>
            </a:r>
          </a:p>
          <a:p>
            <a:r>
              <a:rPr lang="en-CA" sz="2800" dirty="0"/>
              <a:t>It can be achieved through the use of routers, VPNs, and VLANs</a:t>
            </a:r>
          </a:p>
          <a:p>
            <a:r>
              <a:rPr lang="en-CA" sz="2800" dirty="0"/>
              <a:t>For 802.11, the most common technique is the creation of </a:t>
            </a:r>
            <a:r>
              <a:rPr lang="en-CA" sz="2800" u="sng" dirty="0"/>
              <a:t>WVLANS</a:t>
            </a:r>
          </a:p>
        </p:txBody>
      </p:sp>
    </p:spTree>
    <p:extLst>
      <p:ext uri="{BB962C8B-B14F-4D97-AF65-F5344CB8AC3E}">
        <p14:creationId xmlns:p14="http://schemas.microsoft.com/office/powerpoint/2010/main" val="2340470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1143000"/>
          </a:xfrm>
        </p:spPr>
        <p:txBody>
          <a:bodyPr/>
          <a:lstStyle/>
          <a:p>
            <a:r>
              <a:rPr lang="en-US" b="1" dirty="0"/>
              <a:t>802.11 Security Basics</a:t>
            </a:r>
          </a:p>
        </p:txBody>
      </p:sp>
      <p:sp>
        <p:nvSpPr>
          <p:cNvPr id="3" name="Content Placeholder 2"/>
          <p:cNvSpPr>
            <a:spLocks noGrp="1"/>
          </p:cNvSpPr>
          <p:nvPr>
            <p:ph idx="1"/>
          </p:nvPr>
        </p:nvSpPr>
        <p:spPr>
          <a:xfrm>
            <a:off x="457200" y="1447800"/>
            <a:ext cx="8458200" cy="4525963"/>
          </a:xfrm>
        </p:spPr>
        <p:txBody>
          <a:bodyPr>
            <a:normAutofit/>
          </a:bodyPr>
          <a:lstStyle/>
          <a:p>
            <a:pPr marL="0" indent="0">
              <a:buNone/>
            </a:pPr>
            <a:r>
              <a:rPr lang="en-US" sz="2800" dirty="0">
                <a:solidFill>
                  <a:srgbClr val="FF0000"/>
                </a:solidFill>
              </a:rPr>
              <a:t>Monitoring</a:t>
            </a:r>
          </a:p>
          <a:p>
            <a:r>
              <a:rPr lang="en-CA" sz="2800" dirty="0"/>
              <a:t>It is important for the sake of</a:t>
            </a:r>
          </a:p>
          <a:p>
            <a:pPr lvl="1"/>
            <a:r>
              <a:rPr lang="en-CA" dirty="0">
                <a:solidFill>
                  <a:srgbClr val="7030A0"/>
                </a:solidFill>
              </a:rPr>
              <a:t>Performance analysis:</a:t>
            </a:r>
          </a:p>
          <a:p>
            <a:pPr lvl="2"/>
            <a:r>
              <a:rPr lang="en-CA" sz="2800" dirty="0"/>
              <a:t>Certify that the system is responding as planned</a:t>
            </a:r>
          </a:p>
          <a:p>
            <a:pPr lvl="1"/>
            <a:r>
              <a:rPr lang="en-CA" dirty="0">
                <a:solidFill>
                  <a:srgbClr val="7030A0"/>
                </a:solidFill>
              </a:rPr>
              <a:t>Security analysis</a:t>
            </a:r>
          </a:p>
          <a:p>
            <a:pPr lvl="2"/>
            <a:r>
              <a:rPr lang="en-CA" sz="2800" dirty="0"/>
              <a:t>Certify that the system is secure against attacks and intrusion- free  </a:t>
            </a:r>
            <a:endParaRPr lang="en-US" sz="2800" dirty="0"/>
          </a:p>
          <a:p>
            <a:pPr marL="0" indent="0">
              <a:buNone/>
            </a:pPr>
            <a:endParaRPr lang="en-US" sz="2800" dirty="0"/>
          </a:p>
        </p:txBody>
      </p:sp>
    </p:spTree>
    <p:extLst>
      <p:ext uri="{BB962C8B-B14F-4D97-AF65-F5344CB8AC3E}">
        <p14:creationId xmlns:p14="http://schemas.microsoft.com/office/powerpoint/2010/main" val="2011767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1143000"/>
          </a:xfrm>
        </p:spPr>
        <p:txBody>
          <a:bodyPr/>
          <a:lstStyle/>
          <a:p>
            <a:r>
              <a:rPr lang="en-US" b="1" dirty="0"/>
              <a:t>802.11 Security Basics</a:t>
            </a:r>
          </a:p>
        </p:txBody>
      </p:sp>
      <p:sp>
        <p:nvSpPr>
          <p:cNvPr id="3" name="Content Placeholder 2"/>
          <p:cNvSpPr>
            <a:spLocks noGrp="1"/>
          </p:cNvSpPr>
          <p:nvPr>
            <p:ph idx="1"/>
          </p:nvPr>
        </p:nvSpPr>
        <p:spPr>
          <a:xfrm>
            <a:off x="457200" y="1447800"/>
            <a:ext cx="8458200" cy="4525963"/>
          </a:xfrm>
        </p:spPr>
        <p:txBody>
          <a:bodyPr>
            <a:normAutofit/>
          </a:bodyPr>
          <a:lstStyle/>
          <a:p>
            <a:pPr marL="0" indent="0">
              <a:buNone/>
            </a:pPr>
            <a:r>
              <a:rPr lang="en-US" sz="2800" dirty="0">
                <a:solidFill>
                  <a:srgbClr val="FF0000"/>
                </a:solidFill>
              </a:rPr>
              <a:t>Monitoring</a:t>
            </a:r>
          </a:p>
          <a:p>
            <a:r>
              <a:rPr lang="en-CA" sz="2800" dirty="0"/>
              <a:t>To monitor malicious wireless activity, </a:t>
            </a:r>
            <a:r>
              <a:rPr lang="en-CA" sz="2800" dirty="0">
                <a:solidFill>
                  <a:srgbClr val="7030A0"/>
                </a:solidFill>
              </a:rPr>
              <a:t>wireless IDS </a:t>
            </a:r>
            <a:r>
              <a:rPr lang="en-CA" sz="2800" dirty="0"/>
              <a:t>and </a:t>
            </a:r>
            <a:r>
              <a:rPr lang="en-CA" sz="2800" dirty="0">
                <a:solidFill>
                  <a:srgbClr val="7030A0"/>
                </a:solidFill>
              </a:rPr>
              <a:t>wireless IPS</a:t>
            </a:r>
            <a:r>
              <a:rPr lang="en-CA" sz="2800" dirty="0"/>
              <a:t> should be used</a:t>
            </a:r>
          </a:p>
          <a:p>
            <a:r>
              <a:rPr lang="en-CA" sz="2800" u="sng" dirty="0"/>
              <a:t>WIDS</a:t>
            </a:r>
            <a:r>
              <a:rPr lang="en-CA" sz="2800" dirty="0"/>
              <a:t> and </a:t>
            </a:r>
            <a:r>
              <a:rPr lang="en-CA" sz="2800" u="sng" dirty="0"/>
              <a:t>WIPS</a:t>
            </a:r>
            <a:r>
              <a:rPr lang="en-CA" sz="2800" dirty="0"/>
              <a:t> classify valid and invalid devices on the network</a:t>
            </a:r>
          </a:p>
          <a:p>
            <a:r>
              <a:rPr lang="en-CA" sz="2800" dirty="0"/>
              <a:t>WIPS can also mitigate attacks from rogue AP and rogue users</a:t>
            </a:r>
          </a:p>
        </p:txBody>
      </p:sp>
    </p:spTree>
    <p:extLst>
      <p:ext uri="{BB962C8B-B14F-4D97-AF65-F5344CB8AC3E}">
        <p14:creationId xmlns:p14="http://schemas.microsoft.com/office/powerpoint/2010/main" val="1874749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1143000"/>
          </a:xfrm>
        </p:spPr>
        <p:txBody>
          <a:bodyPr/>
          <a:lstStyle/>
          <a:p>
            <a:r>
              <a:rPr lang="en-US" b="1" dirty="0"/>
              <a:t>802.11 Security Basics</a:t>
            </a:r>
          </a:p>
        </p:txBody>
      </p:sp>
      <p:sp>
        <p:nvSpPr>
          <p:cNvPr id="3" name="Content Placeholder 2"/>
          <p:cNvSpPr>
            <a:spLocks noGrp="1"/>
          </p:cNvSpPr>
          <p:nvPr>
            <p:ph idx="1"/>
          </p:nvPr>
        </p:nvSpPr>
        <p:spPr>
          <a:xfrm>
            <a:off x="457200" y="1447800"/>
            <a:ext cx="8458200" cy="4525963"/>
          </a:xfrm>
        </p:spPr>
        <p:txBody>
          <a:bodyPr>
            <a:normAutofit/>
          </a:bodyPr>
          <a:lstStyle/>
          <a:p>
            <a:pPr marL="0" indent="0">
              <a:buNone/>
            </a:pPr>
            <a:r>
              <a:rPr lang="en-US" sz="2800" dirty="0">
                <a:solidFill>
                  <a:srgbClr val="FF0000"/>
                </a:solidFill>
              </a:rPr>
              <a:t>Policy </a:t>
            </a:r>
          </a:p>
          <a:p>
            <a:r>
              <a:rPr lang="en-US" sz="2800" dirty="0"/>
              <a:t>Without security polices any effort to secure the network is worthless.</a:t>
            </a:r>
          </a:p>
          <a:p>
            <a:r>
              <a:rPr lang="en-US" sz="2800" dirty="0"/>
              <a:t> It must be clearly defined and enforced to solidify the effectiveness of the WLAN security components.</a:t>
            </a:r>
          </a:p>
        </p:txBody>
      </p:sp>
    </p:spTree>
    <p:extLst>
      <p:ext uri="{BB962C8B-B14F-4D97-AF65-F5344CB8AC3E}">
        <p14:creationId xmlns:p14="http://schemas.microsoft.com/office/powerpoint/2010/main" val="2519433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1143000"/>
          </a:xfrm>
        </p:spPr>
        <p:txBody>
          <a:bodyPr/>
          <a:lstStyle/>
          <a:p>
            <a:r>
              <a:rPr lang="en-US" b="1" dirty="0"/>
              <a:t>802.11 Security History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066800"/>
            <a:ext cx="6896347" cy="5509074"/>
          </a:xfrm>
          <a:prstGeom prst="rect">
            <a:avLst/>
          </a:prstGeom>
          <a:noFill/>
          <a:ln w="9525">
            <a:solidFill>
              <a:schemeClr val="tx1"/>
            </a:solidFill>
            <a:miter lim="800000"/>
            <a:headEnd/>
            <a:tailEnd/>
          </a:ln>
          <a:effectLst>
            <a:glow rad="127000">
              <a:schemeClr val="bg1">
                <a:lumMod val="65000"/>
              </a:schemeClr>
            </a:glow>
            <a:outerShdw blurRad="50800" dist="50800" dir="5400000" algn="ctr" rotWithShape="0">
              <a:schemeClr val="bg1">
                <a:lumMod val="65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29028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3513"/>
            <a:ext cx="1447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8"/>
          <p:cNvSpPr>
            <a:spLocks noGrp="1" noChangeArrowheads="1"/>
          </p:cNvSpPr>
          <p:nvPr>
            <p:ph type="title"/>
          </p:nvPr>
        </p:nvSpPr>
        <p:spPr>
          <a:xfrm>
            <a:off x="609600" y="274638"/>
            <a:ext cx="6553200" cy="1143000"/>
          </a:xfrm>
          <a:noFill/>
        </p:spPr>
        <p:txBody>
          <a:bodyPr/>
          <a:lstStyle/>
          <a:p>
            <a:pPr algn="l" eaLnBrk="1" hangingPunct="1"/>
            <a:r>
              <a:rPr lang="en-US" altLang="en-US"/>
              <a:t>Learning Outcomes</a:t>
            </a:r>
          </a:p>
        </p:txBody>
      </p:sp>
      <p:sp>
        <p:nvSpPr>
          <p:cNvPr id="4100" name="Rectangle 9"/>
          <p:cNvSpPr>
            <a:spLocks noGrp="1" noChangeArrowheads="1"/>
          </p:cNvSpPr>
          <p:nvPr>
            <p:ph type="body" idx="1"/>
          </p:nvPr>
        </p:nvSpPr>
        <p:spPr>
          <a:xfrm>
            <a:off x="533400" y="1905000"/>
            <a:ext cx="7543800" cy="1905000"/>
          </a:xfrm>
          <a:noFill/>
        </p:spPr>
        <p:txBody>
          <a:bodyPr>
            <a:normAutofit/>
          </a:bodyPr>
          <a:lstStyle/>
          <a:p>
            <a:r>
              <a:rPr lang="en-CA" sz="3000" dirty="0"/>
              <a:t>Explain how security information can be gathered using various techniques</a:t>
            </a:r>
            <a:r>
              <a:rPr lang="en-CA" altLang="en-US" sz="3000" dirty="0"/>
              <a:t> (</a:t>
            </a:r>
            <a:r>
              <a:rPr lang="en-CA" altLang="en-US" sz="3000" dirty="0">
                <a:solidFill>
                  <a:srgbClr val="FF0000"/>
                </a:solidFill>
              </a:rPr>
              <a:t>1</a:t>
            </a:r>
            <a:r>
              <a:rPr lang="en-CA" altLang="en-US" sz="3000" dirty="0"/>
              <a:t>)</a:t>
            </a:r>
            <a:endParaRPr lang="en-US" altLang="en-US" sz="3000" dirty="0"/>
          </a:p>
        </p:txBody>
      </p:sp>
    </p:spTree>
    <p:extLst>
      <p:ext uri="{BB962C8B-B14F-4D97-AF65-F5344CB8AC3E}">
        <p14:creationId xmlns:p14="http://schemas.microsoft.com/office/powerpoint/2010/main" val="2854415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1143000"/>
          </a:xfrm>
        </p:spPr>
        <p:txBody>
          <a:bodyPr>
            <a:normAutofit/>
          </a:bodyPr>
          <a:lstStyle/>
          <a:p>
            <a:r>
              <a:rPr lang="en-US" b="1" dirty="0"/>
              <a:t>Standards Organizations</a:t>
            </a:r>
            <a:endParaRPr lang="en-US" dirty="0"/>
          </a:p>
        </p:txBody>
      </p:sp>
      <p:sp>
        <p:nvSpPr>
          <p:cNvPr id="3" name="Content Placeholder 2"/>
          <p:cNvSpPr>
            <a:spLocks noGrp="1"/>
          </p:cNvSpPr>
          <p:nvPr>
            <p:ph idx="1"/>
          </p:nvPr>
        </p:nvSpPr>
        <p:spPr>
          <a:xfrm>
            <a:off x="381000" y="1371600"/>
            <a:ext cx="8305800" cy="2590800"/>
          </a:xfrm>
        </p:spPr>
        <p:txBody>
          <a:bodyPr>
            <a:normAutofit/>
          </a:bodyPr>
          <a:lstStyle/>
          <a:p>
            <a:r>
              <a:rPr lang="en-US" sz="2800" dirty="0"/>
              <a:t>The Wi-Fi Alliance</a:t>
            </a:r>
          </a:p>
          <a:p>
            <a:r>
              <a:rPr lang="en-US" sz="2800" dirty="0"/>
              <a:t>International Organization for Standardization (</a:t>
            </a:r>
            <a:r>
              <a:rPr lang="en-US" sz="2800" b="1" dirty="0"/>
              <a:t>ISO</a:t>
            </a:r>
            <a:r>
              <a:rPr lang="en-US" sz="2800" dirty="0"/>
              <a:t>)</a:t>
            </a:r>
          </a:p>
          <a:p>
            <a:r>
              <a:rPr lang="en-US" sz="2800" dirty="0"/>
              <a:t> Institute of Electrical and Electronics Engineers (</a:t>
            </a:r>
            <a:r>
              <a:rPr lang="en-US" sz="2800" b="1" dirty="0"/>
              <a:t>IEEE</a:t>
            </a:r>
            <a:r>
              <a:rPr lang="en-US" sz="2800" dirty="0"/>
              <a:t>) </a:t>
            </a:r>
          </a:p>
          <a:p>
            <a:r>
              <a:rPr lang="en-US" sz="2800" dirty="0"/>
              <a:t> Internet Society (</a:t>
            </a:r>
            <a:r>
              <a:rPr lang="en-US" sz="2800" b="1" dirty="0"/>
              <a:t>ISOC</a:t>
            </a:r>
            <a:r>
              <a:rPr lang="en-US" sz="2800" dirty="0"/>
              <a:t>)</a:t>
            </a:r>
          </a:p>
        </p:txBody>
      </p:sp>
    </p:spTree>
    <p:extLst>
      <p:ext uri="{BB962C8B-B14F-4D97-AF65-F5344CB8AC3E}">
        <p14:creationId xmlns:p14="http://schemas.microsoft.com/office/powerpoint/2010/main" val="812753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1143000"/>
          </a:xfrm>
        </p:spPr>
        <p:txBody>
          <a:bodyPr>
            <a:normAutofit/>
          </a:bodyPr>
          <a:lstStyle/>
          <a:p>
            <a:r>
              <a:rPr lang="en-US" b="1" dirty="0"/>
              <a:t>Standards Organizations</a:t>
            </a:r>
            <a:endParaRPr lang="en-US" dirty="0"/>
          </a:p>
        </p:txBody>
      </p:sp>
      <p:sp>
        <p:nvSpPr>
          <p:cNvPr id="3" name="Content Placeholder 2"/>
          <p:cNvSpPr>
            <a:spLocks noGrp="1"/>
          </p:cNvSpPr>
          <p:nvPr>
            <p:ph idx="1"/>
          </p:nvPr>
        </p:nvSpPr>
        <p:spPr>
          <a:xfrm>
            <a:off x="381000" y="1371600"/>
            <a:ext cx="8305800" cy="2590800"/>
          </a:xfrm>
        </p:spPr>
        <p:txBody>
          <a:bodyPr>
            <a:normAutofit fontScale="92500" lnSpcReduction="10000"/>
          </a:bodyPr>
          <a:lstStyle/>
          <a:p>
            <a:pPr marL="0" indent="0">
              <a:buNone/>
            </a:pPr>
            <a:r>
              <a:rPr lang="en-US" sz="3500" dirty="0">
                <a:solidFill>
                  <a:srgbClr val="FF0000"/>
                </a:solidFill>
              </a:rPr>
              <a:t>Wi-Fi Alliance</a:t>
            </a:r>
          </a:p>
          <a:p>
            <a:r>
              <a:rPr lang="en-US" sz="2800" dirty="0"/>
              <a:t>Global, nonprofit industry association of about 600 member companies </a:t>
            </a:r>
          </a:p>
          <a:p>
            <a:r>
              <a:rPr lang="en-US" sz="2800" dirty="0"/>
              <a:t>Devoted to promoting the growth of WLANs</a:t>
            </a:r>
          </a:p>
          <a:p>
            <a:r>
              <a:rPr lang="en-CA" sz="2800" dirty="0"/>
              <a:t>Responsible for ensuring the interoperability of WLAN products by providing certification testing</a:t>
            </a:r>
            <a:endParaRPr lang="en-US" sz="2800" dirty="0"/>
          </a:p>
          <a:p>
            <a:endParaRPr lang="en-US" sz="2800" dirty="0"/>
          </a:p>
        </p:txBody>
      </p:sp>
      <p:pic>
        <p:nvPicPr>
          <p:cNvPr id="1026" name="Picture 2" descr="Wi-Fi Certifi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241799"/>
            <a:ext cx="3352800" cy="2235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405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4" name="Picture 4" descr="https://cdn.androidheadlines.com/wp-content/uploads/2018/05/Galaxy-A8-Star-Wi-Fi-Alliance-05152018-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93588"/>
            <a:ext cx="5288364" cy="6459613"/>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0" y="6595646"/>
            <a:ext cx="9144000" cy="338554"/>
          </a:xfrm>
          <a:prstGeom prst="rect">
            <a:avLst/>
          </a:prstGeom>
          <a:solidFill>
            <a:schemeClr val="tx1"/>
          </a:solidFill>
        </p:spPr>
        <p:txBody>
          <a:bodyPr wrap="square">
            <a:spAutoFit/>
          </a:bodyPr>
          <a:lstStyle/>
          <a:p>
            <a:r>
              <a:rPr lang="en-US" sz="1600" dirty="0">
                <a:solidFill>
                  <a:schemeClr val="bg1"/>
                </a:solidFill>
              </a:rPr>
              <a:t>https://www.androidheadlines.com/2018/05/alleged-galaxy-a8-star-gets-certified-by-the-wi-fi-alliance.html</a:t>
            </a:r>
          </a:p>
        </p:txBody>
      </p:sp>
    </p:spTree>
    <p:extLst>
      <p:ext uri="{BB962C8B-B14F-4D97-AF65-F5344CB8AC3E}">
        <p14:creationId xmlns:p14="http://schemas.microsoft.com/office/powerpoint/2010/main" val="243249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1143000"/>
          </a:xfrm>
        </p:spPr>
        <p:txBody>
          <a:bodyPr>
            <a:normAutofit/>
          </a:bodyPr>
          <a:lstStyle/>
          <a:p>
            <a:r>
              <a:rPr lang="en-US" b="1" dirty="0"/>
              <a:t>Standards Organizations</a:t>
            </a:r>
            <a:endParaRPr lang="en-US" dirty="0"/>
          </a:p>
        </p:txBody>
      </p:sp>
      <p:sp>
        <p:nvSpPr>
          <p:cNvPr id="3" name="Content Placeholder 2"/>
          <p:cNvSpPr>
            <a:spLocks noGrp="1"/>
          </p:cNvSpPr>
          <p:nvPr>
            <p:ph idx="1"/>
          </p:nvPr>
        </p:nvSpPr>
        <p:spPr>
          <a:xfrm>
            <a:off x="381000" y="1371600"/>
            <a:ext cx="8763000" cy="2590800"/>
          </a:xfrm>
        </p:spPr>
        <p:txBody>
          <a:bodyPr>
            <a:normAutofit/>
          </a:bodyPr>
          <a:lstStyle/>
          <a:p>
            <a:pPr marL="0" indent="0">
              <a:buNone/>
            </a:pPr>
            <a:r>
              <a:rPr lang="en-US" dirty="0">
                <a:solidFill>
                  <a:srgbClr val="FF0000"/>
                </a:solidFill>
              </a:rPr>
              <a:t>International Organization for Standardization (</a:t>
            </a:r>
            <a:r>
              <a:rPr lang="en-US" b="1" dirty="0">
                <a:solidFill>
                  <a:srgbClr val="FF0000"/>
                </a:solidFill>
              </a:rPr>
              <a:t>ISO</a:t>
            </a:r>
            <a:r>
              <a:rPr lang="en-US" dirty="0">
                <a:solidFill>
                  <a:srgbClr val="FF0000"/>
                </a:solidFill>
              </a:rPr>
              <a:t>)</a:t>
            </a:r>
          </a:p>
          <a:p>
            <a:r>
              <a:rPr lang="en-US" sz="2400" dirty="0"/>
              <a:t>Created the </a:t>
            </a:r>
            <a:r>
              <a:rPr lang="en-US" sz="2400" dirty="0">
                <a:solidFill>
                  <a:srgbClr val="7030A0"/>
                </a:solidFill>
              </a:rPr>
              <a:t>Open Systems Interconnection</a:t>
            </a:r>
            <a:r>
              <a:rPr lang="en-US" sz="2400" dirty="0"/>
              <a:t> (OSI) model</a:t>
            </a:r>
          </a:p>
          <a:p>
            <a:r>
              <a:rPr lang="en-US" sz="2400" dirty="0">
                <a:solidFill>
                  <a:srgbClr val="0070C0"/>
                </a:solidFill>
              </a:rPr>
              <a:t>OSI</a:t>
            </a:r>
            <a:r>
              <a:rPr lang="en-US" sz="2400" dirty="0"/>
              <a:t> is an architectural model for data communications.</a:t>
            </a:r>
          </a:p>
        </p:txBody>
      </p:sp>
      <p:sp>
        <p:nvSpPr>
          <p:cNvPr id="4" name="AutoShape 2" descr="Image result for International Organization for Standardization (ISO)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International Organization for Standardization (ISO)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0" name="Picture 6" descr="Image result for International Organization for Standardization (ISO)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00" y="4174860"/>
            <a:ext cx="2590800" cy="2387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40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1143000"/>
          </a:xfrm>
        </p:spPr>
        <p:txBody>
          <a:bodyPr>
            <a:normAutofit/>
          </a:bodyPr>
          <a:lstStyle/>
          <a:p>
            <a:r>
              <a:rPr lang="en-US" b="1" dirty="0"/>
              <a:t>Standards Organizations</a:t>
            </a:r>
            <a:endParaRPr lang="en-US" dirty="0"/>
          </a:p>
        </p:txBody>
      </p:sp>
      <p:sp>
        <p:nvSpPr>
          <p:cNvPr id="4" name="AutoShape 2" descr="Image result for International Organization for Standardization (ISO)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International Organization for Standardization (ISO)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1217613"/>
            <a:ext cx="7181850" cy="487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9"/>
          <p:cNvSpPr txBox="1">
            <a:spLocks noChangeArrowheads="1"/>
          </p:cNvSpPr>
          <p:nvPr/>
        </p:nvSpPr>
        <p:spPr bwMode="auto">
          <a:xfrm>
            <a:off x="0" y="6211888"/>
            <a:ext cx="9144000" cy="6461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i="1">
                <a:solidFill>
                  <a:schemeClr val="tx1"/>
                </a:solidFill>
                <a:latin typeface="Baby Kruffy"/>
                <a:cs typeface="Arial" pitchFamily="34" charset="0"/>
              </a:defRPr>
            </a:lvl1pPr>
            <a:lvl2pPr marL="742950" indent="-285750" eaLnBrk="0" hangingPunct="0">
              <a:defRPr sz="3200" b="1" i="1">
                <a:solidFill>
                  <a:schemeClr val="tx1"/>
                </a:solidFill>
                <a:latin typeface="Baby Kruffy"/>
                <a:cs typeface="Arial" pitchFamily="34" charset="0"/>
              </a:defRPr>
            </a:lvl2pPr>
            <a:lvl3pPr marL="1143000" indent="-228600" eaLnBrk="0" hangingPunct="0">
              <a:defRPr sz="3200" b="1" i="1">
                <a:solidFill>
                  <a:schemeClr val="tx1"/>
                </a:solidFill>
                <a:latin typeface="Baby Kruffy"/>
                <a:cs typeface="Arial" pitchFamily="34" charset="0"/>
              </a:defRPr>
            </a:lvl3pPr>
            <a:lvl4pPr marL="1600200" indent="-228600" eaLnBrk="0" hangingPunct="0">
              <a:defRPr sz="3200" b="1" i="1">
                <a:solidFill>
                  <a:schemeClr val="tx1"/>
                </a:solidFill>
                <a:latin typeface="Baby Kruffy"/>
                <a:cs typeface="Arial" pitchFamily="34" charset="0"/>
              </a:defRPr>
            </a:lvl4pPr>
            <a:lvl5pPr marL="2057400" indent="-228600" eaLnBrk="0" hangingPunct="0">
              <a:defRPr sz="3200" b="1" i="1">
                <a:solidFill>
                  <a:schemeClr val="tx1"/>
                </a:solidFill>
                <a:latin typeface="Baby Kruffy"/>
                <a:cs typeface="Arial" pitchFamily="34" charset="0"/>
              </a:defRPr>
            </a:lvl5pPr>
            <a:lvl6pPr marL="2514600" indent="-228600" eaLnBrk="0" fontAlgn="base" hangingPunct="0">
              <a:spcBef>
                <a:spcPct val="0"/>
              </a:spcBef>
              <a:spcAft>
                <a:spcPct val="0"/>
              </a:spcAft>
              <a:defRPr sz="3200" b="1" i="1">
                <a:solidFill>
                  <a:schemeClr val="tx1"/>
                </a:solidFill>
                <a:latin typeface="Baby Kruffy"/>
                <a:cs typeface="Arial" pitchFamily="34" charset="0"/>
              </a:defRPr>
            </a:lvl6pPr>
            <a:lvl7pPr marL="2971800" indent="-228600" eaLnBrk="0" fontAlgn="base" hangingPunct="0">
              <a:spcBef>
                <a:spcPct val="0"/>
              </a:spcBef>
              <a:spcAft>
                <a:spcPct val="0"/>
              </a:spcAft>
              <a:defRPr sz="3200" b="1" i="1">
                <a:solidFill>
                  <a:schemeClr val="tx1"/>
                </a:solidFill>
                <a:latin typeface="Baby Kruffy"/>
                <a:cs typeface="Arial" pitchFamily="34" charset="0"/>
              </a:defRPr>
            </a:lvl7pPr>
            <a:lvl8pPr marL="3429000" indent="-228600" eaLnBrk="0" fontAlgn="base" hangingPunct="0">
              <a:spcBef>
                <a:spcPct val="0"/>
              </a:spcBef>
              <a:spcAft>
                <a:spcPct val="0"/>
              </a:spcAft>
              <a:defRPr sz="3200" b="1" i="1">
                <a:solidFill>
                  <a:schemeClr val="tx1"/>
                </a:solidFill>
                <a:latin typeface="Baby Kruffy"/>
                <a:cs typeface="Arial" pitchFamily="34" charset="0"/>
              </a:defRPr>
            </a:lvl8pPr>
            <a:lvl9pPr marL="3886200" indent="-228600" eaLnBrk="0" fontAlgn="base" hangingPunct="0">
              <a:spcBef>
                <a:spcPct val="0"/>
              </a:spcBef>
              <a:spcAft>
                <a:spcPct val="0"/>
              </a:spcAft>
              <a:defRPr sz="3200" b="1" i="1">
                <a:solidFill>
                  <a:schemeClr val="tx1"/>
                </a:solidFill>
                <a:latin typeface="Baby Kruffy"/>
                <a:cs typeface="Arial" pitchFamily="34" charset="0"/>
              </a:defRPr>
            </a:lvl9pPr>
          </a:lstStyle>
          <a:p>
            <a:pPr algn="ctr" eaLnBrk="1" hangingPunct="1"/>
            <a:r>
              <a:rPr lang="en-US" altLang="en-US" sz="3600" i="0">
                <a:solidFill>
                  <a:schemeClr val="bg1"/>
                </a:solidFill>
                <a:latin typeface="Times New Roman" pitchFamily="18" charset="0"/>
              </a:rPr>
              <a:t> OSI Model</a:t>
            </a:r>
          </a:p>
        </p:txBody>
      </p:sp>
    </p:spTree>
    <p:extLst>
      <p:ext uri="{BB962C8B-B14F-4D97-AF65-F5344CB8AC3E}">
        <p14:creationId xmlns:p14="http://schemas.microsoft.com/office/powerpoint/2010/main" val="1492775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1143000"/>
          </a:xfrm>
        </p:spPr>
        <p:txBody>
          <a:bodyPr>
            <a:normAutofit/>
          </a:bodyPr>
          <a:lstStyle/>
          <a:p>
            <a:r>
              <a:rPr lang="en-US" b="1" dirty="0"/>
              <a:t>Standards Organizations</a:t>
            </a:r>
            <a:endParaRPr lang="en-US" dirty="0"/>
          </a:p>
        </p:txBody>
      </p:sp>
      <p:sp>
        <p:nvSpPr>
          <p:cNvPr id="3" name="Content Placeholder 2"/>
          <p:cNvSpPr>
            <a:spLocks noGrp="1"/>
          </p:cNvSpPr>
          <p:nvPr>
            <p:ph idx="1"/>
          </p:nvPr>
        </p:nvSpPr>
        <p:spPr>
          <a:xfrm>
            <a:off x="381000" y="1371600"/>
            <a:ext cx="8763000" cy="2590800"/>
          </a:xfrm>
        </p:spPr>
        <p:txBody>
          <a:bodyPr>
            <a:normAutofit/>
          </a:bodyPr>
          <a:lstStyle/>
          <a:p>
            <a:pPr marL="0" indent="0">
              <a:buNone/>
            </a:pPr>
            <a:r>
              <a:rPr lang="en-US" sz="3100" dirty="0">
                <a:solidFill>
                  <a:srgbClr val="FF0000"/>
                </a:solidFill>
              </a:rPr>
              <a:t>Institute of Electrical and Electronics Engineers (</a:t>
            </a:r>
            <a:r>
              <a:rPr lang="en-US" sz="3100" b="1" dirty="0">
                <a:solidFill>
                  <a:srgbClr val="FF0000"/>
                </a:solidFill>
              </a:rPr>
              <a:t>IEEE</a:t>
            </a:r>
            <a:r>
              <a:rPr lang="en-US" sz="3100" dirty="0">
                <a:solidFill>
                  <a:srgbClr val="FF0000"/>
                </a:solidFill>
              </a:rPr>
              <a:t>) </a:t>
            </a:r>
          </a:p>
          <a:p>
            <a:r>
              <a:rPr lang="en-US" sz="2400" dirty="0"/>
              <a:t>Create standards for compatibility and coexistence between networking equipment</a:t>
            </a:r>
          </a:p>
          <a:p>
            <a:pPr lvl="1"/>
            <a:r>
              <a:rPr lang="en-US" sz="2000" dirty="0"/>
              <a:t>Not just wireless networking equipment</a:t>
            </a:r>
          </a:p>
          <a:p>
            <a:r>
              <a:rPr lang="en-US" sz="2400" dirty="0"/>
              <a:t>Mission is to “</a:t>
            </a:r>
            <a:r>
              <a:rPr lang="en-US" sz="2400" dirty="0">
                <a:solidFill>
                  <a:schemeClr val="accent4"/>
                </a:solidFill>
              </a:rPr>
              <a:t>foster technological innovation and excellence for the benefit of humanity</a:t>
            </a:r>
            <a:r>
              <a:rPr lang="en-US" sz="2400" dirty="0"/>
              <a:t>.” </a:t>
            </a:r>
          </a:p>
        </p:txBody>
      </p:sp>
      <p:sp>
        <p:nvSpPr>
          <p:cNvPr id="4" name="AutoShape 2" descr="Image result for International Organization for Standardization (ISO)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International Organization for Standardization (ISO)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Image result for ieee"/>
          <p:cNvSpPr>
            <a:spLocks noChangeAspect="1" noChangeArrowheads="1"/>
          </p:cNvSpPr>
          <p:nvPr/>
        </p:nvSpPr>
        <p:spPr bwMode="auto">
          <a:xfrm>
            <a:off x="155575" y="-212725"/>
            <a:ext cx="1438275" cy="457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24" name="Picture 8" descr="Image result for iee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1471" y="4267200"/>
            <a:ext cx="3673929"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860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2393</Words>
  <Application>Microsoft Office PowerPoint</Application>
  <PresentationFormat>On-screen Show (4:3)</PresentationFormat>
  <Paragraphs>144</Paragraphs>
  <Slides>26</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Office Theme</vt:lpstr>
      <vt:lpstr>PowerPoint Presentation</vt:lpstr>
      <vt:lpstr>Outine</vt:lpstr>
      <vt:lpstr>Learning Outcomes</vt:lpstr>
      <vt:lpstr>Standards Organizations</vt:lpstr>
      <vt:lpstr>Standards Organizations</vt:lpstr>
      <vt:lpstr>PowerPoint Presentation</vt:lpstr>
      <vt:lpstr>Standards Organizations</vt:lpstr>
      <vt:lpstr>Standards Organizations</vt:lpstr>
      <vt:lpstr>Standards Organizations</vt:lpstr>
      <vt:lpstr>PowerPoint Presentation</vt:lpstr>
      <vt:lpstr>Standards Organizations</vt:lpstr>
      <vt:lpstr>PowerPoint Presentation</vt:lpstr>
      <vt:lpstr> 802.11 Networking Basics </vt:lpstr>
      <vt:lpstr>802.11 Security Basics</vt:lpstr>
      <vt:lpstr>802.11 Security Basics</vt:lpstr>
      <vt:lpstr>802.11 Security Basics</vt:lpstr>
      <vt:lpstr>PowerPoint Presentation</vt:lpstr>
      <vt:lpstr>802.11 Security Basics</vt:lpstr>
      <vt:lpstr>802.11 Security Basics</vt:lpstr>
      <vt:lpstr>802.11 Security Basics</vt:lpstr>
      <vt:lpstr>802.11 Security Basics</vt:lpstr>
      <vt:lpstr>802.11 Security Basics</vt:lpstr>
      <vt:lpstr>802.11 Security Basics</vt:lpstr>
      <vt:lpstr>802.11 Security Basics</vt:lpstr>
      <vt:lpstr>802.11 Security Basics</vt:lpstr>
      <vt:lpstr>802.11 Security History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2016-10-06T19:35:57Z</dcterms:created>
  <dcterms:modified xsi:type="dcterms:W3CDTF">2024-01-09T12:36:16Z</dcterms:modified>
</cp:coreProperties>
</file>