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8" r:id="rId4"/>
  </p:sldMasterIdLst>
  <p:notesMasterIdLst>
    <p:notesMasterId r:id="rId43"/>
  </p:notesMasterIdLst>
  <p:sldIdLst>
    <p:sldId id="312" r:id="rId5"/>
    <p:sldId id="313" r:id="rId6"/>
    <p:sldId id="314" r:id="rId7"/>
    <p:sldId id="315" r:id="rId8"/>
    <p:sldId id="326" r:id="rId9"/>
    <p:sldId id="350" r:id="rId10"/>
    <p:sldId id="351" r:id="rId11"/>
    <p:sldId id="327" r:id="rId12"/>
    <p:sldId id="328" r:id="rId13"/>
    <p:sldId id="329" r:id="rId14"/>
    <p:sldId id="330" r:id="rId15"/>
    <p:sldId id="331" r:id="rId16"/>
    <p:sldId id="347" r:id="rId17"/>
    <p:sldId id="316" r:id="rId18"/>
    <p:sldId id="317" r:id="rId19"/>
    <p:sldId id="318" r:id="rId20"/>
    <p:sldId id="319" r:id="rId21"/>
    <p:sldId id="320" r:id="rId22"/>
    <p:sldId id="321" r:id="rId23"/>
    <p:sldId id="322" r:id="rId24"/>
    <p:sldId id="325" r:id="rId25"/>
    <p:sldId id="332" r:id="rId26"/>
    <p:sldId id="323" r:id="rId27"/>
    <p:sldId id="324" r:id="rId28"/>
    <p:sldId id="333" r:id="rId29"/>
    <p:sldId id="334" r:id="rId30"/>
    <p:sldId id="341" r:id="rId31"/>
    <p:sldId id="336" r:id="rId32"/>
    <p:sldId id="337" r:id="rId33"/>
    <p:sldId id="338" r:id="rId34"/>
    <p:sldId id="335" r:id="rId35"/>
    <p:sldId id="339" r:id="rId36"/>
    <p:sldId id="343" r:id="rId37"/>
    <p:sldId id="340" r:id="rId38"/>
    <p:sldId id="342" r:id="rId39"/>
    <p:sldId id="345" r:id="rId40"/>
    <p:sldId id="348" r:id="rId41"/>
    <p:sldId id="349" r:id="rId42"/>
  </p:sldIdLst>
  <p:sldSz cx="12192000" cy="68580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598" autoAdjust="0"/>
  </p:normalViewPr>
  <p:slideViewPr>
    <p:cSldViewPr snapToGrid="0" snapToObjects="1">
      <p:cViewPr>
        <p:scale>
          <a:sx n="50" d="100"/>
          <a:sy n="50" d="100"/>
        </p:scale>
        <p:origin x="1212" y="188"/>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ah Hussein" userId="ec7de749-96cb-4ff3-b2ac-f6f7daf8d3df" providerId="ADAL" clId="{311E2615-E8D7-4BD3-97BB-E9EDE6318E27}"/>
    <pc:docChg chg="modSld">
      <pc:chgData name="Farah Hussein" userId="ec7de749-96cb-4ff3-b2ac-f6f7daf8d3df" providerId="ADAL" clId="{311E2615-E8D7-4BD3-97BB-E9EDE6318E27}" dt="2025-05-19T19:24:57.991" v="2" actId="20577"/>
      <pc:docMkLst>
        <pc:docMk/>
      </pc:docMkLst>
      <pc:sldChg chg="modSp mod">
        <pc:chgData name="Farah Hussein" userId="ec7de749-96cb-4ff3-b2ac-f6f7daf8d3df" providerId="ADAL" clId="{311E2615-E8D7-4BD3-97BB-E9EDE6318E27}" dt="2025-05-19T19:24:41.091" v="1" actId="20577"/>
        <pc:sldMkLst>
          <pc:docMk/>
          <pc:sldMk cId="2131568492" sldId="312"/>
        </pc:sldMkLst>
        <pc:spChg chg="mod">
          <ac:chgData name="Farah Hussein" userId="ec7de749-96cb-4ff3-b2ac-f6f7daf8d3df" providerId="ADAL" clId="{311E2615-E8D7-4BD3-97BB-E9EDE6318E27}" dt="2025-05-19T19:24:41.091" v="1" actId="20577"/>
          <ac:spMkLst>
            <pc:docMk/>
            <pc:sldMk cId="2131568492" sldId="312"/>
            <ac:spMk id="5" creationId="{1DCCD2E2-EDFF-E5F9-A8D1-238380493EF4}"/>
          </ac:spMkLst>
        </pc:spChg>
      </pc:sldChg>
      <pc:sldChg chg="modSp mod">
        <pc:chgData name="Farah Hussein" userId="ec7de749-96cb-4ff3-b2ac-f6f7daf8d3df" providerId="ADAL" clId="{311E2615-E8D7-4BD3-97BB-E9EDE6318E27}" dt="2025-05-19T19:24:57.991" v="2" actId="20577"/>
        <pc:sldMkLst>
          <pc:docMk/>
          <pc:sldMk cId="864517365" sldId="313"/>
        </pc:sldMkLst>
        <pc:spChg chg="mod">
          <ac:chgData name="Farah Hussein" userId="ec7de749-96cb-4ff3-b2ac-f6f7daf8d3df" providerId="ADAL" clId="{311E2615-E8D7-4BD3-97BB-E9EDE6318E27}" dt="2025-05-19T19:24:57.991" v="2" actId="20577"/>
          <ac:spMkLst>
            <pc:docMk/>
            <pc:sldMk cId="864517365" sldId="313"/>
            <ac:spMk id="3" creationId="{3F539178-FE64-D499-6F87-6AECC0EDF22B}"/>
          </ac:spMkLst>
        </pc:spChg>
      </pc:sldChg>
    </pc:docChg>
  </pc:docChgLst>
  <pc:docChgLst>
    <pc:chgData name="Farah Hussein" userId="ec7de749-96cb-4ff3-b2ac-f6f7daf8d3df" providerId="ADAL" clId="{92C019D9-DE09-4F6F-B240-480E4D422E0E}"/>
    <pc:docChg chg="custSel delSld modSld">
      <pc:chgData name="Farah Hussein" userId="ec7de749-96cb-4ff3-b2ac-f6f7daf8d3df" providerId="ADAL" clId="{92C019D9-DE09-4F6F-B240-480E4D422E0E}" dt="2024-05-21T17:22:53.139" v="22" actId="47"/>
      <pc:docMkLst>
        <pc:docMk/>
      </pc:docMkLst>
      <pc:sldChg chg="addSp delSp modSp mod">
        <pc:chgData name="Farah Hussein" userId="ec7de749-96cb-4ff3-b2ac-f6f7daf8d3df" providerId="ADAL" clId="{92C019D9-DE09-4F6F-B240-480E4D422E0E}" dt="2024-05-20T15:31:44.699" v="8" actId="14100"/>
        <pc:sldMkLst>
          <pc:docMk/>
          <pc:sldMk cId="2131568492" sldId="312"/>
        </pc:sldMkLst>
      </pc:sldChg>
      <pc:sldChg chg="modSp mod">
        <pc:chgData name="Farah Hussein" userId="ec7de749-96cb-4ff3-b2ac-f6f7daf8d3df" providerId="ADAL" clId="{92C019D9-DE09-4F6F-B240-480E4D422E0E}" dt="2024-05-20T15:32:33.899" v="20" actId="13926"/>
        <pc:sldMkLst>
          <pc:docMk/>
          <pc:sldMk cId="2600444328" sldId="314"/>
        </pc:sldMkLst>
      </pc:sldChg>
      <pc:sldChg chg="del">
        <pc:chgData name="Farah Hussein" userId="ec7de749-96cb-4ff3-b2ac-f6f7daf8d3df" providerId="ADAL" clId="{92C019D9-DE09-4F6F-B240-480E4D422E0E}" dt="2024-05-21T17:22:44.533" v="21" actId="47"/>
        <pc:sldMkLst>
          <pc:docMk/>
          <pc:sldMk cId="3010657649" sldId="344"/>
        </pc:sldMkLst>
      </pc:sldChg>
      <pc:sldChg chg="del">
        <pc:chgData name="Farah Hussein" userId="ec7de749-96cb-4ff3-b2ac-f6f7daf8d3df" providerId="ADAL" clId="{92C019D9-DE09-4F6F-B240-480E4D422E0E}" dt="2024-05-21T17:22:53.139" v="22" actId="47"/>
        <pc:sldMkLst>
          <pc:docMk/>
          <pc:sldMk cId="3259440459" sldId="34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7875" y="1200150"/>
            <a:ext cx="5759450" cy="3240088"/>
          </a:xfrm>
          <a:prstGeom prst="rect">
            <a:avLst/>
          </a:prstGeom>
          <a:noFill/>
          <a:ln w="12700">
            <a:solidFill>
              <a:prstClr val="black"/>
            </a:solidFill>
          </a:ln>
        </p:spPr>
      </p:sp>
      <p:sp>
        <p:nvSpPr>
          <p:cNvPr id="3" name="Notes Placeholder 2"/>
          <p:cNvSpPr>
            <a:spLocks noGrp="1"/>
          </p:cNvSpPr>
          <p:nvPr>
            <p:ph type="body" idx="1"/>
          </p:nvPr>
        </p:nvSpPr>
        <p:spPr>
          <a:xfrm>
            <a:off x="731838" y="4621213"/>
            <a:ext cx="5851525" cy="3779837"/>
          </a:xfrm>
          <a:prstGeom prst="rect">
            <a:avLst/>
          </a:prstGeom>
        </p:spPr>
        <p:txBody>
          <a:bodyPr/>
          <a:lstStyle/>
          <a:p>
            <a:r>
              <a:rPr lang="en-US" dirty="0"/>
              <a:t>Hashing Algorithms</a:t>
            </a:r>
            <a:endParaRPr lang="en-CA" dirty="0"/>
          </a:p>
        </p:txBody>
      </p:sp>
    </p:spTree>
    <p:extLst>
      <p:ext uri="{BB962C8B-B14F-4D97-AF65-F5344CB8AC3E}">
        <p14:creationId xmlns:p14="http://schemas.microsoft.com/office/powerpoint/2010/main" val="25073041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dirty="0"/>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smtClean="0"/>
              <a:pPr/>
              <a:t>‹#›</a:t>
            </a:fld>
            <a:endParaRPr lang="en-US" dirty="0"/>
          </a:p>
        </p:txBody>
      </p:sp>
      <p:sp>
        <p:nvSpPr>
          <p:cNvPr id="7" name="Freeform: Shape 6">
            <a:extLst>
              <a:ext uri="{FF2B5EF4-FFF2-40B4-BE49-F238E27FC236}">
                <a16:creationId xmlns:a16="http://schemas.microsoft.com/office/drawing/2014/main" id="{B979E7DA-EED5-C00A-E64E-EFD0E571585A}"/>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7" name="Freeform: Shape 16">
            <a:extLst>
              <a:ext uri="{FF2B5EF4-FFF2-40B4-BE49-F238E27FC236}">
                <a16:creationId xmlns:a16="http://schemas.microsoft.com/office/drawing/2014/main" id="{1DC526C5-DB94-B73F-7FFB-8C968F8B44B7}"/>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4048871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839025262"/>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2786622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6413524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712784356"/>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478668619"/>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68069199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924081881"/>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8594793"/>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94354177"/>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0" name="Freeform: Shape 9">
            <a:extLst>
              <a:ext uri="{FF2B5EF4-FFF2-40B4-BE49-F238E27FC236}">
                <a16:creationId xmlns:a16="http://schemas.microsoft.com/office/drawing/2014/main" id="{7E3BE297-C9F9-E36C-C395-A918ED0B7A7E}"/>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25FDF4EB-2EA6-0289-5CA9-0F46EF827ED3}"/>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1" name="Freeform: Shape 20">
            <a:extLst>
              <a:ext uri="{FF2B5EF4-FFF2-40B4-BE49-F238E27FC236}">
                <a16:creationId xmlns:a16="http://schemas.microsoft.com/office/drawing/2014/main" id="{E1D00218-F190-7563-CCE1-8BDA07567047}"/>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21">
            <a:extLst>
              <a:ext uri="{FF2B5EF4-FFF2-40B4-BE49-F238E27FC236}">
                <a16:creationId xmlns:a16="http://schemas.microsoft.com/office/drawing/2014/main" id="{A181CEEB-83B6-A7F0-1514-882D496FF872}"/>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2AF6ADF-12E8-ADC8-FFAC-85E9B2DE3E2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4" name="Freeform: Shape 23">
            <a:extLst>
              <a:ext uri="{FF2B5EF4-FFF2-40B4-BE49-F238E27FC236}">
                <a16:creationId xmlns:a16="http://schemas.microsoft.com/office/drawing/2014/main" id="{BEAD82F0-531A-55DD-7803-09DF78C524EA}"/>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Tree>
    <p:extLst>
      <p:ext uri="{BB962C8B-B14F-4D97-AF65-F5344CB8AC3E}">
        <p14:creationId xmlns:p14="http://schemas.microsoft.com/office/powerpoint/2010/main" val="166118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801363630"/>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
        <p:nvSpPr>
          <p:cNvPr id="10" name="Image 0" descr="preencoded.png">
            <a:extLst>
              <a:ext uri="{FF2B5EF4-FFF2-40B4-BE49-F238E27FC236}">
                <a16:creationId xmlns:a16="http://schemas.microsoft.com/office/drawing/2014/main" id="{E500269B-028E-C871-C4E1-D0D431DD0C92}"/>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80E43CCA-9CD6-B2EB-C466-4E085DDE0D75}"/>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2" name="Image 5" descr="preencoded.png">
            <a:extLst>
              <a:ext uri="{FF2B5EF4-FFF2-40B4-BE49-F238E27FC236}">
                <a16:creationId xmlns:a16="http://schemas.microsoft.com/office/drawing/2014/main" id="{84404451-4B3C-E108-FE55-4F852AF42D7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3" name="Image 6" descr="preencoded.png">
            <a:extLst>
              <a:ext uri="{FF2B5EF4-FFF2-40B4-BE49-F238E27FC236}">
                <a16:creationId xmlns:a16="http://schemas.microsoft.com/office/drawing/2014/main" id="{418FDA24-B0C2-0E98-D458-B8644DE833CE}"/>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Tree>
    <p:extLst>
      <p:ext uri="{BB962C8B-B14F-4D97-AF65-F5344CB8AC3E}">
        <p14:creationId xmlns:p14="http://schemas.microsoft.com/office/powerpoint/2010/main" val="33975873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
        <p:nvSpPr>
          <p:cNvPr id="6" name="Freeform: Shape 5">
            <a:extLst>
              <a:ext uri="{FF2B5EF4-FFF2-40B4-BE49-F238E27FC236}">
                <a16:creationId xmlns:a16="http://schemas.microsoft.com/office/drawing/2014/main" id="{98317A35-D2F1-CDD7-3B4A-A95846DBBE45}"/>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93D58E0F-F7E2-F810-2901-353C6712B21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19431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
        <p:nvSpPr>
          <p:cNvPr id="5" name="Freeform: Shape 4">
            <a:extLst>
              <a:ext uri="{FF2B5EF4-FFF2-40B4-BE49-F238E27FC236}">
                <a16:creationId xmlns:a16="http://schemas.microsoft.com/office/drawing/2014/main" id="{B8E85C98-1B1D-E887-5373-46D3F01DA443}"/>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5">
            <a:extLst>
              <a:ext uri="{FF2B5EF4-FFF2-40B4-BE49-F238E27FC236}">
                <a16:creationId xmlns:a16="http://schemas.microsoft.com/office/drawing/2014/main" id="{335065C3-51CD-AD37-7B68-8DC861ED02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928106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Freeform: Shape 10">
            <a:extLst>
              <a:ext uri="{FF2B5EF4-FFF2-40B4-BE49-F238E27FC236}">
                <a16:creationId xmlns:a16="http://schemas.microsoft.com/office/drawing/2014/main" id="{C0DF8B0B-2A80-AE07-3BD4-37DDEC82CE18}"/>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35139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5/19/2025</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
        <p:nvSpPr>
          <p:cNvPr id="11" name="Freeform: Shape 10">
            <a:extLst>
              <a:ext uri="{FF2B5EF4-FFF2-40B4-BE49-F238E27FC236}">
                <a16:creationId xmlns:a16="http://schemas.microsoft.com/office/drawing/2014/main" id="{5ECA67AC-6683-FD90-E8DD-186969F0DA3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849498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2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B61BEF0D-F0BB-DE4B-95CE-6DB70DBA9567}" type="datetimeFigureOut">
              <a:rPr lang="en-US" smtClean="0"/>
              <a:pPr/>
              <a:t>5/19/2025</a:t>
            </a:fld>
            <a:endParaRPr lang="en-US" dirty="0"/>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dirty="0"/>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500148942"/>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 id="2147483663" r:id="rId18"/>
    <p:sldLayoutId id="2147483664" r:id="rId19"/>
    <p:sldLayoutId id="2147483668" r:id="rId20"/>
    <p:sldLayoutId id="2147483669" r:id="rId21"/>
    <p:sldLayoutId id="2147483673" r:id="rId22"/>
    <p:sldLayoutId id="2147483670" r:id="rId23"/>
    <p:sldLayoutId id="2147483671" r:id="rId24"/>
    <p:sldLayoutId id="2147483655" r:id="rId25"/>
    <p:sldLayoutId id="2147483674" r:id="rId26"/>
    <p:sldLayoutId id="2147483654" r:id="rId27"/>
  </p:sldLayoutIdLst>
  <p:hf hd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andas.pydata.org/docs/reference/api/pandas.DataFrame.dropna.html"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501649" y="317719"/>
            <a:ext cx="11188702" cy="2677648"/>
          </a:xfrm>
        </p:spPr>
        <p:txBody>
          <a:bodyPr/>
          <a:lstStyle/>
          <a:p>
            <a:pPr algn="ctr"/>
            <a:r>
              <a:rPr lang="en-US" dirty="0">
                <a:solidFill>
                  <a:schemeClr val="accent1">
                    <a:lumMod val="75000"/>
                  </a:schemeClr>
                </a:solidFill>
              </a:rPr>
              <a:t>Data Preparation</a:t>
            </a:r>
            <a:br>
              <a:rPr lang="en-US" dirty="0">
                <a:solidFill>
                  <a:schemeClr val="accent1">
                    <a:lumMod val="75000"/>
                  </a:schemeClr>
                </a:solidFill>
              </a:rPr>
            </a:br>
            <a:r>
              <a:rPr lang="en-US" sz="2000" dirty="0">
                <a:solidFill>
                  <a:schemeClr val="accent1">
                    <a:lumMod val="75000"/>
                  </a:schemeClr>
                </a:solidFill>
              </a:rPr>
              <a:t>Data Quantization, Missing Values, Outliers</a:t>
            </a:r>
            <a:endParaRPr lang="en-US" dirty="0">
              <a:solidFill>
                <a:schemeClr val="accent1">
                  <a:lumMod val="75000"/>
                </a:schemeClr>
              </a:solidFill>
            </a:endParaRPr>
          </a:p>
        </p:txBody>
      </p:sp>
      <p:sp>
        <p:nvSpPr>
          <p:cNvPr id="5" name="Subtitle 4">
            <a:extLst>
              <a:ext uri="{FF2B5EF4-FFF2-40B4-BE49-F238E27FC236}">
                <a16:creationId xmlns:a16="http://schemas.microsoft.com/office/drawing/2014/main" id="{1DCCD2E2-EDFF-E5F9-A8D1-238380493EF4}"/>
              </a:ext>
            </a:extLst>
          </p:cNvPr>
          <p:cNvSpPr>
            <a:spLocks noGrp="1"/>
          </p:cNvSpPr>
          <p:nvPr>
            <p:ph type="subTitle" idx="1"/>
          </p:nvPr>
        </p:nvSpPr>
        <p:spPr>
          <a:xfrm>
            <a:off x="1882065" y="4777380"/>
            <a:ext cx="8098547" cy="861420"/>
          </a:xfrm>
        </p:spPr>
        <p:txBody>
          <a:bodyPr/>
          <a:lstStyle/>
          <a:p>
            <a:r>
              <a:rPr lang="en-CA" dirty="0"/>
              <a:t>Week3</a:t>
            </a:r>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C73AE-4AE5-AA2D-19C2-77207931492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5A2C1EE-957E-0BB9-F396-C3413F1AC93A}"/>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783AB7E7-8490-2486-F460-7714E095E6E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339FAA1-5DDE-A0BE-A2D9-BC1F974BB3D9}"/>
              </a:ext>
            </a:extLst>
          </p:cNvPr>
          <p:cNvSpPr>
            <a:spLocks noGrp="1"/>
          </p:cNvSpPr>
          <p:nvPr>
            <p:ph type="sldNum" sz="quarter" idx="12"/>
          </p:nvPr>
        </p:nvSpPr>
        <p:spPr/>
        <p:txBody>
          <a:bodyPr/>
          <a:lstStyle/>
          <a:p>
            <a:fld id="{48F63A3B-78C7-47BE-AE5E-E10140E04643}" type="slidenum">
              <a:rPr lang="en-US" smtClean="0"/>
              <a:pPr/>
              <a:t>10</a:t>
            </a:fld>
            <a:endParaRPr lang="en-US" dirty="0"/>
          </a:p>
        </p:txBody>
      </p:sp>
      <p:pic>
        <p:nvPicPr>
          <p:cNvPr id="7" name="Picture 6">
            <a:extLst>
              <a:ext uri="{FF2B5EF4-FFF2-40B4-BE49-F238E27FC236}">
                <a16:creationId xmlns:a16="http://schemas.microsoft.com/office/drawing/2014/main" id="{915CFD39-1596-9703-ACA7-C7D27F5AD3FA}"/>
              </a:ext>
            </a:extLst>
          </p:cNvPr>
          <p:cNvPicPr>
            <a:picLocks noChangeAspect="1"/>
          </p:cNvPicPr>
          <p:nvPr/>
        </p:nvPicPr>
        <p:blipFill>
          <a:blip r:embed="rId2"/>
          <a:stretch>
            <a:fillRect/>
          </a:stretch>
        </p:blipFill>
        <p:spPr>
          <a:xfrm>
            <a:off x="2275633" y="1063416"/>
            <a:ext cx="6287342" cy="4755228"/>
          </a:xfrm>
          <a:prstGeom prst="rect">
            <a:avLst/>
          </a:prstGeom>
        </p:spPr>
      </p:pic>
    </p:spTree>
    <p:extLst>
      <p:ext uri="{BB962C8B-B14F-4D97-AF65-F5344CB8AC3E}">
        <p14:creationId xmlns:p14="http://schemas.microsoft.com/office/powerpoint/2010/main" val="3688739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BBD37-9B06-9E3F-0CA2-A0D9E24C0245}"/>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F8E0B93D-4811-E204-896D-0AD8C74B5CFA}"/>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95E9DBA9-DB78-C095-B19C-C35071E6C1F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7764E2-26BF-170D-AC79-F812F04DD38F}"/>
              </a:ext>
            </a:extLst>
          </p:cNvPr>
          <p:cNvSpPr>
            <a:spLocks noGrp="1"/>
          </p:cNvSpPr>
          <p:nvPr>
            <p:ph type="sldNum" sz="quarter" idx="12"/>
          </p:nvPr>
        </p:nvSpPr>
        <p:spPr/>
        <p:txBody>
          <a:bodyPr/>
          <a:lstStyle/>
          <a:p>
            <a:fld id="{48F63A3B-78C7-47BE-AE5E-E10140E04643}" type="slidenum">
              <a:rPr lang="en-US" smtClean="0"/>
              <a:pPr/>
              <a:t>11</a:t>
            </a:fld>
            <a:endParaRPr lang="en-US" dirty="0"/>
          </a:p>
        </p:txBody>
      </p:sp>
      <p:pic>
        <p:nvPicPr>
          <p:cNvPr id="7" name="Picture 6">
            <a:extLst>
              <a:ext uri="{FF2B5EF4-FFF2-40B4-BE49-F238E27FC236}">
                <a16:creationId xmlns:a16="http://schemas.microsoft.com/office/drawing/2014/main" id="{D22FC400-2E34-F5F2-5C70-05265F515726}"/>
              </a:ext>
            </a:extLst>
          </p:cNvPr>
          <p:cNvPicPr>
            <a:picLocks noChangeAspect="1"/>
          </p:cNvPicPr>
          <p:nvPr/>
        </p:nvPicPr>
        <p:blipFill>
          <a:blip r:embed="rId2"/>
          <a:stretch>
            <a:fillRect/>
          </a:stretch>
        </p:blipFill>
        <p:spPr>
          <a:xfrm>
            <a:off x="1495426" y="1348710"/>
            <a:ext cx="8710156" cy="4829175"/>
          </a:xfrm>
          <a:prstGeom prst="rect">
            <a:avLst/>
          </a:prstGeom>
        </p:spPr>
      </p:pic>
    </p:spTree>
    <p:extLst>
      <p:ext uri="{BB962C8B-B14F-4D97-AF65-F5344CB8AC3E}">
        <p14:creationId xmlns:p14="http://schemas.microsoft.com/office/powerpoint/2010/main" val="8681347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E23DD-9E38-B67A-E229-EBBFFCD4946C}"/>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A8F042E9-37BD-017D-6B8E-BEAEA83411C8}"/>
              </a:ext>
            </a:extLst>
          </p:cNvPr>
          <p:cNvSpPr>
            <a:spLocks noGrp="1"/>
          </p:cNvSpPr>
          <p:nvPr>
            <p:ph idx="1"/>
          </p:nvPr>
        </p:nvSpPr>
        <p:spPr/>
        <p:txBody>
          <a:bodyPr/>
          <a:lstStyle/>
          <a:p>
            <a:r>
              <a:rPr lang="en-US" dirty="0"/>
              <a:t>Exercise: Use one-hot to quantize the value of </a:t>
            </a:r>
            <a:r>
              <a:rPr lang="en-US" dirty="0" err="1"/>
              <a:t>attack_complexity</a:t>
            </a:r>
            <a:r>
              <a:rPr lang="en-US" dirty="0"/>
              <a:t> in </a:t>
            </a:r>
            <a:r>
              <a:rPr lang="en-US" dirty="0" err="1"/>
              <a:t>nvd</a:t>
            </a:r>
            <a:r>
              <a:rPr lang="en-US" dirty="0"/>
              <a:t> vulnerability dataset.</a:t>
            </a:r>
            <a:endParaRPr lang="en-CA" dirty="0"/>
          </a:p>
        </p:txBody>
      </p:sp>
      <p:sp>
        <p:nvSpPr>
          <p:cNvPr id="4" name="Footer Placeholder 3">
            <a:extLst>
              <a:ext uri="{FF2B5EF4-FFF2-40B4-BE49-F238E27FC236}">
                <a16:creationId xmlns:a16="http://schemas.microsoft.com/office/drawing/2014/main" id="{A14923CE-7272-DEBD-2233-EFAF4D8735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13ABD1D-6631-FE2F-D9FE-368240C4F39E}"/>
              </a:ext>
            </a:extLst>
          </p:cNvPr>
          <p:cNvSpPr>
            <a:spLocks noGrp="1"/>
          </p:cNvSpPr>
          <p:nvPr>
            <p:ph type="sldNum" sz="quarter" idx="12"/>
          </p:nvPr>
        </p:nvSpPr>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980154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5B239-C182-4378-9123-7974E612F533}"/>
              </a:ext>
            </a:extLst>
          </p:cNvPr>
          <p:cNvSpPr>
            <a:spLocks noGrp="1"/>
          </p:cNvSpPr>
          <p:nvPr>
            <p:ph type="title"/>
          </p:nvPr>
        </p:nvSpPr>
        <p:spPr/>
        <p:txBody>
          <a:bodyPr/>
          <a:lstStyle/>
          <a:p>
            <a:r>
              <a:rPr lang="en-US" dirty="0"/>
              <a:t>Question</a:t>
            </a:r>
            <a:endParaRPr lang="en-CA" dirty="0"/>
          </a:p>
        </p:txBody>
      </p:sp>
      <p:sp>
        <p:nvSpPr>
          <p:cNvPr id="3" name="Content Placeholder 2">
            <a:extLst>
              <a:ext uri="{FF2B5EF4-FFF2-40B4-BE49-F238E27FC236}">
                <a16:creationId xmlns:a16="http://schemas.microsoft.com/office/drawing/2014/main" id="{D57AB28C-22EE-9CDF-4384-ECBDF53683E7}"/>
              </a:ext>
            </a:extLst>
          </p:cNvPr>
          <p:cNvSpPr>
            <a:spLocks noGrp="1"/>
          </p:cNvSpPr>
          <p:nvPr>
            <p:ph idx="1"/>
          </p:nvPr>
        </p:nvSpPr>
        <p:spPr/>
        <p:txBody>
          <a:bodyPr/>
          <a:lstStyle/>
          <a:p>
            <a:r>
              <a:rPr lang="en-US" dirty="0"/>
              <a:t>Among the various algorithms you have learned in the field of security, can you remember a method that can be employed for quantizing, which involves mapping strings to numbers?</a:t>
            </a:r>
          </a:p>
          <a:p>
            <a:r>
              <a:rPr lang="en-US" dirty="0"/>
              <a:t>https://en.wikipedia.org/wiki/Feature_hashing</a:t>
            </a:r>
          </a:p>
        </p:txBody>
      </p:sp>
      <p:sp>
        <p:nvSpPr>
          <p:cNvPr id="4" name="Footer Placeholder 3">
            <a:extLst>
              <a:ext uri="{FF2B5EF4-FFF2-40B4-BE49-F238E27FC236}">
                <a16:creationId xmlns:a16="http://schemas.microsoft.com/office/drawing/2014/main" id="{A4A0E571-1528-C936-FA6B-DC0A4A6B6BD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A10C956-5545-257F-0CF9-6B8C2AB6055D}"/>
              </a:ext>
            </a:extLst>
          </p:cNvPr>
          <p:cNvSpPr>
            <a:spLocks noGrp="1"/>
          </p:cNvSpPr>
          <p:nvPr>
            <p:ph type="sldNum" sz="quarter" idx="12"/>
          </p:nvPr>
        </p:nvSpPr>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935311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39B92-9009-291B-2C82-398A809C4891}"/>
              </a:ext>
            </a:extLst>
          </p:cNvPr>
          <p:cNvSpPr>
            <a:spLocks noGrp="1"/>
          </p:cNvSpPr>
          <p:nvPr>
            <p:ph type="title"/>
          </p:nvPr>
        </p:nvSpPr>
        <p:spPr>
          <a:xfrm>
            <a:off x="3120931" y="2517389"/>
            <a:ext cx="4351023" cy="2283824"/>
          </a:xfrm>
        </p:spPr>
        <p:txBody>
          <a:bodyPr/>
          <a:lstStyle/>
          <a:p>
            <a:r>
              <a:rPr lang="en-US" dirty="0">
                <a:solidFill>
                  <a:schemeClr val="tx1"/>
                </a:solidFill>
              </a:rPr>
              <a:t>Data Cleaning-Missing values</a:t>
            </a:r>
            <a:endParaRPr lang="en-CA" dirty="0">
              <a:solidFill>
                <a:schemeClr val="tx1"/>
              </a:solidFill>
            </a:endParaRPr>
          </a:p>
        </p:txBody>
      </p:sp>
      <p:sp>
        <p:nvSpPr>
          <p:cNvPr id="4" name="Footer Placeholder 3">
            <a:extLst>
              <a:ext uri="{FF2B5EF4-FFF2-40B4-BE49-F238E27FC236}">
                <a16:creationId xmlns:a16="http://schemas.microsoft.com/office/drawing/2014/main" id="{32390C2A-44C7-14F3-C7CF-AD6F7678A18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3CC0719-16EB-CD54-9606-1B9A887EC581}"/>
              </a:ext>
            </a:extLst>
          </p:cNvPr>
          <p:cNvSpPr>
            <a:spLocks noGrp="1"/>
          </p:cNvSpPr>
          <p:nvPr>
            <p:ph type="sldNum" sz="quarter" idx="12"/>
          </p:nvPr>
        </p:nvSpPr>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3043931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DBC773E-04D8-3A76-BE68-59F2240B354E}"/>
              </a:ext>
            </a:extLst>
          </p:cNvPr>
          <p:cNvSpPr>
            <a:spLocks noGrp="1"/>
          </p:cNvSpPr>
          <p:nvPr>
            <p:ph type="title"/>
          </p:nvPr>
        </p:nvSpPr>
        <p:spPr/>
        <p:txBody>
          <a:bodyPr/>
          <a:lstStyle/>
          <a:p>
            <a:r>
              <a:rPr lang="en-US" dirty="0"/>
              <a:t>What is missing values</a:t>
            </a:r>
            <a:endParaRPr lang="en-CA" dirty="0"/>
          </a:p>
        </p:txBody>
      </p:sp>
      <p:sp>
        <p:nvSpPr>
          <p:cNvPr id="7" name="Content Placeholder 6">
            <a:extLst>
              <a:ext uri="{FF2B5EF4-FFF2-40B4-BE49-F238E27FC236}">
                <a16:creationId xmlns:a16="http://schemas.microsoft.com/office/drawing/2014/main" id="{6165FDDB-2C1A-FD06-6858-EB4B720C1DA7}"/>
              </a:ext>
            </a:extLst>
          </p:cNvPr>
          <p:cNvSpPr>
            <a:spLocks noGrp="1"/>
          </p:cNvSpPr>
          <p:nvPr>
            <p:ph idx="1"/>
          </p:nvPr>
        </p:nvSpPr>
        <p:spPr>
          <a:xfrm>
            <a:off x="1154955" y="2603500"/>
            <a:ext cx="4941045" cy="3416300"/>
          </a:xfrm>
        </p:spPr>
        <p:txBody>
          <a:bodyPr/>
          <a:lstStyle/>
          <a:p>
            <a:r>
              <a:rPr lang="en-US" dirty="0"/>
              <a:t>Whenever the value of a variable (feature/ column ) in a dataset is not provided.</a:t>
            </a:r>
          </a:p>
          <a:p>
            <a:r>
              <a:rPr lang="en-US" dirty="0"/>
              <a:t>In the Pandas </a:t>
            </a:r>
            <a:r>
              <a:rPr lang="en-US" dirty="0" err="1"/>
              <a:t>dataframe</a:t>
            </a:r>
            <a:r>
              <a:rPr lang="en-US" dirty="0"/>
              <a:t> it is usually represented as NAN or null.</a:t>
            </a:r>
            <a:endParaRPr lang="en-CA" dirty="0"/>
          </a:p>
        </p:txBody>
      </p:sp>
      <p:sp>
        <p:nvSpPr>
          <p:cNvPr id="4" name="Footer Placeholder 3">
            <a:extLst>
              <a:ext uri="{FF2B5EF4-FFF2-40B4-BE49-F238E27FC236}">
                <a16:creationId xmlns:a16="http://schemas.microsoft.com/office/drawing/2014/main" id="{E1B29CCC-5940-832A-CA8A-1DAA4CBAAA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033506B-A30C-1796-2519-AB6AE5C6EA8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pic>
        <p:nvPicPr>
          <p:cNvPr id="9" name="Picture 8">
            <a:extLst>
              <a:ext uri="{FF2B5EF4-FFF2-40B4-BE49-F238E27FC236}">
                <a16:creationId xmlns:a16="http://schemas.microsoft.com/office/drawing/2014/main" id="{FDE5E3F9-4D90-5F38-9BC9-933F758FF31F}"/>
              </a:ext>
            </a:extLst>
          </p:cNvPr>
          <p:cNvPicPr>
            <a:picLocks noChangeAspect="1"/>
          </p:cNvPicPr>
          <p:nvPr/>
        </p:nvPicPr>
        <p:blipFill>
          <a:blip r:embed="rId2"/>
          <a:stretch>
            <a:fillRect/>
          </a:stretch>
        </p:blipFill>
        <p:spPr>
          <a:xfrm>
            <a:off x="6096000" y="1972239"/>
            <a:ext cx="5114925" cy="4724400"/>
          </a:xfrm>
          <a:prstGeom prst="rect">
            <a:avLst/>
          </a:prstGeom>
        </p:spPr>
      </p:pic>
    </p:spTree>
    <p:extLst>
      <p:ext uri="{BB962C8B-B14F-4D97-AF65-F5344CB8AC3E}">
        <p14:creationId xmlns:p14="http://schemas.microsoft.com/office/powerpoint/2010/main" val="1073662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B5C6F-72AF-5A2B-BD71-4C6FB7B3271B}"/>
              </a:ext>
            </a:extLst>
          </p:cNvPr>
          <p:cNvSpPr>
            <a:spLocks noGrp="1"/>
          </p:cNvSpPr>
          <p:nvPr>
            <p:ph type="title"/>
          </p:nvPr>
        </p:nvSpPr>
        <p:spPr/>
        <p:txBody>
          <a:bodyPr/>
          <a:lstStyle/>
          <a:p>
            <a:r>
              <a:rPr lang="en-US" dirty="0"/>
              <a:t>How to handle missing values?</a:t>
            </a:r>
            <a:endParaRPr lang="en-CA" dirty="0"/>
          </a:p>
        </p:txBody>
      </p:sp>
      <p:sp>
        <p:nvSpPr>
          <p:cNvPr id="3" name="Content Placeholder 2">
            <a:extLst>
              <a:ext uri="{FF2B5EF4-FFF2-40B4-BE49-F238E27FC236}">
                <a16:creationId xmlns:a16="http://schemas.microsoft.com/office/drawing/2014/main" id="{E181D469-6529-31C0-A604-C45C12471C5B}"/>
              </a:ext>
            </a:extLst>
          </p:cNvPr>
          <p:cNvSpPr>
            <a:spLocks noGrp="1"/>
          </p:cNvSpPr>
          <p:nvPr>
            <p:ph idx="1"/>
          </p:nvPr>
        </p:nvSpPr>
        <p:spPr/>
        <p:txBody>
          <a:bodyPr/>
          <a:lstStyle/>
          <a:p>
            <a:r>
              <a:rPr lang="en-US" b="1" dirty="0"/>
              <a:t>Drop</a:t>
            </a:r>
            <a:r>
              <a:rPr lang="en-US" dirty="0"/>
              <a:t> the rows with missing values</a:t>
            </a:r>
          </a:p>
          <a:p>
            <a:pPr lvl="1"/>
            <a:r>
              <a:rPr lang="en-US" dirty="0"/>
              <a:t>May end up dropping a large number of rows (which in fact represent an object or an event)</a:t>
            </a:r>
            <a:endParaRPr lang="en-CA" dirty="0"/>
          </a:p>
          <a:p>
            <a:pPr lvl="1"/>
            <a:r>
              <a:rPr lang="en-CA" dirty="0" err="1"/>
              <a:t>dataframe.dropna</a:t>
            </a:r>
            <a:r>
              <a:rPr lang="en-CA" dirty="0"/>
              <a:t>()</a:t>
            </a:r>
          </a:p>
          <a:p>
            <a:pPr lvl="1"/>
            <a:r>
              <a:rPr lang="en-US" dirty="0">
                <a:hlinkClick r:id="rId2"/>
              </a:rPr>
              <a:t>https://pandas.pydata.org/docs/reference/api/pandas.DataFrame.dropna.html</a:t>
            </a:r>
            <a:endParaRPr lang="en-US" dirty="0"/>
          </a:p>
          <a:p>
            <a:r>
              <a:rPr lang="en-US" dirty="0"/>
              <a:t>Replace the missing values with an </a:t>
            </a:r>
            <a:r>
              <a:rPr lang="en-US" b="1" dirty="0"/>
              <a:t>imputed</a:t>
            </a:r>
            <a:r>
              <a:rPr lang="en-US" dirty="0"/>
              <a:t> value: an estimated value</a:t>
            </a:r>
          </a:p>
        </p:txBody>
      </p:sp>
      <p:sp>
        <p:nvSpPr>
          <p:cNvPr id="4" name="Footer Placeholder 3">
            <a:extLst>
              <a:ext uri="{FF2B5EF4-FFF2-40B4-BE49-F238E27FC236}">
                <a16:creationId xmlns:a16="http://schemas.microsoft.com/office/drawing/2014/main" id="{2E1CD4FC-9EC1-1F56-FD09-B6FA239B640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91708B-4FCE-D8BA-E253-DEA5A65E181C}"/>
              </a:ext>
            </a:extLst>
          </p:cNvPr>
          <p:cNvSpPr>
            <a:spLocks noGrp="1"/>
          </p:cNvSpPr>
          <p:nvPr>
            <p:ph type="sldNum" sz="quarter" idx="12"/>
          </p:nvPr>
        </p:nvSpPr>
        <p:spPr/>
        <p:txBody>
          <a:bodyPr/>
          <a:lstStyle/>
          <a:p>
            <a:fld id="{48F63A3B-78C7-47BE-AE5E-E10140E04643}" type="slidenum">
              <a:rPr lang="en-US" smtClean="0"/>
              <a:pPr/>
              <a:t>16</a:t>
            </a:fld>
            <a:endParaRPr lang="en-US" dirty="0"/>
          </a:p>
        </p:txBody>
      </p:sp>
    </p:spTree>
    <p:extLst>
      <p:ext uri="{BB962C8B-B14F-4D97-AF65-F5344CB8AC3E}">
        <p14:creationId xmlns:p14="http://schemas.microsoft.com/office/powerpoint/2010/main" val="379962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B8669-9682-59A4-C660-ACB7270E3FFA}"/>
              </a:ext>
            </a:extLst>
          </p:cNvPr>
          <p:cNvSpPr>
            <a:spLocks noGrp="1"/>
          </p:cNvSpPr>
          <p:nvPr>
            <p:ph type="title"/>
          </p:nvPr>
        </p:nvSpPr>
        <p:spPr/>
        <p:txBody>
          <a:bodyPr/>
          <a:lstStyle/>
          <a:p>
            <a:r>
              <a:rPr lang="en-CA" dirty="0"/>
              <a:t>Mean/median Imputation</a:t>
            </a:r>
            <a:endParaRPr lang="en-CA" dirty="0">
              <a:solidFill>
                <a:schemeClr val="bg1"/>
              </a:solidFill>
            </a:endParaRPr>
          </a:p>
        </p:txBody>
      </p:sp>
      <p:sp>
        <p:nvSpPr>
          <p:cNvPr id="3" name="Content Placeholder 2">
            <a:extLst>
              <a:ext uri="{FF2B5EF4-FFF2-40B4-BE49-F238E27FC236}">
                <a16:creationId xmlns:a16="http://schemas.microsoft.com/office/drawing/2014/main" id="{AA2A98AE-1795-865D-475D-B38DCCAE43FC}"/>
              </a:ext>
            </a:extLst>
          </p:cNvPr>
          <p:cNvSpPr>
            <a:spLocks noGrp="1"/>
          </p:cNvSpPr>
          <p:nvPr>
            <p:ph idx="1"/>
          </p:nvPr>
        </p:nvSpPr>
        <p:spPr/>
        <p:txBody>
          <a:bodyPr>
            <a:normAutofit fontScale="92500" lnSpcReduction="20000"/>
          </a:bodyPr>
          <a:lstStyle/>
          <a:p>
            <a:r>
              <a:rPr lang="en-US" dirty="0"/>
              <a:t>Replace missing values with the </a:t>
            </a:r>
            <a:r>
              <a:rPr lang="en-US" b="1" dirty="0"/>
              <a:t>mean or median </a:t>
            </a:r>
            <a:r>
              <a:rPr lang="en-US" dirty="0"/>
              <a:t>of the available values in the same column. </a:t>
            </a:r>
          </a:p>
          <a:p>
            <a:r>
              <a:rPr lang="en-US" dirty="0"/>
              <a:t>This approach assumes that the missing values are missing at </a:t>
            </a:r>
            <a:r>
              <a:rPr lang="en-US" b="1" dirty="0"/>
              <a:t>random</a:t>
            </a:r>
            <a:r>
              <a:rPr lang="en-US" dirty="0"/>
              <a:t> and that the mean or median is a representative value for the variable.</a:t>
            </a:r>
          </a:p>
          <a:p>
            <a:r>
              <a:rPr lang="en-US" dirty="0"/>
              <a:t>Find rows with missing values:</a:t>
            </a:r>
          </a:p>
          <a:p>
            <a:pPr marL="0" indent="0">
              <a:buNone/>
            </a:pPr>
            <a:r>
              <a:rPr lang="en-US" dirty="0"/>
              <a:t>	</a:t>
            </a:r>
            <a:r>
              <a:rPr lang="en-US" b="1" dirty="0" err="1"/>
              <a:t>missing_rows</a:t>
            </a:r>
            <a:r>
              <a:rPr lang="en-US" b="1" dirty="0"/>
              <a:t> = </a:t>
            </a:r>
            <a:r>
              <a:rPr lang="en-US" b="1" dirty="0" err="1"/>
              <a:t>cve_df</a:t>
            </a:r>
            <a:r>
              <a:rPr lang="en-US" b="1" dirty="0"/>
              <a:t>[</a:t>
            </a:r>
            <a:r>
              <a:rPr lang="en-US" b="1" dirty="0" err="1"/>
              <a:t>cve_df</a:t>
            </a:r>
            <a:r>
              <a:rPr lang="en-US" b="1" dirty="0"/>
              <a:t>['</a:t>
            </a:r>
            <a:r>
              <a:rPr lang="en-US" b="1" dirty="0" err="1"/>
              <a:t>column_name</a:t>
            </a:r>
            <a:r>
              <a:rPr lang="en-US" b="1" dirty="0"/>
              <a:t>'].</a:t>
            </a:r>
            <a:r>
              <a:rPr lang="en-US" b="1" dirty="0" err="1"/>
              <a:t>isnull</a:t>
            </a:r>
            <a:r>
              <a:rPr lang="en-US" b="1" dirty="0"/>
              <a:t>()]</a:t>
            </a:r>
          </a:p>
          <a:p>
            <a:r>
              <a:rPr lang="en-US" dirty="0"/>
              <a:t>Fill in the missing values with mean</a:t>
            </a:r>
          </a:p>
          <a:p>
            <a:pPr marL="0" indent="0">
              <a:buNone/>
            </a:pPr>
            <a:r>
              <a:rPr lang="en-US" dirty="0"/>
              <a:t>	</a:t>
            </a:r>
            <a:r>
              <a:rPr lang="en-US" b="1" dirty="0" err="1"/>
              <a:t>mean_value</a:t>
            </a:r>
            <a:r>
              <a:rPr lang="en-US" b="1" dirty="0"/>
              <a:t> = </a:t>
            </a:r>
            <a:r>
              <a:rPr lang="en-US" b="1" dirty="0" err="1"/>
              <a:t>df</a:t>
            </a:r>
            <a:r>
              <a:rPr lang="en-US" b="1" dirty="0"/>
              <a:t>['</a:t>
            </a:r>
            <a:r>
              <a:rPr lang="en-US" b="1" dirty="0" err="1"/>
              <a:t>column_name</a:t>
            </a:r>
            <a:r>
              <a:rPr lang="en-US" b="1" dirty="0"/>
              <a:t>'].mean()[0]</a:t>
            </a:r>
          </a:p>
          <a:p>
            <a:pPr marL="0" indent="0">
              <a:buNone/>
            </a:pPr>
            <a:r>
              <a:rPr lang="en-US" b="1" dirty="0"/>
              <a:t>        </a:t>
            </a:r>
            <a:r>
              <a:rPr lang="en-US" b="1" dirty="0" err="1"/>
              <a:t>df</a:t>
            </a:r>
            <a:r>
              <a:rPr lang="en-US" b="1" dirty="0"/>
              <a:t>['</a:t>
            </a:r>
            <a:r>
              <a:rPr lang="en-US" b="1" dirty="0" err="1"/>
              <a:t>column_name</a:t>
            </a:r>
            <a:r>
              <a:rPr lang="en-US" b="1" dirty="0"/>
              <a:t>'].</a:t>
            </a:r>
            <a:r>
              <a:rPr lang="en-US" b="1" dirty="0" err="1"/>
              <a:t>fillna</a:t>
            </a:r>
            <a:r>
              <a:rPr lang="en-US" b="1" dirty="0"/>
              <a:t>(</a:t>
            </a:r>
            <a:r>
              <a:rPr lang="en-US" b="1" dirty="0" err="1"/>
              <a:t>mean_value</a:t>
            </a:r>
            <a:r>
              <a:rPr lang="en-US" b="1" dirty="0"/>
              <a:t>, </a:t>
            </a:r>
            <a:r>
              <a:rPr lang="en-US" b="1" dirty="0" err="1"/>
              <a:t>inplace</a:t>
            </a:r>
            <a:r>
              <a:rPr lang="en-US" b="1" dirty="0"/>
              <a:t>=True)</a:t>
            </a:r>
          </a:p>
          <a:p>
            <a:r>
              <a:rPr lang="en-US" b="1" dirty="0"/>
              <a:t>Exercise</a:t>
            </a:r>
            <a:r>
              <a:rPr lang="en-US" dirty="0"/>
              <a:t>: Please refer to the module 4 notebook to practice filling in the missing </a:t>
            </a:r>
            <a:r>
              <a:rPr lang="en-US" dirty="0" err="1"/>
              <a:t>base_score</a:t>
            </a:r>
            <a:r>
              <a:rPr lang="en-US" dirty="0"/>
              <a:t> of NVD vulnerabilities with the mean value.</a:t>
            </a:r>
            <a:endParaRPr lang="en-CA" dirty="0"/>
          </a:p>
        </p:txBody>
      </p:sp>
      <p:sp>
        <p:nvSpPr>
          <p:cNvPr id="4" name="Footer Placeholder 3">
            <a:extLst>
              <a:ext uri="{FF2B5EF4-FFF2-40B4-BE49-F238E27FC236}">
                <a16:creationId xmlns:a16="http://schemas.microsoft.com/office/drawing/2014/main" id="{B959465A-8915-49AB-AAFE-65F9018EC44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279F2D-A01F-B76D-BBBB-3A369D4BBAFD}"/>
              </a:ext>
            </a:extLst>
          </p:cNvPr>
          <p:cNvSpPr>
            <a:spLocks noGrp="1"/>
          </p:cNvSpPr>
          <p:nvPr>
            <p:ph type="sldNum" sz="quarter" idx="12"/>
          </p:nvPr>
        </p:nvSpPr>
        <p:spPr/>
        <p:txBody>
          <a:bodyPr/>
          <a:lstStyle/>
          <a:p>
            <a:fld id="{48F63A3B-78C7-47BE-AE5E-E10140E04643}" type="slidenum">
              <a:rPr lang="en-US" smtClean="0"/>
              <a:pPr/>
              <a:t>17</a:t>
            </a:fld>
            <a:endParaRPr lang="en-US" dirty="0"/>
          </a:p>
        </p:txBody>
      </p:sp>
    </p:spTree>
    <p:extLst>
      <p:ext uri="{BB962C8B-B14F-4D97-AF65-F5344CB8AC3E}">
        <p14:creationId xmlns:p14="http://schemas.microsoft.com/office/powerpoint/2010/main" val="1444060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2D170-3607-A6F5-FE8B-558D19945DDB}"/>
              </a:ext>
            </a:extLst>
          </p:cNvPr>
          <p:cNvSpPr>
            <a:spLocks noGrp="1"/>
          </p:cNvSpPr>
          <p:nvPr>
            <p:ph type="title"/>
          </p:nvPr>
        </p:nvSpPr>
        <p:spPr/>
        <p:txBody>
          <a:bodyPr/>
          <a:lstStyle/>
          <a:p>
            <a:r>
              <a:rPr lang="en-US" dirty="0"/>
              <a:t>Mode imputation</a:t>
            </a:r>
            <a:endParaRPr lang="en-CA" dirty="0"/>
          </a:p>
        </p:txBody>
      </p:sp>
      <p:sp>
        <p:nvSpPr>
          <p:cNvPr id="3" name="Content Placeholder 2">
            <a:extLst>
              <a:ext uri="{FF2B5EF4-FFF2-40B4-BE49-F238E27FC236}">
                <a16:creationId xmlns:a16="http://schemas.microsoft.com/office/drawing/2014/main" id="{7B0F6A12-48A8-0A3F-79EB-56D08F08AE52}"/>
              </a:ext>
            </a:extLst>
          </p:cNvPr>
          <p:cNvSpPr>
            <a:spLocks noGrp="1"/>
          </p:cNvSpPr>
          <p:nvPr>
            <p:ph idx="1"/>
          </p:nvPr>
        </p:nvSpPr>
        <p:spPr/>
        <p:txBody>
          <a:bodyPr>
            <a:normAutofit/>
          </a:bodyPr>
          <a:lstStyle/>
          <a:p>
            <a:r>
              <a:rPr lang="en-US" dirty="0"/>
              <a:t>Replace missing categorical values with the mode (most frequent value) of the available values in the same column. </a:t>
            </a:r>
          </a:p>
          <a:p>
            <a:r>
              <a:rPr lang="en-US" dirty="0"/>
              <a:t>This approach is suitable for categorical variables.</a:t>
            </a:r>
          </a:p>
          <a:p>
            <a:r>
              <a:rPr lang="en-US" dirty="0"/>
              <a:t>You can find the rows with the missing values by: </a:t>
            </a:r>
          </a:p>
          <a:p>
            <a:endParaRPr lang="en-US" dirty="0"/>
          </a:p>
          <a:p>
            <a:r>
              <a:rPr lang="en-CA" dirty="0"/>
              <a:t> </a:t>
            </a:r>
            <a:r>
              <a:rPr lang="en-US" dirty="0"/>
              <a:t>Exercise: Please refer to the module 4 notebook to practice filling in the missing </a:t>
            </a:r>
            <a:r>
              <a:rPr lang="en-US" dirty="0" err="1"/>
              <a:t>exploitability_score</a:t>
            </a:r>
            <a:r>
              <a:rPr lang="en-US" dirty="0"/>
              <a:t> of NVD vulnerabilities with the mode value.</a:t>
            </a:r>
            <a:endParaRPr lang="en-CA" dirty="0"/>
          </a:p>
        </p:txBody>
      </p:sp>
      <p:sp>
        <p:nvSpPr>
          <p:cNvPr id="4" name="Footer Placeholder 3">
            <a:extLst>
              <a:ext uri="{FF2B5EF4-FFF2-40B4-BE49-F238E27FC236}">
                <a16:creationId xmlns:a16="http://schemas.microsoft.com/office/drawing/2014/main" id="{5C312A7B-2AF5-5E22-94A5-CC11C08C587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CF2A4B-363A-BD50-D4CF-8A3FDC44667F}"/>
              </a:ext>
            </a:extLst>
          </p:cNvPr>
          <p:cNvSpPr>
            <a:spLocks noGrp="1"/>
          </p:cNvSpPr>
          <p:nvPr>
            <p:ph type="sldNum" sz="quarter" idx="12"/>
          </p:nvPr>
        </p:nvSpPr>
        <p:spPr/>
        <p:txBody>
          <a:bodyPr/>
          <a:lstStyle/>
          <a:p>
            <a:fld id="{48F63A3B-78C7-47BE-AE5E-E10140E04643}" type="slidenum">
              <a:rPr lang="en-US" smtClean="0"/>
              <a:pPr/>
              <a:t>18</a:t>
            </a:fld>
            <a:endParaRPr lang="en-US" dirty="0"/>
          </a:p>
        </p:txBody>
      </p:sp>
      <p:pic>
        <p:nvPicPr>
          <p:cNvPr id="7" name="Picture 6">
            <a:extLst>
              <a:ext uri="{FF2B5EF4-FFF2-40B4-BE49-F238E27FC236}">
                <a16:creationId xmlns:a16="http://schemas.microsoft.com/office/drawing/2014/main" id="{9235C37F-37F8-CA88-F7AE-376B500F7317}"/>
              </a:ext>
            </a:extLst>
          </p:cNvPr>
          <p:cNvPicPr>
            <a:picLocks noChangeAspect="1"/>
          </p:cNvPicPr>
          <p:nvPr/>
        </p:nvPicPr>
        <p:blipFill>
          <a:blip r:embed="rId2"/>
          <a:stretch>
            <a:fillRect/>
          </a:stretch>
        </p:blipFill>
        <p:spPr>
          <a:xfrm>
            <a:off x="1630296" y="5138737"/>
            <a:ext cx="4229100" cy="1190625"/>
          </a:xfrm>
          <a:prstGeom prst="rect">
            <a:avLst/>
          </a:prstGeom>
        </p:spPr>
      </p:pic>
      <p:pic>
        <p:nvPicPr>
          <p:cNvPr id="9" name="Picture 8">
            <a:extLst>
              <a:ext uri="{FF2B5EF4-FFF2-40B4-BE49-F238E27FC236}">
                <a16:creationId xmlns:a16="http://schemas.microsoft.com/office/drawing/2014/main" id="{AB9F7898-24AE-B887-B64C-251F96D133FC}"/>
              </a:ext>
            </a:extLst>
          </p:cNvPr>
          <p:cNvPicPr>
            <a:picLocks noChangeAspect="1"/>
          </p:cNvPicPr>
          <p:nvPr/>
        </p:nvPicPr>
        <p:blipFill>
          <a:blip r:embed="rId3"/>
          <a:stretch>
            <a:fillRect/>
          </a:stretch>
        </p:blipFill>
        <p:spPr>
          <a:xfrm>
            <a:off x="1630296" y="4025900"/>
            <a:ext cx="5895975" cy="285750"/>
          </a:xfrm>
          <a:prstGeom prst="rect">
            <a:avLst/>
          </a:prstGeom>
        </p:spPr>
      </p:pic>
    </p:spTree>
    <p:extLst>
      <p:ext uri="{BB962C8B-B14F-4D97-AF65-F5344CB8AC3E}">
        <p14:creationId xmlns:p14="http://schemas.microsoft.com/office/powerpoint/2010/main" val="347573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10F6B-D8B5-2380-BB36-99C096F3B714}"/>
              </a:ext>
            </a:extLst>
          </p:cNvPr>
          <p:cNvSpPr>
            <a:spLocks noGrp="1"/>
          </p:cNvSpPr>
          <p:nvPr>
            <p:ph type="title"/>
          </p:nvPr>
        </p:nvSpPr>
        <p:spPr/>
        <p:txBody>
          <a:bodyPr/>
          <a:lstStyle/>
          <a:p>
            <a:r>
              <a:rPr lang="en-US" dirty="0"/>
              <a:t>K-nearest neighbors (KNN) imputation</a:t>
            </a:r>
            <a:endParaRPr lang="en-CA" dirty="0"/>
          </a:p>
        </p:txBody>
      </p:sp>
      <p:sp>
        <p:nvSpPr>
          <p:cNvPr id="3" name="Content Placeholder 2">
            <a:extLst>
              <a:ext uri="{FF2B5EF4-FFF2-40B4-BE49-F238E27FC236}">
                <a16:creationId xmlns:a16="http://schemas.microsoft.com/office/drawing/2014/main" id="{46A05770-AAE8-7E6F-97CA-1AFC9491F03D}"/>
              </a:ext>
            </a:extLst>
          </p:cNvPr>
          <p:cNvSpPr>
            <a:spLocks noGrp="1"/>
          </p:cNvSpPr>
          <p:nvPr>
            <p:ph sz="half" idx="1"/>
          </p:nvPr>
        </p:nvSpPr>
        <p:spPr>
          <a:xfrm>
            <a:off x="1154953" y="2603500"/>
            <a:ext cx="4642532" cy="3416301"/>
          </a:xfrm>
        </p:spPr>
        <p:txBody>
          <a:bodyPr/>
          <a:lstStyle/>
          <a:p>
            <a:r>
              <a:rPr lang="en-US" dirty="0"/>
              <a:t>Replace missing values with values from the nearest neighbors. </a:t>
            </a:r>
          </a:p>
          <a:p>
            <a:r>
              <a:rPr lang="en-US" dirty="0"/>
              <a:t>The algorithm identifies the k most similar records or observations based on other variables and uses their values to fill in the missing values.</a:t>
            </a:r>
          </a:p>
          <a:p>
            <a:endParaRPr lang="en-US" dirty="0"/>
          </a:p>
        </p:txBody>
      </p:sp>
      <p:sp>
        <p:nvSpPr>
          <p:cNvPr id="4" name="Footer Placeholder 3">
            <a:extLst>
              <a:ext uri="{FF2B5EF4-FFF2-40B4-BE49-F238E27FC236}">
                <a16:creationId xmlns:a16="http://schemas.microsoft.com/office/drawing/2014/main" id="{EF388A05-B6EF-8A10-B8C1-A653F3CA6A37}"/>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F4A9DB-0D5C-44A7-BF52-D90ADACC2F2D}"/>
              </a:ext>
            </a:extLst>
          </p:cNvPr>
          <p:cNvSpPr>
            <a:spLocks noGrp="1"/>
          </p:cNvSpPr>
          <p:nvPr>
            <p:ph type="sldNum" sz="quarter" idx="12"/>
          </p:nvPr>
        </p:nvSpPr>
        <p:spPr/>
        <p:txBody>
          <a:bodyPr/>
          <a:lstStyle/>
          <a:p>
            <a:fld id="{48F63A3B-78C7-47BE-AE5E-E10140E04643}" type="slidenum">
              <a:rPr lang="en-US" smtClean="0"/>
              <a:pPr/>
              <a:t>19</a:t>
            </a:fld>
            <a:endParaRPr lang="en-US" dirty="0"/>
          </a:p>
        </p:txBody>
      </p:sp>
      <p:pic>
        <p:nvPicPr>
          <p:cNvPr id="12" name="Picture 11">
            <a:extLst>
              <a:ext uri="{FF2B5EF4-FFF2-40B4-BE49-F238E27FC236}">
                <a16:creationId xmlns:a16="http://schemas.microsoft.com/office/drawing/2014/main" id="{118C3F17-B797-C8A5-4C89-3D6A96D98711}"/>
              </a:ext>
            </a:extLst>
          </p:cNvPr>
          <p:cNvPicPr>
            <a:picLocks noChangeAspect="1"/>
          </p:cNvPicPr>
          <p:nvPr/>
        </p:nvPicPr>
        <p:blipFill>
          <a:blip r:embed="rId2"/>
          <a:stretch>
            <a:fillRect/>
          </a:stretch>
        </p:blipFill>
        <p:spPr>
          <a:xfrm>
            <a:off x="5923765" y="2529943"/>
            <a:ext cx="5039608" cy="3354389"/>
          </a:xfrm>
          <a:prstGeom prst="rect">
            <a:avLst/>
          </a:prstGeom>
        </p:spPr>
      </p:pic>
    </p:spTree>
    <p:extLst>
      <p:ext uri="{BB962C8B-B14F-4D97-AF65-F5344CB8AC3E}">
        <p14:creationId xmlns:p14="http://schemas.microsoft.com/office/powerpoint/2010/main" val="19599715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371E1-305D-21CE-DFB5-33B0243D4074}"/>
              </a:ext>
            </a:extLst>
          </p:cNvPr>
          <p:cNvSpPr>
            <a:spLocks noGrp="1"/>
          </p:cNvSpPr>
          <p:nvPr>
            <p:ph type="title"/>
          </p:nvPr>
        </p:nvSpPr>
        <p:spPr/>
        <p:txBody>
          <a:bodyPr/>
          <a:lstStyle/>
          <a:p>
            <a:r>
              <a:rPr lang="en-US" dirty="0"/>
              <a:t>The goal of data preparation</a:t>
            </a:r>
            <a:endParaRPr lang="en-CA" dirty="0"/>
          </a:p>
        </p:txBody>
      </p:sp>
      <p:sp>
        <p:nvSpPr>
          <p:cNvPr id="3" name="Content Placeholder 2">
            <a:extLst>
              <a:ext uri="{FF2B5EF4-FFF2-40B4-BE49-F238E27FC236}">
                <a16:creationId xmlns:a16="http://schemas.microsoft.com/office/drawing/2014/main" id="{3F539178-FE64-D499-6F87-6AECC0EDF22B}"/>
              </a:ext>
            </a:extLst>
          </p:cNvPr>
          <p:cNvSpPr>
            <a:spLocks noGrp="1"/>
          </p:cNvSpPr>
          <p:nvPr>
            <p:ph idx="1"/>
          </p:nvPr>
        </p:nvSpPr>
        <p:spPr/>
        <p:txBody>
          <a:bodyPr/>
          <a:lstStyle/>
          <a:p>
            <a:r>
              <a:rPr lang="en-US"/>
              <a:t>Preparing data </a:t>
            </a:r>
            <a:r>
              <a:rPr lang="en-US" dirty="0"/>
              <a:t>for data analysis:</a:t>
            </a:r>
          </a:p>
          <a:p>
            <a:pPr lvl="1"/>
            <a:r>
              <a:rPr lang="en-US" dirty="0"/>
              <a:t>Data mining</a:t>
            </a:r>
          </a:p>
          <a:p>
            <a:pPr lvl="1"/>
            <a:r>
              <a:rPr lang="en-US" dirty="0"/>
              <a:t>Categorization</a:t>
            </a:r>
          </a:p>
          <a:p>
            <a:pPr lvl="1"/>
            <a:r>
              <a:rPr lang="en-US" dirty="0"/>
              <a:t>Anomaly detection,…</a:t>
            </a:r>
          </a:p>
          <a:p>
            <a:pPr lvl="1"/>
            <a:endParaRPr lang="en-US" dirty="0"/>
          </a:p>
          <a:p>
            <a:pPr lvl="1"/>
            <a:endParaRPr lang="en-CA" dirty="0"/>
          </a:p>
        </p:txBody>
      </p:sp>
      <p:sp>
        <p:nvSpPr>
          <p:cNvPr id="4" name="Footer Placeholder 3">
            <a:extLst>
              <a:ext uri="{FF2B5EF4-FFF2-40B4-BE49-F238E27FC236}">
                <a16:creationId xmlns:a16="http://schemas.microsoft.com/office/drawing/2014/main" id="{DA04F606-23F4-D1E1-CFF8-9F78180DBC5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2568169-EDAA-F49F-253B-B4E7A8ED02E0}"/>
              </a:ext>
            </a:extLst>
          </p:cNvPr>
          <p:cNvSpPr>
            <a:spLocks noGrp="1"/>
          </p:cNvSpPr>
          <p:nvPr>
            <p:ph type="sldNum" sz="quarter" idx="12"/>
          </p:nvPr>
        </p:nvSpPr>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8645173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65E942-4914-B2EC-20B3-D66B30BCDA15}"/>
              </a:ext>
            </a:extLst>
          </p:cNvPr>
          <p:cNvSpPr>
            <a:spLocks noGrp="1"/>
          </p:cNvSpPr>
          <p:nvPr>
            <p:ph type="title"/>
          </p:nvPr>
        </p:nvSpPr>
        <p:spPr/>
        <p:txBody>
          <a:bodyPr/>
          <a:lstStyle/>
          <a:p>
            <a:r>
              <a:rPr lang="en-US" dirty="0"/>
              <a:t>K-nearest neighbors (KNN) imputation</a:t>
            </a:r>
            <a:endParaRPr lang="en-CA" dirty="0"/>
          </a:p>
        </p:txBody>
      </p:sp>
      <p:sp>
        <p:nvSpPr>
          <p:cNvPr id="8" name="Content Placeholder 7">
            <a:extLst>
              <a:ext uri="{FF2B5EF4-FFF2-40B4-BE49-F238E27FC236}">
                <a16:creationId xmlns:a16="http://schemas.microsoft.com/office/drawing/2014/main" id="{A005E37A-0301-E362-B469-AA70D7FD83FD}"/>
              </a:ext>
            </a:extLst>
          </p:cNvPr>
          <p:cNvSpPr>
            <a:spLocks noGrp="1"/>
          </p:cNvSpPr>
          <p:nvPr>
            <p:ph idx="1"/>
          </p:nvPr>
        </p:nvSpPr>
        <p:spPr/>
        <p:txBody>
          <a:bodyPr/>
          <a:lstStyle/>
          <a:p>
            <a:endParaRPr lang="en-CA"/>
          </a:p>
        </p:txBody>
      </p:sp>
      <p:sp>
        <p:nvSpPr>
          <p:cNvPr id="5" name="Footer Placeholder 4">
            <a:extLst>
              <a:ext uri="{FF2B5EF4-FFF2-40B4-BE49-F238E27FC236}">
                <a16:creationId xmlns:a16="http://schemas.microsoft.com/office/drawing/2014/main" id="{8F27C61F-B9CC-F9B4-B848-F77E64B0BE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956C00-F7CA-95B0-9CE9-2ACED93B6465}"/>
              </a:ext>
            </a:extLst>
          </p:cNvPr>
          <p:cNvSpPr>
            <a:spLocks noGrp="1"/>
          </p:cNvSpPr>
          <p:nvPr>
            <p:ph type="sldNum" sz="quarter" idx="12"/>
          </p:nvPr>
        </p:nvSpPr>
        <p:spPr/>
        <p:txBody>
          <a:bodyPr/>
          <a:lstStyle/>
          <a:p>
            <a:fld id="{48F63A3B-78C7-47BE-AE5E-E10140E04643}" type="slidenum">
              <a:rPr lang="en-US" smtClean="0"/>
              <a:pPr/>
              <a:t>20</a:t>
            </a:fld>
            <a:endParaRPr lang="en-US" dirty="0"/>
          </a:p>
        </p:txBody>
      </p:sp>
      <p:pic>
        <p:nvPicPr>
          <p:cNvPr id="10" name="Picture 9">
            <a:extLst>
              <a:ext uri="{FF2B5EF4-FFF2-40B4-BE49-F238E27FC236}">
                <a16:creationId xmlns:a16="http://schemas.microsoft.com/office/drawing/2014/main" id="{7D86C12F-96BC-6543-2C24-64C0D2A8B9EC}"/>
              </a:ext>
            </a:extLst>
          </p:cNvPr>
          <p:cNvPicPr>
            <a:picLocks noChangeAspect="1"/>
          </p:cNvPicPr>
          <p:nvPr/>
        </p:nvPicPr>
        <p:blipFill>
          <a:blip r:embed="rId2"/>
          <a:stretch>
            <a:fillRect/>
          </a:stretch>
        </p:blipFill>
        <p:spPr>
          <a:xfrm>
            <a:off x="1154955" y="2668587"/>
            <a:ext cx="8296275" cy="3286125"/>
          </a:xfrm>
          <a:prstGeom prst="rect">
            <a:avLst/>
          </a:prstGeom>
        </p:spPr>
      </p:pic>
    </p:spTree>
    <p:extLst>
      <p:ext uri="{BB962C8B-B14F-4D97-AF65-F5344CB8AC3E}">
        <p14:creationId xmlns:p14="http://schemas.microsoft.com/office/powerpoint/2010/main" val="16704946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67F7F-4C5D-DD73-C069-5CA7AD92E028}"/>
              </a:ext>
            </a:extLst>
          </p:cNvPr>
          <p:cNvSpPr>
            <a:spLocks noGrp="1"/>
          </p:cNvSpPr>
          <p:nvPr>
            <p:ph type="title"/>
          </p:nvPr>
        </p:nvSpPr>
        <p:spPr/>
        <p:txBody>
          <a:bodyPr/>
          <a:lstStyle/>
          <a:p>
            <a:r>
              <a:rPr lang="en-US" dirty="0"/>
              <a:t>K-nearest neighbors (KNN) imputation</a:t>
            </a:r>
            <a:endParaRPr lang="en-CA" dirty="0"/>
          </a:p>
        </p:txBody>
      </p:sp>
      <p:sp>
        <p:nvSpPr>
          <p:cNvPr id="3" name="Content Placeholder 2">
            <a:extLst>
              <a:ext uri="{FF2B5EF4-FFF2-40B4-BE49-F238E27FC236}">
                <a16:creationId xmlns:a16="http://schemas.microsoft.com/office/drawing/2014/main" id="{899B6E70-7C1A-F33F-130C-838A0B02B3D2}"/>
              </a:ext>
            </a:extLst>
          </p:cNvPr>
          <p:cNvSpPr>
            <a:spLocks noGrp="1"/>
          </p:cNvSpPr>
          <p:nvPr>
            <p:ph idx="1"/>
          </p:nvPr>
        </p:nvSpPr>
        <p:spPr/>
        <p:txBody>
          <a:bodyPr/>
          <a:lstStyle/>
          <a:p>
            <a:r>
              <a:rPr lang="en-US" dirty="0"/>
              <a:t>Exercise: Please refer to the module 4 notebook to practice filling in the missing </a:t>
            </a:r>
            <a:r>
              <a:rPr lang="en-US" dirty="0" err="1"/>
              <a:t>attack_complexity</a:t>
            </a:r>
            <a:r>
              <a:rPr lang="en-US" dirty="0"/>
              <a:t> of NVD vulnerabilities with the KNN value. </a:t>
            </a:r>
          </a:p>
          <a:p>
            <a:pPr marL="0" indent="0">
              <a:buNone/>
            </a:pPr>
            <a:r>
              <a:rPr lang="en-US" dirty="0"/>
              <a:t>	Note that you first need to quantize the </a:t>
            </a:r>
            <a:r>
              <a:rPr lang="en-US" dirty="0" err="1"/>
              <a:t>attack_complexity</a:t>
            </a:r>
            <a:r>
              <a:rPr lang="en-US" dirty="0"/>
              <a:t> values.</a:t>
            </a:r>
            <a:endParaRPr lang="en-CA" dirty="0"/>
          </a:p>
          <a:p>
            <a:endParaRPr lang="en-CA" dirty="0"/>
          </a:p>
        </p:txBody>
      </p:sp>
      <p:sp>
        <p:nvSpPr>
          <p:cNvPr id="4" name="Footer Placeholder 3">
            <a:extLst>
              <a:ext uri="{FF2B5EF4-FFF2-40B4-BE49-F238E27FC236}">
                <a16:creationId xmlns:a16="http://schemas.microsoft.com/office/drawing/2014/main" id="{0DC46DB8-CBE5-12EB-0586-9DC362E0569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594145D-FFFE-1468-5E1D-7EBF8D54C354}"/>
              </a:ext>
            </a:extLst>
          </p:cNvPr>
          <p:cNvSpPr>
            <a:spLocks noGrp="1"/>
          </p:cNvSpPr>
          <p:nvPr>
            <p:ph type="sldNum" sz="quarter" idx="12"/>
          </p:nvPr>
        </p:nvSpPr>
        <p:spPr/>
        <p:txBody>
          <a:bodyPr/>
          <a:lstStyle/>
          <a:p>
            <a:fld id="{48F63A3B-78C7-47BE-AE5E-E10140E04643}" type="slidenum">
              <a:rPr lang="en-US" smtClean="0"/>
              <a:pPr/>
              <a:t>21</a:t>
            </a:fld>
            <a:endParaRPr lang="en-US" dirty="0"/>
          </a:p>
        </p:txBody>
      </p:sp>
    </p:spTree>
    <p:extLst>
      <p:ext uri="{BB962C8B-B14F-4D97-AF65-F5344CB8AC3E}">
        <p14:creationId xmlns:p14="http://schemas.microsoft.com/office/powerpoint/2010/main" val="10267831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AD09E-F02B-04D9-103E-B12EC119D3CB}"/>
              </a:ext>
            </a:extLst>
          </p:cNvPr>
          <p:cNvSpPr>
            <a:spLocks noGrp="1"/>
          </p:cNvSpPr>
          <p:nvPr>
            <p:ph type="title"/>
          </p:nvPr>
        </p:nvSpPr>
        <p:spPr/>
        <p:txBody>
          <a:bodyPr/>
          <a:lstStyle/>
          <a:p>
            <a:r>
              <a:rPr lang="en-US" dirty="0"/>
              <a:t>Other approaches to handling missing values</a:t>
            </a:r>
            <a:endParaRPr lang="en-CA" dirty="0"/>
          </a:p>
        </p:txBody>
      </p:sp>
      <p:sp>
        <p:nvSpPr>
          <p:cNvPr id="3" name="Content Placeholder 2">
            <a:extLst>
              <a:ext uri="{FF2B5EF4-FFF2-40B4-BE49-F238E27FC236}">
                <a16:creationId xmlns:a16="http://schemas.microsoft.com/office/drawing/2014/main" id="{255434D3-DA42-1D3C-7485-D1DCE9C224EE}"/>
              </a:ext>
            </a:extLst>
          </p:cNvPr>
          <p:cNvSpPr>
            <a:spLocks noGrp="1"/>
          </p:cNvSpPr>
          <p:nvPr>
            <p:ph idx="1"/>
          </p:nvPr>
        </p:nvSpPr>
        <p:spPr/>
        <p:txBody>
          <a:bodyPr>
            <a:normAutofit fontScale="92500" lnSpcReduction="10000"/>
          </a:bodyPr>
          <a:lstStyle/>
          <a:p>
            <a:r>
              <a:rPr lang="en-US" dirty="0"/>
              <a:t>Regression imputation: Predict missing values using regression models based on other variables. Missing values are treated as the dependent variable, and the other variables are used as predictors to estimate the missing values.</a:t>
            </a:r>
          </a:p>
          <a:p>
            <a:r>
              <a:rPr lang="en-US" dirty="0"/>
              <a:t>Hot-deck imputation: Replace missing values with values randomly selected from similar records or observations in the same dataset. This approach maintains the statistical properties of the original dataset.</a:t>
            </a:r>
          </a:p>
          <a:p>
            <a:r>
              <a:rPr lang="en-US" dirty="0"/>
              <a:t>Multiple imputation: Generate multiple imputations by creating multiple plausible values for each missing entry. Multiple imputation takes into account the uncertainty associated with missing values and provides a range of plausible values for analysis.</a:t>
            </a:r>
          </a:p>
          <a:p>
            <a:r>
              <a:rPr lang="en-US" dirty="0"/>
              <a:t>Domain-specific imputation: Use domain knowledge or expert input to impute missing values based on specific characteristics or patterns in the data.</a:t>
            </a:r>
          </a:p>
          <a:p>
            <a:endParaRPr lang="en-CA" dirty="0"/>
          </a:p>
        </p:txBody>
      </p:sp>
      <p:sp>
        <p:nvSpPr>
          <p:cNvPr id="4" name="Footer Placeholder 3">
            <a:extLst>
              <a:ext uri="{FF2B5EF4-FFF2-40B4-BE49-F238E27FC236}">
                <a16:creationId xmlns:a16="http://schemas.microsoft.com/office/drawing/2014/main" id="{A0ECD930-C504-E7E1-1193-1D6D1759BEA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2DE69FF-A29F-9A81-F7CD-2EA48033311A}"/>
              </a:ext>
            </a:extLst>
          </p:cNvPr>
          <p:cNvSpPr>
            <a:spLocks noGrp="1"/>
          </p:cNvSpPr>
          <p:nvPr>
            <p:ph type="sldNum" sz="quarter" idx="12"/>
          </p:nvPr>
        </p:nvSpPr>
        <p:spPr/>
        <p:txBody>
          <a:bodyPr/>
          <a:lstStyle/>
          <a:p>
            <a:fld id="{48F63A3B-78C7-47BE-AE5E-E10140E04643}" type="slidenum">
              <a:rPr lang="en-US" smtClean="0"/>
              <a:pPr/>
              <a:t>22</a:t>
            </a:fld>
            <a:endParaRPr lang="en-US" dirty="0"/>
          </a:p>
        </p:txBody>
      </p:sp>
    </p:spTree>
    <p:extLst>
      <p:ext uri="{BB962C8B-B14F-4D97-AF65-F5344CB8AC3E}">
        <p14:creationId xmlns:p14="http://schemas.microsoft.com/office/powerpoint/2010/main" val="39679837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C7240-D0D3-888F-2147-D036D0CB74B6}"/>
              </a:ext>
            </a:extLst>
          </p:cNvPr>
          <p:cNvSpPr>
            <a:spLocks noGrp="1"/>
          </p:cNvSpPr>
          <p:nvPr>
            <p:ph type="title"/>
          </p:nvPr>
        </p:nvSpPr>
        <p:spPr>
          <a:xfrm>
            <a:off x="3813315" y="2706355"/>
            <a:ext cx="4351023" cy="2283824"/>
          </a:xfrm>
        </p:spPr>
        <p:txBody>
          <a:bodyPr/>
          <a:lstStyle/>
          <a:p>
            <a:r>
              <a:rPr lang="en-US" dirty="0">
                <a:solidFill>
                  <a:schemeClr val="tx1"/>
                </a:solidFill>
              </a:rPr>
              <a:t>Outliers</a:t>
            </a:r>
            <a:endParaRPr lang="en-CA" dirty="0">
              <a:solidFill>
                <a:schemeClr val="tx1"/>
              </a:solidFill>
            </a:endParaRPr>
          </a:p>
        </p:txBody>
      </p:sp>
      <p:sp>
        <p:nvSpPr>
          <p:cNvPr id="5" name="Footer Placeholder 4">
            <a:extLst>
              <a:ext uri="{FF2B5EF4-FFF2-40B4-BE49-F238E27FC236}">
                <a16:creationId xmlns:a16="http://schemas.microsoft.com/office/drawing/2014/main" id="{8F27C61F-B9CC-F9B4-B848-F77E64B0BE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956C00-F7CA-95B0-9CE9-2ACED93B6465}"/>
              </a:ext>
            </a:extLst>
          </p:cNvPr>
          <p:cNvSpPr>
            <a:spLocks noGrp="1"/>
          </p:cNvSpPr>
          <p:nvPr>
            <p:ph type="sldNum" sz="quarter" idx="12"/>
          </p:nvPr>
        </p:nvSpPr>
        <p:spPr/>
        <p:txBody>
          <a:bodyPr/>
          <a:lstStyle/>
          <a:p>
            <a:fld id="{48F63A3B-78C7-47BE-AE5E-E10140E04643}" type="slidenum">
              <a:rPr lang="en-US" smtClean="0"/>
              <a:pPr/>
              <a:t>23</a:t>
            </a:fld>
            <a:endParaRPr lang="en-US" dirty="0"/>
          </a:p>
        </p:txBody>
      </p:sp>
    </p:spTree>
    <p:extLst>
      <p:ext uri="{BB962C8B-B14F-4D97-AF65-F5344CB8AC3E}">
        <p14:creationId xmlns:p14="http://schemas.microsoft.com/office/powerpoint/2010/main" val="3887632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865E942-4914-B2EC-20B3-D66B30BCDA15}"/>
              </a:ext>
            </a:extLst>
          </p:cNvPr>
          <p:cNvSpPr>
            <a:spLocks noGrp="1"/>
          </p:cNvSpPr>
          <p:nvPr>
            <p:ph type="title"/>
          </p:nvPr>
        </p:nvSpPr>
        <p:spPr/>
        <p:txBody>
          <a:bodyPr/>
          <a:lstStyle/>
          <a:p>
            <a:r>
              <a:rPr lang="en-US" dirty="0"/>
              <a:t>Outliers?</a:t>
            </a:r>
            <a:endParaRPr lang="en-CA" dirty="0"/>
          </a:p>
        </p:txBody>
      </p:sp>
      <p:sp>
        <p:nvSpPr>
          <p:cNvPr id="8" name="Content Placeholder 7">
            <a:extLst>
              <a:ext uri="{FF2B5EF4-FFF2-40B4-BE49-F238E27FC236}">
                <a16:creationId xmlns:a16="http://schemas.microsoft.com/office/drawing/2014/main" id="{A005E37A-0301-E362-B469-AA70D7FD83FD}"/>
              </a:ext>
            </a:extLst>
          </p:cNvPr>
          <p:cNvSpPr>
            <a:spLocks noGrp="1"/>
          </p:cNvSpPr>
          <p:nvPr>
            <p:ph idx="1"/>
          </p:nvPr>
        </p:nvSpPr>
        <p:spPr/>
        <p:txBody>
          <a:bodyPr/>
          <a:lstStyle/>
          <a:p>
            <a:r>
              <a:rPr lang="en-US" dirty="0"/>
              <a:t>Data preparation needs to take care of outliers</a:t>
            </a:r>
          </a:p>
          <a:p>
            <a:r>
              <a:rPr lang="en-US" dirty="0"/>
              <a:t>Outliers are observations that are noticeably different or inconsistent with the general pattern or distribution of the data.</a:t>
            </a:r>
          </a:p>
          <a:p>
            <a:r>
              <a:rPr lang="en-US" dirty="0"/>
              <a:t>These data points may be extremely high or low values or exhibit unusual behavior compared to the rest of the dataset.</a:t>
            </a:r>
          </a:p>
          <a:p>
            <a:r>
              <a:rPr lang="en-US" dirty="0"/>
              <a:t>Robust models: Certain machine learning algorithms are inherently robust to outliers, such as decision trees, random forests, and support vector machines with robust kernels. These models are less affected by the presence of outliers in the data.</a:t>
            </a:r>
          </a:p>
          <a:p>
            <a:endParaRPr lang="en-CA" dirty="0"/>
          </a:p>
        </p:txBody>
      </p:sp>
      <p:sp>
        <p:nvSpPr>
          <p:cNvPr id="5" name="Footer Placeholder 4">
            <a:extLst>
              <a:ext uri="{FF2B5EF4-FFF2-40B4-BE49-F238E27FC236}">
                <a16:creationId xmlns:a16="http://schemas.microsoft.com/office/drawing/2014/main" id="{8F27C61F-B9CC-F9B4-B848-F77E64B0BE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C956C00-F7CA-95B0-9CE9-2ACED93B6465}"/>
              </a:ext>
            </a:extLst>
          </p:cNvPr>
          <p:cNvSpPr>
            <a:spLocks noGrp="1"/>
          </p:cNvSpPr>
          <p:nvPr>
            <p:ph type="sldNum" sz="quarter" idx="12"/>
          </p:nvPr>
        </p:nvSpPr>
        <p:spPr/>
        <p:txBody>
          <a:bodyPr/>
          <a:lstStyle/>
          <a:p>
            <a:fld id="{48F63A3B-78C7-47BE-AE5E-E10140E04643}" type="slidenum">
              <a:rPr lang="en-US" smtClean="0"/>
              <a:pPr/>
              <a:t>24</a:t>
            </a:fld>
            <a:endParaRPr lang="en-US" dirty="0"/>
          </a:p>
        </p:txBody>
      </p:sp>
    </p:spTree>
    <p:extLst>
      <p:ext uri="{BB962C8B-B14F-4D97-AF65-F5344CB8AC3E}">
        <p14:creationId xmlns:p14="http://schemas.microsoft.com/office/powerpoint/2010/main" val="21427713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83CBF-4365-0AB2-3637-BA224F20757D}"/>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75D3A19D-C115-54EC-6C80-5D8A61F677E3}"/>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D2439A93-4D1D-12A1-C468-98D2EE95B16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057C66F-41E2-8C57-6B41-187609F78CEB}"/>
              </a:ext>
            </a:extLst>
          </p:cNvPr>
          <p:cNvSpPr>
            <a:spLocks noGrp="1"/>
          </p:cNvSpPr>
          <p:nvPr>
            <p:ph type="sldNum" sz="quarter" idx="12"/>
          </p:nvPr>
        </p:nvSpPr>
        <p:spPr/>
        <p:txBody>
          <a:bodyPr/>
          <a:lstStyle/>
          <a:p>
            <a:fld id="{48F63A3B-78C7-47BE-AE5E-E10140E04643}" type="slidenum">
              <a:rPr lang="en-US" smtClean="0"/>
              <a:pPr/>
              <a:t>25</a:t>
            </a:fld>
            <a:endParaRPr lang="en-US" dirty="0"/>
          </a:p>
        </p:txBody>
      </p:sp>
      <p:pic>
        <p:nvPicPr>
          <p:cNvPr id="7" name="Picture 6">
            <a:extLst>
              <a:ext uri="{FF2B5EF4-FFF2-40B4-BE49-F238E27FC236}">
                <a16:creationId xmlns:a16="http://schemas.microsoft.com/office/drawing/2014/main" id="{24931BFF-A37B-40D8-73FE-9A824F14A1CE}"/>
              </a:ext>
            </a:extLst>
          </p:cNvPr>
          <p:cNvPicPr>
            <a:picLocks noChangeAspect="1"/>
          </p:cNvPicPr>
          <p:nvPr/>
        </p:nvPicPr>
        <p:blipFill>
          <a:blip r:embed="rId2"/>
          <a:stretch>
            <a:fillRect/>
          </a:stretch>
        </p:blipFill>
        <p:spPr>
          <a:xfrm>
            <a:off x="2275633" y="2835275"/>
            <a:ext cx="5324475" cy="2952750"/>
          </a:xfrm>
          <a:prstGeom prst="rect">
            <a:avLst/>
          </a:prstGeom>
        </p:spPr>
      </p:pic>
    </p:spTree>
    <p:extLst>
      <p:ext uri="{BB962C8B-B14F-4D97-AF65-F5344CB8AC3E}">
        <p14:creationId xmlns:p14="http://schemas.microsoft.com/office/powerpoint/2010/main" val="17427518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FBE7B-4F39-057A-9FB6-4FDE61DD5616}"/>
              </a:ext>
            </a:extLst>
          </p:cNvPr>
          <p:cNvSpPr>
            <a:spLocks noGrp="1"/>
          </p:cNvSpPr>
          <p:nvPr>
            <p:ph type="title"/>
          </p:nvPr>
        </p:nvSpPr>
        <p:spPr/>
        <p:txBody>
          <a:bodyPr/>
          <a:lstStyle/>
          <a:p>
            <a:r>
              <a:rPr lang="en-US" dirty="0"/>
              <a:t>Handling outliers: Removing</a:t>
            </a:r>
            <a:endParaRPr lang="en-CA" dirty="0"/>
          </a:p>
        </p:txBody>
      </p:sp>
      <p:sp>
        <p:nvSpPr>
          <p:cNvPr id="3" name="Content Placeholder 2">
            <a:extLst>
              <a:ext uri="{FF2B5EF4-FFF2-40B4-BE49-F238E27FC236}">
                <a16:creationId xmlns:a16="http://schemas.microsoft.com/office/drawing/2014/main" id="{BE9A89D8-2315-A0D8-48F5-D41D4E4BD3D7}"/>
              </a:ext>
            </a:extLst>
          </p:cNvPr>
          <p:cNvSpPr>
            <a:spLocks noGrp="1"/>
          </p:cNvSpPr>
          <p:nvPr>
            <p:ph idx="1"/>
          </p:nvPr>
        </p:nvSpPr>
        <p:spPr/>
        <p:txBody>
          <a:bodyPr/>
          <a:lstStyle/>
          <a:p>
            <a:r>
              <a:rPr lang="en-US" dirty="0"/>
              <a:t>The basic approach to handling outliers is to remove them from the dataset.</a:t>
            </a:r>
          </a:p>
          <a:p>
            <a:r>
              <a:rPr lang="en-US" dirty="0"/>
              <a:t>How to identify the outliers? What is the threshold to call a point, outlier?</a:t>
            </a:r>
          </a:p>
          <a:p>
            <a:pPr lvl="1"/>
            <a:r>
              <a:rPr lang="en-US" dirty="0"/>
              <a:t>Using Standard Deviation</a:t>
            </a:r>
          </a:p>
          <a:p>
            <a:pPr lvl="1"/>
            <a:r>
              <a:rPr lang="en-US" dirty="0"/>
              <a:t>Local Outlier Factor (LOF): LOF calculates the local density of a data point relative to its neighbors. Outliers are identified as points with significantly lower local density compared to their neighbors.</a:t>
            </a:r>
            <a:endParaRPr lang="en-CA" dirty="0"/>
          </a:p>
          <a:p>
            <a:pPr lvl="1"/>
            <a:r>
              <a:rPr lang="en-CA" dirty="0"/>
              <a:t>And many more approaches</a:t>
            </a:r>
            <a:endParaRPr lang="en-US" dirty="0"/>
          </a:p>
        </p:txBody>
      </p:sp>
      <p:sp>
        <p:nvSpPr>
          <p:cNvPr id="4" name="Footer Placeholder 3">
            <a:extLst>
              <a:ext uri="{FF2B5EF4-FFF2-40B4-BE49-F238E27FC236}">
                <a16:creationId xmlns:a16="http://schemas.microsoft.com/office/drawing/2014/main" id="{1E223F28-0C1D-89E3-CCFC-D9491C5AD0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7B2E241-7E9D-BB8A-106E-B37552154C13}"/>
              </a:ext>
            </a:extLst>
          </p:cNvPr>
          <p:cNvSpPr>
            <a:spLocks noGrp="1"/>
          </p:cNvSpPr>
          <p:nvPr>
            <p:ph type="sldNum" sz="quarter" idx="12"/>
          </p:nvPr>
        </p:nvSpPr>
        <p:spPr/>
        <p:txBody>
          <a:bodyPr/>
          <a:lstStyle/>
          <a:p>
            <a:fld id="{48F63A3B-78C7-47BE-AE5E-E10140E04643}" type="slidenum">
              <a:rPr lang="en-US" smtClean="0"/>
              <a:pPr/>
              <a:t>26</a:t>
            </a:fld>
            <a:endParaRPr lang="en-US" dirty="0"/>
          </a:p>
        </p:txBody>
      </p:sp>
    </p:spTree>
    <p:extLst>
      <p:ext uri="{BB962C8B-B14F-4D97-AF65-F5344CB8AC3E}">
        <p14:creationId xmlns:p14="http://schemas.microsoft.com/office/powerpoint/2010/main" val="2096250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0B8B5DC-DAB2-42C9-4050-6CAD2A84DFAE}"/>
              </a:ext>
            </a:extLst>
          </p:cNvPr>
          <p:cNvSpPr>
            <a:spLocks noGrp="1"/>
          </p:cNvSpPr>
          <p:nvPr>
            <p:ph type="title"/>
          </p:nvPr>
        </p:nvSpPr>
        <p:spPr>
          <a:xfrm>
            <a:off x="3539937" y="2187451"/>
            <a:ext cx="4351023" cy="2283824"/>
          </a:xfrm>
        </p:spPr>
        <p:txBody>
          <a:bodyPr/>
          <a:lstStyle/>
          <a:p>
            <a:r>
              <a:rPr lang="en-US" dirty="0">
                <a:solidFill>
                  <a:schemeClr val="tx1"/>
                </a:solidFill>
              </a:rPr>
              <a:t>Detecting outlier by Standard Deviation</a:t>
            </a:r>
            <a:endParaRPr lang="en-CA" dirty="0">
              <a:solidFill>
                <a:schemeClr val="tx1"/>
              </a:solidFill>
            </a:endParaRPr>
          </a:p>
        </p:txBody>
      </p:sp>
      <p:sp>
        <p:nvSpPr>
          <p:cNvPr id="4" name="Footer Placeholder 3">
            <a:extLst>
              <a:ext uri="{FF2B5EF4-FFF2-40B4-BE49-F238E27FC236}">
                <a16:creationId xmlns:a16="http://schemas.microsoft.com/office/drawing/2014/main" id="{AC9AC794-1768-DF98-E49E-80AE32E517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4999A34-E231-62CC-2BCD-716CCB3CCFB8}"/>
              </a:ext>
            </a:extLst>
          </p:cNvPr>
          <p:cNvSpPr>
            <a:spLocks noGrp="1"/>
          </p:cNvSpPr>
          <p:nvPr>
            <p:ph type="sldNum" sz="quarter" idx="12"/>
          </p:nvPr>
        </p:nvSpPr>
        <p:spPr/>
        <p:txBody>
          <a:bodyPr/>
          <a:lstStyle/>
          <a:p>
            <a:fld id="{48F63A3B-78C7-47BE-AE5E-E10140E04643}" type="slidenum">
              <a:rPr lang="en-US" smtClean="0"/>
              <a:pPr/>
              <a:t>27</a:t>
            </a:fld>
            <a:endParaRPr lang="en-US" dirty="0"/>
          </a:p>
        </p:txBody>
      </p:sp>
    </p:spTree>
    <p:extLst>
      <p:ext uri="{BB962C8B-B14F-4D97-AF65-F5344CB8AC3E}">
        <p14:creationId xmlns:p14="http://schemas.microsoft.com/office/powerpoint/2010/main" val="1582424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5D206-1E5E-A1E4-058B-7ED139A7D0EF}"/>
              </a:ext>
            </a:extLst>
          </p:cNvPr>
          <p:cNvSpPr>
            <a:spLocks noGrp="1"/>
          </p:cNvSpPr>
          <p:nvPr>
            <p:ph type="title"/>
          </p:nvPr>
        </p:nvSpPr>
        <p:spPr/>
        <p:txBody>
          <a:bodyPr/>
          <a:lstStyle/>
          <a:p>
            <a:r>
              <a:rPr lang="en-US" dirty="0"/>
              <a:t>Standard Deviation (STD)?</a:t>
            </a:r>
            <a:endParaRPr lang="en-CA" dirty="0"/>
          </a:p>
        </p:txBody>
      </p:sp>
      <p:sp>
        <p:nvSpPr>
          <p:cNvPr id="3" name="Content Placeholder 2">
            <a:extLst>
              <a:ext uri="{FF2B5EF4-FFF2-40B4-BE49-F238E27FC236}">
                <a16:creationId xmlns:a16="http://schemas.microsoft.com/office/drawing/2014/main" id="{7B8A3FD3-D36C-5865-6A24-2A4BE98ACC52}"/>
              </a:ext>
            </a:extLst>
          </p:cNvPr>
          <p:cNvSpPr>
            <a:spLocks noGrp="1"/>
          </p:cNvSpPr>
          <p:nvPr>
            <p:ph idx="1"/>
          </p:nvPr>
        </p:nvSpPr>
        <p:spPr>
          <a:xfrm>
            <a:off x="1154955" y="2603500"/>
            <a:ext cx="4623275" cy="3416300"/>
          </a:xfrm>
        </p:spPr>
        <p:txBody>
          <a:bodyPr/>
          <a:lstStyle/>
          <a:p>
            <a:r>
              <a:rPr lang="en-US" dirty="0"/>
              <a:t>The standard deviation is the average amount of variability in your dataset. It tells you, on average, how far each value lies from the mean. </a:t>
            </a:r>
          </a:p>
          <a:p>
            <a:endParaRPr lang="en-CA" dirty="0"/>
          </a:p>
        </p:txBody>
      </p:sp>
      <p:sp>
        <p:nvSpPr>
          <p:cNvPr id="4" name="Footer Placeholder 3">
            <a:extLst>
              <a:ext uri="{FF2B5EF4-FFF2-40B4-BE49-F238E27FC236}">
                <a16:creationId xmlns:a16="http://schemas.microsoft.com/office/drawing/2014/main" id="{ABDB89E5-0226-00DD-BBFA-1E3B41F677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C9A1BED-6EBD-F83A-9FA9-9B7309BF9FC0}"/>
              </a:ext>
            </a:extLst>
          </p:cNvPr>
          <p:cNvSpPr>
            <a:spLocks noGrp="1"/>
          </p:cNvSpPr>
          <p:nvPr>
            <p:ph type="sldNum" sz="quarter" idx="12"/>
          </p:nvPr>
        </p:nvSpPr>
        <p:spPr/>
        <p:txBody>
          <a:bodyPr/>
          <a:lstStyle/>
          <a:p>
            <a:fld id="{48F63A3B-78C7-47BE-AE5E-E10140E04643}" type="slidenum">
              <a:rPr lang="en-US" smtClean="0"/>
              <a:pPr/>
              <a:t>28</a:t>
            </a:fld>
            <a:endParaRPr lang="en-US" dirty="0"/>
          </a:p>
        </p:txBody>
      </p:sp>
      <p:pic>
        <p:nvPicPr>
          <p:cNvPr id="9" name="Picture 8">
            <a:extLst>
              <a:ext uri="{FF2B5EF4-FFF2-40B4-BE49-F238E27FC236}">
                <a16:creationId xmlns:a16="http://schemas.microsoft.com/office/drawing/2014/main" id="{04AC7475-24A2-351B-A30F-418C129100AE}"/>
              </a:ext>
            </a:extLst>
          </p:cNvPr>
          <p:cNvPicPr>
            <a:picLocks noChangeAspect="1"/>
          </p:cNvPicPr>
          <p:nvPr/>
        </p:nvPicPr>
        <p:blipFill>
          <a:blip r:embed="rId2"/>
          <a:stretch>
            <a:fillRect/>
          </a:stretch>
        </p:blipFill>
        <p:spPr>
          <a:xfrm>
            <a:off x="6266315" y="2290762"/>
            <a:ext cx="4086225" cy="3095625"/>
          </a:xfrm>
          <a:prstGeom prst="rect">
            <a:avLst/>
          </a:prstGeom>
        </p:spPr>
      </p:pic>
    </p:spTree>
    <p:extLst>
      <p:ext uri="{BB962C8B-B14F-4D97-AF65-F5344CB8AC3E}">
        <p14:creationId xmlns:p14="http://schemas.microsoft.com/office/powerpoint/2010/main" val="34118197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1E2D86-7A3B-E405-4DA9-697853918192}"/>
              </a:ext>
            </a:extLst>
          </p:cNvPr>
          <p:cNvSpPr>
            <a:spLocks noGrp="1"/>
          </p:cNvSpPr>
          <p:nvPr>
            <p:ph type="title"/>
          </p:nvPr>
        </p:nvSpPr>
        <p:spPr/>
        <p:txBody>
          <a:bodyPr/>
          <a:lstStyle/>
          <a:p>
            <a:r>
              <a:rPr lang="en-US" dirty="0"/>
              <a:t>High vs LOW SD</a:t>
            </a:r>
            <a:endParaRPr lang="en-CA" dirty="0"/>
          </a:p>
        </p:txBody>
      </p:sp>
      <p:sp>
        <p:nvSpPr>
          <p:cNvPr id="3" name="Content Placeholder 2">
            <a:extLst>
              <a:ext uri="{FF2B5EF4-FFF2-40B4-BE49-F238E27FC236}">
                <a16:creationId xmlns:a16="http://schemas.microsoft.com/office/drawing/2014/main" id="{2952F8FC-E512-619D-7963-79ED34E48325}"/>
              </a:ext>
            </a:extLst>
          </p:cNvPr>
          <p:cNvSpPr>
            <a:spLocks noGrp="1"/>
          </p:cNvSpPr>
          <p:nvPr>
            <p:ph idx="1"/>
          </p:nvPr>
        </p:nvSpPr>
        <p:spPr>
          <a:xfrm>
            <a:off x="1154955" y="2603500"/>
            <a:ext cx="4312591" cy="3416300"/>
          </a:xfrm>
        </p:spPr>
        <p:txBody>
          <a:bodyPr/>
          <a:lstStyle/>
          <a:p>
            <a:r>
              <a:rPr lang="en-US" dirty="0"/>
              <a:t>Low standard deviation means data are clustered around the mean, and high standard deviation indicates data are more spread out.</a:t>
            </a:r>
          </a:p>
          <a:p>
            <a:endParaRPr lang="en-CA" dirty="0"/>
          </a:p>
        </p:txBody>
      </p:sp>
      <p:sp>
        <p:nvSpPr>
          <p:cNvPr id="4" name="Footer Placeholder 3">
            <a:extLst>
              <a:ext uri="{FF2B5EF4-FFF2-40B4-BE49-F238E27FC236}">
                <a16:creationId xmlns:a16="http://schemas.microsoft.com/office/drawing/2014/main" id="{21E09212-6295-1C42-C3B3-79699AB007F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EF5131A-0515-E347-7132-0847CED909C2}"/>
              </a:ext>
            </a:extLst>
          </p:cNvPr>
          <p:cNvSpPr>
            <a:spLocks noGrp="1"/>
          </p:cNvSpPr>
          <p:nvPr>
            <p:ph type="sldNum" sz="quarter" idx="12"/>
          </p:nvPr>
        </p:nvSpPr>
        <p:spPr/>
        <p:txBody>
          <a:bodyPr/>
          <a:lstStyle/>
          <a:p>
            <a:fld id="{48F63A3B-78C7-47BE-AE5E-E10140E04643}" type="slidenum">
              <a:rPr lang="en-US" smtClean="0"/>
              <a:pPr/>
              <a:t>29</a:t>
            </a:fld>
            <a:endParaRPr lang="en-US" dirty="0"/>
          </a:p>
        </p:txBody>
      </p:sp>
      <p:pic>
        <p:nvPicPr>
          <p:cNvPr id="6" name="Picture 5">
            <a:extLst>
              <a:ext uri="{FF2B5EF4-FFF2-40B4-BE49-F238E27FC236}">
                <a16:creationId xmlns:a16="http://schemas.microsoft.com/office/drawing/2014/main" id="{4F0D278D-FB7D-B522-AFA9-DBF9BCFDA934}"/>
              </a:ext>
            </a:extLst>
          </p:cNvPr>
          <p:cNvPicPr>
            <a:picLocks noChangeAspect="1"/>
          </p:cNvPicPr>
          <p:nvPr/>
        </p:nvPicPr>
        <p:blipFill>
          <a:blip r:embed="rId2"/>
          <a:stretch>
            <a:fillRect/>
          </a:stretch>
        </p:blipFill>
        <p:spPr>
          <a:xfrm>
            <a:off x="5897687" y="1969851"/>
            <a:ext cx="5934075" cy="4343400"/>
          </a:xfrm>
          <a:prstGeom prst="rect">
            <a:avLst/>
          </a:prstGeom>
        </p:spPr>
      </p:pic>
    </p:spTree>
    <p:extLst>
      <p:ext uri="{BB962C8B-B14F-4D97-AF65-F5344CB8AC3E}">
        <p14:creationId xmlns:p14="http://schemas.microsoft.com/office/powerpoint/2010/main" val="1475394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5BD04-F9A5-2D99-5751-E61E3180F126}"/>
              </a:ext>
            </a:extLst>
          </p:cNvPr>
          <p:cNvSpPr>
            <a:spLocks noGrp="1"/>
          </p:cNvSpPr>
          <p:nvPr>
            <p:ph type="title"/>
          </p:nvPr>
        </p:nvSpPr>
        <p:spPr/>
        <p:txBody>
          <a:bodyPr/>
          <a:lstStyle/>
          <a:p>
            <a:r>
              <a:rPr lang="en-US" dirty="0"/>
              <a:t>Some of the data preparation topics</a:t>
            </a:r>
            <a:endParaRPr lang="en-CA" dirty="0"/>
          </a:p>
        </p:txBody>
      </p:sp>
      <p:sp>
        <p:nvSpPr>
          <p:cNvPr id="3" name="Content Placeholder 2">
            <a:extLst>
              <a:ext uri="{FF2B5EF4-FFF2-40B4-BE49-F238E27FC236}">
                <a16:creationId xmlns:a16="http://schemas.microsoft.com/office/drawing/2014/main" id="{2ADBBCE4-38C4-DEFC-3212-15497B75C95D}"/>
              </a:ext>
            </a:extLst>
          </p:cNvPr>
          <p:cNvSpPr>
            <a:spLocks noGrp="1"/>
          </p:cNvSpPr>
          <p:nvPr>
            <p:ph idx="1"/>
          </p:nvPr>
        </p:nvSpPr>
        <p:spPr>
          <a:xfrm>
            <a:off x="528357" y="2618912"/>
            <a:ext cx="11500885" cy="3772925"/>
          </a:xfrm>
        </p:spPr>
        <p:txBody>
          <a:bodyPr>
            <a:normAutofit fontScale="92500"/>
          </a:bodyPr>
          <a:lstStyle/>
          <a:p>
            <a:pPr fontAlgn="base">
              <a:spcBef>
                <a:spcPts val="1800"/>
              </a:spcBef>
            </a:pPr>
            <a:r>
              <a:rPr lang="en-CA" sz="2400" b="0" i="0" u="none" strike="noStrike" dirty="0">
                <a:solidFill>
                  <a:srgbClr val="000000"/>
                </a:solidFill>
                <a:effectLst/>
                <a:highlight>
                  <a:srgbClr val="FFFF00"/>
                </a:highlight>
                <a:latin typeface="Century Gothic (Body)"/>
              </a:rPr>
              <a:t>Data cleaning: </a:t>
            </a:r>
            <a:r>
              <a:rPr lang="en-CA" sz="2400" b="0" i="0" u="none" strike="noStrike" dirty="0">
                <a:solidFill>
                  <a:srgbClr val="000000"/>
                </a:solidFill>
                <a:effectLst/>
                <a:latin typeface="Century Gothic (Body)"/>
              </a:rPr>
              <a:t>Handling missing values, dealing with outliers, and correcting data errors.</a:t>
            </a:r>
          </a:p>
          <a:p>
            <a:pPr fontAlgn="base">
              <a:spcBef>
                <a:spcPts val="0"/>
              </a:spcBef>
            </a:pPr>
            <a:r>
              <a:rPr lang="en-CA" sz="2400" b="0" i="0" u="none" strike="noStrike" dirty="0">
                <a:solidFill>
                  <a:srgbClr val="000000"/>
                </a:solidFill>
                <a:effectLst/>
                <a:highlight>
                  <a:srgbClr val="FFFF00"/>
                </a:highlight>
                <a:latin typeface="Century Gothic (Body)"/>
              </a:rPr>
              <a:t>Data transformation: </a:t>
            </a:r>
            <a:r>
              <a:rPr lang="en-CA" sz="2400" b="0" i="0" u="none" strike="noStrike" dirty="0">
                <a:solidFill>
                  <a:srgbClr val="000000"/>
                </a:solidFill>
                <a:effectLst/>
                <a:latin typeface="Century Gothic (Body)"/>
              </a:rPr>
              <a:t>Normalization, standardization, log-transformations, scaling.</a:t>
            </a:r>
          </a:p>
          <a:p>
            <a:pPr fontAlgn="base">
              <a:spcBef>
                <a:spcPts val="0"/>
              </a:spcBef>
            </a:pPr>
            <a:r>
              <a:rPr lang="en-CA" sz="2400" b="0" i="0" u="none" strike="noStrike" dirty="0">
                <a:solidFill>
                  <a:srgbClr val="000000"/>
                </a:solidFill>
                <a:effectLst/>
                <a:latin typeface="Century Gothic (Body)"/>
              </a:rPr>
              <a:t>Data encoding: Converting categorical variables into numerical representations.</a:t>
            </a:r>
          </a:p>
          <a:p>
            <a:pPr fontAlgn="base">
              <a:spcBef>
                <a:spcPts val="0"/>
              </a:spcBef>
            </a:pPr>
            <a:r>
              <a:rPr lang="en-CA" sz="2400" b="0" i="0" u="none" strike="noStrike" dirty="0">
                <a:solidFill>
                  <a:srgbClr val="000000"/>
                </a:solidFill>
                <a:effectLst/>
                <a:latin typeface="Century Gothic (Body)"/>
              </a:rPr>
              <a:t>Handling date and time data: Extracting meaningful information from dates and times.</a:t>
            </a:r>
          </a:p>
          <a:p>
            <a:pPr fontAlgn="base">
              <a:spcBef>
                <a:spcPts val="0"/>
              </a:spcBef>
            </a:pPr>
            <a:r>
              <a:rPr lang="en-CA" sz="2400" b="0" i="0" u="none" strike="noStrike" dirty="0">
                <a:solidFill>
                  <a:srgbClr val="000000"/>
                </a:solidFill>
                <a:effectLst/>
                <a:latin typeface="Century Gothic (Body)"/>
              </a:rPr>
              <a:t>Text data preprocessing: Cleaning and preprocessing text data for natural language processing (NLP) tasks.</a:t>
            </a:r>
          </a:p>
          <a:p>
            <a:pPr fontAlgn="base">
              <a:spcBef>
                <a:spcPts val="0"/>
              </a:spcBef>
            </a:pPr>
            <a:r>
              <a:rPr lang="en-CA" sz="2400" b="0" i="0" u="none" strike="noStrike" dirty="0">
                <a:solidFill>
                  <a:srgbClr val="000000"/>
                </a:solidFill>
                <a:effectLst/>
                <a:latin typeface="Century Gothic (Body)"/>
              </a:rPr>
              <a:t>Data integration: Combining data from multiple sources into a single dataset.</a:t>
            </a:r>
          </a:p>
          <a:p>
            <a:pPr fontAlgn="base">
              <a:spcBef>
                <a:spcPts val="0"/>
              </a:spcBef>
            </a:pPr>
            <a:r>
              <a:rPr lang="en-CA" sz="2400" b="0" i="0" u="none" strike="noStrike" dirty="0">
                <a:solidFill>
                  <a:srgbClr val="000000"/>
                </a:solidFill>
                <a:effectLst/>
                <a:latin typeface="Century Gothic (Body)"/>
              </a:rPr>
              <a:t>Data normalization: Bringing all features to a similar scale to avoid bias.</a:t>
            </a:r>
          </a:p>
          <a:p>
            <a:endParaRPr lang="en-CA" sz="2400" dirty="0">
              <a:latin typeface="Century Gothic (Body)"/>
            </a:endParaRPr>
          </a:p>
        </p:txBody>
      </p:sp>
      <p:sp>
        <p:nvSpPr>
          <p:cNvPr id="4" name="Footer Placeholder 3">
            <a:extLst>
              <a:ext uri="{FF2B5EF4-FFF2-40B4-BE49-F238E27FC236}">
                <a16:creationId xmlns:a16="http://schemas.microsoft.com/office/drawing/2014/main" id="{9447AC26-40B0-6A05-891D-3F13383AB9B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4876F5AE-F03C-AB3D-EBB3-9C7692E501C6}"/>
              </a:ext>
            </a:extLst>
          </p:cNvPr>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26004443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7BC53-5888-AA90-25A3-1E1ADA154473}"/>
              </a:ext>
            </a:extLst>
          </p:cNvPr>
          <p:cNvSpPr>
            <a:spLocks noGrp="1"/>
          </p:cNvSpPr>
          <p:nvPr>
            <p:ph type="title"/>
          </p:nvPr>
        </p:nvSpPr>
        <p:spPr/>
        <p:txBody>
          <a:bodyPr/>
          <a:lstStyle/>
          <a:p>
            <a:r>
              <a:rPr lang="en-US" dirty="0"/>
              <a:t>Outlier based on Standard Deviation</a:t>
            </a:r>
            <a:endParaRPr lang="en-CA" dirty="0"/>
          </a:p>
        </p:txBody>
      </p:sp>
      <p:sp>
        <p:nvSpPr>
          <p:cNvPr id="3" name="Content Placeholder 2">
            <a:extLst>
              <a:ext uri="{FF2B5EF4-FFF2-40B4-BE49-F238E27FC236}">
                <a16:creationId xmlns:a16="http://schemas.microsoft.com/office/drawing/2014/main" id="{2A0D1928-4E6F-9C21-AF92-3F29E4C05350}"/>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6BC7A3E4-8245-8EE4-0478-86FBBBF3C67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132ED56-C625-FC5E-1550-FFE39A867552}"/>
              </a:ext>
            </a:extLst>
          </p:cNvPr>
          <p:cNvSpPr>
            <a:spLocks noGrp="1"/>
          </p:cNvSpPr>
          <p:nvPr>
            <p:ph type="sldNum" sz="quarter" idx="12"/>
          </p:nvPr>
        </p:nvSpPr>
        <p:spPr/>
        <p:txBody>
          <a:bodyPr/>
          <a:lstStyle/>
          <a:p>
            <a:fld id="{48F63A3B-78C7-47BE-AE5E-E10140E04643}" type="slidenum">
              <a:rPr lang="en-US" smtClean="0"/>
              <a:pPr/>
              <a:t>30</a:t>
            </a:fld>
            <a:endParaRPr lang="en-US" dirty="0"/>
          </a:p>
        </p:txBody>
      </p:sp>
      <p:pic>
        <p:nvPicPr>
          <p:cNvPr id="7" name="Picture 6">
            <a:extLst>
              <a:ext uri="{FF2B5EF4-FFF2-40B4-BE49-F238E27FC236}">
                <a16:creationId xmlns:a16="http://schemas.microsoft.com/office/drawing/2014/main" id="{CEEE9A47-0C45-F070-1333-C8959F118EE0}"/>
              </a:ext>
            </a:extLst>
          </p:cNvPr>
          <p:cNvPicPr>
            <a:picLocks noChangeAspect="1"/>
          </p:cNvPicPr>
          <p:nvPr/>
        </p:nvPicPr>
        <p:blipFill>
          <a:blip r:embed="rId2"/>
          <a:stretch>
            <a:fillRect/>
          </a:stretch>
        </p:blipFill>
        <p:spPr>
          <a:xfrm>
            <a:off x="1200991" y="1962713"/>
            <a:ext cx="8715375" cy="4429125"/>
          </a:xfrm>
          <a:prstGeom prst="rect">
            <a:avLst/>
          </a:prstGeom>
        </p:spPr>
      </p:pic>
    </p:spTree>
    <p:extLst>
      <p:ext uri="{BB962C8B-B14F-4D97-AF65-F5344CB8AC3E}">
        <p14:creationId xmlns:p14="http://schemas.microsoft.com/office/powerpoint/2010/main" val="29420866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DF4F4-7ABF-0652-B254-81AC8ED11BA5}"/>
              </a:ext>
            </a:extLst>
          </p:cNvPr>
          <p:cNvSpPr>
            <a:spLocks noGrp="1"/>
          </p:cNvSpPr>
          <p:nvPr>
            <p:ph type="title"/>
          </p:nvPr>
        </p:nvSpPr>
        <p:spPr/>
        <p:txBody>
          <a:bodyPr/>
          <a:lstStyle/>
          <a:p>
            <a:r>
              <a:rPr lang="en-US" dirty="0"/>
              <a:t>Using Standard Deviation to find outliers</a:t>
            </a:r>
            <a:endParaRPr lang="en-CA" dirty="0"/>
          </a:p>
        </p:txBody>
      </p:sp>
      <p:sp>
        <p:nvSpPr>
          <p:cNvPr id="3" name="Content Placeholder 2">
            <a:extLst>
              <a:ext uri="{FF2B5EF4-FFF2-40B4-BE49-F238E27FC236}">
                <a16:creationId xmlns:a16="http://schemas.microsoft.com/office/drawing/2014/main" id="{D79A83E3-BF6F-1CBF-CFB9-DCAE6B930D79}"/>
              </a:ext>
            </a:extLst>
          </p:cNvPr>
          <p:cNvSpPr>
            <a:spLocks noGrp="1"/>
          </p:cNvSpPr>
          <p:nvPr>
            <p:ph idx="1"/>
          </p:nvPr>
        </p:nvSpPr>
        <p:spPr/>
        <p:txBody>
          <a:bodyPr>
            <a:normAutofit/>
          </a:bodyPr>
          <a:lstStyle/>
          <a:p>
            <a:pPr algn="l"/>
            <a:r>
              <a:rPr lang="en-US" b="0" i="0" dirty="0">
                <a:solidFill>
                  <a:srgbClr val="374151"/>
                </a:solidFill>
                <a:effectLst/>
                <a:latin typeface="Söhne"/>
              </a:rPr>
              <a:t>To find outliers using the standard deviation method, you can follow these steps:</a:t>
            </a:r>
          </a:p>
          <a:p>
            <a:pPr algn="l">
              <a:buFont typeface="+mj-lt"/>
              <a:buAutoNum type="arabicPeriod"/>
            </a:pPr>
            <a:r>
              <a:rPr lang="en-US" b="0" i="0" dirty="0">
                <a:solidFill>
                  <a:srgbClr val="374151"/>
                </a:solidFill>
                <a:effectLst/>
                <a:latin typeface="Söhne"/>
              </a:rPr>
              <a:t>Calculate the mean (average) of your dataset.</a:t>
            </a:r>
          </a:p>
          <a:p>
            <a:pPr algn="l">
              <a:buFont typeface="+mj-lt"/>
              <a:buAutoNum type="arabicPeriod"/>
            </a:pPr>
            <a:r>
              <a:rPr lang="en-US" b="0" i="0" dirty="0">
                <a:solidFill>
                  <a:srgbClr val="374151"/>
                </a:solidFill>
                <a:effectLst/>
                <a:latin typeface="Söhne"/>
              </a:rPr>
              <a:t>Calculate the standard deviation of the dataset.</a:t>
            </a:r>
          </a:p>
          <a:p>
            <a:pPr algn="l">
              <a:buFont typeface="+mj-lt"/>
              <a:buAutoNum type="arabicPeriod"/>
            </a:pPr>
            <a:r>
              <a:rPr lang="en-US" b="0" i="0" dirty="0">
                <a:solidFill>
                  <a:srgbClr val="374151"/>
                </a:solidFill>
                <a:effectLst/>
                <a:latin typeface="Söhne"/>
              </a:rPr>
              <a:t>Determine a threshold for identifying outliers. A common threshold is to consider any data point that falls more than a certain number of standard deviations away from the mean as an outlier. The specific threshold is subjective and depends on the nature of your data and the context of your analysis. Typically, a value of 2 or 3 standard deviations is used as a threshold.</a:t>
            </a:r>
          </a:p>
          <a:p>
            <a:pPr algn="l">
              <a:buFont typeface="+mj-lt"/>
              <a:buAutoNum type="arabicPeriod"/>
            </a:pPr>
            <a:r>
              <a:rPr lang="en-US" b="0" i="0" dirty="0">
                <a:solidFill>
                  <a:srgbClr val="374151"/>
                </a:solidFill>
                <a:effectLst/>
                <a:latin typeface="Söhne"/>
              </a:rPr>
              <a:t>Identify the outliers. Any data point that falls above or below the threshold you determined in step 3 is considered an outlier.</a:t>
            </a:r>
          </a:p>
          <a:p>
            <a:endParaRPr lang="en-CA" dirty="0"/>
          </a:p>
        </p:txBody>
      </p:sp>
      <p:sp>
        <p:nvSpPr>
          <p:cNvPr id="4" name="Footer Placeholder 3">
            <a:extLst>
              <a:ext uri="{FF2B5EF4-FFF2-40B4-BE49-F238E27FC236}">
                <a16:creationId xmlns:a16="http://schemas.microsoft.com/office/drawing/2014/main" id="{DCE289A4-B25B-5296-6B21-8DA7BDFFC92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779624F5-8C9F-D9A7-5969-CB335DDA6054}"/>
              </a:ext>
            </a:extLst>
          </p:cNvPr>
          <p:cNvSpPr>
            <a:spLocks noGrp="1"/>
          </p:cNvSpPr>
          <p:nvPr>
            <p:ph type="sldNum" sz="quarter" idx="12"/>
          </p:nvPr>
        </p:nvSpPr>
        <p:spPr/>
        <p:txBody>
          <a:bodyPr/>
          <a:lstStyle/>
          <a:p>
            <a:fld id="{48F63A3B-78C7-47BE-AE5E-E10140E04643}" type="slidenum">
              <a:rPr lang="en-US" smtClean="0"/>
              <a:pPr/>
              <a:t>31</a:t>
            </a:fld>
            <a:endParaRPr lang="en-US" dirty="0"/>
          </a:p>
        </p:txBody>
      </p:sp>
    </p:spTree>
    <p:extLst>
      <p:ext uri="{BB962C8B-B14F-4D97-AF65-F5344CB8AC3E}">
        <p14:creationId xmlns:p14="http://schemas.microsoft.com/office/powerpoint/2010/main" val="1661076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048E0-2443-3C4A-63EB-0DA5F8041F98}"/>
              </a:ext>
            </a:extLst>
          </p:cNvPr>
          <p:cNvSpPr>
            <a:spLocks noGrp="1"/>
          </p:cNvSpPr>
          <p:nvPr>
            <p:ph type="title"/>
          </p:nvPr>
        </p:nvSpPr>
        <p:spPr/>
        <p:txBody>
          <a:bodyPr/>
          <a:lstStyle/>
          <a:p>
            <a:r>
              <a:rPr lang="en-US" dirty="0"/>
              <a:t>Python code for outliers detected by STD</a:t>
            </a:r>
            <a:endParaRPr lang="en-CA" dirty="0"/>
          </a:p>
        </p:txBody>
      </p:sp>
      <p:sp>
        <p:nvSpPr>
          <p:cNvPr id="3" name="Content Placeholder 2">
            <a:extLst>
              <a:ext uri="{FF2B5EF4-FFF2-40B4-BE49-F238E27FC236}">
                <a16:creationId xmlns:a16="http://schemas.microsoft.com/office/drawing/2014/main" id="{F6C8BE19-335E-DB9D-18EE-4760DD601DA9}"/>
              </a:ext>
            </a:extLst>
          </p:cNvPr>
          <p:cNvSpPr>
            <a:spLocks noGrp="1"/>
          </p:cNvSpPr>
          <p:nvPr>
            <p:ph idx="1"/>
          </p:nvPr>
        </p:nvSpPr>
        <p:spPr/>
        <p:txBody>
          <a:bodyPr/>
          <a:lstStyle/>
          <a:p>
            <a:endParaRPr lang="en-CA" dirty="0"/>
          </a:p>
        </p:txBody>
      </p:sp>
      <p:sp>
        <p:nvSpPr>
          <p:cNvPr id="4" name="Footer Placeholder 3">
            <a:extLst>
              <a:ext uri="{FF2B5EF4-FFF2-40B4-BE49-F238E27FC236}">
                <a16:creationId xmlns:a16="http://schemas.microsoft.com/office/drawing/2014/main" id="{45D44A92-EDCF-F42F-5C85-257502BFE2B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2DEADF73-259D-7228-EFFF-B6E066FA53B6}"/>
              </a:ext>
            </a:extLst>
          </p:cNvPr>
          <p:cNvSpPr>
            <a:spLocks noGrp="1"/>
          </p:cNvSpPr>
          <p:nvPr>
            <p:ph type="sldNum" sz="quarter" idx="12"/>
          </p:nvPr>
        </p:nvSpPr>
        <p:spPr/>
        <p:txBody>
          <a:bodyPr/>
          <a:lstStyle/>
          <a:p>
            <a:fld id="{48F63A3B-78C7-47BE-AE5E-E10140E04643}" type="slidenum">
              <a:rPr lang="en-US" smtClean="0"/>
              <a:pPr/>
              <a:t>32</a:t>
            </a:fld>
            <a:endParaRPr lang="en-US" dirty="0"/>
          </a:p>
        </p:txBody>
      </p:sp>
      <p:pic>
        <p:nvPicPr>
          <p:cNvPr id="7" name="Picture 6">
            <a:extLst>
              <a:ext uri="{FF2B5EF4-FFF2-40B4-BE49-F238E27FC236}">
                <a16:creationId xmlns:a16="http://schemas.microsoft.com/office/drawing/2014/main" id="{B9CA0AB0-F60D-CE33-37F8-EB8B188855CA}"/>
              </a:ext>
            </a:extLst>
          </p:cNvPr>
          <p:cNvPicPr>
            <a:picLocks noChangeAspect="1"/>
          </p:cNvPicPr>
          <p:nvPr/>
        </p:nvPicPr>
        <p:blipFill>
          <a:blip r:embed="rId2"/>
          <a:stretch>
            <a:fillRect/>
          </a:stretch>
        </p:blipFill>
        <p:spPr>
          <a:xfrm>
            <a:off x="1600200" y="1867463"/>
            <a:ext cx="7734300" cy="4524375"/>
          </a:xfrm>
          <a:prstGeom prst="rect">
            <a:avLst/>
          </a:prstGeom>
        </p:spPr>
      </p:pic>
    </p:spTree>
    <p:extLst>
      <p:ext uri="{BB962C8B-B14F-4D97-AF65-F5344CB8AC3E}">
        <p14:creationId xmlns:p14="http://schemas.microsoft.com/office/powerpoint/2010/main" val="3534090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E7678-4025-224E-062B-4D1CC782B006}"/>
              </a:ext>
            </a:extLst>
          </p:cNvPr>
          <p:cNvSpPr>
            <a:spLocks noGrp="1"/>
          </p:cNvSpPr>
          <p:nvPr>
            <p:ph type="title"/>
          </p:nvPr>
        </p:nvSpPr>
        <p:spPr/>
        <p:txBody>
          <a:bodyPr/>
          <a:lstStyle/>
          <a:p>
            <a:r>
              <a:rPr lang="en-US" dirty="0"/>
              <a:t>Outliers as Anomalies</a:t>
            </a:r>
            <a:endParaRPr lang="en-CA" dirty="0"/>
          </a:p>
        </p:txBody>
      </p:sp>
      <p:sp>
        <p:nvSpPr>
          <p:cNvPr id="3" name="Content Placeholder 2">
            <a:extLst>
              <a:ext uri="{FF2B5EF4-FFF2-40B4-BE49-F238E27FC236}">
                <a16:creationId xmlns:a16="http://schemas.microsoft.com/office/drawing/2014/main" id="{7A623339-B47F-D71F-B560-76BEB5A2B667}"/>
              </a:ext>
            </a:extLst>
          </p:cNvPr>
          <p:cNvSpPr>
            <a:spLocks noGrp="1"/>
          </p:cNvSpPr>
          <p:nvPr>
            <p:ph idx="1"/>
          </p:nvPr>
        </p:nvSpPr>
        <p:spPr/>
        <p:txBody>
          <a:bodyPr>
            <a:normAutofit lnSpcReduction="10000"/>
          </a:bodyPr>
          <a:lstStyle/>
          <a:p>
            <a:r>
              <a:rPr lang="en-US" dirty="0"/>
              <a:t>Outlier detection approaches can be used for anomaly detection in security applications.</a:t>
            </a:r>
          </a:p>
          <a:p>
            <a:r>
              <a:rPr lang="en-US" dirty="0"/>
              <a:t>For example, by monitoring the frequency of user logins and applying the outlier algorithm, you can flag potential anomalies that could indicate suspicious or unauthorized activities.</a:t>
            </a:r>
          </a:p>
          <a:p>
            <a:r>
              <a:rPr lang="en-US" dirty="0"/>
              <a:t>Exercise: In the dataset </a:t>
            </a:r>
            <a:r>
              <a:rPr lang="en-US" dirty="0" err="1"/>
              <a:t>test.jsonl</a:t>
            </a:r>
            <a:r>
              <a:rPr lang="en-US" dirty="0"/>
              <a:t>:</a:t>
            </a:r>
          </a:p>
          <a:p>
            <a:pPr marL="800100" lvl="1" indent="-342900">
              <a:buFont typeface="+mj-lt"/>
              <a:buAutoNum type="arabicPeriod"/>
            </a:pPr>
            <a:r>
              <a:rPr lang="en-US" dirty="0"/>
              <a:t>Map the column “events” dictionary to a new columns</a:t>
            </a:r>
          </a:p>
          <a:p>
            <a:pPr marL="800100" lvl="1" indent="-342900">
              <a:buFont typeface="+mj-lt"/>
              <a:buAutoNum type="arabicPeriod"/>
            </a:pPr>
            <a:r>
              <a:rPr lang="en-US" dirty="0"/>
              <a:t>Change the format of the columns ‘</a:t>
            </a:r>
            <a:r>
              <a:rPr lang="en-US" dirty="0" err="1"/>
              <a:t>ts</a:t>
            </a:r>
            <a:r>
              <a:rPr lang="en-US" dirty="0"/>
              <a:t>’ to date</a:t>
            </a:r>
          </a:p>
          <a:p>
            <a:pPr marL="800100" lvl="1" indent="-342900">
              <a:buFont typeface="+mj-lt"/>
              <a:buAutoNum type="arabicPeriod"/>
            </a:pPr>
            <a:r>
              <a:rPr lang="en-US" dirty="0"/>
              <a:t>Find the number of sessions per day for every user</a:t>
            </a:r>
          </a:p>
          <a:p>
            <a:pPr marL="800100" lvl="1" indent="-342900">
              <a:buFont typeface="+mj-lt"/>
              <a:buAutoNum type="arabicPeriod"/>
            </a:pPr>
            <a:r>
              <a:rPr lang="en-US" dirty="0"/>
              <a:t>Find the outliers for large number of logins per day</a:t>
            </a:r>
            <a:endParaRPr lang="en-CA" dirty="0"/>
          </a:p>
        </p:txBody>
      </p:sp>
      <p:sp>
        <p:nvSpPr>
          <p:cNvPr id="4" name="Footer Placeholder 3">
            <a:extLst>
              <a:ext uri="{FF2B5EF4-FFF2-40B4-BE49-F238E27FC236}">
                <a16:creationId xmlns:a16="http://schemas.microsoft.com/office/drawing/2014/main" id="{E5DF6643-F2B8-BDE8-8A29-8B76D549156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A1A43B5-1228-7260-87CD-5238F84B5AA8}"/>
              </a:ext>
            </a:extLst>
          </p:cNvPr>
          <p:cNvSpPr>
            <a:spLocks noGrp="1"/>
          </p:cNvSpPr>
          <p:nvPr>
            <p:ph type="sldNum" sz="quarter" idx="12"/>
          </p:nvPr>
        </p:nvSpPr>
        <p:spPr/>
        <p:txBody>
          <a:bodyPr/>
          <a:lstStyle/>
          <a:p>
            <a:fld id="{48F63A3B-78C7-47BE-AE5E-E10140E04643}" type="slidenum">
              <a:rPr lang="en-US" smtClean="0"/>
              <a:pPr/>
              <a:t>33</a:t>
            </a:fld>
            <a:endParaRPr lang="en-US" dirty="0"/>
          </a:p>
        </p:txBody>
      </p:sp>
    </p:spTree>
    <p:extLst>
      <p:ext uri="{BB962C8B-B14F-4D97-AF65-F5344CB8AC3E}">
        <p14:creationId xmlns:p14="http://schemas.microsoft.com/office/powerpoint/2010/main" val="2182067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78CF5FC-9A4B-F6F0-8EC9-7AF2CB3079DB}"/>
              </a:ext>
            </a:extLst>
          </p:cNvPr>
          <p:cNvSpPr>
            <a:spLocks noGrp="1"/>
          </p:cNvSpPr>
          <p:nvPr>
            <p:ph type="title"/>
          </p:nvPr>
        </p:nvSpPr>
        <p:spPr>
          <a:xfrm>
            <a:off x="2644391" y="2677645"/>
            <a:ext cx="7508277" cy="2283824"/>
          </a:xfrm>
        </p:spPr>
        <p:txBody>
          <a:bodyPr/>
          <a:lstStyle/>
          <a:p>
            <a:r>
              <a:rPr lang="en-US" dirty="0">
                <a:solidFill>
                  <a:schemeClr val="tx1"/>
                </a:solidFill>
              </a:rPr>
              <a:t>Detecting Outliers by Local Outlier Factor (LOF)</a:t>
            </a:r>
            <a:endParaRPr lang="en-CA" dirty="0">
              <a:solidFill>
                <a:schemeClr val="tx1"/>
              </a:solidFill>
            </a:endParaRPr>
          </a:p>
        </p:txBody>
      </p:sp>
      <p:sp>
        <p:nvSpPr>
          <p:cNvPr id="4" name="Footer Placeholder 3">
            <a:extLst>
              <a:ext uri="{FF2B5EF4-FFF2-40B4-BE49-F238E27FC236}">
                <a16:creationId xmlns:a16="http://schemas.microsoft.com/office/drawing/2014/main" id="{765EE3AF-BF3F-74C5-D631-62FB348C379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47912BB-13A8-D1B0-A6D4-5B72BBD517B9}"/>
              </a:ext>
            </a:extLst>
          </p:cNvPr>
          <p:cNvSpPr>
            <a:spLocks noGrp="1"/>
          </p:cNvSpPr>
          <p:nvPr>
            <p:ph type="sldNum" sz="quarter" idx="12"/>
          </p:nvPr>
        </p:nvSpPr>
        <p:spPr/>
        <p:txBody>
          <a:bodyPr/>
          <a:lstStyle/>
          <a:p>
            <a:fld id="{48F63A3B-78C7-47BE-AE5E-E10140E04643}" type="slidenum">
              <a:rPr lang="en-US" smtClean="0"/>
              <a:pPr/>
              <a:t>34</a:t>
            </a:fld>
            <a:endParaRPr lang="en-US" dirty="0"/>
          </a:p>
        </p:txBody>
      </p:sp>
    </p:spTree>
    <p:extLst>
      <p:ext uri="{BB962C8B-B14F-4D97-AF65-F5344CB8AC3E}">
        <p14:creationId xmlns:p14="http://schemas.microsoft.com/office/powerpoint/2010/main" val="17410561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349C6EB-5EAD-2557-EA0C-8E590EAA042A}"/>
              </a:ext>
            </a:extLst>
          </p:cNvPr>
          <p:cNvSpPr>
            <a:spLocks noGrp="1"/>
          </p:cNvSpPr>
          <p:nvPr>
            <p:ph type="title"/>
          </p:nvPr>
        </p:nvSpPr>
        <p:spPr/>
        <p:txBody>
          <a:bodyPr/>
          <a:lstStyle/>
          <a:p>
            <a:r>
              <a:rPr lang="en-US" dirty="0"/>
              <a:t>Local Outlier Factor</a:t>
            </a:r>
            <a:endParaRPr lang="en-CA" dirty="0"/>
          </a:p>
        </p:txBody>
      </p:sp>
      <p:sp>
        <p:nvSpPr>
          <p:cNvPr id="7" name="Content Placeholder 6">
            <a:extLst>
              <a:ext uri="{FF2B5EF4-FFF2-40B4-BE49-F238E27FC236}">
                <a16:creationId xmlns:a16="http://schemas.microsoft.com/office/drawing/2014/main" id="{08E77094-ABD3-CA0F-5BFE-56DEE59AE986}"/>
              </a:ext>
            </a:extLst>
          </p:cNvPr>
          <p:cNvSpPr>
            <a:spLocks noGrp="1"/>
          </p:cNvSpPr>
          <p:nvPr>
            <p:ph idx="1"/>
          </p:nvPr>
        </p:nvSpPr>
        <p:spPr/>
        <p:txBody>
          <a:bodyPr/>
          <a:lstStyle/>
          <a:p>
            <a:r>
              <a:rPr lang="en-US" dirty="0"/>
              <a:t>The Local Outlier Factor (LOF) algorithm measures the degree to which a data point stands out from its local neighborhood, allowing the identification of outliers or anomalies in the dataset.</a:t>
            </a:r>
          </a:p>
          <a:p>
            <a:r>
              <a:rPr lang="en-US" dirty="0"/>
              <a:t>The LOF algorithm provides a measure of the </a:t>
            </a:r>
            <a:r>
              <a:rPr lang="en-US" dirty="0" err="1"/>
              <a:t>outlierness</a:t>
            </a:r>
            <a:r>
              <a:rPr lang="en-US" dirty="0"/>
              <a:t> for each data point, allowing you to rank them based on their degree of deviation from the local density. Higher LOF values indicate stronger outliers, while LOF values close to 1 suggest that a data point is similar to its neighbors.</a:t>
            </a:r>
          </a:p>
          <a:p>
            <a:r>
              <a:rPr lang="en-US" dirty="0"/>
              <a:t>By applying the LOF algorithm to a dataset, you can identify anomalous data points that exhibit unusual patterns or behaviors compared to their local surroundings. This makes LOF a useful tool for anomaly detection and outlier analysis in various domains.</a:t>
            </a:r>
            <a:endParaRPr lang="en-CA" dirty="0"/>
          </a:p>
        </p:txBody>
      </p:sp>
      <p:sp>
        <p:nvSpPr>
          <p:cNvPr id="4" name="Footer Placeholder 3">
            <a:extLst>
              <a:ext uri="{FF2B5EF4-FFF2-40B4-BE49-F238E27FC236}">
                <a16:creationId xmlns:a16="http://schemas.microsoft.com/office/drawing/2014/main" id="{65DB8683-2B35-3282-E5FA-59FD769513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E0E834B-9CF2-2463-F3B6-5EABF9FC7397}"/>
              </a:ext>
            </a:extLst>
          </p:cNvPr>
          <p:cNvSpPr>
            <a:spLocks noGrp="1"/>
          </p:cNvSpPr>
          <p:nvPr>
            <p:ph type="sldNum" sz="quarter" idx="12"/>
          </p:nvPr>
        </p:nvSpPr>
        <p:spPr/>
        <p:txBody>
          <a:bodyPr/>
          <a:lstStyle/>
          <a:p>
            <a:fld id="{D57F1E4F-1CFF-5643-939E-217C01CDF565}" type="slidenum">
              <a:rPr lang="en-US" smtClean="0"/>
              <a:pPr/>
              <a:t>35</a:t>
            </a:fld>
            <a:endParaRPr lang="en-US" dirty="0"/>
          </a:p>
        </p:txBody>
      </p:sp>
    </p:spTree>
    <p:extLst>
      <p:ext uri="{BB962C8B-B14F-4D97-AF65-F5344CB8AC3E}">
        <p14:creationId xmlns:p14="http://schemas.microsoft.com/office/powerpoint/2010/main" val="34341560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5572-DAB0-10D3-8826-236B0A314AC0}"/>
              </a:ext>
            </a:extLst>
          </p:cNvPr>
          <p:cNvSpPr>
            <a:spLocks noGrp="1"/>
          </p:cNvSpPr>
          <p:nvPr>
            <p:ph type="title"/>
          </p:nvPr>
        </p:nvSpPr>
        <p:spPr/>
        <p:txBody>
          <a:bodyPr/>
          <a:lstStyle/>
          <a:p>
            <a:endParaRPr lang="en-CA"/>
          </a:p>
        </p:txBody>
      </p:sp>
      <p:pic>
        <p:nvPicPr>
          <p:cNvPr id="7" name="Content Placeholder 6">
            <a:extLst>
              <a:ext uri="{FF2B5EF4-FFF2-40B4-BE49-F238E27FC236}">
                <a16:creationId xmlns:a16="http://schemas.microsoft.com/office/drawing/2014/main" id="{B7A429A5-2E45-8984-A3BA-D6711303F54F}"/>
              </a:ext>
            </a:extLst>
          </p:cNvPr>
          <p:cNvPicPr>
            <a:picLocks noGrp="1" noChangeAspect="1"/>
          </p:cNvPicPr>
          <p:nvPr>
            <p:ph idx="1"/>
          </p:nvPr>
        </p:nvPicPr>
        <p:blipFill>
          <a:blip r:embed="rId2"/>
          <a:stretch>
            <a:fillRect/>
          </a:stretch>
        </p:blipFill>
        <p:spPr>
          <a:xfrm>
            <a:off x="718779" y="295729"/>
            <a:ext cx="9896822" cy="5812840"/>
          </a:xfrm>
        </p:spPr>
      </p:pic>
      <p:sp>
        <p:nvSpPr>
          <p:cNvPr id="4" name="Footer Placeholder 3">
            <a:extLst>
              <a:ext uri="{FF2B5EF4-FFF2-40B4-BE49-F238E27FC236}">
                <a16:creationId xmlns:a16="http://schemas.microsoft.com/office/drawing/2014/main" id="{C0286B6C-A473-6AF9-4E52-676D34A3F780}"/>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FBBD6E-AAAB-9F26-A51D-1420E717B89E}"/>
              </a:ext>
            </a:extLst>
          </p:cNvPr>
          <p:cNvSpPr>
            <a:spLocks noGrp="1"/>
          </p:cNvSpPr>
          <p:nvPr>
            <p:ph type="sldNum" sz="quarter" idx="12"/>
          </p:nvPr>
        </p:nvSpPr>
        <p:spPr/>
        <p:txBody>
          <a:bodyPr/>
          <a:lstStyle/>
          <a:p>
            <a:fld id="{48F63A3B-78C7-47BE-AE5E-E10140E04643}" type="slidenum">
              <a:rPr lang="en-US" smtClean="0"/>
              <a:pPr/>
              <a:t>36</a:t>
            </a:fld>
            <a:endParaRPr lang="en-US" dirty="0"/>
          </a:p>
        </p:txBody>
      </p:sp>
      <p:pic>
        <p:nvPicPr>
          <p:cNvPr id="9" name="Picture 8">
            <a:extLst>
              <a:ext uri="{FF2B5EF4-FFF2-40B4-BE49-F238E27FC236}">
                <a16:creationId xmlns:a16="http://schemas.microsoft.com/office/drawing/2014/main" id="{19962789-6C47-E5CC-3944-0E2F6C6DDF1D}"/>
              </a:ext>
            </a:extLst>
          </p:cNvPr>
          <p:cNvPicPr>
            <a:picLocks noChangeAspect="1"/>
          </p:cNvPicPr>
          <p:nvPr/>
        </p:nvPicPr>
        <p:blipFill>
          <a:blip r:embed="rId3"/>
          <a:stretch>
            <a:fillRect/>
          </a:stretch>
        </p:blipFill>
        <p:spPr>
          <a:xfrm>
            <a:off x="690562" y="195262"/>
            <a:ext cx="10810875" cy="6467475"/>
          </a:xfrm>
          <a:prstGeom prst="rect">
            <a:avLst/>
          </a:prstGeom>
        </p:spPr>
      </p:pic>
    </p:spTree>
    <p:extLst>
      <p:ext uri="{BB962C8B-B14F-4D97-AF65-F5344CB8AC3E}">
        <p14:creationId xmlns:p14="http://schemas.microsoft.com/office/powerpoint/2010/main" val="13637642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A103C-D40A-70F2-CE23-E9899561F1A7}"/>
              </a:ext>
            </a:extLst>
          </p:cNvPr>
          <p:cNvSpPr>
            <a:spLocks noGrp="1"/>
          </p:cNvSpPr>
          <p:nvPr>
            <p:ph type="title"/>
          </p:nvPr>
        </p:nvSpPr>
        <p:spPr/>
        <p:txBody>
          <a:bodyPr/>
          <a:lstStyle/>
          <a:p>
            <a:endParaRPr lang="en-CA"/>
          </a:p>
        </p:txBody>
      </p:sp>
      <p:sp>
        <p:nvSpPr>
          <p:cNvPr id="3" name="Content Placeholder 2">
            <a:extLst>
              <a:ext uri="{FF2B5EF4-FFF2-40B4-BE49-F238E27FC236}">
                <a16:creationId xmlns:a16="http://schemas.microsoft.com/office/drawing/2014/main" id="{6B77801C-88BB-0BCF-0661-BA24118DF977}"/>
              </a:ext>
            </a:extLst>
          </p:cNvPr>
          <p:cNvSpPr>
            <a:spLocks noGrp="1"/>
          </p:cNvSpPr>
          <p:nvPr>
            <p:ph idx="1"/>
          </p:nvPr>
        </p:nvSpPr>
        <p:spPr/>
        <p:txBody>
          <a:bodyPr/>
          <a:lstStyle/>
          <a:p>
            <a:endParaRPr lang="en-CA"/>
          </a:p>
        </p:txBody>
      </p:sp>
      <p:sp>
        <p:nvSpPr>
          <p:cNvPr id="4" name="Footer Placeholder 3">
            <a:extLst>
              <a:ext uri="{FF2B5EF4-FFF2-40B4-BE49-F238E27FC236}">
                <a16:creationId xmlns:a16="http://schemas.microsoft.com/office/drawing/2014/main" id="{E7DDBB6B-A611-5204-7764-2836EF6816F3}"/>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5CB0D19-ADE2-3AB9-064B-7B92449C6E08}"/>
              </a:ext>
            </a:extLst>
          </p:cNvPr>
          <p:cNvSpPr>
            <a:spLocks noGrp="1"/>
          </p:cNvSpPr>
          <p:nvPr>
            <p:ph type="sldNum" sz="quarter" idx="12"/>
          </p:nvPr>
        </p:nvSpPr>
        <p:spPr/>
        <p:txBody>
          <a:bodyPr/>
          <a:lstStyle/>
          <a:p>
            <a:fld id="{48F63A3B-78C7-47BE-AE5E-E10140E04643}" type="slidenum">
              <a:rPr lang="en-US" smtClean="0"/>
              <a:pPr/>
              <a:t>37</a:t>
            </a:fld>
            <a:endParaRPr lang="en-US" dirty="0"/>
          </a:p>
        </p:txBody>
      </p:sp>
      <p:pic>
        <p:nvPicPr>
          <p:cNvPr id="7" name="Picture 6">
            <a:extLst>
              <a:ext uri="{FF2B5EF4-FFF2-40B4-BE49-F238E27FC236}">
                <a16:creationId xmlns:a16="http://schemas.microsoft.com/office/drawing/2014/main" id="{5A929C8D-7349-0579-DD8C-0226D5182C7E}"/>
              </a:ext>
            </a:extLst>
          </p:cNvPr>
          <p:cNvPicPr>
            <a:picLocks noChangeAspect="1"/>
          </p:cNvPicPr>
          <p:nvPr/>
        </p:nvPicPr>
        <p:blipFill>
          <a:blip r:embed="rId2"/>
          <a:stretch>
            <a:fillRect/>
          </a:stretch>
        </p:blipFill>
        <p:spPr>
          <a:xfrm>
            <a:off x="1143842" y="295729"/>
            <a:ext cx="8772525" cy="6343650"/>
          </a:xfrm>
          <a:prstGeom prst="rect">
            <a:avLst/>
          </a:prstGeom>
        </p:spPr>
      </p:pic>
    </p:spTree>
    <p:extLst>
      <p:ext uri="{BB962C8B-B14F-4D97-AF65-F5344CB8AC3E}">
        <p14:creationId xmlns:p14="http://schemas.microsoft.com/office/powerpoint/2010/main" val="596754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26A9C-AB17-5526-8B0B-93449314AA01}"/>
              </a:ext>
            </a:extLst>
          </p:cNvPr>
          <p:cNvSpPr>
            <a:spLocks noGrp="1"/>
          </p:cNvSpPr>
          <p:nvPr>
            <p:ph type="title"/>
          </p:nvPr>
        </p:nvSpPr>
        <p:spPr/>
        <p:txBody>
          <a:bodyPr/>
          <a:lstStyle/>
          <a:p>
            <a:r>
              <a:rPr lang="en-US" dirty="0"/>
              <a:t>LOF for anomaly detection</a:t>
            </a:r>
            <a:endParaRPr lang="en-CA" dirty="0"/>
          </a:p>
        </p:txBody>
      </p:sp>
      <p:sp>
        <p:nvSpPr>
          <p:cNvPr id="3" name="Content Placeholder 2">
            <a:extLst>
              <a:ext uri="{FF2B5EF4-FFF2-40B4-BE49-F238E27FC236}">
                <a16:creationId xmlns:a16="http://schemas.microsoft.com/office/drawing/2014/main" id="{CF2F729B-1725-7D87-F9AC-6206A36F2BE5}"/>
              </a:ext>
            </a:extLst>
          </p:cNvPr>
          <p:cNvSpPr>
            <a:spLocks noGrp="1"/>
          </p:cNvSpPr>
          <p:nvPr>
            <p:ph idx="1"/>
          </p:nvPr>
        </p:nvSpPr>
        <p:spPr/>
        <p:txBody>
          <a:bodyPr/>
          <a:lstStyle/>
          <a:p>
            <a:r>
              <a:rPr lang="en-US" dirty="0"/>
              <a:t>Compare the two figures for outlier detection based on STD and LOF !</a:t>
            </a:r>
          </a:p>
          <a:p>
            <a:r>
              <a:rPr lang="en-US" dirty="0"/>
              <a:t>LOF is better at detecting anomalies because it checks by the neighbors and if the data change over time, it will consider that change.</a:t>
            </a:r>
          </a:p>
          <a:p>
            <a:r>
              <a:rPr lang="en-US" dirty="0"/>
              <a:t>For example, if the number of sessions per user per day changes on weekends in comparison to weekdays it will be considered.</a:t>
            </a:r>
            <a:endParaRPr lang="en-CA" dirty="0"/>
          </a:p>
        </p:txBody>
      </p:sp>
      <p:sp>
        <p:nvSpPr>
          <p:cNvPr id="4" name="Footer Placeholder 3">
            <a:extLst>
              <a:ext uri="{FF2B5EF4-FFF2-40B4-BE49-F238E27FC236}">
                <a16:creationId xmlns:a16="http://schemas.microsoft.com/office/drawing/2014/main" id="{6FCEB144-6881-C160-92F9-4248F555D0F1}"/>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FCE628-7C3D-E37F-6899-5C64875F1161}"/>
              </a:ext>
            </a:extLst>
          </p:cNvPr>
          <p:cNvSpPr>
            <a:spLocks noGrp="1"/>
          </p:cNvSpPr>
          <p:nvPr>
            <p:ph type="sldNum" sz="quarter" idx="12"/>
          </p:nvPr>
        </p:nvSpPr>
        <p:spPr/>
        <p:txBody>
          <a:bodyPr/>
          <a:lstStyle/>
          <a:p>
            <a:fld id="{48F63A3B-78C7-47BE-AE5E-E10140E04643}" type="slidenum">
              <a:rPr lang="en-US" smtClean="0"/>
              <a:pPr/>
              <a:t>38</a:t>
            </a:fld>
            <a:endParaRPr lang="en-US" dirty="0"/>
          </a:p>
        </p:txBody>
      </p:sp>
    </p:spTree>
    <p:extLst>
      <p:ext uri="{BB962C8B-B14F-4D97-AF65-F5344CB8AC3E}">
        <p14:creationId xmlns:p14="http://schemas.microsoft.com/office/powerpoint/2010/main" val="3408564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29328-9725-2474-360F-511254002D17}"/>
              </a:ext>
            </a:extLst>
          </p:cNvPr>
          <p:cNvSpPr>
            <a:spLocks noGrp="1"/>
          </p:cNvSpPr>
          <p:nvPr>
            <p:ph type="title"/>
          </p:nvPr>
        </p:nvSpPr>
        <p:spPr/>
        <p:txBody>
          <a:bodyPr/>
          <a:lstStyle/>
          <a:p>
            <a:r>
              <a:rPr lang="en-US" dirty="0"/>
              <a:t>Some of the data preparation topics</a:t>
            </a:r>
            <a:endParaRPr lang="en-CA" dirty="0"/>
          </a:p>
        </p:txBody>
      </p:sp>
      <p:sp>
        <p:nvSpPr>
          <p:cNvPr id="3" name="Content Placeholder 2">
            <a:extLst>
              <a:ext uri="{FF2B5EF4-FFF2-40B4-BE49-F238E27FC236}">
                <a16:creationId xmlns:a16="http://schemas.microsoft.com/office/drawing/2014/main" id="{FB516815-3FC5-9376-6C8E-95D37FBEC08E}"/>
              </a:ext>
            </a:extLst>
          </p:cNvPr>
          <p:cNvSpPr>
            <a:spLocks noGrp="1"/>
          </p:cNvSpPr>
          <p:nvPr>
            <p:ph idx="1"/>
          </p:nvPr>
        </p:nvSpPr>
        <p:spPr/>
        <p:txBody>
          <a:bodyPr/>
          <a:lstStyle/>
          <a:p>
            <a:pPr fontAlgn="base">
              <a:spcBef>
                <a:spcPts val="0"/>
              </a:spcBef>
            </a:pPr>
            <a:r>
              <a:rPr lang="en-CA" sz="1800" b="0" i="0" u="none" strike="noStrike" dirty="0">
                <a:solidFill>
                  <a:srgbClr val="000000"/>
                </a:solidFill>
                <a:effectLst/>
                <a:latin typeface="Century Gothic (Body)"/>
              </a:rPr>
              <a:t>Handling noisy data: Techniques to reduce noise and improve data quality.</a:t>
            </a:r>
          </a:p>
          <a:p>
            <a:pPr fontAlgn="base">
              <a:spcBef>
                <a:spcPts val="0"/>
              </a:spcBef>
            </a:pPr>
            <a:r>
              <a:rPr lang="en-CA" sz="1800" b="0" i="0" u="none" strike="noStrike" dirty="0">
                <a:solidFill>
                  <a:srgbClr val="000000"/>
                </a:solidFill>
                <a:effectLst/>
                <a:latin typeface="Century Gothic (Body)"/>
              </a:rPr>
              <a:t>Handling duplicates: Identifying and removing duplicate records in a dataset.</a:t>
            </a:r>
          </a:p>
          <a:p>
            <a:pPr fontAlgn="base">
              <a:spcBef>
                <a:spcPts val="0"/>
              </a:spcBef>
            </a:pPr>
            <a:r>
              <a:rPr lang="en-CA" sz="1800" b="0" i="0" u="none" strike="noStrike" dirty="0">
                <a:solidFill>
                  <a:srgbClr val="000000"/>
                </a:solidFill>
                <a:effectLst/>
                <a:latin typeface="Century Gothic (Body)"/>
              </a:rPr>
              <a:t>Data discretization: Converting continuous variables into discrete intervals.</a:t>
            </a:r>
          </a:p>
          <a:p>
            <a:pPr fontAlgn="base">
              <a:spcBef>
                <a:spcPts val="0"/>
              </a:spcBef>
            </a:pPr>
            <a:r>
              <a:rPr lang="en-CA" sz="1800" b="0" i="0" u="none" strike="noStrike" dirty="0">
                <a:solidFill>
                  <a:srgbClr val="000000"/>
                </a:solidFill>
                <a:effectLst/>
                <a:latin typeface="Century Gothic (Body)"/>
              </a:rPr>
              <a:t>Handling skewed data: Techniques to address skewed distributions.</a:t>
            </a:r>
          </a:p>
          <a:p>
            <a:pPr fontAlgn="base">
              <a:spcBef>
                <a:spcPts val="0"/>
              </a:spcBef>
            </a:pPr>
            <a:r>
              <a:rPr lang="en-CA" sz="1800" b="0" i="0" u="none" strike="noStrike" dirty="0">
                <a:solidFill>
                  <a:srgbClr val="000000"/>
                </a:solidFill>
                <a:effectLst/>
                <a:latin typeface="Century Gothic (Body)"/>
              </a:rPr>
              <a:t>Data sampling: Techniques for selecting representative subsets of data.</a:t>
            </a:r>
          </a:p>
          <a:p>
            <a:pPr fontAlgn="base">
              <a:spcBef>
                <a:spcPts val="0"/>
              </a:spcBef>
            </a:pPr>
            <a:r>
              <a:rPr lang="en-CA" sz="1800" b="0" i="0" u="none" strike="noStrike" dirty="0">
                <a:solidFill>
                  <a:srgbClr val="000000"/>
                </a:solidFill>
                <a:effectLst/>
                <a:latin typeface="Century Gothic (Body)"/>
              </a:rPr>
              <a:t>Data splitting: Dividing data into training, validation, and testing sets.</a:t>
            </a:r>
          </a:p>
          <a:p>
            <a:pPr fontAlgn="base">
              <a:spcBef>
                <a:spcPts val="0"/>
              </a:spcBef>
            </a:pPr>
            <a:r>
              <a:rPr lang="en-CA" sz="1800" b="0" i="0" u="none" strike="noStrike" dirty="0">
                <a:solidFill>
                  <a:srgbClr val="000000"/>
                </a:solidFill>
                <a:effectLst/>
                <a:latin typeface="Century Gothic (Body)"/>
              </a:rPr>
              <a:t>Data aggregation: Combining data at a higher level of granularity.</a:t>
            </a:r>
          </a:p>
          <a:p>
            <a:pPr fontAlgn="base">
              <a:spcBef>
                <a:spcPts val="0"/>
              </a:spcBef>
              <a:spcAft>
                <a:spcPts val="1500"/>
              </a:spcAft>
            </a:pPr>
            <a:r>
              <a:rPr lang="en-CA" sz="1800" b="0" i="0" u="none" strike="noStrike" dirty="0">
                <a:solidFill>
                  <a:srgbClr val="000000"/>
                </a:solidFill>
                <a:effectLst/>
                <a:latin typeface="Century Gothic (Body)"/>
              </a:rPr>
              <a:t>Handling time series data: Techniques for analyzing and preprocessing time-dependent data.</a:t>
            </a:r>
          </a:p>
          <a:p>
            <a:endParaRPr lang="en-CA" dirty="0"/>
          </a:p>
        </p:txBody>
      </p:sp>
      <p:sp>
        <p:nvSpPr>
          <p:cNvPr id="4" name="Footer Placeholder 3">
            <a:extLst>
              <a:ext uri="{FF2B5EF4-FFF2-40B4-BE49-F238E27FC236}">
                <a16:creationId xmlns:a16="http://schemas.microsoft.com/office/drawing/2014/main" id="{A577F09C-8242-A749-6F2A-163C7D2B423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5CD82D6-F10F-4F59-4315-36FF6299A6E6}"/>
              </a:ext>
            </a:extLst>
          </p:cNvPr>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493086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E35C1ED-1239-8C58-3A09-2BC20412B0BC}"/>
              </a:ext>
            </a:extLst>
          </p:cNvPr>
          <p:cNvSpPr>
            <a:spLocks noGrp="1"/>
          </p:cNvSpPr>
          <p:nvPr>
            <p:ph type="title"/>
          </p:nvPr>
        </p:nvSpPr>
        <p:spPr>
          <a:xfrm>
            <a:off x="3120931" y="2507962"/>
            <a:ext cx="4351023" cy="2283824"/>
          </a:xfrm>
        </p:spPr>
        <p:txBody>
          <a:bodyPr/>
          <a:lstStyle/>
          <a:p>
            <a:r>
              <a:rPr lang="en-US" dirty="0">
                <a:solidFill>
                  <a:schemeClr val="tx1"/>
                </a:solidFill>
              </a:rPr>
              <a:t>Data encoding</a:t>
            </a:r>
            <a:endParaRPr lang="en-CA" dirty="0">
              <a:solidFill>
                <a:schemeClr val="tx1"/>
              </a:solidFill>
            </a:endParaRPr>
          </a:p>
        </p:txBody>
      </p:sp>
      <p:sp>
        <p:nvSpPr>
          <p:cNvPr id="4" name="Footer Placeholder 3">
            <a:extLst>
              <a:ext uri="{FF2B5EF4-FFF2-40B4-BE49-F238E27FC236}">
                <a16:creationId xmlns:a16="http://schemas.microsoft.com/office/drawing/2014/main" id="{B967F57E-DAE4-E851-4D3E-7D15739C3A0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3C72F2CD-1C47-70AF-50D8-9211138EC59E}"/>
              </a:ext>
            </a:extLst>
          </p:cNvPr>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67186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5D12D80-BE85-E2EA-3255-890FA2E18200}"/>
              </a:ext>
            </a:extLst>
          </p:cNvPr>
          <p:cNvSpPr>
            <a:spLocks noGrp="1"/>
          </p:cNvSpPr>
          <p:nvPr>
            <p:ph type="title"/>
          </p:nvPr>
        </p:nvSpPr>
        <p:spPr/>
        <p:txBody>
          <a:bodyPr/>
          <a:lstStyle/>
          <a:p>
            <a:r>
              <a:rPr lang="en-US" dirty="0"/>
              <a:t>Data encoding</a:t>
            </a:r>
            <a:endParaRPr lang="en-CA" dirty="0"/>
          </a:p>
        </p:txBody>
      </p:sp>
      <p:sp>
        <p:nvSpPr>
          <p:cNvPr id="7" name="Content Placeholder 6">
            <a:extLst>
              <a:ext uri="{FF2B5EF4-FFF2-40B4-BE49-F238E27FC236}">
                <a16:creationId xmlns:a16="http://schemas.microsoft.com/office/drawing/2014/main" id="{50E025AE-5532-F011-7BC4-5F4E53F7E5AD}"/>
              </a:ext>
            </a:extLst>
          </p:cNvPr>
          <p:cNvSpPr>
            <a:spLocks noGrp="1"/>
          </p:cNvSpPr>
          <p:nvPr>
            <p:ph idx="1"/>
          </p:nvPr>
        </p:nvSpPr>
        <p:spPr/>
        <p:txBody>
          <a:bodyPr/>
          <a:lstStyle/>
          <a:p>
            <a:r>
              <a:rPr lang="en-US" dirty="0"/>
              <a:t>Quantize the values: </a:t>
            </a:r>
          </a:p>
          <a:p>
            <a:pPr lvl="1"/>
            <a:r>
              <a:rPr lang="en-US" dirty="0"/>
              <a:t>string to integers</a:t>
            </a:r>
          </a:p>
          <a:p>
            <a:pPr lvl="1"/>
            <a:r>
              <a:rPr lang="en-US" dirty="0"/>
              <a:t>Date to days</a:t>
            </a:r>
          </a:p>
          <a:p>
            <a:pPr lvl="1"/>
            <a:r>
              <a:rPr lang="en-US" dirty="0"/>
              <a:t>Event numbers,….</a:t>
            </a:r>
          </a:p>
          <a:p>
            <a:r>
              <a:rPr lang="en-US" dirty="0"/>
              <a:t>To be able to use the data for mathematical machine learning algorithms</a:t>
            </a:r>
          </a:p>
          <a:p>
            <a:r>
              <a:rPr lang="en-US" dirty="0"/>
              <a:t>Approaches:</a:t>
            </a:r>
          </a:p>
          <a:p>
            <a:pPr lvl="1"/>
            <a:r>
              <a:rPr lang="en-US" dirty="0"/>
              <a:t>Map every string to a number,</a:t>
            </a:r>
          </a:p>
          <a:p>
            <a:pPr lvl="1"/>
            <a:r>
              <a:rPr lang="en-US" dirty="0"/>
              <a:t>One-hot encoding,</a:t>
            </a:r>
          </a:p>
          <a:p>
            <a:pPr lvl="1"/>
            <a:r>
              <a:rPr lang="en-US" dirty="0"/>
              <a:t>…</a:t>
            </a:r>
            <a:endParaRPr lang="en-CA" dirty="0"/>
          </a:p>
        </p:txBody>
      </p:sp>
      <p:sp>
        <p:nvSpPr>
          <p:cNvPr id="4" name="Footer Placeholder 3">
            <a:extLst>
              <a:ext uri="{FF2B5EF4-FFF2-40B4-BE49-F238E27FC236}">
                <a16:creationId xmlns:a16="http://schemas.microsoft.com/office/drawing/2014/main" id="{25042B39-8110-3B58-30CE-DD5CC36FA98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63F0CD60-3FDE-D545-5197-2F46A741849A}"/>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8534907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A9248-A011-F4C2-3AAB-5426D757A865}"/>
              </a:ext>
            </a:extLst>
          </p:cNvPr>
          <p:cNvSpPr>
            <a:spLocks noGrp="1"/>
          </p:cNvSpPr>
          <p:nvPr>
            <p:ph type="title"/>
          </p:nvPr>
        </p:nvSpPr>
        <p:spPr/>
        <p:txBody>
          <a:bodyPr/>
          <a:lstStyle/>
          <a:p>
            <a:r>
              <a:rPr lang="en-US" dirty="0"/>
              <a:t>Mapping to a value</a:t>
            </a:r>
            <a:endParaRPr lang="en-CA" dirty="0"/>
          </a:p>
        </p:txBody>
      </p:sp>
      <p:pic>
        <p:nvPicPr>
          <p:cNvPr id="7" name="Content Placeholder 6">
            <a:extLst>
              <a:ext uri="{FF2B5EF4-FFF2-40B4-BE49-F238E27FC236}">
                <a16:creationId xmlns:a16="http://schemas.microsoft.com/office/drawing/2014/main" id="{230F5C62-FF95-3528-5E61-AA867D48C5CE}"/>
              </a:ext>
            </a:extLst>
          </p:cNvPr>
          <p:cNvPicPr>
            <a:picLocks noGrp="1" noChangeAspect="1"/>
          </p:cNvPicPr>
          <p:nvPr>
            <p:ph idx="1"/>
          </p:nvPr>
        </p:nvPicPr>
        <p:blipFill>
          <a:blip r:embed="rId2"/>
          <a:stretch>
            <a:fillRect/>
          </a:stretch>
        </p:blipFill>
        <p:spPr>
          <a:xfrm>
            <a:off x="2458255" y="3429000"/>
            <a:ext cx="6105525" cy="2038350"/>
          </a:xfrm>
        </p:spPr>
      </p:pic>
      <p:sp>
        <p:nvSpPr>
          <p:cNvPr id="4" name="Footer Placeholder 3">
            <a:extLst>
              <a:ext uri="{FF2B5EF4-FFF2-40B4-BE49-F238E27FC236}">
                <a16:creationId xmlns:a16="http://schemas.microsoft.com/office/drawing/2014/main" id="{753AC46F-DE30-E808-21ED-9858F28FC51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2EABAA4-1B27-F38B-9726-7D56CA6D2CC3}"/>
              </a:ext>
            </a:extLst>
          </p:cNvPr>
          <p:cNvSpPr>
            <a:spLocks noGrp="1"/>
          </p:cNvSpPr>
          <p:nvPr>
            <p:ph type="sldNum" sz="quarter" idx="12"/>
          </p:nvPr>
        </p:nvSpPr>
        <p:spPr/>
        <p:txBody>
          <a:bodyPr/>
          <a:lstStyle/>
          <a:p>
            <a:fld id="{48F63A3B-78C7-47BE-AE5E-E10140E04643}" type="slidenum">
              <a:rPr lang="en-US" smtClean="0"/>
              <a:pPr/>
              <a:t>7</a:t>
            </a:fld>
            <a:endParaRPr lang="en-US" dirty="0"/>
          </a:p>
        </p:txBody>
      </p:sp>
      <p:sp>
        <p:nvSpPr>
          <p:cNvPr id="8" name="Content Placeholder 6">
            <a:extLst>
              <a:ext uri="{FF2B5EF4-FFF2-40B4-BE49-F238E27FC236}">
                <a16:creationId xmlns:a16="http://schemas.microsoft.com/office/drawing/2014/main" id="{70FE8DBB-69E3-BBE7-3F9D-962C342D6AEE}"/>
              </a:ext>
            </a:extLst>
          </p:cNvPr>
          <p:cNvSpPr txBox="1">
            <a:spLocks/>
          </p:cNvSpPr>
          <p:nvPr/>
        </p:nvSpPr>
        <p:spPr>
          <a:xfrm>
            <a:off x="1154955" y="2603500"/>
            <a:ext cx="8761412" cy="341630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US" sz="2000" dirty="0"/>
              <a:t>For example, in NVD </a:t>
            </a:r>
            <a:r>
              <a:rPr lang="en-US" sz="2000" dirty="0" err="1"/>
              <a:t>cve</a:t>
            </a:r>
            <a:r>
              <a:rPr lang="en-US" sz="2000" dirty="0"/>
              <a:t> vulnerability dataset, you can map </a:t>
            </a:r>
            <a:r>
              <a:rPr lang="en-US" sz="2000" dirty="0" err="1"/>
              <a:t>attack_complexity</a:t>
            </a:r>
            <a:r>
              <a:rPr lang="en-US" sz="2000" dirty="0"/>
              <a:t> values to a numbers</a:t>
            </a:r>
          </a:p>
        </p:txBody>
      </p:sp>
    </p:spTree>
    <p:extLst>
      <p:ext uri="{BB962C8B-B14F-4D97-AF65-F5344CB8AC3E}">
        <p14:creationId xmlns:p14="http://schemas.microsoft.com/office/powerpoint/2010/main" val="3452149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5D5525-C109-BCBC-8610-3DFD1ACE73F3}"/>
              </a:ext>
            </a:extLst>
          </p:cNvPr>
          <p:cNvSpPr>
            <a:spLocks noGrp="1"/>
          </p:cNvSpPr>
          <p:nvPr>
            <p:ph type="title"/>
          </p:nvPr>
        </p:nvSpPr>
        <p:spPr/>
        <p:txBody>
          <a:bodyPr/>
          <a:lstStyle/>
          <a:p>
            <a:r>
              <a:rPr lang="en-US" dirty="0"/>
              <a:t>One-hot encoding</a:t>
            </a:r>
            <a:endParaRPr lang="en-CA" dirty="0"/>
          </a:p>
        </p:txBody>
      </p:sp>
      <p:sp>
        <p:nvSpPr>
          <p:cNvPr id="7" name="Content Placeholder 6">
            <a:extLst>
              <a:ext uri="{FF2B5EF4-FFF2-40B4-BE49-F238E27FC236}">
                <a16:creationId xmlns:a16="http://schemas.microsoft.com/office/drawing/2014/main" id="{DA350BC9-2990-890A-A93D-98DFA1891AC3}"/>
              </a:ext>
            </a:extLst>
          </p:cNvPr>
          <p:cNvSpPr>
            <a:spLocks noGrp="1"/>
          </p:cNvSpPr>
          <p:nvPr>
            <p:ph idx="1"/>
          </p:nvPr>
        </p:nvSpPr>
        <p:spPr/>
        <p:txBody>
          <a:bodyPr>
            <a:normAutofit fontScale="92500" lnSpcReduction="10000"/>
          </a:bodyPr>
          <a:lstStyle/>
          <a:p>
            <a:r>
              <a:rPr lang="en-US" dirty="0"/>
              <a:t>One-hot encoding is a technique used to represent categorical variables as binary vectors. In machine learning, many algorithms require input data to be in numerical format. However, categorical variables, such as gender, country, or browser type, are typically represented as strings or labels.</a:t>
            </a:r>
          </a:p>
          <a:p>
            <a:r>
              <a:rPr lang="en-US" dirty="0"/>
              <a:t>One-hot encoding transforms each categorical variable into a new set of binary variables, where each variable represents a unique category from the original variable. The process involves creating new binary variables (often referred to as dummy variables) equal to the number of unique categories in the original variable.</a:t>
            </a:r>
          </a:p>
          <a:p>
            <a:r>
              <a:rPr lang="en-US" dirty="0"/>
              <a:t>One-hot encoding allows machine learning algorithms to understand and effectively use categorical data. It ensures that the categorical variables are encoded in a format that captures the categorical information without imposing an arbitrary numerical order or magnitude on the categories.</a:t>
            </a:r>
            <a:endParaRPr lang="en-CA" dirty="0"/>
          </a:p>
        </p:txBody>
      </p:sp>
      <p:sp>
        <p:nvSpPr>
          <p:cNvPr id="4" name="Footer Placeholder 3">
            <a:extLst>
              <a:ext uri="{FF2B5EF4-FFF2-40B4-BE49-F238E27FC236}">
                <a16:creationId xmlns:a16="http://schemas.microsoft.com/office/drawing/2014/main" id="{4A73115A-BE55-E243-B349-A914478945D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1339E68-AB2C-400C-A17B-14401697B074}"/>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1446681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602B-6F60-59CF-662A-3BED40ADC734}"/>
              </a:ext>
            </a:extLst>
          </p:cNvPr>
          <p:cNvSpPr>
            <a:spLocks noGrp="1"/>
          </p:cNvSpPr>
          <p:nvPr>
            <p:ph type="title"/>
          </p:nvPr>
        </p:nvSpPr>
        <p:spPr/>
        <p:txBody>
          <a:bodyPr/>
          <a:lstStyle/>
          <a:p>
            <a:r>
              <a:rPr lang="en-US" dirty="0"/>
              <a:t>One-hot encoding</a:t>
            </a:r>
            <a:endParaRPr lang="en-CA" dirty="0"/>
          </a:p>
        </p:txBody>
      </p:sp>
      <p:sp>
        <p:nvSpPr>
          <p:cNvPr id="3" name="Content Placeholder 2">
            <a:extLst>
              <a:ext uri="{FF2B5EF4-FFF2-40B4-BE49-F238E27FC236}">
                <a16:creationId xmlns:a16="http://schemas.microsoft.com/office/drawing/2014/main" id="{77A3CA18-24A0-3E7B-5ED0-0E88ED00F7F3}"/>
              </a:ext>
            </a:extLst>
          </p:cNvPr>
          <p:cNvSpPr>
            <a:spLocks noGrp="1"/>
          </p:cNvSpPr>
          <p:nvPr>
            <p:ph idx="1"/>
          </p:nvPr>
        </p:nvSpPr>
        <p:spPr/>
        <p:txBody>
          <a:bodyPr/>
          <a:lstStyle/>
          <a:p>
            <a:r>
              <a:rPr lang="en-US" dirty="0"/>
              <a:t>Here's an example to illustrate the concept. Let's say we have a categorical variable "Color" with three categories: Red, Green, and Blue.</a:t>
            </a:r>
          </a:p>
          <a:p>
            <a:r>
              <a:rPr lang="en-US" dirty="0"/>
              <a:t>After applying one-hot encoding, the variable would be transformed into three binary variables: "</a:t>
            </a:r>
            <a:r>
              <a:rPr lang="en-US" dirty="0" err="1"/>
              <a:t>Color_Red</a:t>
            </a:r>
            <a:r>
              <a:rPr lang="en-US" dirty="0"/>
              <a:t>," "</a:t>
            </a:r>
            <a:r>
              <a:rPr lang="en-US" dirty="0" err="1"/>
              <a:t>Color_Green</a:t>
            </a:r>
            <a:r>
              <a:rPr lang="en-US" dirty="0"/>
              <a:t>," and "</a:t>
            </a:r>
            <a:r>
              <a:rPr lang="en-US" dirty="0" err="1"/>
              <a:t>Color_Blue</a:t>
            </a:r>
            <a:r>
              <a:rPr lang="en-US" dirty="0"/>
              <a:t>." </a:t>
            </a:r>
          </a:p>
          <a:p>
            <a:r>
              <a:rPr lang="en-US" dirty="0"/>
              <a:t>The value of each binary variable indicates whether a specific category is present for each observation. </a:t>
            </a:r>
          </a:p>
          <a:p>
            <a:r>
              <a:rPr lang="en-US" dirty="0"/>
              <a:t>For example, if an observation originally had the color "Red," the variables "</a:t>
            </a:r>
            <a:r>
              <a:rPr lang="en-US" dirty="0" err="1"/>
              <a:t>Color_Red</a:t>
            </a:r>
            <a:r>
              <a:rPr lang="en-US" dirty="0"/>
              <a:t>" would be 1, while "</a:t>
            </a:r>
            <a:r>
              <a:rPr lang="en-US" dirty="0" err="1"/>
              <a:t>Color_Green</a:t>
            </a:r>
            <a:r>
              <a:rPr lang="en-US" dirty="0"/>
              <a:t>" and "</a:t>
            </a:r>
            <a:r>
              <a:rPr lang="en-US" dirty="0" err="1"/>
              <a:t>Color_Blue</a:t>
            </a:r>
            <a:r>
              <a:rPr lang="en-US" dirty="0"/>
              <a:t>" would be 0.</a:t>
            </a:r>
          </a:p>
          <a:p>
            <a:endParaRPr lang="en-CA" dirty="0"/>
          </a:p>
        </p:txBody>
      </p:sp>
      <p:sp>
        <p:nvSpPr>
          <p:cNvPr id="4" name="Footer Placeholder 3">
            <a:extLst>
              <a:ext uri="{FF2B5EF4-FFF2-40B4-BE49-F238E27FC236}">
                <a16:creationId xmlns:a16="http://schemas.microsoft.com/office/drawing/2014/main" id="{E59D8CD6-24D4-AC34-8027-475B804E6B3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360337C-DA09-B809-0AA3-D005751CF862}"/>
              </a:ext>
            </a:extLst>
          </p:cNvPr>
          <p:cNvSpPr>
            <a:spLocks noGrp="1"/>
          </p:cNvSpPr>
          <p:nvPr>
            <p:ph type="sldNum" sz="quarter" idx="12"/>
          </p:nvPr>
        </p:nvSpPr>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54012071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46846238-0c9e-47ac-90cf-bf36044af9ce"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33A695531BB9A429AEF02B890FBA787" ma:contentTypeVersion="6" ma:contentTypeDescription="Create a new document." ma:contentTypeScope="" ma:versionID="cf00976a72d7e91b7562339e22c4eab6">
  <xsd:schema xmlns:xsd="http://www.w3.org/2001/XMLSchema" xmlns:xs="http://www.w3.org/2001/XMLSchema" xmlns:p="http://schemas.microsoft.com/office/2006/metadata/properties" xmlns:ns3="f0fe4569-cab1-486d-b431-dcc25592d357" xmlns:ns4="46846238-0c9e-47ac-90cf-bf36044af9ce" targetNamespace="http://schemas.microsoft.com/office/2006/metadata/properties" ma:root="true" ma:fieldsID="1e193da82ec5a4cce4d807eae37231d9" ns3:_="" ns4:_="">
    <xsd:import namespace="f0fe4569-cab1-486d-b431-dcc25592d357"/>
    <xsd:import namespace="46846238-0c9e-47ac-90cf-bf36044af9ce"/>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0fe4569-cab1-486d-b431-dcc25592d35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846238-0c9e-47ac-90cf-bf36044af9ce"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BD9B151-511C-4357-8CFC-AD8BF8405EE2}">
  <ds:schemaRefs>
    <ds:schemaRef ds:uri="http://schemas.microsoft.com/sharepoint/v3/contenttype/forms"/>
  </ds:schemaRefs>
</ds:datastoreItem>
</file>

<file path=customXml/itemProps2.xml><?xml version="1.0" encoding="utf-8"?>
<ds:datastoreItem xmlns:ds="http://schemas.openxmlformats.org/officeDocument/2006/customXml" ds:itemID="{6B27C845-F5F6-482C-81AB-48C43E6E3444}">
  <ds:schemaRefs>
    <ds:schemaRef ds:uri="http://purl.org/dc/term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infopath/2007/PartnerControls"/>
    <ds:schemaRef ds:uri="http://schemas.microsoft.com/office/2006/metadata/properties"/>
    <ds:schemaRef ds:uri="46846238-0c9e-47ac-90cf-bf36044af9ce"/>
    <ds:schemaRef ds:uri="f0fe4569-cab1-486d-b431-dcc25592d357"/>
  </ds:schemaRefs>
</ds:datastoreItem>
</file>

<file path=customXml/itemProps3.xml><?xml version="1.0" encoding="utf-8"?>
<ds:datastoreItem xmlns:ds="http://schemas.openxmlformats.org/officeDocument/2006/customXml" ds:itemID="{815A6528-982D-4DF4-B0E0-38E99B6639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0fe4569-cab1-486d-b431-dcc25592d357"/>
    <ds:schemaRef ds:uri="46846238-0c9e-47ac-90cf-bf36044af9c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Ion Boardroom</Template>
  <TotalTime>21300</TotalTime>
  <Words>1893</Words>
  <Application>Microsoft Office PowerPoint</Application>
  <PresentationFormat>Widescreen</PresentationFormat>
  <Paragraphs>167</Paragraphs>
  <Slides>38</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Century Gothic</vt:lpstr>
      <vt:lpstr>Century Gothic (Body)</vt:lpstr>
      <vt:lpstr>Söhne</vt:lpstr>
      <vt:lpstr>Wingdings 3</vt:lpstr>
      <vt:lpstr>Ion Boardroom</vt:lpstr>
      <vt:lpstr>Data Preparation Data Quantization, Missing Values, Outliers</vt:lpstr>
      <vt:lpstr>The goal of data preparation</vt:lpstr>
      <vt:lpstr>Some of the data preparation topics</vt:lpstr>
      <vt:lpstr>Some of the data preparation topics</vt:lpstr>
      <vt:lpstr>Data encoding</vt:lpstr>
      <vt:lpstr>Data encoding</vt:lpstr>
      <vt:lpstr>Mapping to a value</vt:lpstr>
      <vt:lpstr>One-hot encoding</vt:lpstr>
      <vt:lpstr>One-hot encoding</vt:lpstr>
      <vt:lpstr>PowerPoint Presentation</vt:lpstr>
      <vt:lpstr>PowerPoint Presentation</vt:lpstr>
      <vt:lpstr>PowerPoint Presentation</vt:lpstr>
      <vt:lpstr>Question</vt:lpstr>
      <vt:lpstr>Data Cleaning-Missing values</vt:lpstr>
      <vt:lpstr>What is missing values</vt:lpstr>
      <vt:lpstr>How to handle missing values?</vt:lpstr>
      <vt:lpstr>Mean/median Imputation</vt:lpstr>
      <vt:lpstr>Mode imputation</vt:lpstr>
      <vt:lpstr>K-nearest neighbors (KNN) imputation</vt:lpstr>
      <vt:lpstr>K-nearest neighbors (KNN) imputation</vt:lpstr>
      <vt:lpstr>K-nearest neighbors (KNN) imputation</vt:lpstr>
      <vt:lpstr>Other approaches to handling missing values</vt:lpstr>
      <vt:lpstr>Outliers</vt:lpstr>
      <vt:lpstr>Outliers?</vt:lpstr>
      <vt:lpstr>PowerPoint Presentation</vt:lpstr>
      <vt:lpstr>Handling outliers: Removing</vt:lpstr>
      <vt:lpstr>Detecting outlier by Standard Deviation</vt:lpstr>
      <vt:lpstr>Standard Deviation (STD)?</vt:lpstr>
      <vt:lpstr>High vs LOW SD</vt:lpstr>
      <vt:lpstr>Outlier based on Standard Deviation</vt:lpstr>
      <vt:lpstr>Using Standard Deviation to find outliers</vt:lpstr>
      <vt:lpstr>Python code for outliers detected by STD</vt:lpstr>
      <vt:lpstr>Outliers as Anomalies</vt:lpstr>
      <vt:lpstr>Detecting Outliers by Local Outlier Factor (LOF)</vt:lpstr>
      <vt:lpstr>Local Outlier Factor</vt:lpstr>
      <vt:lpstr>PowerPoint Presentation</vt:lpstr>
      <vt:lpstr>PowerPoint Presentation</vt:lpstr>
      <vt:lpstr>LOF for anomaly detection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subject/>
  <dc:creator>Kobra Khanmohammadi</dc:creator>
  <cp:lastModifiedBy>Farah Hussein</cp:lastModifiedBy>
  <cp:revision>32</cp:revision>
  <dcterms:created xsi:type="dcterms:W3CDTF">2023-05-23T15:32:09Z</dcterms:created>
  <dcterms:modified xsi:type="dcterms:W3CDTF">2025-05-19T19:24:59Z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0x010100633A695531BB9A429AEF02B890FBA787</vt:lpwstr>
  </property>
</Properties>
</file>