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26/08/2016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96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26/08/2016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32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26/08/2016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27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26/08/2016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010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26/08/2016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368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26/08/2016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73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26/08/2016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34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26/08/2016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978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26/08/2016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05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26/08/2016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20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22BC-CC90-45FC-BD49-03C05BD78DBF}" type="datetimeFigureOut">
              <a:rPr lang="en-AU" smtClean="0"/>
              <a:t>26/08/2016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381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22BC-CC90-45FC-BD49-03C05BD78DBF}" type="datetimeFigureOut">
              <a:rPr lang="en-AU" smtClean="0"/>
              <a:t>26/08/2016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8A9F-E440-43DF-B8B7-107D1127BB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700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7"/>
          <p:cNvSpPr txBox="1">
            <a:spLocks/>
          </p:cNvSpPr>
          <p:nvPr/>
        </p:nvSpPr>
        <p:spPr>
          <a:xfrm>
            <a:off x="9726866" y="4692562"/>
            <a:ext cx="750870" cy="638327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dirty="0"/>
              <a:t>2.9</a:t>
            </a:r>
          </a:p>
        </p:txBody>
      </p:sp>
      <p:sp>
        <p:nvSpPr>
          <p:cNvPr id="29" name="Content Placeholder 27"/>
          <p:cNvSpPr txBox="1">
            <a:spLocks/>
          </p:cNvSpPr>
          <p:nvPr/>
        </p:nvSpPr>
        <p:spPr>
          <a:xfrm>
            <a:off x="9334056" y="5100608"/>
            <a:ext cx="750870" cy="638327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dirty="0"/>
              <a:t>3.4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access using dimensional paradigm</a:t>
            </a:r>
          </a:p>
        </p:txBody>
      </p:sp>
      <p:sp>
        <p:nvSpPr>
          <p:cNvPr id="6" name="Cube 5"/>
          <p:cNvSpPr/>
          <p:nvPr/>
        </p:nvSpPr>
        <p:spPr>
          <a:xfrm>
            <a:off x="2423592" y="1556792"/>
            <a:ext cx="2808312" cy="2520280"/>
          </a:xfrm>
          <a:prstGeom prst="cube">
            <a:avLst>
              <a:gd name="adj" fmla="val 26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ube 9"/>
          <p:cNvSpPr/>
          <p:nvPr/>
        </p:nvSpPr>
        <p:spPr>
          <a:xfrm>
            <a:off x="4431432" y="2680870"/>
            <a:ext cx="800472" cy="900531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be 10"/>
          <p:cNvSpPr/>
          <p:nvPr/>
        </p:nvSpPr>
        <p:spPr>
          <a:xfrm>
            <a:off x="4215408" y="2888510"/>
            <a:ext cx="800472" cy="900531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ube 6"/>
          <p:cNvSpPr/>
          <p:nvPr/>
        </p:nvSpPr>
        <p:spPr>
          <a:xfrm>
            <a:off x="3999384" y="3112918"/>
            <a:ext cx="800472" cy="900531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3.1</a:t>
            </a:r>
          </a:p>
        </p:txBody>
      </p:sp>
      <p:sp>
        <p:nvSpPr>
          <p:cNvPr id="9" name="Cube 8"/>
          <p:cNvSpPr/>
          <p:nvPr/>
        </p:nvSpPr>
        <p:spPr>
          <a:xfrm>
            <a:off x="3999384" y="2536854"/>
            <a:ext cx="800472" cy="900531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“x”</a:t>
            </a:r>
          </a:p>
        </p:txBody>
      </p:sp>
      <p:sp>
        <p:nvSpPr>
          <p:cNvPr id="8" name="Cube 7"/>
          <p:cNvSpPr/>
          <p:nvPr/>
        </p:nvSpPr>
        <p:spPr>
          <a:xfrm>
            <a:off x="3990352" y="1974344"/>
            <a:ext cx="792088" cy="87248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9.3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351584" y="4221088"/>
            <a:ext cx="2232248" cy="50405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where</a:t>
            </a:r>
          </a:p>
        </p:txBody>
      </p:sp>
      <p:sp>
        <p:nvSpPr>
          <p:cNvPr id="14" name="Right Arrow 13"/>
          <p:cNvSpPr/>
          <p:nvPr/>
        </p:nvSpPr>
        <p:spPr>
          <a:xfrm rot="16200000">
            <a:off x="911425" y="2636912"/>
            <a:ext cx="2232248" cy="50405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what</a:t>
            </a:r>
          </a:p>
        </p:txBody>
      </p:sp>
      <p:sp>
        <p:nvSpPr>
          <p:cNvPr id="15" name="Right Arrow 14"/>
          <p:cNvSpPr/>
          <p:nvPr/>
        </p:nvSpPr>
        <p:spPr>
          <a:xfrm rot="18886927">
            <a:off x="4898515" y="3541263"/>
            <a:ext cx="1259018" cy="50405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when</a:t>
            </a:r>
          </a:p>
        </p:txBody>
      </p:sp>
      <p:grpSp>
        <p:nvGrpSpPr>
          <p:cNvPr id="3" name="Group 20"/>
          <p:cNvGrpSpPr/>
          <p:nvPr/>
        </p:nvGrpSpPr>
        <p:grpSpPr>
          <a:xfrm>
            <a:off x="7032104" y="4149080"/>
            <a:ext cx="800472" cy="1888976"/>
            <a:chOff x="6723856" y="2852936"/>
            <a:chExt cx="800472" cy="1888976"/>
          </a:xfrm>
        </p:grpSpPr>
        <p:sp>
          <p:nvSpPr>
            <p:cNvPr id="17" name="Cube 16"/>
            <p:cNvSpPr/>
            <p:nvPr/>
          </p:nvSpPr>
          <p:spPr>
            <a:xfrm>
              <a:off x="6723856" y="3841381"/>
              <a:ext cx="800472" cy="900531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3.1</a:t>
              </a:r>
            </a:p>
          </p:txBody>
        </p:sp>
        <p:sp>
          <p:nvSpPr>
            <p:cNvPr id="18" name="Cube 17"/>
            <p:cNvSpPr/>
            <p:nvPr/>
          </p:nvSpPr>
          <p:spPr>
            <a:xfrm>
              <a:off x="6723856" y="3265317"/>
              <a:ext cx="800472" cy="900531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“x”</a:t>
              </a:r>
            </a:p>
          </p:txBody>
        </p:sp>
        <p:sp>
          <p:nvSpPr>
            <p:cNvPr id="19" name="Cube 18"/>
            <p:cNvSpPr/>
            <p:nvPr/>
          </p:nvSpPr>
          <p:spPr>
            <a:xfrm>
              <a:off x="6732240" y="2852936"/>
              <a:ext cx="792088" cy="736848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9.3</a:t>
              </a:r>
            </a:p>
          </p:txBody>
        </p:sp>
      </p:grpSp>
      <p:sp>
        <p:nvSpPr>
          <p:cNvPr id="20" name="Cube 19"/>
          <p:cNvSpPr/>
          <p:nvPr/>
        </p:nvSpPr>
        <p:spPr>
          <a:xfrm>
            <a:off x="9552384" y="3068961"/>
            <a:ext cx="800472" cy="900531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7.6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43873" y="486916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f(</a:t>
            </a:r>
            <a:r>
              <a:rPr lang="en-AU" i="1" dirty="0" err="1"/>
              <a:t>where,when</a:t>
            </a:r>
            <a:r>
              <a:rPr lang="en-AU" i="1" dirty="0"/>
              <a:t>) 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32104" y="3356992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f(</a:t>
            </a:r>
            <a:r>
              <a:rPr lang="en-AU" i="1" dirty="0" err="1"/>
              <a:t>what,where,when</a:t>
            </a:r>
            <a:r>
              <a:rPr lang="en-AU" i="1" dirty="0"/>
              <a:t>) =</a:t>
            </a:r>
          </a:p>
        </p:txBody>
      </p:sp>
      <p:sp>
        <p:nvSpPr>
          <p:cNvPr id="24" name="Oval 23"/>
          <p:cNvSpPr/>
          <p:nvPr/>
        </p:nvSpPr>
        <p:spPr>
          <a:xfrm>
            <a:off x="6744072" y="3140968"/>
            <a:ext cx="266429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7355234" y="1759409"/>
            <a:ext cx="1875235" cy="864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Web access = functions on dimensions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8889284" y="5494117"/>
            <a:ext cx="750870" cy="638327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AU" dirty="0"/>
              <a:t>3.1</a:t>
            </a:r>
          </a:p>
        </p:txBody>
      </p:sp>
      <p:sp>
        <p:nvSpPr>
          <p:cNvPr id="4" name="Rectangle 3"/>
          <p:cNvSpPr/>
          <p:nvPr/>
        </p:nvSpPr>
        <p:spPr>
          <a:xfrm>
            <a:off x="9729933" y="577764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i="1" dirty="0"/>
              <a:t>f(</a:t>
            </a:r>
            <a:r>
              <a:rPr lang="en-AU" i="1" dirty="0" err="1"/>
              <a:t>what,where</a:t>
            </a:r>
            <a:r>
              <a:rPr lang="en-AU" i="1" dirty="0"/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5669" y="6146981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“record”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316312" y="6241767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“slice”</a:t>
            </a:r>
          </a:p>
        </p:txBody>
      </p:sp>
    </p:spTree>
    <p:extLst>
      <p:ext uri="{BB962C8B-B14F-4D97-AF65-F5344CB8AC3E}">
        <p14:creationId xmlns:p14="http://schemas.microsoft.com/office/powerpoint/2010/main" val="153493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0" grpId="0" animBg="1"/>
      <p:bldP spid="22" grpId="0"/>
      <p:bldP spid="23" grpId="0"/>
      <p:bldP spid="24" grpId="0" animBg="1"/>
      <p:bldP spid="25" grpId="0" animBg="1"/>
      <p:bldP spid="28" grpId="0" uiExpand="1" build="p" animBg="1"/>
      <p:bldP spid="4" grpId="0"/>
      <p:bldP spid="5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Geo-federation</a:t>
            </a:r>
          </a:p>
        </p:txBody>
      </p:sp>
      <p:sp>
        <p:nvSpPr>
          <p:cNvPr id="205" name="Content Placeholder 20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grpSp>
        <p:nvGrpSpPr>
          <p:cNvPr id="3" name="Group 69"/>
          <p:cNvGrpSpPr/>
          <p:nvPr/>
        </p:nvGrpSpPr>
        <p:grpSpPr>
          <a:xfrm>
            <a:off x="7968208" y="908720"/>
            <a:ext cx="2417208" cy="2633232"/>
            <a:chOff x="1043608" y="2708920"/>
            <a:chExt cx="3281304" cy="3281304"/>
          </a:xfrm>
        </p:grpSpPr>
        <p:grpSp>
          <p:nvGrpSpPr>
            <p:cNvPr id="7" name="Group 31"/>
            <p:cNvGrpSpPr/>
            <p:nvPr/>
          </p:nvGrpSpPr>
          <p:grpSpPr>
            <a:xfrm>
              <a:off x="1043608" y="4118016"/>
              <a:ext cx="1872208" cy="1872208"/>
              <a:chOff x="4427984" y="1700808"/>
              <a:chExt cx="3888432" cy="3744416"/>
            </a:xfrm>
          </p:grpSpPr>
          <p:sp>
            <p:nvSpPr>
              <p:cNvPr id="99" name="Cube 5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9" name="Group 32"/>
            <p:cNvGrpSpPr/>
            <p:nvPr/>
          </p:nvGrpSpPr>
          <p:grpSpPr>
            <a:xfrm>
              <a:off x="1043608" y="2708920"/>
              <a:ext cx="1872208" cy="1872208"/>
              <a:chOff x="4427984" y="1700808"/>
              <a:chExt cx="3888432" cy="3744416"/>
            </a:xfrm>
          </p:grpSpPr>
          <p:sp>
            <p:nvSpPr>
              <p:cNvPr id="91" name="Cube 90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2" name="Straight Connector 91"/>
              <p:cNvCxnSpPr>
                <a:stCxn id="91" idx="1"/>
                <a:endCxn id="91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93" name="Straight Connector 92"/>
              <p:cNvCxnSpPr>
                <a:stCxn id="91" idx="1"/>
                <a:endCxn id="91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94" name="Straight Connector 93"/>
              <p:cNvCxnSpPr>
                <a:stCxn id="91" idx="2"/>
                <a:endCxn id="91" idx="4"/>
              </p:cNvCxnSpPr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95" name="Straight Connector 94"/>
              <p:cNvCxnSpPr>
                <a:stCxn id="91" idx="4"/>
                <a:endCxn id="91" idx="5"/>
              </p:cNvCxnSpPr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97" name="Straight Connector 96"/>
              <p:cNvCxnSpPr>
                <a:stCxn id="91" idx="1"/>
                <a:endCxn id="91" idx="0"/>
              </p:cNvCxnSpPr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11" name="Group 41"/>
            <p:cNvGrpSpPr/>
            <p:nvPr/>
          </p:nvGrpSpPr>
          <p:grpSpPr>
            <a:xfrm>
              <a:off x="2452704" y="4118016"/>
              <a:ext cx="1872208" cy="1872208"/>
              <a:chOff x="4427984" y="1700808"/>
              <a:chExt cx="3888432" cy="3744416"/>
            </a:xfrm>
          </p:grpSpPr>
          <p:sp>
            <p:nvSpPr>
              <p:cNvPr id="83" name="Cube 82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4" name="Straight Connector 83"/>
              <p:cNvCxnSpPr>
                <a:stCxn id="83" idx="1"/>
                <a:endCxn id="83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5" name="Straight Connector 84"/>
              <p:cNvCxnSpPr>
                <a:stCxn id="83" idx="1"/>
                <a:endCxn id="83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6" name="Straight Connector 85"/>
              <p:cNvCxnSpPr>
                <a:stCxn id="83" idx="2"/>
                <a:endCxn id="83" idx="4"/>
              </p:cNvCxnSpPr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7" name="Straight Connector 86"/>
              <p:cNvCxnSpPr>
                <a:stCxn id="83" idx="4"/>
                <a:endCxn id="83" idx="5"/>
              </p:cNvCxnSpPr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9" name="Straight Connector 88"/>
              <p:cNvCxnSpPr>
                <a:stCxn id="83" idx="1"/>
                <a:endCxn id="83" idx="0"/>
              </p:cNvCxnSpPr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12" name="Group 50"/>
            <p:cNvGrpSpPr/>
            <p:nvPr/>
          </p:nvGrpSpPr>
          <p:grpSpPr>
            <a:xfrm>
              <a:off x="2451624" y="2708920"/>
              <a:ext cx="1872208" cy="1872208"/>
              <a:chOff x="4427984" y="1700808"/>
              <a:chExt cx="3888432" cy="3744416"/>
            </a:xfrm>
          </p:grpSpPr>
          <p:sp>
            <p:nvSpPr>
              <p:cNvPr id="75" name="Cube 74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6" name="Straight Connector 75"/>
              <p:cNvCxnSpPr>
                <a:stCxn id="75" idx="1"/>
                <a:endCxn id="75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77" name="Straight Connector 76"/>
              <p:cNvCxnSpPr>
                <a:stCxn id="75" idx="1"/>
                <a:endCxn id="75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78" name="Straight Connector 77"/>
              <p:cNvCxnSpPr>
                <a:stCxn id="75" idx="2"/>
                <a:endCxn id="75" idx="4"/>
              </p:cNvCxnSpPr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79" name="Straight Connector 78"/>
              <p:cNvCxnSpPr>
                <a:stCxn id="75" idx="4"/>
                <a:endCxn id="75" idx="5"/>
              </p:cNvCxnSpPr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1" name="Straight Connector 80"/>
              <p:cNvCxnSpPr>
                <a:stCxn id="75" idx="1"/>
                <a:endCxn id="75" idx="0"/>
              </p:cNvCxnSpPr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</p:grpSp>
      <p:sp>
        <p:nvSpPr>
          <p:cNvPr id="156" name="TextBox 155"/>
          <p:cNvSpPr txBox="1"/>
          <p:nvPr/>
        </p:nvSpPr>
        <p:spPr>
          <a:xfrm rot="16200000">
            <a:off x="1201091" y="3247853"/>
            <a:ext cx="101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indicator</a:t>
            </a:r>
          </a:p>
        </p:txBody>
      </p:sp>
      <p:grpSp>
        <p:nvGrpSpPr>
          <p:cNvPr id="13" name="Group 219"/>
          <p:cNvGrpSpPr/>
          <p:nvPr/>
        </p:nvGrpSpPr>
        <p:grpSpPr>
          <a:xfrm>
            <a:off x="1991544" y="1988840"/>
            <a:ext cx="4051806" cy="4226700"/>
            <a:chOff x="395536" y="1803880"/>
            <a:chExt cx="4051806" cy="4226700"/>
          </a:xfrm>
        </p:grpSpPr>
        <p:grpSp>
          <p:nvGrpSpPr>
            <p:cNvPr id="14" name="Group 59"/>
            <p:cNvGrpSpPr/>
            <p:nvPr/>
          </p:nvGrpSpPr>
          <p:grpSpPr>
            <a:xfrm>
              <a:off x="755576" y="1803880"/>
              <a:ext cx="3281304" cy="3281304"/>
              <a:chOff x="1043608" y="2708920"/>
              <a:chExt cx="3281304" cy="3281304"/>
            </a:xfrm>
          </p:grpSpPr>
          <p:grpSp>
            <p:nvGrpSpPr>
              <p:cNvPr id="15" name="Group 31"/>
              <p:cNvGrpSpPr/>
              <p:nvPr/>
            </p:nvGrpSpPr>
            <p:grpSpPr>
              <a:xfrm>
                <a:off x="1043608" y="4118016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6" name="Cube 5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8" name="Straight Connector 7"/>
                <p:cNvCxnSpPr>
                  <a:stCxn id="6" idx="1"/>
                  <a:endCxn id="6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>
                  <a:stCxn id="6" idx="1"/>
                  <a:endCxn id="6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stCxn id="6" idx="2"/>
                  <a:endCxn id="6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6" idx="4"/>
                  <a:endCxn id="6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6" idx="1"/>
                  <a:endCxn id="6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32"/>
              <p:cNvGrpSpPr/>
              <p:nvPr/>
            </p:nvGrpSpPr>
            <p:grpSpPr>
              <a:xfrm>
                <a:off x="1043608" y="2708920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34" name="Cube 33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35" name="Straight Connector 34"/>
                <p:cNvCxnSpPr>
                  <a:stCxn id="34" idx="1"/>
                  <a:endCxn id="34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>
                  <a:stCxn id="34" idx="1"/>
                  <a:endCxn id="34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34" idx="2"/>
                  <a:endCxn id="34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34" idx="4"/>
                  <a:endCxn id="34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34" idx="1"/>
                  <a:endCxn id="34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41"/>
              <p:cNvGrpSpPr/>
              <p:nvPr/>
            </p:nvGrpSpPr>
            <p:grpSpPr>
              <a:xfrm>
                <a:off x="2452704" y="4118016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43" name="Cube 42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4" name="Straight Connector 43"/>
                <p:cNvCxnSpPr>
                  <a:stCxn id="43" idx="1"/>
                  <a:endCxn id="43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stCxn id="43" idx="1"/>
                  <a:endCxn id="43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43" idx="2"/>
                  <a:endCxn id="43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stCxn id="43" idx="4"/>
                  <a:endCxn id="43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stCxn id="43" idx="1"/>
                  <a:endCxn id="43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50"/>
              <p:cNvGrpSpPr/>
              <p:nvPr/>
            </p:nvGrpSpPr>
            <p:grpSpPr>
              <a:xfrm>
                <a:off x="2451624" y="2708920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52" name="Cube 51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53" name="Straight Connector 52"/>
                <p:cNvCxnSpPr>
                  <a:stCxn id="52" idx="1"/>
                  <a:endCxn id="52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52" idx="1"/>
                  <a:endCxn id="52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52" idx="2"/>
                  <a:endCxn id="52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52" idx="4"/>
                  <a:endCxn id="52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52" idx="1"/>
                  <a:endCxn id="52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110"/>
            <p:cNvGrpSpPr/>
            <p:nvPr/>
          </p:nvGrpSpPr>
          <p:grpSpPr>
            <a:xfrm>
              <a:off x="2843808" y="3573016"/>
              <a:ext cx="689016" cy="689016"/>
              <a:chOff x="1043608" y="2708920"/>
              <a:chExt cx="3281304" cy="3281304"/>
            </a:xfrm>
          </p:grpSpPr>
          <p:grpSp>
            <p:nvGrpSpPr>
              <p:cNvPr id="22" name="Group 31"/>
              <p:cNvGrpSpPr/>
              <p:nvPr/>
            </p:nvGrpSpPr>
            <p:grpSpPr>
              <a:xfrm>
                <a:off x="1043608" y="4118016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140" name="Cube 5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4" name="Group 32"/>
              <p:cNvGrpSpPr/>
              <p:nvPr/>
            </p:nvGrpSpPr>
            <p:grpSpPr>
              <a:xfrm>
                <a:off x="1043608" y="2708920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132" name="Cube 131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33" name="Straight Connector 132"/>
                <p:cNvCxnSpPr>
                  <a:stCxn id="132" idx="1"/>
                  <a:endCxn id="132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34" name="Straight Connector 133"/>
                <p:cNvCxnSpPr>
                  <a:stCxn id="132" idx="1"/>
                  <a:endCxn id="132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35" name="Straight Connector 134"/>
                <p:cNvCxnSpPr>
                  <a:stCxn id="132" idx="2"/>
                  <a:endCxn id="132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36" name="Straight Connector 135"/>
                <p:cNvCxnSpPr>
                  <a:stCxn id="132" idx="4"/>
                  <a:endCxn id="132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38" name="Straight Connector 137"/>
                <p:cNvCxnSpPr>
                  <a:stCxn id="132" idx="1"/>
                  <a:endCxn id="132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5" name="Group 41"/>
              <p:cNvGrpSpPr/>
              <p:nvPr/>
            </p:nvGrpSpPr>
            <p:grpSpPr>
              <a:xfrm>
                <a:off x="2452704" y="4118016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124" name="Cube 123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25" name="Straight Connector 124"/>
                <p:cNvCxnSpPr>
                  <a:stCxn id="124" idx="1"/>
                  <a:endCxn id="124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26" name="Straight Connector 125"/>
                <p:cNvCxnSpPr>
                  <a:stCxn id="124" idx="1"/>
                  <a:endCxn id="124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27" name="Straight Connector 126"/>
                <p:cNvCxnSpPr>
                  <a:stCxn id="124" idx="2"/>
                  <a:endCxn id="124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28" name="Straight Connector 127"/>
                <p:cNvCxnSpPr>
                  <a:stCxn id="124" idx="4"/>
                  <a:endCxn id="124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30" name="Straight Connector 129"/>
                <p:cNvCxnSpPr>
                  <a:stCxn id="124" idx="1"/>
                  <a:endCxn id="124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7" name="Group 50"/>
              <p:cNvGrpSpPr/>
              <p:nvPr/>
            </p:nvGrpSpPr>
            <p:grpSpPr>
              <a:xfrm>
                <a:off x="2451624" y="2708920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116" name="Cube 115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7" name="Straight Connector 116"/>
                <p:cNvCxnSpPr>
                  <a:stCxn id="116" idx="1"/>
                  <a:endCxn id="116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18" name="Straight Connector 117"/>
                <p:cNvCxnSpPr>
                  <a:stCxn id="116" idx="1"/>
                  <a:endCxn id="116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19" name="Straight Connector 118"/>
                <p:cNvCxnSpPr>
                  <a:stCxn id="116" idx="2"/>
                  <a:endCxn id="116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20" name="Straight Connector 119"/>
                <p:cNvCxnSpPr>
                  <a:stCxn id="116" idx="4"/>
                  <a:endCxn id="116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22" name="Straight Connector 121"/>
                <p:cNvCxnSpPr>
                  <a:stCxn id="116" idx="1"/>
                  <a:endCxn id="116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</p:grpSp>
        </p:grpSp>
        <p:sp>
          <p:nvSpPr>
            <p:cNvPr id="149" name="TextBox 148"/>
            <p:cNvSpPr txBox="1"/>
            <p:nvPr/>
          </p:nvSpPr>
          <p:spPr>
            <a:xfrm>
              <a:off x="1619672" y="5157192"/>
              <a:ext cx="90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country</a:t>
              </a:r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827584" y="5229200"/>
              <a:ext cx="25922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395536" y="2060848"/>
              <a:ext cx="0" cy="2880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V="1">
              <a:off x="3779912" y="4725144"/>
              <a:ext cx="432048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 rot="18595957">
              <a:off x="3955540" y="496653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time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771800" y="5661248"/>
              <a:ext cx="1006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Australia</a:t>
              </a:r>
              <a:endParaRPr lang="en-AU" dirty="0">
                <a:solidFill>
                  <a:srgbClr val="C00000"/>
                </a:solidFill>
              </a:endParaRPr>
            </a:p>
          </p:txBody>
        </p:sp>
        <p:cxnSp>
          <p:nvCxnSpPr>
            <p:cNvPr id="162" name="Straight Arrow Connector 161"/>
            <p:cNvCxnSpPr/>
            <p:nvPr/>
          </p:nvCxnSpPr>
          <p:spPr>
            <a:xfrm flipV="1">
              <a:off x="3203848" y="4797152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9192345" y="332656"/>
            <a:ext cx="64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NSW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 flipH="1">
            <a:off x="9408368" y="764704"/>
            <a:ext cx="7200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8" name="Group 167"/>
          <p:cNvGrpSpPr/>
          <p:nvPr/>
        </p:nvGrpSpPr>
        <p:grpSpPr>
          <a:xfrm>
            <a:off x="9264352" y="4869160"/>
            <a:ext cx="689016" cy="689016"/>
            <a:chOff x="1043608" y="2708920"/>
            <a:chExt cx="3281304" cy="3281304"/>
          </a:xfrm>
        </p:grpSpPr>
        <p:grpSp>
          <p:nvGrpSpPr>
            <p:cNvPr id="30" name="Group 31"/>
            <p:cNvGrpSpPr/>
            <p:nvPr/>
          </p:nvGrpSpPr>
          <p:grpSpPr>
            <a:xfrm>
              <a:off x="1043608" y="4118016"/>
              <a:ext cx="1872208" cy="1872208"/>
              <a:chOff x="4427984" y="1700808"/>
              <a:chExt cx="3888432" cy="3744416"/>
            </a:xfrm>
          </p:grpSpPr>
          <p:sp>
            <p:nvSpPr>
              <p:cNvPr id="197" name="Cube 5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</p:grpSp>
        <p:grpSp>
          <p:nvGrpSpPr>
            <p:cNvPr id="31" name="Group 32"/>
            <p:cNvGrpSpPr/>
            <p:nvPr/>
          </p:nvGrpSpPr>
          <p:grpSpPr>
            <a:xfrm>
              <a:off x="1043608" y="2708920"/>
              <a:ext cx="1872208" cy="1872208"/>
              <a:chOff x="4427984" y="1700808"/>
              <a:chExt cx="3888432" cy="3744416"/>
            </a:xfrm>
          </p:grpSpPr>
          <p:sp>
            <p:nvSpPr>
              <p:cNvPr id="189" name="Cube 188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0" name="Straight Connector 189"/>
              <p:cNvCxnSpPr>
                <a:stCxn id="189" idx="1"/>
                <a:endCxn id="189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91" name="Straight Connector 190"/>
              <p:cNvCxnSpPr>
                <a:stCxn id="189" idx="1"/>
                <a:endCxn id="189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92" name="Straight Connector 191"/>
              <p:cNvCxnSpPr>
                <a:stCxn id="189" idx="2"/>
                <a:endCxn id="189" idx="4"/>
              </p:cNvCxnSpPr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93" name="Straight Connector 192"/>
              <p:cNvCxnSpPr>
                <a:stCxn id="189" idx="4"/>
                <a:endCxn id="189" idx="5"/>
              </p:cNvCxnSpPr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95" name="Straight Connector 194"/>
              <p:cNvCxnSpPr>
                <a:stCxn id="189" idx="1"/>
                <a:endCxn id="189" idx="0"/>
              </p:cNvCxnSpPr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</p:grpSp>
        <p:grpSp>
          <p:nvGrpSpPr>
            <p:cNvPr id="32" name="Group 41"/>
            <p:cNvGrpSpPr/>
            <p:nvPr/>
          </p:nvGrpSpPr>
          <p:grpSpPr>
            <a:xfrm>
              <a:off x="2452704" y="4118016"/>
              <a:ext cx="1872208" cy="1872208"/>
              <a:chOff x="4427984" y="1700808"/>
              <a:chExt cx="3888432" cy="3744416"/>
            </a:xfrm>
          </p:grpSpPr>
          <p:sp>
            <p:nvSpPr>
              <p:cNvPr id="181" name="Cube 180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2" name="Straight Connector 181"/>
              <p:cNvCxnSpPr>
                <a:stCxn id="181" idx="1"/>
                <a:endCxn id="181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83" name="Straight Connector 182"/>
              <p:cNvCxnSpPr>
                <a:stCxn id="181" idx="1"/>
                <a:endCxn id="181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84" name="Straight Connector 183"/>
              <p:cNvCxnSpPr>
                <a:stCxn id="181" idx="2"/>
                <a:endCxn id="181" idx="4"/>
              </p:cNvCxnSpPr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85" name="Straight Connector 184"/>
              <p:cNvCxnSpPr>
                <a:stCxn id="181" idx="4"/>
                <a:endCxn id="181" idx="5"/>
              </p:cNvCxnSpPr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87" name="Straight Connector 186"/>
              <p:cNvCxnSpPr>
                <a:stCxn id="181" idx="1"/>
                <a:endCxn id="181" idx="0"/>
              </p:cNvCxnSpPr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</p:grpSp>
        <p:grpSp>
          <p:nvGrpSpPr>
            <p:cNvPr id="33" name="Group 50"/>
            <p:cNvGrpSpPr/>
            <p:nvPr/>
          </p:nvGrpSpPr>
          <p:grpSpPr>
            <a:xfrm>
              <a:off x="2451624" y="2708920"/>
              <a:ext cx="1872208" cy="1872208"/>
              <a:chOff x="4427984" y="1700808"/>
              <a:chExt cx="3888432" cy="3744416"/>
            </a:xfrm>
          </p:grpSpPr>
          <p:sp>
            <p:nvSpPr>
              <p:cNvPr id="173" name="Cube 172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4" name="Straight Connector 173"/>
              <p:cNvCxnSpPr>
                <a:stCxn id="173" idx="1"/>
                <a:endCxn id="173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75" name="Straight Connector 174"/>
              <p:cNvCxnSpPr>
                <a:stCxn id="173" idx="1"/>
                <a:endCxn id="173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76" name="Straight Connector 175"/>
              <p:cNvCxnSpPr>
                <a:stCxn id="173" idx="2"/>
                <a:endCxn id="173" idx="4"/>
              </p:cNvCxnSpPr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77" name="Straight Connector 176"/>
              <p:cNvCxnSpPr>
                <a:stCxn id="173" idx="4"/>
                <a:endCxn id="173" idx="5"/>
              </p:cNvCxnSpPr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79" name="Straight Connector 178"/>
              <p:cNvCxnSpPr>
                <a:stCxn id="173" idx="1"/>
                <a:endCxn id="173" idx="0"/>
              </p:cNvCxnSpPr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206" name="Straight Connector 205"/>
          <p:cNvCxnSpPr>
            <a:stCxn id="83" idx="3"/>
            <a:endCxn id="173" idx="5"/>
          </p:cNvCxnSpPr>
          <p:nvPr/>
        </p:nvCxnSpPr>
        <p:spPr>
          <a:xfrm>
            <a:off x="9523428" y="3541952"/>
            <a:ext cx="429715" cy="147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8976320" y="3573016"/>
            <a:ext cx="36004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8544272" y="3717032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state</a:t>
            </a:r>
          </a:p>
        </p:txBody>
      </p:sp>
      <p:cxnSp>
        <p:nvCxnSpPr>
          <p:cNvPr id="213" name="Straight Arrow Connector 212"/>
          <p:cNvCxnSpPr/>
          <p:nvPr/>
        </p:nvCxnSpPr>
        <p:spPr>
          <a:xfrm>
            <a:off x="7752184" y="3789040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8040216" y="5733256"/>
            <a:ext cx="15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 of Sydney</a:t>
            </a:r>
            <a:endParaRPr lang="en-AU" dirty="0"/>
          </a:p>
        </p:txBody>
      </p:sp>
      <p:cxnSp>
        <p:nvCxnSpPr>
          <p:cNvPr id="215" name="Straight Arrow Connector 214"/>
          <p:cNvCxnSpPr/>
          <p:nvPr/>
        </p:nvCxnSpPr>
        <p:spPr>
          <a:xfrm>
            <a:off x="9192344" y="57332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087888" y="3501008"/>
            <a:ext cx="2736304" cy="86409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303912" y="1196752"/>
            <a:ext cx="2664296" cy="25922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63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We “broker” across the related dimensions of each cube to integrate </a:t>
            </a:r>
            <a:r>
              <a:rPr lang="en-AU" sz="3200" dirty="0"/>
              <a:t>data</a:t>
            </a:r>
            <a:endParaRPr lang="en-AU" sz="3600" dirty="0"/>
          </a:p>
        </p:txBody>
      </p:sp>
      <p:sp>
        <p:nvSpPr>
          <p:cNvPr id="159" name="Content Placeholder 1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grpSp>
        <p:nvGrpSpPr>
          <p:cNvPr id="3" name="Group 5"/>
          <p:cNvGrpSpPr/>
          <p:nvPr/>
        </p:nvGrpSpPr>
        <p:grpSpPr>
          <a:xfrm>
            <a:off x="8832304" y="2060848"/>
            <a:ext cx="1337088" cy="1440160"/>
            <a:chOff x="1043608" y="2708920"/>
            <a:chExt cx="3281304" cy="3281304"/>
          </a:xfrm>
        </p:grpSpPr>
        <p:grpSp>
          <p:nvGrpSpPr>
            <p:cNvPr id="6" name="Group 31"/>
            <p:cNvGrpSpPr/>
            <p:nvPr/>
          </p:nvGrpSpPr>
          <p:grpSpPr>
            <a:xfrm>
              <a:off x="1043608" y="4118016"/>
              <a:ext cx="1872208" cy="1872208"/>
              <a:chOff x="4427984" y="1700808"/>
              <a:chExt cx="3888432" cy="3744416"/>
            </a:xfrm>
          </p:grpSpPr>
          <p:sp>
            <p:nvSpPr>
              <p:cNvPr id="35" name="Cube 5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7" name="Group 32"/>
            <p:cNvGrpSpPr/>
            <p:nvPr/>
          </p:nvGrpSpPr>
          <p:grpSpPr>
            <a:xfrm>
              <a:off x="1043608" y="2708920"/>
              <a:ext cx="1872208" cy="1872208"/>
              <a:chOff x="4427984" y="1700808"/>
              <a:chExt cx="3888432" cy="3744416"/>
            </a:xfrm>
          </p:grpSpPr>
          <p:sp>
            <p:nvSpPr>
              <p:cNvPr id="27" name="Cube 26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Connector 27"/>
              <p:cNvCxnSpPr>
                <a:stCxn id="27" idx="1"/>
                <a:endCxn id="27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29" name="Straight Connector 28"/>
              <p:cNvCxnSpPr>
                <a:stCxn id="27" idx="1"/>
                <a:endCxn id="27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0" name="Straight Connector 29"/>
              <p:cNvCxnSpPr>
                <a:stCxn id="27" idx="2"/>
                <a:endCxn id="27" idx="4"/>
              </p:cNvCxnSpPr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1" name="Straight Connector 30"/>
              <p:cNvCxnSpPr>
                <a:stCxn id="27" idx="4"/>
                <a:endCxn id="27" idx="5"/>
              </p:cNvCxnSpPr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3" name="Straight Connector 32"/>
              <p:cNvCxnSpPr>
                <a:stCxn id="27" idx="1"/>
                <a:endCxn id="27" idx="0"/>
              </p:cNvCxnSpPr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8" name="Group 41"/>
            <p:cNvGrpSpPr/>
            <p:nvPr/>
          </p:nvGrpSpPr>
          <p:grpSpPr>
            <a:xfrm>
              <a:off x="2452704" y="4118016"/>
              <a:ext cx="1872208" cy="1872208"/>
              <a:chOff x="4427984" y="1700808"/>
              <a:chExt cx="3888432" cy="3744416"/>
            </a:xfrm>
          </p:grpSpPr>
          <p:sp>
            <p:nvSpPr>
              <p:cNvPr id="19" name="Cube 18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0" name="Straight Connector 19"/>
              <p:cNvCxnSpPr>
                <a:stCxn id="19" idx="1"/>
                <a:endCxn id="19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/>
              <p:cNvCxnSpPr>
                <a:stCxn id="19" idx="1"/>
                <a:endCxn id="19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/>
              <p:cNvCxnSpPr>
                <a:stCxn id="19" idx="2"/>
                <a:endCxn id="19" idx="4"/>
              </p:cNvCxnSpPr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23" name="Straight Connector 22"/>
              <p:cNvCxnSpPr>
                <a:stCxn id="19" idx="4"/>
                <a:endCxn id="19" idx="5"/>
              </p:cNvCxnSpPr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/>
              <p:cNvCxnSpPr>
                <a:stCxn id="19" idx="1"/>
                <a:endCxn id="19" idx="0"/>
              </p:cNvCxnSpPr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9" name="Group 50"/>
            <p:cNvGrpSpPr/>
            <p:nvPr/>
          </p:nvGrpSpPr>
          <p:grpSpPr>
            <a:xfrm>
              <a:off x="2451624" y="2708920"/>
              <a:ext cx="1872208" cy="1872208"/>
              <a:chOff x="4427984" y="1700808"/>
              <a:chExt cx="3888432" cy="3744416"/>
            </a:xfrm>
          </p:grpSpPr>
          <p:sp>
            <p:nvSpPr>
              <p:cNvPr id="11" name="Cube 10"/>
              <p:cNvSpPr/>
              <p:nvPr/>
            </p:nvSpPr>
            <p:spPr>
              <a:xfrm>
                <a:off x="4427984" y="1700808"/>
                <a:ext cx="3888432" cy="3744416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" name="Straight Connector 11"/>
              <p:cNvCxnSpPr>
                <a:stCxn id="11" idx="1"/>
                <a:endCxn id="11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3" name="Straight Connector 12"/>
              <p:cNvCxnSpPr>
                <a:stCxn id="11" idx="1"/>
                <a:endCxn id="11" idx="3"/>
              </p:cNvCxnSpPr>
              <p:nvPr/>
            </p:nvCxnSpPr>
            <p:spPr>
              <a:xfrm>
                <a:off x="5904148" y="263691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4" name="Straight Connector 13"/>
              <p:cNvCxnSpPr>
                <a:stCxn id="11" idx="2"/>
                <a:endCxn id="11" idx="4"/>
              </p:cNvCxnSpPr>
              <p:nvPr/>
            </p:nvCxnSpPr>
            <p:spPr>
              <a:xfrm>
                <a:off x="4427984" y="4041067"/>
                <a:ext cx="2952328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5" name="Straight Connector 14"/>
              <p:cNvCxnSpPr>
                <a:stCxn id="11" idx="4"/>
                <a:endCxn id="11" idx="5"/>
              </p:cNvCxnSpPr>
              <p:nvPr/>
            </p:nvCxnSpPr>
            <p:spPr>
              <a:xfrm flipV="1">
                <a:off x="7380312" y="3104964"/>
                <a:ext cx="936104" cy="936103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7812360" y="2204864"/>
                <a:ext cx="72008" cy="266429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7" name="Straight Connector 16"/>
              <p:cNvCxnSpPr>
                <a:stCxn id="11" idx="1"/>
                <a:endCxn id="11" idx="0"/>
              </p:cNvCxnSpPr>
              <p:nvPr/>
            </p:nvCxnSpPr>
            <p:spPr>
              <a:xfrm flipV="1">
                <a:off x="5904148" y="1700808"/>
                <a:ext cx="936103" cy="936104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860032" y="220486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0" name="Group 42"/>
          <p:cNvGrpSpPr/>
          <p:nvPr/>
        </p:nvGrpSpPr>
        <p:grpSpPr>
          <a:xfrm>
            <a:off x="1524001" y="1700809"/>
            <a:ext cx="3501997" cy="3037101"/>
            <a:chOff x="395536" y="1803880"/>
            <a:chExt cx="4082412" cy="3817552"/>
          </a:xfrm>
        </p:grpSpPr>
        <p:grpSp>
          <p:nvGrpSpPr>
            <p:cNvPr id="43" name="Group 59"/>
            <p:cNvGrpSpPr/>
            <p:nvPr/>
          </p:nvGrpSpPr>
          <p:grpSpPr>
            <a:xfrm>
              <a:off x="755575" y="1803880"/>
              <a:ext cx="3281305" cy="3281304"/>
              <a:chOff x="1043607" y="2708920"/>
              <a:chExt cx="3281305" cy="3281304"/>
            </a:xfrm>
          </p:grpSpPr>
          <p:grpSp>
            <p:nvGrpSpPr>
              <p:cNvPr id="44" name="Group 31"/>
              <p:cNvGrpSpPr/>
              <p:nvPr/>
            </p:nvGrpSpPr>
            <p:grpSpPr>
              <a:xfrm>
                <a:off x="1043607" y="4118016"/>
                <a:ext cx="1872209" cy="1872208"/>
                <a:chOff x="4427982" y="1700808"/>
                <a:chExt cx="3888434" cy="3744416"/>
              </a:xfrm>
            </p:grpSpPr>
            <p:sp>
              <p:nvSpPr>
                <p:cNvPr id="117" name="Cube 5"/>
                <p:cNvSpPr/>
                <p:nvPr/>
              </p:nvSpPr>
              <p:spPr>
                <a:xfrm>
                  <a:off x="4427982" y="1700808"/>
                  <a:ext cx="3888434" cy="3744414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8" name="Straight Connector 7"/>
                <p:cNvCxnSpPr/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9"/>
                <p:cNvCxnSpPr/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32"/>
              <p:cNvGrpSpPr/>
              <p:nvPr/>
            </p:nvGrpSpPr>
            <p:grpSpPr>
              <a:xfrm>
                <a:off x="1043608" y="2708920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109" name="Cube 108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0" name="Straight Connector 109"/>
                <p:cNvCxnSpPr>
                  <a:stCxn id="109" idx="1"/>
                  <a:endCxn id="109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>
                  <a:stCxn id="109" idx="1"/>
                  <a:endCxn id="109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>
                  <a:stCxn id="109" idx="2"/>
                  <a:endCxn id="109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stCxn id="109" idx="4"/>
                  <a:endCxn id="109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39"/>
                <p:cNvCxnSpPr>
                  <a:stCxn id="109" idx="1"/>
                  <a:endCxn id="109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40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41"/>
              <p:cNvGrpSpPr/>
              <p:nvPr/>
            </p:nvGrpSpPr>
            <p:grpSpPr>
              <a:xfrm>
                <a:off x="2452704" y="4118016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101" name="Cube 100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02" name="Straight Connector 101"/>
                <p:cNvCxnSpPr>
                  <a:stCxn id="101" idx="1"/>
                  <a:endCxn id="101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>
                  <a:stCxn id="101" idx="1"/>
                  <a:endCxn id="101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>
                  <a:stCxn id="101" idx="2"/>
                  <a:endCxn id="101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stCxn id="101" idx="4"/>
                  <a:endCxn id="101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48"/>
                <p:cNvCxnSpPr>
                  <a:stCxn id="101" idx="1"/>
                  <a:endCxn id="101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49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0"/>
              <p:cNvGrpSpPr/>
              <p:nvPr/>
            </p:nvGrpSpPr>
            <p:grpSpPr>
              <a:xfrm>
                <a:off x="2451623" y="2708920"/>
                <a:ext cx="1872210" cy="1872208"/>
                <a:chOff x="4427981" y="1700808"/>
                <a:chExt cx="3888435" cy="3744416"/>
              </a:xfrm>
            </p:grpSpPr>
            <p:sp>
              <p:nvSpPr>
                <p:cNvPr id="93" name="Cube 51"/>
                <p:cNvSpPr/>
                <p:nvPr/>
              </p:nvSpPr>
              <p:spPr>
                <a:xfrm>
                  <a:off x="4427981" y="1700808"/>
                  <a:ext cx="3888432" cy="3744416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Group 110"/>
            <p:cNvGrpSpPr/>
            <p:nvPr/>
          </p:nvGrpSpPr>
          <p:grpSpPr>
            <a:xfrm>
              <a:off x="2843808" y="3573016"/>
              <a:ext cx="689016" cy="689016"/>
              <a:chOff x="1043608" y="2708920"/>
              <a:chExt cx="3281304" cy="3281304"/>
            </a:xfrm>
          </p:grpSpPr>
          <p:grpSp>
            <p:nvGrpSpPr>
              <p:cNvPr id="56" name="Group 31"/>
              <p:cNvGrpSpPr/>
              <p:nvPr/>
            </p:nvGrpSpPr>
            <p:grpSpPr>
              <a:xfrm>
                <a:off x="1043608" y="4118016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81" name="Cube 5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89" name="Group 32"/>
              <p:cNvGrpSpPr/>
              <p:nvPr/>
            </p:nvGrpSpPr>
            <p:grpSpPr>
              <a:xfrm>
                <a:off x="1043608" y="2708920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73" name="Cube 72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4" name="Straight Connector 73"/>
                <p:cNvCxnSpPr>
                  <a:stCxn id="73" idx="1"/>
                  <a:endCxn id="73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75" name="Straight Connector 74"/>
                <p:cNvCxnSpPr>
                  <a:stCxn id="73" idx="1"/>
                  <a:endCxn id="73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76" name="Straight Connector 75"/>
                <p:cNvCxnSpPr>
                  <a:stCxn id="73" idx="2"/>
                  <a:endCxn id="73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77" name="Straight Connector 76"/>
                <p:cNvCxnSpPr>
                  <a:stCxn id="73" idx="4"/>
                  <a:endCxn id="73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79" name="Straight Connector 78"/>
                <p:cNvCxnSpPr>
                  <a:stCxn id="73" idx="1"/>
                  <a:endCxn id="73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90" name="Group 41"/>
              <p:cNvGrpSpPr/>
              <p:nvPr/>
            </p:nvGrpSpPr>
            <p:grpSpPr>
              <a:xfrm>
                <a:off x="2452704" y="4118016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65" name="Cube 64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6" name="Straight Connector 65"/>
                <p:cNvCxnSpPr>
                  <a:stCxn id="65" idx="1"/>
                  <a:endCxn id="65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67" name="Straight Connector 66"/>
                <p:cNvCxnSpPr>
                  <a:stCxn id="65" idx="1"/>
                  <a:endCxn id="65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68" name="Straight Connector 67"/>
                <p:cNvCxnSpPr>
                  <a:stCxn id="65" idx="2"/>
                  <a:endCxn id="65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69" name="Straight Connector 68"/>
                <p:cNvCxnSpPr>
                  <a:stCxn id="65" idx="4"/>
                  <a:endCxn id="65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71" name="Straight Connector 70"/>
                <p:cNvCxnSpPr>
                  <a:stCxn id="65" idx="1"/>
                  <a:endCxn id="65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91" name="Group 50"/>
              <p:cNvGrpSpPr/>
              <p:nvPr/>
            </p:nvGrpSpPr>
            <p:grpSpPr>
              <a:xfrm>
                <a:off x="2451624" y="2708920"/>
                <a:ext cx="1872208" cy="1872208"/>
                <a:chOff x="4427984" y="1700808"/>
                <a:chExt cx="3888432" cy="3744416"/>
              </a:xfrm>
            </p:grpSpPr>
            <p:sp>
              <p:nvSpPr>
                <p:cNvPr id="57" name="Cube 56"/>
                <p:cNvSpPr/>
                <p:nvPr/>
              </p:nvSpPr>
              <p:spPr>
                <a:xfrm>
                  <a:off x="4427984" y="1700808"/>
                  <a:ext cx="3888432" cy="3744416"/>
                </a:xfrm>
                <a:prstGeom prst="cub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58" name="Straight Connector 57"/>
                <p:cNvCxnSpPr>
                  <a:stCxn id="57" idx="1"/>
                  <a:endCxn id="57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59" name="Straight Connector 58"/>
                <p:cNvCxnSpPr>
                  <a:stCxn id="57" idx="1"/>
                  <a:endCxn id="57" idx="3"/>
                </p:cNvCxnSpPr>
                <p:nvPr/>
              </p:nvCxnSpPr>
              <p:spPr>
                <a:xfrm>
                  <a:off x="5904148" y="2636912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60" name="Straight Connector 59"/>
                <p:cNvCxnSpPr>
                  <a:stCxn id="57" idx="2"/>
                  <a:endCxn id="57" idx="4"/>
                </p:cNvCxnSpPr>
                <p:nvPr/>
              </p:nvCxnSpPr>
              <p:spPr>
                <a:xfrm>
                  <a:off x="4427984" y="4041067"/>
                  <a:ext cx="2952328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61" name="Straight Connector 60"/>
                <p:cNvCxnSpPr>
                  <a:stCxn id="57" idx="4"/>
                  <a:endCxn id="57" idx="5"/>
                </p:cNvCxnSpPr>
                <p:nvPr/>
              </p:nvCxnSpPr>
              <p:spPr>
                <a:xfrm flipV="1">
                  <a:off x="7380312" y="3104964"/>
                  <a:ext cx="936104" cy="936103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 flipV="1">
                  <a:off x="7812360" y="2204864"/>
                  <a:ext cx="72008" cy="2664296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Straight Connector 62"/>
                <p:cNvCxnSpPr>
                  <a:stCxn id="57" idx="1"/>
                  <a:endCxn id="57" idx="0"/>
                </p:cNvCxnSpPr>
                <p:nvPr/>
              </p:nvCxnSpPr>
              <p:spPr>
                <a:xfrm flipV="1">
                  <a:off x="5904148" y="1700808"/>
                  <a:ext cx="936103" cy="936104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4860032" y="2204864"/>
                  <a:ext cx="2880320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</p:grpSp>
        </p:grpSp>
        <p:sp>
          <p:nvSpPr>
            <p:cNvPr id="46" name="TextBox 45"/>
            <p:cNvSpPr txBox="1"/>
            <p:nvPr/>
          </p:nvSpPr>
          <p:spPr>
            <a:xfrm>
              <a:off x="1619672" y="5157192"/>
              <a:ext cx="1056553" cy="464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country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827584" y="5229200"/>
              <a:ext cx="25922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395536" y="2060848"/>
              <a:ext cx="0" cy="2880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3779912" y="4725144"/>
              <a:ext cx="432048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18595957">
              <a:off x="3876615" y="4935926"/>
              <a:ext cx="772122" cy="430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time</a:t>
              </a:r>
            </a:p>
          </p:txBody>
        </p:sp>
      </p:grpSp>
      <p:cxnSp>
        <p:nvCxnSpPr>
          <p:cNvPr id="128" name="Straight Arrow Connector 127"/>
          <p:cNvCxnSpPr/>
          <p:nvPr/>
        </p:nvCxnSpPr>
        <p:spPr>
          <a:xfrm>
            <a:off x="8832304" y="321297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 rot="16200000">
            <a:off x="1231494" y="285293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subject</a:t>
            </a:r>
          </a:p>
        </p:txBody>
      </p:sp>
      <p:sp>
        <p:nvSpPr>
          <p:cNvPr id="374" name="Oval 373"/>
          <p:cNvSpPr/>
          <p:nvPr/>
        </p:nvSpPr>
        <p:spPr>
          <a:xfrm>
            <a:off x="2711624" y="5445224"/>
            <a:ext cx="1512168" cy="79208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Semantic mapping</a:t>
            </a:r>
          </a:p>
        </p:txBody>
      </p:sp>
      <p:sp>
        <p:nvSpPr>
          <p:cNvPr id="392" name="Oval 391"/>
          <p:cNvSpPr/>
          <p:nvPr/>
        </p:nvSpPr>
        <p:spPr>
          <a:xfrm>
            <a:off x="4943872" y="5373216"/>
            <a:ext cx="1944216" cy="79208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Semantic</a:t>
            </a:r>
          </a:p>
          <a:p>
            <a:pPr algn="ctr"/>
            <a:r>
              <a:rPr lang="en-AU" dirty="0"/>
              <a:t>relationship</a:t>
            </a:r>
          </a:p>
        </p:txBody>
      </p:sp>
      <p:sp>
        <p:nvSpPr>
          <p:cNvPr id="401" name="Oval 400"/>
          <p:cNvSpPr/>
          <p:nvPr/>
        </p:nvSpPr>
        <p:spPr>
          <a:xfrm>
            <a:off x="7608168" y="5301208"/>
            <a:ext cx="1944216" cy="79208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Syntactic</a:t>
            </a:r>
          </a:p>
          <a:p>
            <a:pPr algn="ctr"/>
            <a:r>
              <a:rPr lang="en-AU" dirty="0"/>
              <a:t>mapping</a:t>
            </a:r>
          </a:p>
        </p:txBody>
      </p:sp>
      <p:sp>
        <p:nvSpPr>
          <p:cNvPr id="150" name="Left-Right Arrow 149"/>
          <p:cNvSpPr/>
          <p:nvPr/>
        </p:nvSpPr>
        <p:spPr>
          <a:xfrm>
            <a:off x="5447928" y="2276872"/>
            <a:ext cx="2592288" cy="1368152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brokering</a:t>
            </a:r>
          </a:p>
        </p:txBody>
      </p:sp>
      <p:cxnSp>
        <p:nvCxnSpPr>
          <p:cNvPr id="152" name="Straight Arrow Connector 151"/>
          <p:cNvCxnSpPr>
            <a:stCxn id="374" idx="7"/>
          </p:cNvCxnSpPr>
          <p:nvPr/>
        </p:nvCxnSpPr>
        <p:spPr>
          <a:xfrm flipV="1">
            <a:off x="4002340" y="3573017"/>
            <a:ext cx="2381692" cy="1988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6168008" y="3645025"/>
            <a:ext cx="432048" cy="1800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401" idx="0"/>
          </p:cNvCxnSpPr>
          <p:nvPr/>
        </p:nvCxnSpPr>
        <p:spPr>
          <a:xfrm flipH="1" flipV="1">
            <a:off x="6960096" y="3645024"/>
            <a:ext cx="162018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6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lowchart: Multidocument 97"/>
          <p:cNvSpPr/>
          <p:nvPr/>
        </p:nvSpPr>
        <p:spPr>
          <a:xfrm>
            <a:off x="6710364" y="5638800"/>
            <a:ext cx="1487487" cy="901700"/>
          </a:xfrm>
          <a:prstGeom prst="flowChartMultidocumen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Rules</a:t>
            </a:r>
          </a:p>
          <a:p>
            <a:pPr algn="ctr">
              <a:defRPr/>
            </a:pPr>
            <a:r>
              <a:rPr lang="en-AU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(Reasoning)</a:t>
            </a:r>
          </a:p>
        </p:txBody>
      </p:sp>
      <p:cxnSp>
        <p:nvCxnSpPr>
          <p:cNvPr id="100" name="Straight Arrow Connector 99"/>
          <p:cNvCxnSpPr>
            <a:stCxn id="98" idx="1"/>
          </p:cNvCxnSpPr>
          <p:nvPr/>
        </p:nvCxnSpPr>
        <p:spPr>
          <a:xfrm flipH="1" flipV="1">
            <a:off x="5789613" y="5589588"/>
            <a:ext cx="920750" cy="50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12" name="Group 7"/>
          <p:cNvGrpSpPr>
            <a:grpSpLocks/>
          </p:cNvGrpSpPr>
          <p:nvPr/>
        </p:nvGrpSpPr>
        <p:grpSpPr bwMode="auto">
          <a:xfrm>
            <a:off x="4341156" y="3281293"/>
            <a:ext cx="1176338" cy="522287"/>
            <a:chOff x="3193142" y="3077029"/>
            <a:chExt cx="1567543" cy="696685"/>
          </a:xfrm>
        </p:grpSpPr>
        <p:sp>
          <p:nvSpPr>
            <p:cNvPr id="4" name="Rectangle 3"/>
            <p:cNvSpPr/>
            <p:nvPr/>
          </p:nvSpPr>
          <p:spPr>
            <a:xfrm>
              <a:off x="3193142" y="3077029"/>
              <a:ext cx="1567543" cy="696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85648" y="3240082"/>
              <a:ext cx="1182531" cy="3705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>
                  <a:solidFill>
                    <a:schemeClr val="tx1"/>
                  </a:solidFill>
                </a:rPr>
                <a:t>RDF-IO</a:t>
              </a:r>
            </a:p>
          </p:txBody>
        </p:sp>
      </p:grpSp>
      <p:grpSp>
        <p:nvGrpSpPr>
          <p:cNvPr id="17413" name="Group 8"/>
          <p:cNvGrpSpPr>
            <a:grpSpLocks/>
          </p:cNvGrpSpPr>
          <p:nvPr/>
        </p:nvGrpSpPr>
        <p:grpSpPr bwMode="auto">
          <a:xfrm>
            <a:off x="2706381" y="2494094"/>
            <a:ext cx="1176337" cy="522287"/>
            <a:chOff x="4953000" y="3077029"/>
            <a:chExt cx="1567543" cy="696685"/>
          </a:xfrm>
        </p:grpSpPr>
        <p:sp>
          <p:nvSpPr>
            <p:cNvPr id="6" name="Rectangle 5"/>
            <p:cNvSpPr/>
            <p:nvPr/>
          </p:nvSpPr>
          <p:spPr>
            <a:xfrm>
              <a:off x="4953000" y="3077029"/>
              <a:ext cx="1567543" cy="696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5505" y="3240082"/>
              <a:ext cx="1182534" cy="3705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>
                  <a:solidFill>
                    <a:schemeClr val="tx1"/>
                  </a:solidFill>
                </a:rPr>
                <a:t>SKOS</a:t>
              </a:r>
            </a:p>
          </p:txBody>
        </p:sp>
      </p:grpSp>
      <p:grpSp>
        <p:nvGrpSpPr>
          <p:cNvPr id="17414" name="Group 9"/>
          <p:cNvGrpSpPr>
            <a:grpSpLocks/>
          </p:cNvGrpSpPr>
          <p:nvPr/>
        </p:nvGrpSpPr>
        <p:grpSpPr bwMode="auto">
          <a:xfrm>
            <a:off x="5751514" y="2460625"/>
            <a:ext cx="1176337" cy="522288"/>
            <a:chOff x="4996542" y="3077030"/>
            <a:chExt cx="1567543" cy="696685"/>
          </a:xfrm>
        </p:grpSpPr>
        <p:sp>
          <p:nvSpPr>
            <p:cNvPr id="11" name="Rectangle 10"/>
            <p:cNvSpPr/>
            <p:nvPr/>
          </p:nvSpPr>
          <p:spPr>
            <a:xfrm>
              <a:off x="4996542" y="3077030"/>
              <a:ext cx="1567543" cy="696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44623" y="3240084"/>
              <a:ext cx="1184648" cy="3705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>
                  <a:solidFill>
                    <a:schemeClr val="tx1"/>
                  </a:solidFill>
                </a:rPr>
                <a:t>Profile</a:t>
              </a:r>
            </a:p>
          </p:txBody>
        </p:sp>
      </p:grpSp>
      <p:grpSp>
        <p:nvGrpSpPr>
          <p:cNvPr id="17415" name="Group 12"/>
          <p:cNvGrpSpPr>
            <a:grpSpLocks/>
          </p:cNvGrpSpPr>
          <p:nvPr/>
        </p:nvGrpSpPr>
        <p:grpSpPr bwMode="auto">
          <a:xfrm>
            <a:off x="7169150" y="2459039"/>
            <a:ext cx="1176338" cy="522287"/>
            <a:chOff x="4996542" y="3077030"/>
            <a:chExt cx="1567543" cy="696685"/>
          </a:xfrm>
        </p:grpSpPr>
        <p:sp>
          <p:nvSpPr>
            <p:cNvPr id="14" name="Rectangle 13"/>
            <p:cNvSpPr/>
            <p:nvPr/>
          </p:nvSpPr>
          <p:spPr>
            <a:xfrm>
              <a:off x="4996542" y="3077030"/>
              <a:ext cx="1567543" cy="696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44623" y="3240083"/>
              <a:ext cx="1184647" cy="3705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 err="1">
                  <a:solidFill>
                    <a:schemeClr val="tx1"/>
                  </a:solidFill>
                </a:rPr>
                <a:t>VoiD</a:t>
              </a:r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416" name="Group 15"/>
          <p:cNvGrpSpPr>
            <a:grpSpLocks/>
          </p:cNvGrpSpPr>
          <p:nvPr/>
        </p:nvGrpSpPr>
        <p:grpSpPr bwMode="auto">
          <a:xfrm>
            <a:off x="4266407" y="2494093"/>
            <a:ext cx="1174750" cy="522288"/>
            <a:chOff x="4996542" y="3077030"/>
            <a:chExt cx="1567543" cy="696685"/>
          </a:xfrm>
        </p:grpSpPr>
        <p:sp>
          <p:nvSpPr>
            <p:cNvPr id="17" name="Rectangle 16"/>
            <p:cNvSpPr/>
            <p:nvPr/>
          </p:nvSpPr>
          <p:spPr>
            <a:xfrm>
              <a:off x="4996542" y="3077030"/>
              <a:ext cx="1567543" cy="696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44823" y="3240084"/>
              <a:ext cx="1184131" cy="3705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 err="1">
                  <a:solidFill>
                    <a:schemeClr val="tx1"/>
                  </a:solidFill>
                </a:rPr>
                <a:t>DataCube</a:t>
              </a:r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Straight Arrow Connector 19"/>
          <p:cNvCxnSpPr>
            <a:stCxn id="17" idx="1"/>
            <a:endCxn id="6" idx="3"/>
          </p:cNvCxnSpPr>
          <p:nvPr/>
        </p:nvCxnSpPr>
        <p:spPr>
          <a:xfrm flipH="1">
            <a:off x="3882718" y="2755237"/>
            <a:ext cx="3836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1" idx="1"/>
          </p:cNvCxnSpPr>
          <p:nvPr/>
        </p:nvCxnSpPr>
        <p:spPr>
          <a:xfrm flipV="1">
            <a:off x="5441157" y="2721769"/>
            <a:ext cx="310357" cy="3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4" idx="1"/>
          </p:cNvCxnSpPr>
          <p:nvPr/>
        </p:nvCxnSpPr>
        <p:spPr>
          <a:xfrm flipV="1">
            <a:off x="6927850" y="2719389"/>
            <a:ext cx="24130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4" idx="0"/>
          </p:cNvCxnSpPr>
          <p:nvPr/>
        </p:nvCxnSpPr>
        <p:spPr>
          <a:xfrm flipH="1">
            <a:off x="4929325" y="2981326"/>
            <a:ext cx="2827994" cy="29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4" idx="0"/>
          </p:cNvCxnSpPr>
          <p:nvPr/>
        </p:nvCxnSpPr>
        <p:spPr>
          <a:xfrm flipH="1">
            <a:off x="4929325" y="2982913"/>
            <a:ext cx="1410358" cy="29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  <a:endCxn id="4" idx="0"/>
          </p:cNvCxnSpPr>
          <p:nvPr/>
        </p:nvCxnSpPr>
        <p:spPr>
          <a:xfrm>
            <a:off x="4853782" y="3016381"/>
            <a:ext cx="75543" cy="26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4" idx="0"/>
          </p:cNvCxnSpPr>
          <p:nvPr/>
        </p:nvCxnSpPr>
        <p:spPr>
          <a:xfrm>
            <a:off x="3294550" y="3016381"/>
            <a:ext cx="1634775" cy="26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24" name="Group 36"/>
          <p:cNvGrpSpPr>
            <a:grpSpLocks/>
          </p:cNvGrpSpPr>
          <p:nvPr/>
        </p:nvGrpSpPr>
        <p:grpSpPr bwMode="auto">
          <a:xfrm>
            <a:off x="2663825" y="1863726"/>
            <a:ext cx="5695950" cy="523875"/>
            <a:chOff x="4953000" y="3077029"/>
            <a:chExt cx="1567543" cy="696685"/>
          </a:xfrm>
        </p:grpSpPr>
        <p:sp>
          <p:nvSpPr>
            <p:cNvPr id="38" name="Rectangle 37"/>
            <p:cNvSpPr/>
            <p:nvPr/>
          </p:nvSpPr>
          <p:spPr>
            <a:xfrm>
              <a:off x="4953000" y="3077029"/>
              <a:ext cx="1567543" cy="696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72706" y="3239589"/>
              <a:ext cx="485379" cy="285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>
                  <a:solidFill>
                    <a:schemeClr val="tx1"/>
                  </a:solidFill>
                </a:rPr>
                <a:t>DJANGO Admin UI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5118100" y="1993901"/>
            <a:ext cx="2586038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350" dirty="0">
                <a:solidFill>
                  <a:schemeClr val="tx1"/>
                </a:solidFill>
              </a:rPr>
              <a:t>DJANGO Custom UI (e.g. Wizards)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257472" y="5294090"/>
            <a:ext cx="1532845" cy="590549"/>
            <a:chOff x="3193142" y="3077029"/>
            <a:chExt cx="1567543" cy="69668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" name="Rectangle 41"/>
            <p:cNvSpPr/>
            <p:nvPr/>
          </p:nvSpPr>
          <p:spPr>
            <a:xfrm>
              <a:off x="3193142" y="3077029"/>
              <a:ext cx="1567543" cy="696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85457" y="3240314"/>
              <a:ext cx="1182914" cy="3701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>
                  <a:solidFill>
                    <a:schemeClr val="tx1"/>
                  </a:solidFill>
                </a:rPr>
                <a:t>KIWI 3-store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218732" y="4178148"/>
            <a:ext cx="1532845" cy="590549"/>
            <a:chOff x="3193142" y="3077029"/>
            <a:chExt cx="1567543" cy="69668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3193142" y="3077029"/>
              <a:ext cx="1567543" cy="696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85457" y="3240314"/>
              <a:ext cx="1182914" cy="3701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>
                  <a:solidFill>
                    <a:schemeClr val="tx1"/>
                  </a:solidFill>
                </a:rPr>
                <a:t>LDP 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921262" y="4727007"/>
            <a:ext cx="1532845" cy="590549"/>
            <a:chOff x="3193142" y="3077029"/>
            <a:chExt cx="1567543" cy="69668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8" name="Rectangle 47"/>
            <p:cNvSpPr/>
            <p:nvPr/>
          </p:nvSpPr>
          <p:spPr>
            <a:xfrm>
              <a:off x="3193142" y="3077029"/>
              <a:ext cx="1567543" cy="696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85457" y="3240314"/>
              <a:ext cx="1182914" cy="3701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>
                  <a:solidFill>
                    <a:schemeClr val="tx1"/>
                  </a:solidFill>
                </a:rPr>
                <a:t>SPARQL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692534" y="2572043"/>
            <a:ext cx="1532845" cy="590549"/>
            <a:chOff x="3193142" y="3077029"/>
            <a:chExt cx="1567543" cy="69668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3193142" y="3077029"/>
              <a:ext cx="1567543" cy="696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85457" y="3240314"/>
              <a:ext cx="1182914" cy="3701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 err="1">
                  <a:solidFill>
                    <a:schemeClr val="tx1"/>
                  </a:solidFill>
                </a:rPr>
                <a:t>URIrewriter</a:t>
              </a:r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625835" y="3798831"/>
            <a:ext cx="1077686" cy="700561"/>
            <a:chOff x="3193142" y="3077029"/>
            <a:chExt cx="1567543" cy="69668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3193142" y="3077029"/>
              <a:ext cx="1567543" cy="696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85457" y="3240314"/>
              <a:ext cx="1182914" cy="3701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>
                  <a:solidFill>
                    <a:schemeClr val="tx1"/>
                  </a:solidFill>
                </a:rPr>
                <a:t>SKOS-API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33418" y="3776195"/>
            <a:ext cx="1453801" cy="715975"/>
            <a:chOff x="3193142" y="3077029"/>
            <a:chExt cx="1567543" cy="69668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7" name="Rectangle 56"/>
            <p:cNvSpPr/>
            <p:nvPr/>
          </p:nvSpPr>
          <p:spPr>
            <a:xfrm>
              <a:off x="3193142" y="3077029"/>
              <a:ext cx="1567543" cy="696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85457" y="3240314"/>
              <a:ext cx="1182914" cy="3701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 err="1">
                  <a:solidFill>
                    <a:schemeClr val="tx1"/>
                  </a:solidFill>
                </a:rPr>
                <a:t>Datacube</a:t>
              </a:r>
              <a:r>
                <a:rPr lang="en-AU" sz="1350" dirty="0">
                  <a:solidFill>
                    <a:schemeClr val="tx1"/>
                  </a:solidFill>
                </a:rPr>
                <a:t>-API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546200" y="4703247"/>
            <a:ext cx="1077686" cy="452138"/>
            <a:chOff x="3193142" y="3077029"/>
            <a:chExt cx="1567543" cy="69668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0" name="Rectangle 59"/>
            <p:cNvSpPr/>
            <p:nvPr/>
          </p:nvSpPr>
          <p:spPr>
            <a:xfrm>
              <a:off x="3193142" y="3077029"/>
              <a:ext cx="1567543" cy="696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85457" y="3240314"/>
              <a:ext cx="1182914" cy="3701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>
                  <a:solidFill>
                    <a:schemeClr val="tx1"/>
                  </a:solidFill>
                </a:rPr>
                <a:t>LDA(</a:t>
              </a:r>
              <a:r>
                <a:rPr lang="en-AU" sz="1350" dirty="0" err="1">
                  <a:solidFill>
                    <a:schemeClr val="tx1"/>
                  </a:solidFill>
                </a:rPr>
                <a:t>lite</a:t>
              </a:r>
              <a:r>
                <a:rPr lang="en-AU" sz="135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417114" y="3776194"/>
            <a:ext cx="1083814" cy="735634"/>
            <a:chOff x="3193142" y="3077029"/>
            <a:chExt cx="1567543" cy="69668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3193142" y="3077029"/>
              <a:ext cx="1567543" cy="696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85457" y="3240314"/>
              <a:ext cx="1182914" cy="3701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>
                  <a:solidFill>
                    <a:schemeClr val="tx1"/>
                  </a:solidFill>
                </a:rPr>
                <a:t>FTC-API</a:t>
              </a:r>
            </a:p>
          </p:txBody>
        </p:sp>
      </p:grpSp>
      <p:cxnSp>
        <p:nvCxnSpPr>
          <p:cNvPr id="66" name="Straight Arrow Connector 65"/>
          <p:cNvCxnSpPr>
            <a:stCxn id="51" idx="2"/>
            <a:endCxn id="63" idx="0"/>
          </p:cNvCxnSpPr>
          <p:nvPr/>
        </p:nvCxnSpPr>
        <p:spPr>
          <a:xfrm>
            <a:off x="9458326" y="3162301"/>
            <a:ext cx="500063" cy="61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2"/>
          </p:cNvCxnSpPr>
          <p:nvPr/>
        </p:nvCxnSpPr>
        <p:spPr>
          <a:xfrm flipH="1">
            <a:off x="8880475" y="3162300"/>
            <a:ext cx="577850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1" idx="2"/>
            <a:endCxn id="54" idx="0"/>
          </p:cNvCxnSpPr>
          <p:nvPr/>
        </p:nvCxnSpPr>
        <p:spPr>
          <a:xfrm flipH="1">
            <a:off x="7164389" y="3162300"/>
            <a:ext cx="2293937" cy="63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1" idx="2"/>
            <a:endCxn id="45" idx="0"/>
          </p:cNvCxnSpPr>
          <p:nvPr/>
        </p:nvCxnSpPr>
        <p:spPr>
          <a:xfrm flipH="1">
            <a:off x="4985155" y="3162592"/>
            <a:ext cx="4473802" cy="101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4" idx="2"/>
            <a:endCxn id="60" idx="0"/>
          </p:cNvCxnSpPr>
          <p:nvPr/>
        </p:nvCxnSpPr>
        <p:spPr>
          <a:xfrm>
            <a:off x="7164389" y="4498975"/>
            <a:ext cx="1920875" cy="20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7" idx="2"/>
            <a:endCxn id="60" idx="0"/>
          </p:cNvCxnSpPr>
          <p:nvPr/>
        </p:nvCxnSpPr>
        <p:spPr>
          <a:xfrm>
            <a:off x="8559801" y="4492625"/>
            <a:ext cx="525463" cy="21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3" idx="2"/>
            <a:endCxn id="60" idx="0"/>
          </p:cNvCxnSpPr>
          <p:nvPr/>
        </p:nvCxnSpPr>
        <p:spPr>
          <a:xfrm flipH="1">
            <a:off x="9085264" y="4511675"/>
            <a:ext cx="873125" cy="1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0" idx="1"/>
            <a:endCxn id="48" idx="3"/>
          </p:cNvCxnSpPr>
          <p:nvPr/>
        </p:nvCxnSpPr>
        <p:spPr>
          <a:xfrm flipH="1">
            <a:off x="7454107" y="4929316"/>
            <a:ext cx="1092093" cy="9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5" idx="2"/>
            <a:endCxn id="42" idx="0"/>
          </p:cNvCxnSpPr>
          <p:nvPr/>
        </p:nvCxnSpPr>
        <p:spPr>
          <a:xfrm>
            <a:off x="4985155" y="4768697"/>
            <a:ext cx="38740" cy="52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2"/>
            <a:endCxn id="42" idx="3"/>
          </p:cNvCxnSpPr>
          <p:nvPr/>
        </p:nvCxnSpPr>
        <p:spPr>
          <a:xfrm flipH="1">
            <a:off x="5790317" y="5317556"/>
            <a:ext cx="897368" cy="2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1629071" y="4328830"/>
            <a:ext cx="1327885" cy="572039"/>
            <a:chOff x="4953000" y="3077029"/>
            <a:chExt cx="1567543" cy="696685"/>
          </a:xfrm>
          <a:solidFill>
            <a:schemeClr val="accent6">
              <a:lumMod val="50000"/>
            </a:schemeClr>
          </a:solidFill>
        </p:grpSpPr>
        <p:sp>
          <p:nvSpPr>
            <p:cNvPr id="89" name="Rectangle 88"/>
            <p:cNvSpPr/>
            <p:nvPr/>
          </p:nvSpPr>
          <p:spPr>
            <a:xfrm>
              <a:off x="4953000" y="3077029"/>
              <a:ext cx="1567543" cy="6966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 sz="135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145314" y="3240314"/>
              <a:ext cx="1182914" cy="3701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sz="1350" dirty="0" err="1">
                  <a:solidFill>
                    <a:schemeClr val="tx1"/>
                  </a:solidFill>
                </a:rPr>
                <a:t>Appschema</a:t>
              </a:r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Straight Arrow Connector 91"/>
          <p:cNvCxnSpPr>
            <a:stCxn id="4" idx="2"/>
            <a:endCxn id="45" idx="0"/>
          </p:cNvCxnSpPr>
          <p:nvPr/>
        </p:nvCxnSpPr>
        <p:spPr>
          <a:xfrm>
            <a:off x="4929325" y="3803580"/>
            <a:ext cx="5583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063751" y="5294314"/>
            <a:ext cx="1427163" cy="45243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350" dirty="0"/>
              <a:t>UML-&gt;OWL</a:t>
            </a:r>
          </a:p>
        </p:txBody>
      </p:sp>
      <p:cxnSp>
        <p:nvCxnSpPr>
          <p:cNvPr id="97" name="Straight Arrow Connector 96"/>
          <p:cNvCxnSpPr>
            <a:stCxn id="95" idx="6"/>
            <a:endCxn id="42" idx="1"/>
          </p:cNvCxnSpPr>
          <p:nvPr/>
        </p:nvCxnSpPr>
        <p:spPr>
          <a:xfrm>
            <a:off x="3490913" y="5519738"/>
            <a:ext cx="766762" cy="6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2"/>
          </p:cNvCxnSpPr>
          <p:nvPr/>
        </p:nvCxnSpPr>
        <p:spPr>
          <a:xfrm>
            <a:off x="2292351" y="4900613"/>
            <a:ext cx="371475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Multidocument 101"/>
          <p:cNvSpPr/>
          <p:nvPr/>
        </p:nvSpPr>
        <p:spPr>
          <a:xfrm>
            <a:off x="8880475" y="1298575"/>
            <a:ext cx="1487488" cy="901700"/>
          </a:xfrm>
          <a:prstGeom prst="flowChartMultidocumen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350" dirty="0"/>
              <a:t>Apps</a:t>
            </a:r>
          </a:p>
        </p:txBody>
      </p:sp>
      <p:cxnSp>
        <p:nvCxnSpPr>
          <p:cNvPr id="104" name="Straight Arrow Connector 103"/>
          <p:cNvCxnSpPr>
            <a:stCxn id="102" idx="2"/>
            <a:endCxn id="51" idx="0"/>
          </p:cNvCxnSpPr>
          <p:nvPr/>
        </p:nvCxnSpPr>
        <p:spPr>
          <a:xfrm flipH="1">
            <a:off x="9458326" y="2166938"/>
            <a:ext cx="61913" cy="40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2152650" y="271463"/>
            <a:ext cx="7886700" cy="787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3600" dirty="0"/>
              <a:t>Proof-of-concept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779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nip Same Side Corner Rectangle 34"/>
          <p:cNvSpPr/>
          <p:nvPr/>
        </p:nvSpPr>
        <p:spPr>
          <a:xfrm>
            <a:off x="2984984" y="2243000"/>
            <a:ext cx="1800225" cy="720725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dirty="0"/>
              <a:t>Inspire</a:t>
            </a:r>
          </a:p>
          <a:p>
            <a:pPr algn="ctr">
              <a:defRPr/>
            </a:pPr>
            <a:r>
              <a:rPr lang="en-US" dirty="0"/>
              <a:t>Biodiversity</a:t>
            </a:r>
            <a:endParaRPr lang="en-AU" dirty="0"/>
          </a:p>
        </p:txBody>
      </p:sp>
      <p:sp>
        <p:nvSpPr>
          <p:cNvPr id="36" name="Snip Same Side Corner Rectangle 35"/>
          <p:cNvSpPr/>
          <p:nvPr/>
        </p:nvSpPr>
        <p:spPr>
          <a:xfrm>
            <a:off x="7454505" y="2299816"/>
            <a:ext cx="1878573" cy="719138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AU" dirty="0"/>
              <a:t>COBWEB</a:t>
            </a:r>
          </a:p>
          <a:p>
            <a:pPr algn="ctr">
              <a:defRPr/>
            </a:pPr>
            <a:r>
              <a:rPr lang="en-US" dirty="0"/>
              <a:t>Biodiversity</a:t>
            </a:r>
            <a:endParaRPr lang="en-AU" dirty="0"/>
          </a:p>
        </p:txBody>
      </p:sp>
      <p:sp>
        <p:nvSpPr>
          <p:cNvPr id="37" name="Snip Same Side Corner Rectangle 36"/>
          <p:cNvSpPr/>
          <p:nvPr/>
        </p:nvSpPr>
        <p:spPr>
          <a:xfrm>
            <a:off x="602390" y="2256459"/>
            <a:ext cx="1800225" cy="720725"/>
          </a:xfrm>
          <a:prstGeom prst="snip2Same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AU" dirty="0"/>
              <a:t>INSPIRE-WFS</a:t>
            </a:r>
          </a:p>
        </p:txBody>
      </p:sp>
      <p:sp>
        <p:nvSpPr>
          <p:cNvPr id="45" name="Snip Same Side Corner Rectangle 44"/>
          <p:cNvSpPr/>
          <p:nvPr/>
        </p:nvSpPr>
        <p:spPr>
          <a:xfrm>
            <a:off x="9822705" y="3543026"/>
            <a:ext cx="1798637" cy="924133"/>
          </a:xfrm>
          <a:prstGeom prst="snip2Same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AU" dirty="0"/>
              <a:t>COBWEB </a:t>
            </a:r>
          </a:p>
          <a:p>
            <a:pPr algn="ctr">
              <a:defRPr/>
            </a:pPr>
            <a:r>
              <a:rPr lang="en-US" dirty="0"/>
              <a:t>SWE4CS WFS Profile</a:t>
            </a:r>
            <a:endParaRPr lang="en-AU" dirty="0"/>
          </a:p>
        </p:txBody>
      </p:sp>
      <p:sp>
        <p:nvSpPr>
          <p:cNvPr id="51" name="Snip Same Side Corner Rectangle 50"/>
          <p:cNvSpPr/>
          <p:nvPr/>
        </p:nvSpPr>
        <p:spPr>
          <a:xfrm>
            <a:off x="6522110" y="1099354"/>
            <a:ext cx="1800225" cy="720725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AU" dirty="0"/>
              <a:t>GBIF</a:t>
            </a:r>
          </a:p>
        </p:txBody>
      </p:sp>
      <p:sp>
        <p:nvSpPr>
          <p:cNvPr id="53" name="Snip Same Side Corner Rectangle 52"/>
          <p:cNvSpPr/>
          <p:nvPr/>
        </p:nvSpPr>
        <p:spPr>
          <a:xfrm>
            <a:off x="538115" y="3870934"/>
            <a:ext cx="1928776" cy="720725"/>
          </a:xfrm>
          <a:prstGeom prst="snip2Same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AU" dirty="0"/>
              <a:t>INSPIRE-WFS</a:t>
            </a:r>
          </a:p>
          <a:p>
            <a:pPr algn="ctr">
              <a:defRPr/>
            </a:pPr>
            <a:r>
              <a:rPr lang="en-US" dirty="0" err="1"/>
              <a:t>SpeciesOcurrence</a:t>
            </a:r>
            <a:endParaRPr lang="en-AU" dirty="0"/>
          </a:p>
        </p:txBody>
      </p:sp>
      <p:cxnSp>
        <p:nvCxnSpPr>
          <p:cNvPr id="15373" name="Straight Arrow Connector 53"/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1502503" y="2963725"/>
            <a:ext cx="2382594" cy="907209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Straight Arrow Connector 58"/>
          <p:cNvCxnSpPr>
            <a:cxnSpLocks noChangeShapeType="1"/>
            <a:stCxn id="53" idx="3"/>
            <a:endCxn id="37" idx="1"/>
          </p:cNvCxnSpPr>
          <p:nvPr/>
        </p:nvCxnSpPr>
        <p:spPr bwMode="auto">
          <a:xfrm flipV="1">
            <a:off x="1502503" y="2977184"/>
            <a:ext cx="0" cy="893750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Snip Same Side Corner Rectangle 60"/>
          <p:cNvSpPr/>
          <p:nvPr/>
        </p:nvSpPr>
        <p:spPr>
          <a:xfrm>
            <a:off x="611118" y="980905"/>
            <a:ext cx="1800225" cy="719137"/>
          </a:xfrm>
          <a:prstGeom prst="snip2Same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AU" dirty="0"/>
              <a:t>INSPIRE</a:t>
            </a:r>
          </a:p>
          <a:p>
            <a:pPr algn="ctr">
              <a:defRPr/>
            </a:pPr>
            <a:r>
              <a:rPr lang="en-AU" dirty="0"/>
              <a:t>Service</a:t>
            </a:r>
          </a:p>
        </p:txBody>
      </p:sp>
      <p:cxnSp>
        <p:nvCxnSpPr>
          <p:cNvPr id="15376" name="Straight Arrow Connector 61"/>
          <p:cNvCxnSpPr>
            <a:cxnSpLocks noChangeShapeType="1"/>
            <a:stCxn id="37" idx="3"/>
            <a:endCxn id="61" idx="1"/>
          </p:cNvCxnSpPr>
          <p:nvPr/>
        </p:nvCxnSpPr>
        <p:spPr bwMode="auto">
          <a:xfrm flipV="1">
            <a:off x="1502503" y="1700042"/>
            <a:ext cx="8728" cy="556417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Straight Arrow Connector 63"/>
          <p:cNvCxnSpPr>
            <a:cxnSpLocks noChangeShapeType="1"/>
            <a:stCxn id="36" idx="3"/>
            <a:endCxn id="51" idx="1"/>
          </p:cNvCxnSpPr>
          <p:nvPr/>
        </p:nvCxnSpPr>
        <p:spPr bwMode="auto">
          <a:xfrm flipH="1" flipV="1">
            <a:off x="7422223" y="1820079"/>
            <a:ext cx="971569" cy="479737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Straight Arrow Connector 64"/>
          <p:cNvCxnSpPr>
            <a:cxnSpLocks noChangeShapeType="1"/>
            <a:stCxn id="81" idx="3"/>
            <a:endCxn id="36" idx="1"/>
          </p:cNvCxnSpPr>
          <p:nvPr/>
        </p:nvCxnSpPr>
        <p:spPr bwMode="auto">
          <a:xfrm flipV="1">
            <a:off x="6750103" y="3018954"/>
            <a:ext cx="1643689" cy="485496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Straight Arrow Connector 66"/>
          <p:cNvCxnSpPr>
            <a:cxnSpLocks noChangeShapeType="1"/>
            <a:stCxn id="45" idx="3"/>
            <a:endCxn id="68" idx="1"/>
          </p:cNvCxnSpPr>
          <p:nvPr/>
        </p:nvCxnSpPr>
        <p:spPr bwMode="auto">
          <a:xfrm flipV="1">
            <a:off x="10722024" y="1873307"/>
            <a:ext cx="5404" cy="1669719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Snip Same Side Corner Rectangle 80"/>
          <p:cNvSpPr/>
          <p:nvPr/>
        </p:nvSpPr>
        <p:spPr>
          <a:xfrm>
            <a:off x="5827837" y="3504450"/>
            <a:ext cx="1844532" cy="965943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dirty="0"/>
              <a:t>COBWEB</a:t>
            </a:r>
          </a:p>
          <a:p>
            <a:pPr algn="ctr">
              <a:defRPr/>
            </a:pPr>
            <a:r>
              <a:rPr lang="en-US" dirty="0" err="1"/>
              <a:t>InvasiveSpecies</a:t>
            </a:r>
            <a:endParaRPr lang="en-US" dirty="0"/>
          </a:p>
          <a:p>
            <a:pPr algn="ctr">
              <a:defRPr/>
            </a:pPr>
            <a:r>
              <a:rPr lang="en-US" dirty="0"/>
              <a:t>Survey</a:t>
            </a:r>
          </a:p>
          <a:p>
            <a:pPr algn="ctr">
              <a:defRPr/>
            </a:pPr>
            <a:endParaRPr lang="en-AU" dirty="0"/>
          </a:p>
        </p:txBody>
      </p:sp>
      <p:cxnSp>
        <p:nvCxnSpPr>
          <p:cNvPr id="15387" name="Straight Arrow Connector 94"/>
          <p:cNvCxnSpPr>
            <a:cxnSpLocks noChangeShapeType="1"/>
            <a:stCxn id="36" idx="2"/>
            <a:endCxn id="35" idx="0"/>
          </p:cNvCxnSpPr>
          <p:nvPr/>
        </p:nvCxnSpPr>
        <p:spPr bwMode="auto">
          <a:xfrm flipH="1" flipV="1">
            <a:off x="4785209" y="2603363"/>
            <a:ext cx="2669296" cy="56022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Straight Arrow Connector 99"/>
          <p:cNvCxnSpPr>
            <a:cxnSpLocks noChangeShapeType="1"/>
            <a:stCxn id="184" idx="0"/>
            <a:endCxn id="45" idx="1"/>
          </p:cNvCxnSpPr>
          <p:nvPr/>
        </p:nvCxnSpPr>
        <p:spPr bwMode="auto">
          <a:xfrm flipV="1">
            <a:off x="7658405" y="4467159"/>
            <a:ext cx="3063619" cy="1301373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Snip Same Side Corner Rectangle 35"/>
          <p:cNvSpPr/>
          <p:nvPr/>
        </p:nvSpPr>
        <p:spPr>
          <a:xfrm>
            <a:off x="9827315" y="1154169"/>
            <a:ext cx="1800225" cy="719138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AU" dirty="0"/>
              <a:t>COBWEB</a:t>
            </a:r>
          </a:p>
          <a:p>
            <a:pPr algn="ctr">
              <a:defRPr/>
            </a:pPr>
            <a:r>
              <a:rPr lang="en-US" dirty="0"/>
              <a:t>citizens</a:t>
            </a:r>
            <a:endParaRPr lang="en-AU" dirty="0"/>
          </a:p>
        </p:txBody>
      </p:sp>
      <p:cxnSp>
        <p:nvCxnSpPr>
          <p:cNvPr id="96" name="Straight Arrow Connector 63"/>
          <p:cNvCxnSpPr>
            <a:cxnSpLocks noChangeShapeType="1"/>
            <a:stCxn id="36" idx="3"/>
            <a:endCxn id="68" idx="1"/>
          </p:cNvCxnSpPr>
          <p:nvPr/>
        </p:nvCxnSpPr>
        <p:spPr bwMode="auto">
          <a:xfrm flipV="1">
            <a:off x="8393792" y="1873307"/>
            <a:ext cx="2333636" cy="426509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" name="Snip Same Side Corner Rectangle 44"/>
          <p:cNvSpPr/>
          <p:nvPr/>
        </p:nvSpPr>
        <p:spPr>
          <a:xfrm>
            <a:off x="5859768" y="5306465"/>
            <a:ext cx="1798637" cy="924133"/>
          </a:xfrm>
          <a:prstGeom prst="snip2Same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AU" dirty="0"/>
              <a:t>COBWEB</a:t>
            </a:r>
            <a:br>
              <a:rPr lang="en-AU" dirty="0"/>
            </a:br>
            <a:r>
              <a:rPr lang="en-US" dirty="0"/>
              <a:t>invasive species WFS Profile</a:t>
            </a:r>
            <a:endParaRPr lang="en-AU" dirty="0"/>
          </a:p>
        </p:txBody>
      </p:sp>
      <p:cxnSp>
        <p:nvCxnSpPr>
          <p:cNvPr id="199" name="Straight Arrow Connector 99"/>
          <p:cNvCxnSpPr>
            <a:cxnSpLocks noChangeShapeType="1"/>
            <a:stCxn id="184" idx="3"/>
            <a:endCxn id="81" idx="1"/>
          </p:cNvCxnSpPr>
          <p:nvPr/>
        </p:nvCxnSpPr>
        <p:spPr bwMode="auto">
          <a:xfrm flipH="1" flipV="1">
            <a:off x="6750103" y="4470393"/>
            <a:ext cx="8984" cy="836072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Straight Arrow Connector 99"/>
          <p:cNvCxnSpPr>
            <a:cxnSpLocks noChangeShapeType="1"/>
            <a:stCxn id="184" idx="2"/>
            <a:endCxn id="53" idx="0"/>
          </p:cNvCxnSpPr>
          <p:nvPr/>
        </p:nvCxnSpPr>
        <p:spPr bwMode="auto">
          <a:xfrm flipH="1" flipV="1">
            <a:off x="2466891" y="4231297"/>
            <a:ext cx="3392877" cy="1537235"/>
          </a:xfrm>
          <a:prstGeom prst="straightConnector1">
            <a:avLst/>
          </a:prstGeom>
          <a:noFill/>
          <a:ln w="12700" algn="ctr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" name="Title 2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92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683" y="4793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Polymorphism</a:t>
            </a:r>
            <a:endParaRPr lang="en-AU" dirty="0"/>
          </a:p>
        </p:txBody>
      </p:sp>
      <p:pic>
        <p:nvPicPr>
          <p:cNvPr id="1026" name="Picture 2" descr="Image result for lighthouse air obstr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515" y="4386685"/>
            <a:ext cx="23812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419335" y="2296566"/>
            <a:ext cx="2517913" cy="1033670"/>
            <a:chOff x="7195929" y="3008243"/>
            <a:chExt cx="2517913" cy="1033670"/>
          </a:xfrm>
        </p:grpSpPr>
        <p:sp>
          <p:nvSpPr>
            <p:cNvPr id="5" name="Rectangle 4"/>
            <p:cNvSpPr/>
            <p:nvPr/>
          </p:nvSpPr>
          <p:spPr>
            <a:xfrm>
              <a:off x="7195929" y="3008243"/>
              <a:ext cx="2517913" cy="1033670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NavigationBeacon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Colour</a:t>
              </a:r>
              <a:r>
                <a:rPr lang="en-US" dirty="0">
                  <a:solidFill>
                    <a:schemeClr val="tx1"/>
                  </a:solidFill>
                </a:rPr>
                <a:t>:[code]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Flashing:boolean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195929" y="3008243"/>
              <a:ext cx="2517913" cy="397566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46454" y="2296566"/>
            <a:ext cx="2517913" cy="1033670"/>
            <a:chOff x="3796746" y="2680878"/>
            <a:chExt cx="2517913" cy="1033670"/>
          </a:xfrm>
        </p:grpSpPr>
        <p:sp>
          <p:nvSpPr>
            <p:cNvPr id="8" name="Rectangle 7"/>
            <p:cNvSpPr/>
            <p:nvPr/>
          </p:nvSpPr>
          <p:spPr>
            <a:xfrm>
              <a:off x="3796746" y="2680878"/>
              <a:ext cx="2517913" cy="1033670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Airspace:obstruction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Height: float</a:t>
              </a:r>
            </a:p>
            <a:p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96746" y="2680878"/>
              <a:ext cx="2517913" cy="397566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13" name="Arrow: Down 12"/>
          <p:cNvSpPr/>
          <p:nvPr/>
        </p:nvSpPr>
        <p:spPr>
          <a:xfrm rot="13056234">
            <a:off x="6096000" y="3233530"/>
            <a:ext cx="503583" cy="1153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Down 14"/>
          <p:cNvSpPr/>
          <p:nvPr/>
        </p:nvSpPr>
        <p:spPr>
          <a:xfrm rot="8577923">
            <a:off x="3278298" y="3268327"/>
            <a:ext cx="503583" cy="1184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" name="Group 16"/>
          <p:cNvGrpSpPr/>
          <p:nvPr/>
        </p:nvGrpSpPr>
        <p:grpSpPr>
          <a:xfrm>
            <a:off x="7678291" y="4571351"/>
            <a:ext cx="2517913" cy="1844738"/>
            <a:chOff x="7195929" y="3008243"/>
            <a:chExt cx="2517913" cy="1033670"/>
          </a:xfrm>
        </p:grpSpPr>
        <p:sp>
          <p:nvSpPr>
            <p:cNvPr id="18" name="Rectangle 17"/>
            <p:cNvSpPr/>
            <p:nvPr/>
          </p:nvSpPr>
          <p:spPr>
            <a:xfrm>
              <a:off x="7195929" y="3008243"/>
              <a:ext cx="2517913" cy="10336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JollyRock</a:t>
              </a:r>
              <a:r>
                <a:rPr lang="en-US" dirty="0">
                  <a:solidFill>
                    <a:schemeClr val="tx1"/>
                  </a:solidFill>
                </a:rPr>
                <a:t> Lighthouse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Colour</a:t>
              </a:r>
              <a:r>
                <a:rPr lang="en-US" dirty="0">
                  <a:solidFill>
                    <a:schemeClr val="tx1"/>
                  </a:solidFill>
                </a:rPr>
                <a:t>=[white, red]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Flashing = True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Height = 95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95929" y="3008243"/>
              <a:ext cx="2517913" cy="397566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370150" y="4202019"/>
            <a:ext cx="334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conforms to both classes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789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163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access using dimensional paradigm</vt:lpstr>
      <vt:lpstr>Geo-federation</vt:lpstr>
      <vt:lpstr>We “broker” across the related dimensions of each cube to integrate data</vt:lpstr>
      <vt:lpstr>Proof-of-concept Architecture</vt:lpstr>
      <vt:lpstr>PowerPoint Presentation</vt:lpstr>
      <vt:lpstr>Polymorphism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 using dimensional paradigm</dc:title>
  <dc:creator>Rob Atkinson</dc:creator>
  <cp:lastModifiedBy>Rob Atkinson</cp:lastModifiedBy>
  <cp:revision>6</cp:revision>
  <dcterms:created xsi:type="dcterms:W3CDTF">2016-08-26T02:28:07Z</dcterms:created>
  <dcterms:modified xsi:type="dcterms:W3CDTF">2016-08-27T07:30:31Z</dcterms:modified>
</cp:coreProperties>
</file>