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9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3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2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1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68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7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7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05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2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81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22BC-CC90-45FC-BD49-03C05BD78DBF}" type="datetimeFigureOut">
              <a:rPr lang="en-AU" smtClean="0"/>
              <a:t>1/09/2016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00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7"/>
          <p:cNvSpPr txBox="1">
            <a:spLocks/>
          </p:cNvSpPr>
          <p:nvPr/>
        </p:nvSpPr>
        <p:spPr>
          <a:xfrm>
            <a:off x="9726866" y="4692562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2.9</a:t>
            </a:r>
          </a:p>
        </p:txBody>
      </p:sp>
      <p:sp>
        <p:nvSpPr>
          <p:cNvPr id="29" name="Content Placeholder 27"/>
          <p:cNvSpPr txBox="1">
            <a:spLocks/>
          </p:cNvSpPr>
          <p:nvPr/>
        </p:nvSpPr>
        <p:spPr>
          <a:xfrm>
            <a:off x="9334056" y="5100608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3.4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access using dimensional paradigm</a:t>
            </a:r>
          </a:p>
        </p:txBody>
      </p:sp>
      <p:sp>
        <p:nvSpPr>
          <p:cNvPr id="6" name="Cube 5"/>
          <p:cNvSpPr/>
          <p:nvPr/>
        </p:nvSpPr>
        <p:spPr>
          <a:xfrm>
            <a:off x="2423592" y="1556792"/>
            <a:ext cx="2808312" cy="2520280"/>
          </a:xfrm>
          <a:prstGeom prst="cube">
            <a:avLst>
              <a:gd name="adj" fmla="val 26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/>
          <p:cNvSpPr/>
          <p:nvPr/>
        </p:nvSpPr>
        <p:spPr>
          <a:xfrm>
            <a:off x="4431432" y="2680870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/>
          <p:cNvSpPr/>
          <p:nvPr/>
        </p:nvSpPr>
        <p:spPr>
          <a:xfrm>
            <a:off x="4215408" y="2888510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/>
          <p:cNvSpPr/>
          <p:nvPr/>
        </p:nvSpPr>
        <p:spPr>
          <a:xfrm>
            <a:off x="3999384" y="3112918"/>
            <a:ext cx="800472" cy="900531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3.1</a:t>
            </a:r>
          </a:p>
        </p:txBody>
      </p:sp>
      <p:sp>
        <p:nvSpPr>
          <p:cNvPr id="9" name="Cube 8"/>
          <p:cNvSpPr/>
          <p:nvPr/>
        </p:nvSpPr>
        <p:spPr>
          <a:xfrm>
            <a:off x="3999384" y="2536854"/>
            <a:ext cx="800472" cy="900531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“x”</a:t>
            </a:r>
          </a:p>
        </p:txBody>
      </p:sp>
      <p:sp>
        <p:nvSpPr>
          <p:cNvPr id="8" name="Cube 7"/>
          <p:cNvSpPr/>
          <p:nvPr/>
        </p:nvSpPr>
        <p:spPr>
          <a:xfrm>
            <a:off x="3990352" y="1974344"/>
            <a:ext cx="792088" cy="87248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9.3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351584" y="4221088"/>
            <a:ext cx="223224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where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911425" y="2636912"/>
            <a:ext cx="223224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what</a:t>
            </a:r>
          </a:p>
        </p:txBody>
      </p:sp>
      <p:sp>
        <p:nvSpPr>
          <p:cNvPr id="15" name="Right Arrow 14"/>
          <p:cNvSpPr/>
          <p:nvPr/>
        </p:nvSpPr>
        <p:spPr>
          <a:xfrm rot="18886927">
            <a:off x="4898515" y="3541263"/>
            <a:ext cx="125901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when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7032104" y="4149080"/>
            <a:ext cx="800472" cy="1888976"/>
            <a:chOff x="6723856" y="2852936"/>
            <a:chExt cx="800472" cy="1888976"/>
          </a:xfrm>
        </p:grpSpPr>
        <p:sp>
          <p:nvSpPr>
            <p:cNvPr id="17" name="Cube 16"/>
            <p:cNvSpPr/>
            <p:nvPr/>
          </p:nvSpPr>
          <p:spPr>
            <a:xfrm>
              <a:off x="6723856" y="3841381"/>
              <a:ext cx="800472" cy="90053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3.1</a:t>
              </a:r>
            </a:p>
          </p:txBody>
        </p:sp>
        <p:sp>
          <p:nvSpPr>
            <p:cNvPr id="18" name="Cube 17"/>
            <p:cNvSpPr/>
            <p:nvPr/>
          </p:nvSpPr>
          <p:spPr>
            <a:xfrm>
              <a:off x="6723856" y="3265317"/>
              <a:ext cx="800472" cy="90053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“x”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6732240" y="2852936"/>
              <a:ext cx="792088" cy="73684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9.3</a:t>
              </a:r>
            </a:p>
          </p:txBody>
        </p:sp>
      </p:grpSp>
      <p:sp>
        <p:nvSpPr>
          <p:cNvPr id="20" name="Cube 19"/>
          <p:cNvSpPr/>
          <p:nvPr/>
        </p:nvSpPr>
        <p:spPr>
          <a:xfrm>
            <a:off x="9552384" y="3068961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7.6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3873" y="486916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where,when</a:t>
            </a:r>
            <a:r>
              <a:rPr lang="en-AU" i="1" dirty="0"/>
              <a:t>)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2104" y="335699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what,where,when</a:t>
            </a:r>
            <a:r>
              <a:rPr lang="en-AU" i="1" dirty="0"/>
              <a:t>) =</a:t>
            </a:r>
          </a:p>
        </p:txBody>
      </p:sp>
      <p:sp>
        <p:nvSpPr>
          <p:cNvPr id="24" name="Oval 23"/>
          <p:cNvSpPr/>
          <p:nvPr/>
        </p:nvSpPr>
        <p:spPr>
          <a:xfrm>
            <a:off x="6744072" y="3140968"/>
            <a:ext cx="26642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7355234" y="1759409"/>
            <a:ext cx="1875235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Web access = functions on dimensions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889284" y="5494117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AU" dirty="0"/>
              <a:t>3.1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933" y="57776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what,where</a:t>
            </a:r>
            <a:r>
              <a:rPr lang="en-AU" i="1" dirty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5669" y="6146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“record”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16312" y="6241767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“slice”</a:t>
            </a:r>
          </a:p>
        </p:txBody>
      </p:sp>
    </p:spTree>
    <p:extLst>
      <p:ext uri="{BB962C8B-B14F-4D97-AF65-F5344CB8AC3E}">
        <p14:creationId xmlns:p14="http://schemas.microsoft.com/office/powerpoint/2010/main" val="15349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0" grpId="0" animBg="1"/>
      <p:bldP spid="22" grpId="0"/>
      <p:bldP spid="23" grpId="0"/>
      <p:bldP spid="24" grpId="0" animBg="1"/>
      <p:bldP spid="25" grpId="0" animBg="1"/>
      <p:bldP spid="28" grpId="0" uiExpand="1" build="p" animBg="1"/>
      <p:bldP spid="4" grpId="0"/>
      <p:bldP spid="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Geo-federation</a:t>
            </a:r>
          </a:p>
        </p:txBody>
      </p:sp>
      <p:sp>
        <p:nvSpPr>
          <p:cNvPr id="205" name="Content Placeholder 20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" name="Group 69"/>
          <p:cNvGrpSpPr/>
          <p:nvPr/>
        </p:nvGrpSpPr>
        <p:grpSpPr>
          <a:xfrm>
            <a:off x="7968208" y="908720"/>
            <a:ext cx="2417208" cy="2633232"/>
            <a:chOff x="1043608" y="2708920"/>
            <a:chExt cx="3281304" cy="3281304"/>
          </a:xfrm>
        </p:grpSpPr>
        <p:grpSp>
          <p:nvGrpSpPr>
            <p:cNvPr id="7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99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91" name="Cube 9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2" name="Straight Connector 91"/>
              <p:cNvCxnSpPr>
                <a:stCxn id="91" idx="1"/>
                <a:endCxn id="9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3" name="Straight Connector 92"/>
              <p:cNvCxnSpPr>
                <a:stCxn id="91" idx="1"/>
                <a:endCxn id="9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4" name="Straight Connector 93"/>
              <p:cNvCxnSpPr>
                <a:stCxn id="91" idx="2"/>
                <a:endCxn id="9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5" name="Straight Connector 94"/>
              <p:cNvCxnSpPr>
                <a:stCxn id="91" idx="4"/>
                <a:endCxn id="9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7" name="Straight Connector 96"/>
              <p:cNvCxnSpPr>
                <a:stCxn id="91" idx="1"/>
                <a:endCxn id="9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1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83" name="Cube 82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4" name="Straight Connector 83"/>
              <p:cNvCxnSpPr>
                <a:stCxn id="83" idx="1"/>
                <a:endCxn id="8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5" name="Straight Connector 84"/>
              <p:cNvCxnSpPr>
                <a:stCxn id="83" idx="1"/>
                <a:endCxn id="8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6" name="Straight Connector 85"/>
              <p:cNvCxnSpPr>
                <a:stCxn id="83" idx="2"/>
                <a:endCxn id="83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7" name="Straight Connector 86"/>
              <p:cNvCxnSpPr>
                <a:stCxn id="83" idx="4"/>
                <a:endCxn id="83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9" name="Straight Connector 88"/>
              <p:cNvCxnSpPr>
                <a:stCxn id="83" idx="1"/>
                <a:endCxn id="83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75" name="Cube 74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6" name="Straight Connector 75"/>
              <p:cNvCxnSpPr>
                <a:stCxn id="75" idx="1"/>
                <a:endCxn id="75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76"/>
              <p:cNvCxnSpPr>
                <a:stCxn id="75" idx="1"/>
                <a:endCxn id="75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77"/>
              <p:cNvCxnSpPr>
                <a:stCxn id="75" idx="2"/>
                <a:endCxn id="75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9" name="Straight Connector 78"/>
              <p:cNvCxnSpPr>
                <a:stCxn id="75" idx="4"/>
                <a:endCxn id="75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1" name="Straight Connector 80"/>
              <p:cNvCxnSpPr>
                <a:stCxn id="75" idx="1"/>
                <a:endCxn id="75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sp>
        <p:nvSpPr>
          <p:cNvPr id="156" name="TextBox 155"/>
          <p:cNvSpPr txBox="1"/>
          <p:nvPr/>
        </p:nvSpPr>
        <p:spPr>
          <a:xfrm rot="16200000">
            <a:off x="1201091" y="3247853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indicator</a:t>
            </a:r>
          </a:p>
        </p:txBody>
      </p:sp>
      <p:grpSp>
        <p:nvGrpSpPr>
          <p:cNvPr id="13" name="Group 219"/>
          <p:cNvGrpSpPr/>
          <p:nvPr/>
        </p:nvGrpSpPr>
        <p:grpSpPr>
          <a:xfrm>
            <a:off x="1991544" y="1988840"/>
            <a:ext cx="4051806" cy="4226700"/>
            <a:chOff x="395536" y="1803880"/>
            <a:chExt cx="4051806" cy="4226700"/>
          </a:xfrm>
        </p:grpSpPr>
        <p:grpSp>
          <p:nvGrpSpPr>
            <p:cNvPr id="14" name="Group 59"/>
            <p:cNvGrpSpPr/>
            <p:nvPr/>
          </p:nvGrpSpPr>
          <p:grpSpPr>
            <a:xfrm>
              <a:off x="755576" y="1803880"/>
              <a:ext cx="3281304" cy="3281304"/>
              <a:chOff x="1043608" y="2708920"/>
              <a:chExt cx="3281304" cy="3281304"/>
            </a:xfrm>
          </p:grpSpPr>
          <p:grpSp>
            <p:nvGrpSpPr>
              <p:cNvPr id="15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6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" name="Straight Connector 7"/>
                <p:cNvCxnSpPr>
                  <a:stCxn id="6" idx="1"/>
                  <a:endCxn id="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6" idx="1"/>
                  <a:endCxn id="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6" idx="2"/>
                  <a:endCxn id="6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6" idx="4"/>
                  <a:endCxn id="6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6" idx="1"/>
                  <a:endCxn id="6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34" name="Cube 33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5" name="Straight Connector 34"/>
                <p:cNvCxnSpPr>
                  <a:stCxn id="34" idx="1"/>
                  <a:endCxn id="3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34" idx="1"/>
                  <a:endCxn id="3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2"/>
                  <a:endCxn id="34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4" idx="4"/>
                  <a:endCxn id="34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1"/>
                  <a:endCxn id="34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43" name="Cube 42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/>
                <p:cNvCxnSpPr>
                  <a:stCxn id="43" idx="1"/>
                  <a:endCxn id="4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3" idx="1"/>
                  <a:endCxn id="4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3" idx="2"/>
                  <a:endCxn id="43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3" idx="4"/>
                  <a:endCxn id="43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43" idx="1"/>
                  <a:endCxn id="43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52" name="Cube 51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3" name="Straight Connector 52"/>
                <p:cNvCxnSpPr>
                  <a:stCxn id="52" idx="1"/>
                  <a:endCxn id="5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1"/>
                  <a:endCxn id="5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2" idx="2"/>
                  <a:endCxn id="52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2" idx="4"/>
                  <a:endCxn id="52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1"/>
                  <a:endCxn id="52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110"/>
            <p:cNvGrpSpPr/>
            <p:nvPr/>
          </p:nvGrpSpPr>
          <p:grpSpPr>
            <a:xfrm>
              <a:off x="2843808" y="3573016"/>
              <a:ext cx="689016" cy="689016"/>
              <a:chOff x="1043608" y="2708920"/>
              <a:chExt cx="3281304" cy="3281304"/>
            </a:xfrm>
          </p:grpSpPr>
          <p:grpSp>
            <p:nvGrpSpPr>
              <p:cNvPr id="22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40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4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32" name="Cube 131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3" name="Straight Connector 132"/>
                <p:cNvCxnSpPr>
                  <a:stCxn id="132" idx="1"/>
                  <a:endCxn id="13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>
                  <a:stCxn id="132" idx="1"/>
                  <a:endCxn id="13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>
                  <a:stCxn id="132" idx="2"/>
                  <a:endCxn id="132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Straight Connector 135"/>
                <p:cNvCxnSpPr>
                  <a:stCxn id="132" idx="4"/>
                  <a:endCxn id="132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37"/>
                <p:cNvCxnSpPr>
                  <a:stCxn id="132" idx="1"/>
                  <a:endCxn id="132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5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25" name="Straight Connector 124"/>
                <p:cNvCxnSpPr>
                  <a:stCxn id="124" idx="1"/>
                  <a:endCxn id="12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Straight Connector 125"/>
                <p:cNvCxnSpPr>
                  <a:stCxn id="124" idx="1"/>
                  <a:endCxn id="12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Straight Connector 126"/>
                <p:cNvCxnSpPr>
                  <a:stCxn id="124" idx="2"/>
                  <a:endCxn id="124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8" name="Straight Connector 127"/>
                <p:cNvCxnSpPr>
                  <a:stCxn id="124" idx="4"/>
                  <a:endCxn id="124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0" name="Straight Connector 129"/>
                <p:cNvCxnSpPr>
                  <a:stCxn id="124" idx="1"/>
                  <a:endCxn id="124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7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16" name="Cube 11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7" name="Straight Connector 116"/>
                <p:cNvCxnSpPr>
                  <a:stCxn id="116" idx="1"/>
                  <a:endCxn id="11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Straight Connector 117"/>
                <p:cNvCxnSpPr>
                  <a:stCxn id="116" idx="1"/>
                  <a:endCxn id="11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19" name="Straight Connector 118"/>
                <p:cNvCxnSpPr>
                  <a:stCxn id="116" idx="2"/>
                  <a:endCxn id="116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Straight Connector 119"/>
                <p:cNvCxnSpPr>
                  <a:stCxn id="116" idx="4"/>
                  <a:endCxn id="116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2" name="Straight Connector 121"/>
                <p:cNvCxnSpPr>
                  <a:stCxn id="116" idx="1"/>
                  <a:endCxn id="116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49" name="TextBox 148"/>
            <p:cNvSpPr txBox="1"/>
            <p:nvPr/>
          </p:nvSpPr>
          <p:spPr>
            <a:xfrm>
              <a:off x="1619672" y="5157192"/>
              <a:ext cx="90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country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827584" y="5229200"/>
              <a:ext cx="2592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395536" y="2060848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779912" y="4725144"/>
              <a:ext cx="43204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8595957">
              <a:off x="3955540" y="4966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71800" y="5661248"/>
              <a:ext cx="10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Australia</a:t>
              </a:r>
              <a:endParaRPr lang="en-AU" dirty="0">
                <a:solidFill>
                  <a:srgbClr val="C00000"/>
                </a:solidFill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2038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9192345" y="332656"/>
            <a:ext cx="6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NSW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9408368" y="764704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8" name="Group 167"/>
          <p:cNvGrpSpPr/>
          <p:nvPr/>
        </p:nvGrpSpPr>
        <p:grpSpPr>
          <a:xfrm>
            <a:off x="9264352" y="4869160"/>
            <a:ext cx="689016" cy="689016"/>
            <a:chOff x="1043608" y="2708920"/>
            <a:chExt cx="3281304" cy="3281304"/>
          </a:xfrm>
        </p:grpSpPr>
        <p:grpSp>
          <p:nvGrpSpPr>
            <p:cNvPr id="30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197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1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189" name="Cube 188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0" name="Straight Connector 189"/>
              <p:cNvCxnSpPr>
                <a:stCxn id="189" idx="1"/>
                <a:endCxn id="18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1" name="Straight Connector 190"/>
              <p:cNvCxnSpPr>
                <a:stCxn id="189" idx="1"/>
                <a:endCxn id="18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191"/>
              <p:cNvCxnSpPr>
                <a:stCxn id="189" idx="2"/>
                <a:endCxn id="189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192"/>
              <p:cNvCxnSpPr>
                <a:stCxn id="189" idx="4"/>
                <a:endCxn id="189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5" name="Straight Connector 194"/>
              <p:cNvCxnSpPr>
                <a:stCxn id="189" idx="1"/>
                <a:endCxn id="189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2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181" name="Cube 18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>
                <a:stCxn id="181" idx="1"/>
                <a:endCxn id="18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182"/>
              <p:cNvCxnSpPr>
                <a:stCxn id="181" idx="1"/>
                <a:endCxn id="18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4" name="Straight Connector 183"/>
              <p:cNvCxnSpPr>
                <a:stCxn id="181" idx="2"/>
                <a:endCxn id="18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5" name="Straight Connector 184"/>
              <p:cNvCxnSpPr>
                <a:stCxn id="181" idx="4"/>
                <a:endCxn id="18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7" name="Straight Connector 186"/>
              <p:cNvCxnSpPr>
                <a:stCxn id="181" idx="1"/>
                <a:endCxn id="18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3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4" name="Straight Connector 173"/>
              <p:cNvCxnSpPr>
                <a:stCxn id="173" idx="1"/>
                <a:endCxn id="17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5" name="Straight Connector 174"/>
              <p:cNvCxnSpPr>
                <a:stCxn id="173" idx="1"/>
                <a:endCxn id="17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6" name="Straight Connector 175"/>
              <p:cNvCxnSpPr>
                <a:stCxn id="173" idx="2"/>
                <a:endCxn id="173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176"/>
              <p:cNvCxnSpPr>
                <a:stCxn id="173" idx="4"/>
                <a:endCxn id="173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9" name="Straight Connector 178"/>
              <p:cNvCxnSpPr>
                <a:stCxn id="173" idx="1"/>
                <a:endCxn id="173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206" name="Straight Connector 205"/>
          <p:cNvCxnSpPr>
            <a:stCxn id="83" idx="3"/>
            <a:endCxn id="173" idx="5"/>
          </p:cNvCxnSpPr>
          <p:nvPr/>
        </p:nvCxnSpPr>
        <p:spPr>
          <a:xfrm>
            <a:off x="9523428" y="3541952"/>
            <a:ext cx="429715" cy="147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976320" y="3573016"/>
            <a:ext cx="36004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8544272" y="371703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state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7752184" y="378904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040216" y="5733256"/>
            <a:ext cx="15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 of Sydney</a:t>
            </a:r>
            <a:endParaRPr lang="en-AU" dirty="0"/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9192344" y="57332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087888" y="3501008"/>
            <a:ext cx="2736304" cy="8640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303912" y="1196752"/>
            <a:ext cx="2664296" cy="25922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3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We “broker” across the related dimensions of each cube to integrate </a:t>
            </a:r>
            <a:r>
              <a:rPr lang="en-AU" sz="3200" dirty="0"/>
              <a:t>data</a:t>
            </a:r>
            <a:endParaRPr lang="en-AU" sz="3600" dirty="0"/>
          </a:p>
        </p:txBody>
      </p:sp>
      <p:sp>
        <p:nvSpPr>
          <p:cNvPr id="159" name="Content Placeholder 1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" name="Group 5"/>
          <p:cNvGrpSpPr/>
          <p:nvPr/>
        </p:nvGrpSpPr>
        <p:grpSpPr>
          <a:xfrm>
            <a:off x="8832304" y="2060848"/>
            <a:ext cx="1337088" cy="1440160"/>
            <a:chOff x="1043608" y="2708920"/>
            <a:chExt cx="3281304" cy="3281304"/>
          </a:xfrm>
        </p:grpSpPr>
        <p:grpSp>
          <p:nvGrpSpPr>
            <p:cNvPr id="6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35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7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Connector 27"/>
              <p:cNvCxnSpPr>
                <a:stCxn id="27" idx="1"/>
                <a:endCxn id="27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>
                <a:stCxn id="27" idx="1"/>
                <a:endCxn id="27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29"/>
              <p:cNvCxnSpPr>
                <a:stCxn id="27" idx="2"/>
                <a:endCxn id="27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>
                <a:stCxn id="27" idx="4"/>
                <a:endCxn id="27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>
                <a:stCxn id="27" idx="1"/>
                <a:endCxn id="27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8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19" name="Cube 18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19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>
                <a:stCxn id="19" idx="4"/>
                <a:endCxn id="19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>
                <a:stCxn id="19" idx="1"/>
                <a:endCxn id="19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>
                <a:stCxn id="11" idx="2"/>
                <a:endCxn id="1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>
                <a:stCxn id="11" idx="4"/>
                <a:endCxn id="1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7" name="Straight Connector 16"/>
              <p:cNvCxnSpPr>
                <a:stCxn id="11" idx="1"/>
                <a:endCxn id="1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" name="Group 42"/>
          <p:cNvGrpSpPr/>
          <p:nvPr/>
        </p:nvGrpSpPr>
        <p:grpSpPr>
          <a:xfrm>
            <a:off x="1524001" y="1700809"/>
            <a:ext cx="3501997" cy="3037101"/>
            <a:chOff x="395536" y="1803880"/>
            <a:chExt cx="4082412" cy="3817552"/>
          </a:xfrm>
        </p:grpSpPr>
        <p:grpSp>
          <p:nvGrpSpPr>
            <p:cNvPr id="43" name="Group 59"/>
            <p:cNvGrpSpPr/>
            <p:nvPr/>
          </p:nvGrpSpPr>
          <p:grpSpPr>
            <a:xfrm>
              <a:off x="755575" y="1803880"/>
              <a:ext cx="3281305" cy="3281304"/>
              <a:chOff x="1043607" y="2708920"/>
              <a:chExt cx="3281305" cy="3281304"/>
            </a:xfrm>
          </p:grpSpPr>
          <p:grpSp>
            <p:nvGrpSpPr>
              <p:cNvPr id="44" name="Group 31"/>
              <p:cNvGrpSpPr/>
              <p:nvPr/>
            </p:nvGrpSpPr>
            <p:grpSpPr>
              <a:xfrm>
                <a:off x="1043607" y="4118016"/>
                <a:ext cx="1872209" cy="1872208"/>
                <a:chOff x="4427982" y="1700808"/>
                <a:chExt cx="3888434" cy="3744416"/>
              </a:xfrm>
            </p:grpSpPr>
            <p:sp>
              <p:nvSpPr>
                <p:cNvPr id="117" name="Cube 5"/>
                <p:cNvSpPr/>
                <p:nvPr/>
              </p:nvSpPr>
              <p:spPr>
                <a:xfrm>
                  <a:off x="4427982" y="1700808"/>
                  <a:ext cx="3888434" cy="3744414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8" name="Straight Connector 7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9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09" name="Cube 108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0" name="Straight Connector 109"/>
                <p:cNvCxnSpPr>
                  <a:stCxn id="109" idx="1"/>
                  <a:endCxn id="109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9" idx="1"/>
                  <a:endCxn id="109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09" idx="2"/>
                  <a:endCxn id="109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09" idx="4"/>
                  <a:endCxn id="109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39"/>
                <p:cNvCxnSpPr>
                  <a:stCxn id="109" idx="1"/>
                  <a:endCxn id="109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4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02" name="Straight Connector 101"/>
                <p:cNvCxnSpPr>
                  <a:stCxn id="101" idx="1"/>
                  <a:endCxn id="101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1" idx="1"/>
                  <a:endCxn id="101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101" idx="2"/>
                  <a:endCxn id="101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1" idx="4"/>
                  <a:endCxn id="101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48"/>
                <p:cNvCxnSpPr>
                  <a:stCxn id="101" idx="1"/>
                  <a:endCxn id="101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4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0"/>
              <p:cNvGrpSpPr/>
              <p:nvPr/>
            </p:nvGrpSpPr>
            <p:grpSpPr>
              <a:xfrm>
                <a:off x="2451623" y="2708920"/>
                <a:ext cx="1872210" cy="1872208"/>
                <a:chOff x="4427981" y="1700808"/>
                <a:chExt cx="3888435" cy="3744416"/>
              </a:xfrm>
            </p:grpSpPr>
            <p:sp>
              <p:nvSpPr>
                <p:cNvPr id="93" name="Cube 51"/>
                <p:cNvSpPr/>
                <p:nvPr/>
              </p:nvSpPr>
              <p:spPr>
                <a:xfrm>
                  <a:off x="4427981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110"/>
            <p:cNvGrpSpPr/>
            <p:nvPr/>
          </p:nvGrpSpPr>
          <p:grpSpPr>
            <a:xfrm>
              <a:off x="2843808" y="3573016"/>
              <a:ext cx="689016" cy="689016"/>
              <a:chOff x="1043608" y="2708920"/>
              <a:chExt cx="3281304" cy="3281304"/>
            </a:xfrm>
          </p:grpSpPr>
          <p:grpSp>
            <p:nvGrpSpPr>
              <p:cNvPr id="56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81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9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73" name="Cube 72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Straight Connector 74"/>
                <p:cNvCxnSpPr>
                  <a:stCxn id="73" idx="1"/>
                  <a:endCxn id="7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6" name="Straight Connector 75"/>
                <p:cNvCxnSpPr>
                  <a:stCxn id="73" idx="2"/>
                  <a:endCxn id="73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Straight Connector 76"/>
                <p:cNvCxnSpPr>
                  <a:stCxn id="73" idx="4"/>
                  <a:endCxn id="73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Straight Connector 78"/>
                <p:cNvCxnSpPr>
                  <a:stCxn id="73" idx="1"/>
                  <a:endCxn id="73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90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65" name="Cube 64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6" name="Straight Connector 65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Straight Connector 66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8" name="Straight Connector 67"/>
                <p:cNvCxnSpPr>
                  <a:stCxn id="65" idx="2"/>
                  <a:endCxn id="65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Straight Connector 68"/>
                <p:cNvCxnSpPr>
                  <a:stCxn id="65" idx="4"/>
                  <a:endCxn id="65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Straight Connector 70"/>
                <p:cNvCxnSpPr>
                  <a:stCxn id="65" idx="1"/>
                  <a:endCxn id="65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91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57" name="Cube 56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59" name="Straight Connector 58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0" name="Straight Connector 59"/>
                <p:cNvCxnSpPr>
                  <a:stCxn id="57" idx="2"/>
                  <a:endCxn id="57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1" name="Straight Connector 60"/>
                <p:cNvCxnSpPr>
                  <a:stCxn id="57" idx="4"/>
                  <a:endCxn id="57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Straight Connector 62"/>
                <p:cNvCxnSpPr>
                  <a:stCxn id="57" idx="1"/>
                  <a:endCxn id="57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1619672" y="5157192"/>
              <a:ext cx="1056553" cy="464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country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27584" y="5229200"/>
              <a:ext cx="2592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95536" y="2060848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779912" y="4725144"/>
              <a:ext cx="43204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595957">
              <a:off x="3876615" y="4935926"/>
              <a:ext cx="772122" cy="430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832304" y="32129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16200000">
            <a:off x="1231494" y="285293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subject</a:t>
            </a:r>
          </a:p>
        </p:txBody>
      </p:sp>
      <p:sp>
        <p:nvSpPr>
          <p:cNvPr id="374" name="Oval 373"/>
          <p:cNvSpPr/>
          <p:nvPr/>
        </p:nvSpPr>
        <p:spPr>
          <a:xfrm>
            <a:off x="2711624" y="5445224"/>
            <a:ext cx="1512168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Semantic mapping</a:t>
            </a:r>
          </a:p>
        </p:txBody>
      </p:sp>
      <p:sp>
        <p:nvSpPr>
          <p:cNvPr id="392" name="Oval 391"/>
          <p:cNvSpPr/>
          <p:nvPr/>
        </p:nvSpPr>
        <p:spPr>
          <a:xfrm>
            <a:off x="4943872" y="5373216"/>
            <a:ext cx="1944216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Semantic</a:t>
            </a:r>
          </a:p>
          <a:p>
            <a:pPr algn="ctr"/>
            <a:r>
              <a:rPr lang="en-AU" dirty="0"/>
              <a:t>relationship</a:t>
            </a:r>
          </a:p>
        </p:txBody>
      </p:sp>
      <p:sp>
        <p:nvSpPr>
          <p:cNvPr id="401" name="Oval 400"/>
          <p:cNvSpPr/>
          <p:nvPr/>
        </p:nvSpPr>
        <p:spPr>
          <a:xfrm>
            <a:off x="7608168" y="5301208"/>
            <a:ext cx="1944216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Syntactic</a:t>
            </a:r>
          </a:p>
          <a:p>
            <a:pPr algn="ctr"/>
            <a:r>
              <a:rPr lang="en-AU" dirty="0"/>
              <a:t>mapping</a:t>
            </a:r>
          </a:p>
        </p:txBody>
      </p:sp>
      <p:sp>
        <p:nvSpPr>
          <p:cNvPr id="150" name="Left-Right Arrow 149"/>
          <p:cNvSpPr/>
          <p:nvPr/>
        </p:nvSpPr>
        <p:spPr>
          <a:xfrm>
            <a:off x="5447928" y="2276872"/>
            <a:ext cx="2592288" cy="136815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brokering</a:t>
            </a:r>
          </a:p>
        </p:txBody>
      </p:sp>
      <p:cxnSp>
        <p:nvCxnSpPr>
          <p:cNvPr id="152" name="Straight Arrow Connector 151"/>
          <p:cNvCxnSpPr>
            <a:stCxn id="374" idx="7"/>
          </p:cNvCxnSpPr>
          <p:nvPr/>
        </p:nvCxnSpPr>
        <p:spPr>
          <a:xfrm flipV="1">
            <a:off x="4002340" y="3573017"/>
            <a:ext cx="2381692" cy="1988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68008" y="3645025"/>
            <a:ext cx="432048" cy="18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01" idx="0"/>
          </p:cNvCxnSpPr>
          <p:nvPr/>
        </p:nvCxnSpPr>
        <p:spPr>
          <a:xfrm flipH="1" flipV="1">
            <a:off x="6960096" y="3645024"/>
            <a:ext cx="162018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ultidocument 97"/>
          <p:cNvSpPr/>
          <p:nvPr/>
        </p:nvSpPr>
        <p:spPr>
          <a:xfrm>
            <a:off x="6710364" y="5638800"/>
            <a:ext cx="1487487" cy="9017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</a:p>
          <a:p>
            <a:pPr algn="ctr">
              <a:defRPr/>
            </a:pPr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(Reasoning)</a:t>
            </a:r>
          </a:p>
        </p:txBody>
      </p:sp>
      <p:cxnSp>
        <p:nvCxnSpPr>
          <p:cNvPr id="100" name="Straight Arrow Connector 99"/>
          <p:cNvCxnSpPr>
            <a:stCxn id="98" idx="1"/>
          </p:cNvCxnSpPr>
          <p:nvPr/>
        </p:nvCxnSpPr>
        <p:spPr>
          <a:xfrm flipH="1" flipV="1">
            <a:off x="5789613" y="5589588"/>
            <a:ext cx="920750" cy="5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4341156" y="3281293"/>
            <a:ext cx="1176338" cy="522287"/>
            <a:chOff x="3193142" y="3077029"/>
            <a:chExt cx="1567543" cy="696685"/>
          </a:xfrm>
        </p:grpSpPr>
        <p:sp>
          <p:nvSpPr>
            <p:cNvPr id="4" name="Rectangle 3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5648" y="3240082"/>
              <a:ext cx="1182531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RDF-IO</a:t>
              </a:r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2706381" y="2494094"/>
            <a:ext cx="1176337" cy="522287"/>
            <a:chOff x="4953000" y="3077029"/>
            <a:chExt cx="1567543" cy="696685"/>
          </a:xfrm>
        </p:grpSpPr>
        <p:sp>
          <p:nvSpPr>
            <p:cNvPr id="6" name="Rectangle 5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5505" y="3240082"/>
              <a:ext cx="1182534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SKOS</a:t>
              </a:r>
            </a:p>
          </p:txBody>
        </p:sp>
      </p:grp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5751514" y="2460625"/>
            <a:ext cx="1176337" cy="522288"/>
            <a:chOff x="4996542" y="3077030"/>
            <a:chExt cx="1567543" cy="696685"/>
          </a:xfrm>
        </p:grpSpPr>
        <p:sp>
          <p:nvSpPr>
            <p:cNvPr id="11" name="Rectangle 10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623" y="3240084"/>
              <a:ext cx="1184648" cy="370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17415" name="Group 12"/>
          <p:cNvGrpSpPr>
            <a:grpSpLocks/>
          </p:cNvGrpSpPr>
          <p:nvPr/>
        </p:nvGrpSpPr>
        <p:grpSpPr bwMode="auto">
          <a:xfrm>
            <a:off x="7169150" y="2459039"/>
            <a:ext cx="1176338" cy="522287"/>
            <a:chOff x="4996542" y="3077030"/>
            <a:chExt cx="1567543" cy="696685"/>
          </a:xfrm>
        </p:grpSpPr>
        <p:sp>
          <p:nvSpPr>
            <p:cNvPr id="14" name="Rectangle 13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4623" y="3240083"/>
              <a:ext cx="1184647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VoiD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16" name="Group 15"/>
          <p:cNvGrpSpPr>
            <a:grpSpLocks/>
          </p:cNvGrpSpPr>
          <p:nvPr/>
        </p:nvGrpSpPr>
        <p:grpSpPr bwMode="auto">
          <a:xfrm>
            <a:off x="4266407" y="2494093"/>
            <a:ext cx="1174750" cy="522288"/>
            <a:chOff x="4996542" y="3077030"/>
            <a:chExt cx="1567543" cy="696685"/>
          </a:xfrm>
        </p:grpSpPr>
        <p:sp>
          <p:nvSpPr>
            <p:cNvPr id="17" name="Rectangle 16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4823" y="3240084"/>
              <a:ext cx="1184131" cy="370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DataCube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stCxn id="17" idx="1"/>
            <a:endCxn id="6" idx="3"/>
          </p:cNvCxnSpPr>
          <p:nvPr/>
        </p:nvCxnSpPr>
        <p:spPr>
          <a:xfrm flipH="1">
            <a:off x="3882718" y="2755237"/>
            <a:ext cx="383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1" idx="1"/>
          </p:cNvCxnSpPr>
          <p:nvPr/>
        </p:nvCxnSpPr>
        <p:spPr>
          <a:xfrm flipV="1">
            <a:off x="5441157" y="2721769"/>
            <a:ext cx="310357" cy="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4" idx="1"/>
          </p:cNvCxnSpPr>
          <p:nvPr/>
        </p:nvCxnSpPr>
        <p:spPr>
          <a:xfrm flipV="1">
            <a:off x="6927850" y="2719389"/>
            <a:ext cx="2413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" idx="0"/>
          </p:cNvCxnSpPr>
          <p:nvPr/>
        </p:nvCxnSpPr>
        <p:spPr>
          <a:xfrm flipH="1">
            <a:off x="4929325" y="2981326"/>
            <a:ext cx="2827994" cy="2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4" idx="0"/>
          </p:cNvCxnSpPr>
          <p:nvPr/>
        </p:nvCxnSpPr>
        <p:spPr>
          <a:xfrm flipH="1">
            <a:off x="4929325" y="2982913"/>
            <a:ext cx="1410358" cy="29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4" idx="0"/>
          </p:cNvCxnSpPr>
          <p:nvPr/>
        </p:nvCxnSpPr>
        <p:spPr>
          <a:xfrm>
            <a:off x="4853782" y="3016381"/>
            <a:ext cx="75543" cy="26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4" idx="0"/>
          </p:cNvCxnSpPr>
          <p:nvPr/>
        </p:nvCxnSpPr>
        <p:spPr>
          <a:xfrm>
            <a:off x="3294550" y="3016381"/>
            <a:ext cx="1634775" cy="26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24" name="Group 36"/>
          <p:cNvGrpSpPr>
            <a:grpSpLocks/>
          </p:cNvGrpSpPr>
          <p:nvPr/>
        </p:nvGrpSpPr>
        <p:grpSpPr bwMode="auto">
          <a:xfrm>
            <a:off x="2663825" y="1863726"/>
            <a:ext cx="5695950" cy="523875"/>
            <a:chOff x="4953000" y="3077029"/>
            <a:chExt cx="1567543" cy="696685"/>
          </a:xfrm>
        </p:grpSpPr>
        <p:sp>
          <p:nvSpPr>
            <p:cNvPr id="38" name="Rectangle 37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72706" y="3239589"/>
              <a:ext cx="485379" cy="285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DJANGO Admin UI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118100" y="1993901"/>
            <a:ext cx="2586038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>
                <a:solidFill>
                  <a:schemeClr val="tx1"/>
                </a:solidFill>
              </a:rPr>
              <a:t>DJANGO Custom UI (e.g. Wizards)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257472" y="5294090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KIWI 3-store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18732" y="4178148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LDP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21262" y="4727007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SPARQL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92534" y="2572043"/>
            <a:ext cx="1532845" cy="590549"/>
            <a:chOff x="3193142" y="3077029"/>
            <a:chExt cx="1567543" cy="69668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URIrewriter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25835" y="3798831"/>
            <a:ext cx="1077686" cy="700561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SKOS-API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33418" y="3776195"/>
            <a:ext cx="1453801" cy="715975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Datacube</a:t>
              </a:r>
              <a:r>
                <a:rPr lang="en-AU" sz="1350" dirty="0">
                  <a:solidFill>
                    <a:schemeClr val="tx1"/>
                  </a:solidFill>
                </a:rPr>
                <a:t>-API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46200" y="4703247"/>
            <a:ext cx="1077686" cy="452138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LDA(</a:t>
              </a:r>
              <a:r>
                <a:rPr lang="en-AU" sz="1350" dirty="0" err="1">
                  <a:solidFill>
                    <a:schemeClr val="tx1"/>
                  </a:solidFill>
                </a:rPr>
                <a:t>lite</a:t>
              </a:r>
              <a:r>
                <a:rPr lang="en-AU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417114" y="3776194"/>
            <a:ext cx="1083814" cy="735634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FTC-API</a:t>
              </a:r>
            </a:p>
          </p:txBody>
        </p:sp>
      </p:grpSp>
      <p:cxnSp>
        <p:nvCxnSpPr>
          <p:cNvPr id="66" name="Straight Arrow Connector 65"/>
          <p:cNvCxnSpPr>
            <a:stCxn id="51" idx="2"/>
            <a:endCxn id="63" idx="0"/>
          </p:cNvCxnSpPr>
          <p:nvPr/>
        </p:nvCxnSpPr>
        <p:spPr>
          <a:xfrm>
            <a:off x="9458326" y="3162301"/>
            <a:ext cx="500063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2"/>
          </p:cNvCxnSpPr>
          <p:nvPr/>
        </p:nvCxnSpPr>
        <p:spPr>
          <a:xfrm flipH="1">
            <a:off x="8880475" y="3162300"/>
            <a:ext cx="57785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1" idx="2"/>
            <a:endCxn id="54" idx="0"/>
          </p:cNvCxnSpPr>
          <p:nvPr/>
        </p:nvCxnSpPr>
        <p:spPr>
          <a:xfrm flipH="1">
            <a:off x="7164389" y="3162300"/>
            <a:ext cx="2293937" cy="6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  <a:endCxn id="45" idx="0"/>
          </p:cNvCxnSpPr>
          <p:nvPr/>
        </p:nvCxnSpPr>
        <p:spPr>
          <a:xfrm flipH="1">
            <a:off x="4985155" y="3162592"/>
            <a:ext cx="4473802" cy="101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4" idx="2"/>
            <a:endCxn id="60" idx="0"/>
          </p:cNvCxnSpPr>
          <p:nvPr/>
        </p:nvCxnSpPr>
        <p:spPr>
          <a:xfrm>
            <a:off x="7164389" y="4498975"/>
            <a:ext cx="192087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0" idx="0"/>
          </p:cNvCxnSpPr>
          <p:nvPr/>
        </p:nvCxnSpPr>
        <p:spPr>
          <a:xfrm>
            <a:off x="8559801" y="4492625"/>
            <a:ext cx="525463" cy="2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  <a:endCxn id="60" idx="0"/>
          </p:cNvCxnSpPr>
          <p:nvPr/>
        </p:nvCxnSpPr>
        <p:spPr>
          <a:xfrm flipH="1">
            <a:off x="9085264" y="4511675"/>
            <a:ext cx="873125" cy="1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1"/>
            <a:endCxn id="48" idx="3"/>
          </p:cNvCxnSpPr>
          <p:nvPr/>
        </p:nvCxnSpPr>
        <p:spPr>
          <a:xfrm flipH="1">
            <a:off x="7454107" y="4929316"/>
            <a:ext cx="1092093" cy="9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42" idx="0"/>
          </p:cNvCxnSpPr>
          <p:nvPr/>
        </p:nvCxnSpPr>
        <p:spPr>
          <a:xfrm>
            <a:off x="4985155" y="4768697"/>
            <a:ext cx="38740" cy="52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2"/>
            <a:endCxn id="42" idx="3"/>
          </p:cNvCxnSpPr>
          <p:nvPr/>
        </p:nvCxnSpPr>
        <p:spPr>
          <a:xfrm flipH="1">
            <a:off x="5790317" y="5317556"/>
            <a:ext cx="897368" cy="2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629071" y="4328830"/>
            <a:ext cx="1327885" cy="572039"/>
            <a:chOff x="4953000" y="3077029"/>
            <a:chExt cx="1567543" cy="696685"/>
          </a:xfrm>
          <a:solidFill>
            <a:schemeClr val="accent6">
              <a:lumMod val="5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145314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Appschema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4" idx="2"/>
            <a:endCxn id="45" idx="0"/>
          </p:cNvCxnSpPr>
          <p:nvPr/>
        </p:nvCxnSpPr>
        <p:spPr>
          <a:xfrm>
            <a:off x="4929325" y="3803580"/>
            <a:ext cx="5583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063751" y="5294314"/>
            <a:ext cx="1427163" cy="45243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/>
              <a:t>UML-&gt;OWL</a:t>
            </a:r>
          </a:p>
        </p:txBody>
      </p:sp>
      <p:cxnSp>
        <p:nvCxnSpPr>
          <p:cNvPr id="97" name="Straight Arrow Connector 96"/>
          <p:cNvCxnSpPr>
            <a:stCxn id="95" idx="6"/>
            <a:endCxn id="42" idx="1"/>
          </p:cNvCxnSpPr>
          <p:nvPr/>
        </p:nvCxnSpPr>
        <p:spPr>
          <a:xfrm>
            <a:off x="3490913" y="5519738"/>
            <a:ext cx="766762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</p:cNvCxnSpPr>
          <p:nvPr/>
        </p:nvCxnSpPr>
        <p:spPr>
          <a:xfrm>
            <a:off x="2292351" y="4900613"/>
            <a:ext cx="371475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Multidocument 101"/>
          <p:cNvSpPr/>
          <p:nvPr/>
        </p:nvSpPr>
        <p:spPr>
          <a:xfrm>
            <a:off x="8880475" y="1298575"/>
            <a:ext cx="1487488" cy="901700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/>
              <a:t>Apps</a:t>
            </a:r>
          </a:p>
        </p:txBody>
      </p:sp>
      <p:cxnSp>
        <p:nvCxnSpPr>
          <p:cNvPr id="104" name="Straight Arrow Connector 103"/>
          <p:cNvCxnSpPr>
            <a:stCxn id="102" idx="2"/>
            <a:endCxn id="51" idx="0"/>
          </p:cNvCxnSpPr>
          <p:nvPr/>
        </p:nvCxnSpPr>
        <p:spPr>
          <a:xfrm flipH="1">
            <a:off x="9458326" y="2166938"/>
            <a:ext cx="61913" cy="4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2152650" y="271463"/>
            <a:ext cx="7886700" cy="78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3600" dirty="0"/>
              <a:t>Proof-of-concept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779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nip Same Side Corner Rectangle 34"/>
          <p:cNvSpPr/>
          <p:nvPr/>
        </p:nvSpPr>
        <p:spPr>
          <a:xfrm>
            <a:off x="2984984" y="2243000"/>
            <a:ext cx="1800225" cy="720725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dirty="0"/>
              <a:t>Inspire</a:t>
            </a:r>
          </a:p>
          <a:p>
            <a:pPr algn="ctr">
              <a:defRPr/>
            </a:pPr>
            <a:r>
              <a:rPr lang="en-US" dirty="0"/>
              <a:t>Biodiversity</a:t>
            </a:r>
            <a:endParaRPr lang="en-AU" dirty="0"/>
          </a:p>
        </p:txBody>
      </p:sp>
      <p:sp>
        <p:nvSpPr>
          <p:cNvPr id="36" name="Snip Same Side Corner Rectangle 35"/>
          <p:cNvSpPr/>
          <p:nvPr/>
        </p:nvSpPr>
        <p:spPr>
          <a:xfrm>
            <a:off x="7454505" y="2299816"/>
            <a:ext cx="1878573" cy="719138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</a:p>
          <a:p>
            <a:pPr algn="ctr">
              <a:defRPr/>
            </a:pPr>
            <a:r>
              <a:rPr lang="en-US" dirty="0"/>
              <a:t>Biodiversity</a:t>
            </a:r>
            <a:endParaRPr lang="en-AU" dirty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602390" y="2256459"/>
            <a:ext cx="1895015" cy="720725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INSPIRE-WFS</a:t>
            </a:r>
          </a:p>
        </p:txBody>
      </p:sp>
      <p:sp>
        <p:nvSpPr>
          <p:cNvPr id="45" name="Snip Same Side Corner Rectangle 44"/>
          <p:cNvSpPr/>
          <p:nvPr/>
        </p:nvSpPr>
        <p:spPr>
          <a:xfrm>
            <a:off x="9822705" y="3543026"/>
            <a:ext cx="1798637" cy="924133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 </a:t>
            </a:r>
          </a:p>
          <a:p>
            <a:pPr algn="ctr">
              <a:defRPr/>
            </a:pPr>
            <a:r>
              <a:rPr lang="en-US" dirty="0"/>
              <a:t>SWE4CS WFS Profile</a:t>
            </a:r>
            <a:endParaRPr lang="en-AU" dirty="0"/>
          </a:p>
        </p:txBody>
      </p:sp>
      <p:sp>
        <p:nvSpPr>
          <p:cNvPr id="51" name="Snip Same Side Corner Rectangle 50"/>
          <p:cNvSpPr/>
          <p:nvPr/>
        </p:nvSpPr>
        <p:spPr>
          <a:xfrm>
            <a:off x="6522110" y="1099354"/>
            <a:ext cx="1800225" cy="720725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GBIF</a:t>
            </a:r>
          </a:p>
        </p:txBody>
      </p:sp>
      <p:sp>
        <p:nvSpPr>
          <p:cNvPr id="53" name="Snip Same Side Corner Rectangle 52"/>
          <p:cNvSpPr/>
          <p:nvPr/>
        </p:nvSpPr>
        <p:spPr>
          <a:xfrm>
            <a:off x="538114" y="3870934"/>
            <a:ext cx="2030335" cy="720725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INSPIRE-WFS</a:t>
            </a:r>
          </a:p>
          <a:p>
            <a:pPr algn="ctr">
              <a:defRPr/>
            </a:pPr>
            <a:r>
              <a:rPr lang="en-US" dirty="0" err="1" smtClean="0"/>
              <a:t>SpeciesOccurrence</a:t>
            </a:r>
            <a:endParaRPr lang="en-AU" dirty="0"/>
          </a:p>
        </p:txBody>
      </p:sp>
      <p:cxnSp>
        <p:nvCxnSpPr>
          <p:cNvPr id="15373" name="Straight Arrow Connector 53"/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1553282" y="2963725"/>
            <a:ext cx="2331815" cy="90720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58"/>
          <p:cNvCxnSpPr>
            <a:cxnSpLocks noChangeShapeType="1"/>
            <a:stCxn id="53" idx="3"/>
            <a:endCxn id="37" idx="1"/>
          </p:cNvCxnSpPr>
          <p:nvPr/>
        </p:nvCxnSpPr>
        <p:spPr bwMode="auto">
          <a:xfrm flipH="1" flipV="1">
            <a:off x="1549898" y="2977184"/>
            <a:ext cx="3384" cy="893750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Snip Same Side Corner Rectangle 60"/>
          <p:cNvSpPr/>
          <p:nvPr/>
        </p:nvSpPr>
        <p:spPr>
          <a:xfrm>
            <a:off x="611118" y="980905"/>
            <a:ext cx="1895015" cy="719137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</a:t>
            </a:r>
          </a:p>
          <a:p>
            <a:pPr algn="ctr">
              <a:defRPr/>
            </a:pPr>
            <a:r>
              <a:rPr lang="en-AU" dirty="0"/>
              <a:t>Service</a:t>
            </a:r>
          </a:p>
        </p:txBody>
      </p:sp>
      <p:cxnSp>
        <p:nvCxnSpPr>
          <p:cNvPr id="15376" name="Straight Arrow Connector 61"/>
          <p:cNvCxnSpPr>
            <a:cxnSpLocks noChangeShapeType="1"/>
            <a:stCxn id="37" idx="3"/>
            <a:endCxn id="61" idx="1"/>
          </p:cNvCxnSpPr>
          <p:nvPr/>
        </p:nvCxnSpPr>
        <p:spPr bwMode="auto">
          <a:xfrm flipV="1">
            <a:off x="1549898" y="1700042"/>
            <a:ext cx="8728" cy="556417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63"/>
          <p:cNvCxnSpPr>
            <a:cxnSpLocks noChangeShapeType="1"/>
            <a:stCxn id="36" idx="3"/>
            <a:endCxn id="51" idx="1"/>
          </p:cNvCxnSpPr>
          <p:nvPr/>
        </p:nvCxnSpPr>
        <p:spPr bwMode="auto">
          <a:xfrm flipH="1" flipV="1">
            <a:off x="7422223" y="1820079"/>
            <a:ext cx="971569" cy="479737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64"/>
          <p:cNvCxnSpPr>
            <a:cxnSpLocks noChangeShapeType="1"/>
            <a:stCxn id="81" idx="3"/>
            <a:endCxn id="36" idx="1"/>
          </p:cNvCxnSpPr>
          <p:nvPr/>
        </p:nvCxnSpPr>
        <p:spPr bwMode="auto">
          <a:xfrm flipV="1">
            <a:off x="6750103" y="3018954"/>
            <a:ext cx="1643689" cy="485496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66"/>
          <p:cNvCxnSpPr>
            <a:cxnSpLocks noChangeShapeType="1"/>
            <a:stCxn id="45" idx="3"/>
            <a:endCxn id="68" idx="1"/>
          </p:cNvCxnSpPr>
          <p:nvPr/>
        </p:nvCxnSpPr>
        <p:spPr bwMode="auto">
          <a:xfrm flipV="1">
            <a:off x="10722024" y="1873307"/>
            <a:ext cx="5404" cy="166971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Snip Same Side Corner Rectangle 80"/>
          <p:cNvSpPr/>
          <p:nvPr/>
        </p:nvSpPr>
        <p:spPr>
          <a:xfrm>
            <a:off x="5827837" y="3504450"/>
            <a:ext cx="1844532" cy="965943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144000" rIns="36000" anchor="ctr"/>
          <a:lstStyle/>
          <a:p>
            <a:pPr algn="ctr">
              <a:defRPr/>
            </a:pPr>
            <a:r>
              <a:rPr lang="en-US" dirty="0"/>
              <a:t>COBWEB</a:t>
            </a:r>
          </a:p>
          <a:p>
            <a:pPr algn="ctr">
              <a:defRPr/>
            </a:pPr>
            <a:r>
              <a:rPr lang="en-US" dirty="0" err="1" smtClean="0"/>
              <a:t>InvasiveSpecies</a:t>
            </a:r>
            <a:endParaRPr lang="en-US" dirty="0"/>
          </a:p>
          <a:p>
            <a:pPr algn="ctr">
              <a:defRPr/>
            </a:pPr>
            <a:r>
              <a:rPr lang="en-US" dirty="0"/>
              <a:t>Survey</a:t>
            </a:r>
          </a:p>
          <a:p>
            <a:pPr algn="ctr">
              <a:defRPr/>
            </a:pPr>
            <a:endParaRPr lang="en-AU" dirty="0"/>
          </a:p>
        </p:txBody>
      </p:sp>
      <p:cxnSp>
        <p:nvCxnSpPr>
          <p:cNvPr id="15387" name="Straight Arrow Connector 94"/>
          <p:cNvCxnSpPr>
            <a:cxnSpLocks noChangeShapeType="1"/>
            <a:stCxn id="36" idx="2"/>
            <a:endCxn id="35" idx="0"/>
          </p:cNvCxnSpPr>
          <p:nvPr/>
        </p:nvCxnSpPr>
        <p:spPr bwMode="auto">
          <a:xfrm flipH="1" flipV="1">
            <a:off x="4785209" y="2603363"/>
            <a:ext cx="2669296" cy="56022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Straight Arrow Connector 99"/>
          <p:cNvCxnSpPr>
            <a:cxnSpLocks noChangeShapeType="1"/>
            <a:stCxn id="184" idx="0"/>
            <a:endCxn id="45" idx="1"/>
          </p:cNvCxnSpPr>
          <p:nvPr/>
        </p:nvCxnSpPr>
        <p:spPr bwMode="auto">
          <a:xfrm flipV="1">
            <a:off x="7658405" y="4467159"/>
            <a:ext cx="3063619" cy="1301373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Snip Same Side Corner Rectangle 35"/>
          <p:cNvSpPr/>
          <p:nvPr/>
        </p:nvSpPr>
        <p:spPr>
          <a:xfrm>
            <a:off x="9827315" y="1154169"/>
            <a:ext cx="1800225" cy="719138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</a:p>
          <a:p>
            <a:pPr algn="ctr">
              <a:defRPr/>
            </a:pPr>
            <a:r>
              <a:rPr lang="en-US" dirty="0"/>
              <a:t>citizens</a:t>
            </a:r>
            <a:endParaRPr lang="en-AU" dirty="0"/>
          </a:p>
        </p:txBody>
      </p:sp>
      <p:cxnSp>
        <p:nvCxnSpPr>
          <p:cNvPr id="96" name="Straight Arrow Connector 63"/>
          <p:cNvCxnSpPr>
            <a:cxnSpLocks noChangeShapeType="1"/>
            <a:stCxn id="36" idx="3"/>
            <a:endCxn id="68" idx="1"/>
          </p:cNvCxnSpPr>
          <p:nvPr/>
        </p:nvCxnSpPr>
        <p:spPr bwMode="auto">
          <a:xfrm flipV="1">
            <a:off x="8393792" y="1873307"/>
            <a:ext cx="2333636" cy="42650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" name="Snip Same Side Corner Rectangle 44"/>
          <p:cNvSpPr/>
          <p:nvPr/>
        </p:nvSpPr>
        <p:spPr>
          <a:xfrm>
            <a:off x="5859768" y="5306465"/>
            <a:ext cx="1798637" cy="924133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  <a:br>
              <a:rPr lang="en-AU" dirty="0"/>
            </a:br>
            <a:r>
              <a:rPr lang="en-US" dirty="0"/>
              <a:t>invasive species WFS Profile</a:t>
            </a:r>
            <a:endParaRPr lang="en-AU" dirty="0"/>
          </a:p>
        </p:txBody>
      </p:sp>
      <p:cxnSp>
        <p:nvCxnSpPr>
          <p:cNvPr id="199" name="Straight Arrow Connector 99"/>
          <p:cNvCxnSpPr>
            <a:cxnSpLocks noChangeShapeType="1"/>
            <a:stCxn id="184" idx="3"/>
            <a:endCxn id="81" idx="1"/>
          </p:cNvCxnSpPr>
          <p:nvPr/>
        </p:nvCxnSpPr>
        <p:spPr bwMode="auto">
          <a:xfrm flipH="1" flipV="1">
            <a:off x="6750103" y="4470393"/>
            <a:ext cx="8984" cy="836072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Arrow Connector 99"/>
          <p:cNvCxnSpPr>
            <a:cxnSpLocks noChangeShapeType="1"/>
            <a:stCxn id="184" idx="2"/>
            <a:endCxn id="53" idx="0"/>
          </p:cNvCxnSpPr>
          <p:nvPr/>
        </p:nvCxnSpPr>
        <p:spPr bwMode="auto">
          <a:xfrm flipH="1" flipV="1">
            <a:off x="2568449" y="4231297"/>
            <a:ext cx="3291319" cy="1537235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792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6533" y="1804899"/>
            <a:ext cx="2517913" cy="1159886"/>
            <a:chOff x="3796746" y="2680878"/>
            <a:chExt cx="2517913" cy="1033670"/>
          </a:xfrm>
        </p:grpSpPr>
        <p:sp>
          <p:nvSpPr>
            <p:cNvPr id="8" name="Rectangle 7"/>
            <p:cNvSpPr/>
            <p:nvPr/>
          </p:nvSpPr>
          <p:spPr>
            <a:xfrm>
              <a:off x="3796746" y="2680878"/>
              <a:ext cx="2517913" cy="103367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Airspace:obstruction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Height</a:t>
              </a:r>
              <a:r>
                <a:rPr lang="en-US" dirty="0">
                  <a:solidFill>
                    <a:schemeClr val="tx1"/>
                  </a:solidFill>
                </a:rPr>
                <a:t>: float</a:t>
              </a:r>
            </a:p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6746" y="2680878"/>
              <a:ext cx="2517913" cy="3975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 smtClean="0">
                  <a:solidFill>
                    <a:schemeClr val="tx1"/>
                  </a:solidFill>
                </a:rPr>
                <a:t>Airspace: obstruction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3" y="944380"/>
            <a:ext cx="6408327" cy="860519"/>
          </a:xfrm>
        </p:spPr>
        <p:txBody>
          <a:bodyPr/>
          <a:lstStyle/>
          <a:p>
            <a:pPr algn="ctr"/>
            <a:r>
              <a:rPr lang="en-US" dirty="0"/>
              <a:t>Polymorphism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6947" y="1804899"/>
            <a:ext cx="2517913" cy="1159886"/>
            <a:chOff x="7195929" y="3008243"/>
            <a:chExt cx="2517913" cy="1033670"/>
          </a:xfrm>
        </p:grpSpPr>
        <p:sp>
          <p:nvSpPr>
            <p:cNvPr id="5" name="Rectangle 4"/>
            <p:cNvSpPr/>
            <p:nvPr/>
          </p:nvSpPr>
          <p:spPr>
            <a:xfrm>
              <a:off x="7195929" y="3008243"/>
              <a:ext cx="2517913" cy="103367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NavigationBeacon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Color:[</a:t>
              </a:r>
              <a:r>
                <a:rPr lang="en-US" dirty="0">
                  <a:solidFill>
                    <a:schemeClr val="tx1"/>
                  </a:solidFill>
                </a:rPr>
                <a:t>code]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Flashing: Boolean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95929" y="3008243"/>
              <a:ext cx="2517913" cy="3975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 smtClean="0">
                  <a:solidFill>
                    <a:schemeClr val="tx1"/>
                  </a:solidFill>
                </a:rPr>
                <a:t>Navigation: beacon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Down 12"/>
          <p:cNvSpPr/>
          <p:nvPr/>
        </p:nvSpPr>
        <p:spPr>
          <a:xfrm rot="13056234">
            <a:off x="6052005" y="2865657"/>
            <a:ext cx="503583" cy="1809933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Down 14"/>
          <p:cNvSpPr/>
          <p:nvPr/>
        </p:nvSpPr>
        <p:spPr>
          <a:xfrm rot="8577923">
            <a:off x="3423981" y="2885563"/>
            <a:ext cx="503583" cy="16469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7192251" y="3993017"/>
            <a:ext cx="2517913" cy="1844738"/>
            <a:chOff x="7195929" y="3008243"/>
            <a:chExt cx="2517913" cy="1033670"/>
          </a:xfrm>
        </p:grpSpPr>
        <p:sp>
          <p:nvSpPr>
            <p:cNvPr id="18" name="Rectangle 17"/>
            <p:cNvSpPr/>
            <p:nvPr/>
          </p:nvSpPr>
          <p:spPr>
            <a:xfrm>
              <a:off x="7195929" y="3008243"/>
              <a:ext cx="2517913" cy="103367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JollyRock</a:t>
              </a:r>
              <a:r>
                <a:rPr lang="en-US" b="1" dirty="0">
                  <a:solidFill>
                    <a:schemeClr val="tx1"/>
                  </a:solidFill>
                </a:rPr>
                <a:t> Lighthouse</a:t>
              </a: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Color = [</a:t>
              </a:r>
              <a:r>
                <a:rPr lang="en-US" dirty="0">
                  <a:solidFill>
                    <a:schemeClr val="tx1"/>
                  </a:solidFill>
                </a:rPr>
                <a:t>white, red]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Flashing = True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Height = 95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5929" y="3008243"/>
              <a:ext cx="2517913" cy="39756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b="1" dirty="0" err="1" smtClean="0">
                  <a:solidFill>
                    <a:schemeClr val="tx1"/>
                  </a:solidFill>
                </a:rPr>
                <a:t>JollyRock</a:t>
              </a:r>
              <a:r>
                <a:rPr lang="en-AU" b="1" dirty="0" smtClean="0">
                  <a:solidFill>
                    <a:schemeClr val="tx1"/>
                  </a:solidFill>
                </a:rPr>
                <a:t> Lighthouse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3995" y="3334286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Instance conforms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to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both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classes:</a:t>
            </a:r>
            <a:endParaRPr lang="en-AU" sz="16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Image result for lighthouse air ob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25" y="3895018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175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</vt:lpstr>
      <vt:lpstr>Arial</vt:lpstr>
      <vt:lpstr>Office Theme</vt:lpstr>
      <vt:lpstr>Data access using dimensional paradigm</vt:lpstr>
      <vt:lpstr>Geo-federation</vt:lpstr>
      <vt:lpstr>We “broker” across the related dimensions of each cube to integrate data</vt:lpstr>
      <vt:lpstr>Proof-of-concept Architecture</vt:lpstr>
      <vt:lpstr>PowerPoint Presentation</vt:lpstr>
      <vt:lpstr>Polymorphism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using dimensional paradigm</dc:title>
  <dc:creator>Rob Atkinson</dc:creator>
  <cp:lastModifiedBy>Ingo Simonis</cp:lastModifiedBy>
  <cp:revision>10</cp:revision>
  <dcterms:created xsi:type="dcterms:W3CDTF">2016-08-26T02:28:07Z</dcterms:created>
  <dcterms:modified xsi:type="dcterms:W3CDTF">2016-09-01T10:20:45Z</dcterms:modified>
</cp:coreProperties>
</file>