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  <p:embeddedFont>
      <p:font typeface="Montserrat Medium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Medium-italic.fntdata"/><Relationship Id="rId41" Type="http://schemas.openxmlformats.org/officeDocument/2006/relationships/font" Target="fonts/MontserratMedium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ontserratMedium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7c3a1a1ba8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7c3a1a1ba8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c3a1a1ba8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c3a1a1ba8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42801c44a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42801c44a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42801c44a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42801c44a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42801c44a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42801c44a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42801c44a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42801c44a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42801c44a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42801c44a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42801c44a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42801c44a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42801c44a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42801c44a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42801c44a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42801c44a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b73a574b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7b73a574b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42801c44a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42801c44a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7c8cce95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7c8cce95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7c3a1a1ba8_1_1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7c3a1a1ba8_1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bafe6ae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7bafe6ae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2801c44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42801c44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c3a1a1ba8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7c3a1a1ba8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2801c44a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42801c44a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7c3a1a1ba8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7c3a1a1ba8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7c3a1a1ba8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7c3a1a1ba8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7c3a1a1ba8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7c3a1a1ba8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materializecss.com/getting-started.html" TargetMode="External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Relationship Id="rId5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openwebinars.net/blog/materialize-que-es-ventajas-y-primeros-pasos/" TargetMode="External"/><Relationship Id="rId4" Type="http://schemas.openxmlformats.org/officeDocument/2006/relationships/hyperlink" Target="https://materializecss.com/" TargetMode="External"/><Relationship Id="rId5" Type="http://schemas.openxmlformats.org/officeDocument/2006/relationships/hyperlink" Target="https://funnyfrontend.com/google-material-design-framework-materialize-css/" TargetMode="External"/><Relationship Id="rId6" Type="http://schemas.openxmlformats.org/officeDocument/2006/relationships/hyperlink" Target="https://www.youtube.com/playlist?list=PL4cUxeGkcC9gGrbtvASEZSlFEYBnPkmff" TargetMode="External"/><Relationship Id="rId7" Type="http://schemas.openxmlformats.org/officeDocument/2006/relationships/hyperlink" Target="https://www.programadornovato.com/materialize-css%F0%9F%8C%88-17-formularios/" TargetMode="External"/><Relationship Id="rId8" Type="http://schemas.openxmlformats.org/officeDocument/2006/relationships/hyperlink" Target="https://web.ua.es/es/accesibilidad/accesibilidad-web/enlaces-para-ir-a-una-seccion-determinada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92225" y="2218525"/>
            <a:ext cx="5017500" cy="9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 Google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53138" y="3678625"/>
            <a:ext cx="5017500" cy="11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-419" sz="1400">
                <a:latin typeface="Montserrat Medium"/>
                <a:ea typeface="Montserrat Medium"/>
                <a:cs typeface="Montserrat Medium"/>
                <a:sym typeface="Montserrat Medium"/>
              </a:rPr>
              <a:t>Integrantes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s-419" sz="1400">
                <a:latin typeface="Montserrat Medium"/>
                <a:ea typeface="Montserrat Medium"/>
                <a:cs typeface="Montserrat Medium"/>
                <a:sym typeface="Montserrat Medium"/>
              </a:rPr>
              <a:t>Paulina Ixchel Arreguin Ruiz - 20550417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s-419" sz="1400">
                <a:latin typeface="Montserrat Medium"/>
                <a:ea typeface="Montserrat Medium"/>
                <a:cs typeface="Montserrat Medium"/>
                <a:sym typeface="Montserrat Medium"/>
              </a:rPr>
              <a:t>Leonardo Alberto Gonzalez Carmona - </a:t>
            </a:r>
            <a:r>
              <a:rPr lang="es-419" sz="1400">
                <a:latin typeface="Montserrat Medium"/>
                <a:ea typeface="Montserrat Medium"/>
                <a:cs typeface="Montserrat Medium"/>
                <a:sym typeface="Montserrat Medium"/>
              </a:rPr>
              <a:t>195</a:t>
            </a:r>
            <a:r>
              <a:rPr lang="es-419" sz="1400">
                <a:latin typeface="Montserrat Medium"/>
                <a:ea typeface="Montserrat Medium"/>
                <a:cs typeface="Montserrat Medium"/>
                <a:sym typeface="Montserrat Medium"/>
              </a:rPr>
              <a:t>50747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s-419" sz="1400">
                <a:latin typeface="Montserrat Medium"/>
                <a:ea typeface="Montserrat Medium"/>
                <a:cs typeface="Montserrat Medium"/>
                <a:sym typeface="Montserrat Medium"/>
              </a:rPr>
              <a:t>Jonathan Durán Mendoza - 20550401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425" y="91525"/>
            <a:ext cx="1285075" cy="63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7428" y="91524"/>
            <a:ext cx="630024" cy="6320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3"/>
          <p:cNvSpPr txBox="1"/>
          <p:nvPr>
            <p:ph idx="1" type="subTitle"/>
          </p:nvPr>
        </p:nvSpPr>
        <p:spPr>
          <a:xfrm>
            <a:off x="5350563" y="3678625"/>
            <a:ext cx="3540300" cy="11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-419" sz="1400">
                <a:latin typeface="Montserrat Medium"/>
                <a:ea typeface="Montserrat Medium"/>
                <a:cs typeface="Montserrat Medium"/>
                <a:sym typeface="Montserrat Medium"/>
              </a:rPr>
              <a:t>Profesor: Carlos Rubio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-419" sz="1400">
                <a:latin typeface="Montserrat Medium"/>
                <a:ea typeface="Montserrat Medium"/>
                <a:cs typeface="Montserrat Medium"/>
                <a:sym typeface="Montserrat Medium"/>
              </a:rPr>
              <a:t>Materia: Programación Front End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-419" sz="1400">
                <a:latin typeface="Montserrat Medium"/>
                <a:ea typeface="Montserrat Medium"/>
                <a:cs typeface="Montserrat Medium"/>
                <a:sym typeface="Montserrat Medium"/>
              </a:rPr>
              <a:t>Grupo A - Equipo 3 - Los =^★UωU★^=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-419" sz="1400">
                <a:latin typeface="Montserrat Medium"/>
                <a:ea typeface="Montserrat Medium"/>
                <a:cs typeface="Montserrat Medium"/>
                <a:sym typeface="Montserrat Medium"/>
              </a:rPr>
              <a:t>Fecha 07/09/2023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9" name="Google Shape;13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6700" y="959400"/>
            <a:ext cx="3621778" cy="20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Pie de Página</a:t>
            </a:r>
            <a:endParaRPr sz="3000"/>
          </a:p>
        </p:txBody>
      </p:sp>
      <p:sp>
        <p:nvSpPr>
          <p:cNvPr id="225" name="Google Shape;225;p22"/>
          <p:cNvSpPr txBox="1"/>
          <p:nvPr/>
        </p:nvSpPr>
        <p:spPr>
          <a:xfrm>
            <a:off x="1297500" y="1307850"/>
            <a:ext cx="7038900" cy="23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s-419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Son una gran manera de organizar toda la documentación y/o información del sitio al final de una página.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6" name="Google Shape;226;p22"/>
          <p:cNvPicPr preferRelativeResize="0"/>
          <p:nvPr/>
        </p:nvPicPr>
        <p:blipFill rotWithShape="1">
          <a:blip r:embed="rId3">
            <a:alphaModFix/>
          </a:blip>
          <a:srcRect b="38318" l="29113" r="28217" t="30733"/>
          <a:stretch/>
        </p:blipFill>
        <p:spPr>
          <a:xfrm>
            <a:off x="3459150" y="2672825"/>
            <a:ext cx="5297075" cy="21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Estética</a:t>
            </a:r>
            <a:endParaRPr sz="3000"/>
          </a:p>
        </p:txBody>
      </p:sp>
      <p:sp>
        <p:nvSpPr>
          <p:cNvPr id="232" name="Google Shape;232;p23"/>
          <p:cNvSpPr txBox="1"/>
          <p:nvPr/>
        </p:nvSpPr>
        <p:spPr>
          <a:xfrm>
            <a:off x="1297500" y="1122650"/>
            <a:ext cx="7038900" cy="22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●"/>
            </a:pPr>
            <a:r>
              <a:rPr lang="es-419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</a:t>
            </a:r>
            <a:r>
              <a:rPr lang="es-419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estética</a:t>
            </a:r>
            <a:r>
              <a:rPr lang="es-419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que propone ya </a:t>
            </a:r>
            <a:r>
              <a:rPr lang="es-419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está</a:t>
            </a:r>
            <a:r>
              <a:rPr lang="es-419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implementada a </a:t>
            </a:r>
            <a:r>
              <a:rPr lang="es-419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través</a:t>
            </a:r>
            <a:r>
              <a:rPr lang="es-419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 interfaces de Google, lo que la vuelve </a:t>
            </a:r>
            <a:r>
              <a:rPr lang="es-419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más</a:t>
            </a:r>
            <a:r>
              <a:rPr lang="es-419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intuitiva que cualquier otro framework.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3" name="Google Shape;233;p23"/>
          <p:cNvPicPr preferRelativeResize="0"/>
          <p:nvPr/>
        </p:nvPicPr>
        <p:blipFill rotWithShape="1">
          <a:blip r:embed="rId3">
            <a:alphaModFix/>
          </a:blip>
          <a:srcRect b="34742" l="11668" r="40938" t="23237"/>
          <a:stretch/>
        </p:blipFill>
        <p:spPr>
          <a:xfrm>
            <a:off x="2013150" y="2357718"/>
            <a:ext cx="5117699" cy="2551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Ventajas</a:t>
            </a:r>
            <a:endParaRPr sz="3000"/>
          </a:p>
        </p:txBody>
      </p:sp>
      <p:sp>
        <p:nvSpPr>
          <p:cNvPr id="239" name="Google Shape;239;p24"/>
          <p:cNvSpPr txBox="1"/>
          <p:nvPr>
            <p:ph idx="1" type="body"/>
          </p:nvPr>
        </p:nvSpPr>
        <p:spPr>
          <a:xfrm>
            <a:off x="866725" y="1307850"/>
            <a:ext cx="77583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 sz="2000"/>
              <a:t>Ayuda a establecer buenos hábitos de diseño.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-419" sz="2000"/>
              <a:t>No depende de JQuery para incorporar componentes al diseño del proyecto (lo maneja como una alternativa de implementación). 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-419" sz="2000"/>
              <a:t>Permite una rápida implementación de entornos UI.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Ventajas</a:t>
            </a:r>
            <a:endParaRPr sz="3000"/>
          </a:p>
        </p:txBody>
      </p:sp>
      <p:sp>
        <p:nvSpPr>
          <p:cNvPr id="245" name="Google Shape;245;p25"/>
          <p:cNvSpPr txBox="1"/>
          <p:nvPr>
            <p:ph idx="1" type="body"/>
          </p:nvPr>
        </p:nvSpPr>
        <p:spPr>
          <a:xfrm>
            <a:off x="809900" y="1307850"/>
            <a:ext cx="78150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 sz="2000"/>
              <a:t>Alta tasa de adaptabilidad y compatibilidad hacia diversos navegadores.</a:t>
            </a:r>
            <a:br>
              <a:rPr lang="es-419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 sz="2000"/>
              <a:t>Filosofía “mobile first”, es adaptable siempre para dispositivos móviles.</a:t>
            </a:r>
            <a:br>
              <a:rPr lang="es-419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 sz="2000"/>
              <a:t>La amplia gama de componentes para cualquier necesidad está marcada por ciertas peculiaridades dentro de su diseño.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Ejemplo e Instalación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Instalación</a:t>
            </a:r>
            <a:endParaRPr sz="3000"/>
          </a:p>
        </p:txBody>
      </p:sp>
      <p:sp>
        <p:nvSpPr>
          <p:cNvPr id="256" name="Google Shape;256;p27"/>
          <p:cNvSpPr txBox="1"/>
          <p:nvPr>
            <p:ph idx="1" type="body"/>
          </p:nvPr>
        </p:nvSpPr>
        <p:spPr>
          <a:xfrm>
            <a:off x="1297500" y="10060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/>
              <a:t>Ingresamos a </a:t>
            </a:r>
            <a:r>
              <a:rPr lang="es-419" sz="1800" u="sng">
                <a:solidFill>
                  <a:schemeClr val="hlink"/>
                </a:solidFill>
                <a:hlinkClick r:id="rId3"/>
              </a:rPr>
              <a:t>https://materializecss.com/getting-started.html</a:t>
            </a:r>
            <a:r>
              <a:rPr lang="es-419" sz="1800"/>
              <a:t> para de ahi descargar la base del Framework </a:t>
            </a:r>
            <a:endParaRPr sz="1800"/>
          </a:p>
        </p:txBody>
      </p:sp>
      <p:pic>
        <p:nvPicPr>
          <p:cNvPr id="257" name="Google Shape;2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1500" y="1868601"/>
            <a:ext cx="5410924" cy="304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7"/>
          <p:cNvSpPr/>
          <p:nvPr/>
        </p:nvSpPr>
        <p:spPr>
          <a:xfrm rot="8529263">
            <a:off x="4346159" y="3874386"/>
            <a:ext cx="1437568" cy="26745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Instalación</a:t>
            </a:r>
            <a:endParaRPr/>
          </a:p>
        </p:txBody>
      </p:sp>
      <p:pic>
        <p:nvPicPr>
          <p:cNvPr id="264" name="Google Shape;2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050" y="1709713"/>
            <a:ext cx="1588300" cy="17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8"/>
          <p:cNvSpPr/>
          <p:nvPr/>
        </p:nvSpPr>
        <p:spPr>
          <a:xfrm>
            <a:off x="3778200" y="2369575"/>
            <a:ext cx="2077500" cy="50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6" name="Google Shape;266;p28"/>
          <p:cNvPicPr preferRelativeResize="0"/>
          <p:nvPr/>
        </p:nvPicPr>
        <p:blipFill rotWithShape="1">
          <a:blip r:embed="rId4">
            <a:alphaModFix/>
          </a:blip>
          <a:srcRect b="0" l="0" r="72797" t="0"/>
          <a:stretch/>
        </p:blipFill>
        <p:spPr>
          <a:xfrm>
            <a:off x="6316550" y="2119275"/>
            <a:ext cx="1588300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8"/>
          <p:cNvSpPr txBox="1"/>
          <p:nvPr>
            <p:ph idx="1" type="body"/>
          </p:nvPr>
        </p:nvSpPr>
        <p:spPr>
          <a:xfrm>
            <a:off x="880925" y="3672325"/>
            <a:ext cx="74556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/>
              <a:t>Esto es Materialize base para tenerlo en local, de </a:t>
            </a:r>
            <a:r>
              <a:rPr lang="es-419" sz="1800"/>
              <a:t>aquí</a:t>
            </a:r>
            <a:r>
              <a:rPr lang="es-419" sz="1800"/>
              <a:t> se puede empezar a construir la </a:t>
            </a:r>
            <a:r>
              <a:rPr lang="es-419" sz="1800"/>
              <a:t>página</a:t>
            </a:r>
            <a:r>
              <a:rPr lang="es-419" sz="1800"/>
              <a:t> Web creando un “index.html” y un “styles.css” para lo que se vaya a editar de cada uno.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Temas</a:t>
            </a:r>
            <a:endParaRPr/>
          </a:p>
        </p:txBody>
      </p:sp>
      <p:sp>
        <p:nvSpPr>
          <p:cNvPr id="273" name="Google Shape;273;p29"/>
          <p:cNvSpPr txBox="1"/>
          <p:nvPr>
            <p:ph idx="1" type="body"/>
          </p:nvPr>
        </p:nvSpPr>
        <p:spPr>
          <a:xfrm>
            <a:off x="1079700" y="815200"/>
            <a:ext cx="7256700" cy="31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/>
              <a:t>Materialize incluye 2 temas gratis que podemos utilizar y otros temas que son de pago.</a:t>
            </a:r>
            <a:endParaRPr sz="1800"/>
          </a:p>
        </p:txBody>
      </p:sp>
      <p:pic>
        <p:nvPicPr>
          <p:cNvPr id="274" name="Google Shape;2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737" y="1639625"/>
            <a:ext cx="3183001" cy="312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2263" y="1939650"/>
            <a:ext cx="4557900" cy="252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>
            <p:ph type="title"/>
          </p:nvPr>
        </p:nvSpPr>
        <p:spPr>
          <a:xfrm>
            <a:off x="1297500" y="326800"/>
            <a:ext cx="7038900" cy="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Temas</a:t>
            </a:r>
            <a:endParaRPr/>
          </a:p>
        </p:txBody>
      </p:sp>
      <p:sp>
        <p:nvSpPr>
          <p:cNvPr id="281" name="Google Shape;281;p30"/>
          <p:cNvSpPr txBox="1"/>
          <p:nvPr>
            <p:ph idx="1" type="body"/>
          </p:nvPr>
        </p:nvSpPr>
        <p:spPr>
          <a:xfrm>
            <a:off x="1198025" y="838300"/>
            <a:ext cx="70389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/>
              <a:t>Si se decide usar un tema para tener una base en la que partir, estos que se encuentran la </a:t>
            </a:r>
            <a:r>
              <a:rPr lang="es-419" sz="1800"/>
              <a:t>página</a:t>
            </a:r>
            <a:r>
              <a:rPr lang="es-419" sz="1800"/>
              <a:t> oficial ya incluyen el Framework de Materialize por lo que no hay necesidad de instalarlo.</a:t>
            </a:r>
            <a:endParaRPr sz="1800"/>
          </a:p>
        </p:txBody>
      </p:sp>
      <p:pic>
        <p:nvPicPr>
          <p:cNvPr id="282" name="Google Shape;2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525" y="2016650"/>
            <a:ext cx="2108575" cy="25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7350" y="2571750"/>
            <a:ext cx="2546625" cy="12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8625" y="2571750"/>
            <a:ext cx="2357770" cy="12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0"/>
          <p:cNvSpPr txBox="1"/>
          <p:nvPr/>
        </p:nvSpPr>
        <p:spPr>
          <a:xfrm>
            <a:off x="3765313" y="2171550"/>
            <a:ext cx="101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CSS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" name="Google Shape;286;p30"/>
          <p:cNvSpPr txBox="1"/>
          <p:nvPr/>
        </p:nvSpPr>
        <p:spPr>
          <a:xfrm>
            <a:off x="6652150" y="2171550"/>
            <a:ext cx="101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</a:t>
            </a: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Integración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88"/>
              <a:t>Importación Local</a:t>
            </a:r>
            <a:endParaRPr sz="1688"/>
          </a:p>
        </p:txBody>
      </p:sp>
      <p:sp>
        <p:nvSpPr>
          <p:cNvPr id="292" name="Google Shape;292;p31"/>
          <p:cNvSpPr txBox="1"/>
          <p:nvPr/>
        </p:nvSpPr>
        <p:spPr>
          <a:xfrm>
            <a:off x="1094050" y="1155450"/>
            <a:ext cx="76929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1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1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-419" sz="11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&lt;!--Import Google Icon Font--&gt;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1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link </a:t>
            </a:r>
            <a:r>
              <a:rPr lang="es-419" sz="110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s-419" sz="11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https://fonts.googleapis.com/icon?family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1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Material+Icons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s-419" sz="11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stylesheet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-419" sz="11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&lt;!--Import materialize.css--&gt;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1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link </a:t>
            </a:r>
            <a:r>
              <a:rPr lang="es-419" sz="110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s-419" sz="11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text/css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s-419" sz="11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stylesheet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s-419" sz="11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css/materialize.min.css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10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media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s-419" sz="11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screen,projection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"/&gt;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-419" sz="11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&lt;!--Let browser know website is optimized for mobile--&gt;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1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meta </a:t>
            </a:r>
            <a:r>
              <a:rPr lang="es-419" sz="110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s-419" sz="11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viewport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s-419" sz="11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1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device-width, initial-scale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1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"/&gt;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-419" sz="11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1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-419" sz="11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&lt;!--JavaScript at end of body for optimized loading--&gt;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1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script </a:t>
            </a:r>
            <a:r>
              <a:rPr lang="es-419" sz="110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s-419" sz="11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text/javascript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s-419" sz="11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js/materialize.min.js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"&gt;&lt;/</a:t>
            </a:r>
            <a:r>
              <a:rPr lang="es-419" sz="11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-419" sz="11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s-419" sz="11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-419" sz="11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4342750" y="454675"/>
            <a:ext cx="45234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INTRODUCCIÓN</a:t>
            </a:r>
            <a:endParaRPr sz="3000"/>
          </a:p>
        </p:txBody>
      </p:sp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4342750" y="1386550"/>
            <a:ext cx="4613400" cy="25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400"/>
              <a:t>Herramienta lanzada en septiembre de 2011 y basada en Material Design de Google. Incorporación de componentes personalizados.</a:t>
            </a:r>
            <a:endParaRPr sz="2400"/>
          </a:p>
        </p:txBody>
      </p:sp>
      <p:pic>
        <p:nvPicPr>
          <p:cNvPr id="146" name="Google Shape;146;p14"/>
          <p:cNvPicPr preferRelativeResize="0"/>
          <p:nvPr/>
        </p:nvPicPr>
        <p:blipFill rotWithShape="1">
          <a:blip r:embed="rId3">
            <a:alphaModFix/>
          </a:blip>
          <a:srcRect b="0" l="27129" r="26062" t="0"/>
          <a:stretch/>
        </p:blipFill>
        <p:spPr>
          <a:xfrm>
            <a:off x="0" y="0"/>
            <a:ext cx="428022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Integración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88"/>
              <a:t>Importación CDN</a:t>
            </a:r>
            <a:endParaRPr sz="1688"/>
          </a:p>
        </p:txBody>
      </p:sp>
      <p:sp>
        <p:nvSpPr>
          <p:cNvPr id="298" name="Google Shape;298;p32"/>
          <p:cNvSpPr txBox="1"/>
          <p:nvPr/>
        </p:nvSpPr>
        <p:spPr>
          <a:xfrm>
            <a:off x="1893600" y="1594350"/>
            <a:ext cx="53568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&lt;!-- Compiled and minified CSS --&gt;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1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link </a:t>
            </a:r>
            <a:r>
              <a:rPr lang="es-419" sz="110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s-419" sz="11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stylesheet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419" sz="11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s-419" sz="11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https://cdnjs.cloudflare.com/ajax/libs/materialize/1.0.0/css/materialize.min.css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11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&lt;!-- Compiled and minified JavaScript --&gt;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1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script </a:t>
            </a:r>
            <a:r>
              <a:rPr lang="es-419" sz="110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s-419" sz="11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https://cdnjs.cloudflare.com/ajax/libs/materialize/1.0.0/js/materialize.min.js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"&gt;&lt;/</a:t>
            </a:r>
            <a:r>
              <a:rPr lang="es-419" sz="11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s-419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s-419" sz="1100"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 txBox="1"/>
          <p:nvPr>
            <p:ph type="title"/>
          </p:nvPr>
        </p:nvSpPr>
        <p:spPr>
          <a:xfrm>
            <a:off x="1297500" y="554125"/>
            <a:ext cx="7038900" cy="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Conclusión</a:t>
            </a:r>
            <a:endParaRPr sz="3500"/>
          </a:p>
        </p:txBody>
      </p:sp>
      <p:sp>
        <p:nvSpPr>
          <p:cNvPr id="304" name="Google Shape;304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400"/>
              <a:t>Materialize es algo sencillo de usar. Gracias a su feedback y sus </a:t>
            </a:r>
            <a:r>
              <a:rPr lang="es-419" sz="2400"/>
              <a:t>librerías</a:t>
            </a:r>
            <a:r>
              <a:rPr lang="es-419" sz="2400"/>
              <a:t> el desarrollo de una página no es tan complicado si se saben los conceptos básicos de diseño.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Referencias bibliográficas</a:t>
            </a:r>
            <a:endParaRPr sz="3200"/>
          </a:p>
        </p:txBody>
      </p:sp>
      <p:sp>
        <p:nvSpPr>
          <p:cNvPr id="310" name="Google Shape;310;p34"/>
          <p:cNvSpPr txBox="1"/>
          <p:nvPr>
            <p:ph idx="1" type="body"/>
          </p:nvPr>
        </p:nvSpPr>
        <p:spPr>
          <a:xfrm>
            <a:off x="460450" y="1307850"/>
            <a:ext cx="8377200" cy="3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1600"/>
              <a:t>Quezada, X. C. (2023, 27 abril). Materialize: qué es, ventajas y primeros pasos. OpenWebinars.net. </a:t>
            </a:r>
            <a:r>
              <a:rPr lang="es-419" sz="1600" u="sng">
                <a:solidFill>
                  <a:schemeClr val="hlink"/>
                </a:solidFill>
                <a:hlinkClick r:id="rId3"/>
              </a:rPr>
              <a:t>https://openwebinars.net/blog/materialize-que-es-ventajas-y-primeros-pasos/</a:t>
            </a:r>
            <a:endParaRPr sz="160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1600"/>
              <a:t>Documentation - materialize. (s. f.). </a:t>
            </a:r>
            <a:r>
              <a:rPr lang="es-419" sz="1600" u="sng">
                <a:solidFill>
                  <a:schemeClr val="hlink"/>
                </a:solidFill>
                <a:hlinkClick r:id="rId4"/>
              </a:rPr>
              <a:t>https://materializecss.com/</a:t>
            </a:r>
            <a:endParaRPr sz="1600"/>
          </a:p>
          <a:p>
            <a:pPr indent="-3153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1608"/>
              <a:t>Admin. (2015, May 25). Google Material Design framework: Materialize CSS - Funny Frontend. Funny Frontend. </a:t>
            </a:r>
            <a:r>
              <a:rPr lang="es-419" sz="1608" u="sng">
                <a:solidFill>
                  <a:schemeClr val="hlink"/>
                </a:solidFill>
                <a:hlinkClick r:id="rId5"/>
              </a:rPr>
              <a:t>https://funnyfrontend.com/google-material-design-framework-materialize-css/</a:t>
            </a:r>
            <a:r>
              <a:rPr lang="es-419" sz="1608"/>
              <a:t> </a:t>
            </a:r>
            <a:endParaRPr sz="1608"/>
          </a:p>
          <a:p>
            <a:pPr indent="-3153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1608"/>
              <a:t>Materialize Tutorial. (n.d.). YouTube. </a:t>
            </a:r>
            <a:r>
              <a:rPr lang="es-419" sz="1608" u="sng">
                <a:solidFill>
                  <a:schemeClr val="hlink"/>
                </a:solidFill>
                <a:hlinkClick r:id="rId6"/>
              </a:rPr>
              <a:t>https://www.youtube.com/playlist?list=PL4cUxeGkcC9gGrbtvASEZSlFEYBnPkmff</a:t>
            </a:r>
            <a:r>
              <a:rPr lang="es-419" sz="1608"/>
              <a:t> </a:t>
            </a:r>
            <a:endParaRPr sz="1608"/>
          </a:p>
          <a:p>
            <a:pPr indent="-3153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1608"/>
              <a:t>Materialize CSS? [17.- Formularios] - Programador Novato. (2020, June 2). Programador Novato. </a:t>
            </a:r>
            <a:r>
              <a:rPr lang="es-419" sz="1608" u="sng">
                <a:solidFill>
                  <a:schemeClr val="hlink"/>
                </a:solidFill>
                <a:hlinkClick r:id="rId7"/>
              </a:rPr>
              <a:t>https://www.programadornovato.com/materialize-css%F0%9F%8C%88-17-formularios/</a:t>
            </a:r>
            <a:r>
              <a:rPr lang="es-419" sz="1608"/>
              <a:t> </a:t>
            </a:r>
            <a:endParaRPr sz="1608"/>
          </a:p>
          <a:p>
            <a:pPr indent="-3153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1608"/>
              <a:t>De Accesibilidad Digital Universidad De Alicante, U. (n.d.). Enlaces para ir a una sección determinada. Unidad de Accesibilidad Digital. </a:t>
            </a:r>
            <a:r>
              <a:rPr lang="es-419" sz="1608" u="sng">
                <a:solidFill>
                  <a:schemeClr val="hlink"/>
                </a:solidFill>
                <a:hlinkClick r:id="rId8"/>
              </a:rPr>
              <a:t>https://web.ua.es/es/accesibilidad/accesibilidad-web/enlaces-para-ir-a-una-seccion-determinada.html</a:t>
            </a:r>
            <a:r>
              <a:rPr lang="es-419" sz="1608"/>
              <a:t> </a:t>
            </a:r>
            <a:endParaRPr sz="1608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1297500" y="321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CARACTERÍSTICAS GENERALES</a:t>
            </a:r>
            <a:endParaRPr sz="3000"/>
          </a:p>
        </p:txBody>
      </p:sp>
      <p:grpSp>
        <p:nvGrpSpPr>
          <p:cNvPr id="152" name="Google Shape;152;p15"/>
          <p:cNvGrpSpPr/>
          <p:nvPr/>
        </p:nvGrpSpPr>
        <p:grpSpPr>
          <a:xfrm>
            <a:off x="2591253" y="1432618"/>
            <a:ext cx="2053097" cy="2934113"/>
            <a:chOff x="2744109" y="1597469"/>
            <a:chExt cx="1827900" cy="2399700"/>
          </a:xfrm>
        </p:grpSpPr>
        <p:sp>
          <p:nvSpPr>
            <p:cNvPr id="153" name="Google Shape;153;p15"/>
            <p:cNvSpPr/>
            <p:nvPr/>
          </p:nvSpPr>
          <p:spPr>
            <a:xfrm rot="5400000">
              <a:off x="2458209" y="1883369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551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 flipH="1" rot="10800000">
              <a:off x="2834043" y="1687411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5"/>
            <p:cNvSpPr txBox="1"/>
            <p:nvPr/>
          </p:nvSpPr>
          <p:spPr>
            <a:xfrm>
              <a:off x="2941622" y="1895053"/>
              <a:ext cx="1489500" cy="137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2. Creación de animaciones con Material Design, como: botones, barras, íconos, etiquetas, etc.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156" name="Google Shape;156;p15"/>
          <p:cNvGrpSpPr/>
          <p:nvPr/>
        </p:nvGrpSpPr>
        <p:grpSpPr>
          <a:xfrm>
            <a:off x="4644351" y="881027"/>
            <a:ext cx="2053097" cy="2934113"/>
            <a:chOff x="4572009" y="1146343"/>
            <a:chExt cx="1827900" cy="2399700"/>
          </a:xfrm>
        </p:grpSpPr>
        <p:sp>
          <p:nvSpPr>
            <p:cNvPr id="157" name="Google Shape;157;p15"/>
            <p:cNvSpPr/>
            <p:nvPr/>
          </p:nvSpPr>
          <p:spPr>
            <a:xfrm rot="-5400000">
              <a:off x="4286109" y="1432243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 flipH="1">
              <a:off x="4660575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 txBox="1"/>
            <p:nvPr/>
          </p:nvSpPr>
          <p:spPr>
            <a:xfrm>
              <a:off x="4794409" y="1885197"/>
              <a:ext cx="1383000" cy="138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419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3. Responsive, es decir, adaptable a cualquier dispositivo.</a:t>
              </a:r>
              <a:endParaRPr sz="1300">
                <a:solidFill>
                  <a:srgbClr val="FFFFFF"/>
                </a:solidFill>
              </a:endParaRPr>
            </a:p>
          </p:txBody>
        </p:sp>
      </p:grpSp>
      <p:grpSp>
        <p:nvGrpSpPr>
          <p:cNvPr id="160" name="Google Shape;160;p15"/>
          <p:cNvGrpSpPr/>
          <p:nvPr/>
        </p:nvGrpSpPr>
        <p:grpSpPr>
          <a:xfrm>
            <a:off x="6697616" y="1432618"/>
            <a:ext cx="2053097" cy="2934113"/>
            <a:chOff x="6400059" y="1597469"/>
            <a:chExt cx="1827900" cy="2399700"/>
          </a:xfrm>
        </p:grpSpPr>
        <p:sp>
          <p:nvSpPr>
            <p:cNvPr id="161" name="Google Shape;161;p15"/>
            <p:cNvSpPr/>
            <p:nvPr/>
          </p:nvSpPr>
          <p:spPr>
            <a:xfrm rot="5400000">
              <a:off x="6114159" y="1883369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551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 flipH="1" rot="10800000">
              <a:off x="6489993" y="1687411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 txBox="1"/>
            <p:nvPr/>
          </p:nvSpPr>
          <p:spPr>
            <a:xfrm>
              <a:off x="6579031" y="1802941"/>
              <a:ext cx="15603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419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Es similar a otros frameworks CSS al adaptarlo a tu proyecto: descargando directamente desde su página oficial.</a:t>
              </a:r>
              <a:endParaRPr sz="1300">
                <a:solidFill>
                  <a:srgbClr val="FFFFFF"/>
                </a:solidFill>
              </a:endParaRPr>
            </a:p>
          </p:txBody>
        </p:sp>
      </p:grpSp>
      <p:grpSp>
        <p:nvGrpSpPr>
          <p:cNvPr id="164" name="Google Shape;164;p15"/>
          <p:cNvGrpSpPr/>
          <p:nvPr/>
        </p:nvGrpSpPr>
        <p:grpSpPr>
          <a:xfrm>
            <a:off x="537987" y="881027"/>
            <a:ext cx="2053097" cy="2934113"/>
            <a:chOff x="916059" y="1146343"/>
            <a:chExt cx="1827900" cy="2399700"/>
          </a:xfrm>
        </p:grpSpPr>
        <p:sp>
          <p:nvSpPr>
            <p:cNvPr id="165" name="Google Shape;165;p15"/>
            <p:cNvSpPr/>
            <p:nvPr/>
          </p:nvSpPr>
          <p:spPr>
            <a:xfrm rot="-5400000">
              <a:off x="630159" y="1432243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 flipH="1">
              <a:off x="1004625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 txBox="1"/>
            <p:nvPr/>
          </p:nvSpPr>
          <p:spPr>
            <a:xfrm>
              <a:off x="1068503" y="2004258"/>
              <a:ext cx="1452900" cy="12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419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1. Fácil uso, inclusive para desarrolladores poco experimentados.</a:t>
              </a:r>
              <a:endParaRPr sz="1300">
                <a:solidFill>
                  <a:srgbClr val="FFFFFF"/>
                </a:solidFill>
              </a:endParaRPr>
            </a:p>
          </p:txBody>
        </p:sp>
      </p:grpSp>
      <p:pic>
        <p:nvPicPr>
          <p:cNvPr id="168" name="Google Shape;1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8275" y="3487788"/>
            <a:ext cx="1088124" cy="1333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437" y="3487775"/>
            <a:ext cx="1673100" cy="1333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70" name="Google Shape;1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3275" y="3487775"/>
            <a:ext cx="1938600" cy="1333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type="title"/>
          </p:nvPr>
        </p:nvSpPr>
        <p:spPr>
          <a:xfrm>
            <a:off x="1297500" y="393750"/>
            <a:ext cx="70389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Acomodo de Componentes</a:t>
            </a:r>
            <a:endParaRPr/>
          </a:p>
        </p:txBody>
      </p:sp>
      <p:sp>
        <p:nvSpPr>
          <p:cNvPr id="176" name="Google Shape;176;p16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Badges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Se agregan dentro de una lista para poder resaltarlo. Sirve para mandar notificaciones.</a:t>
            </a:r>
            <a:endParaRPr/>
          </a:p>
        </p:txBody>
      </p:sp>
      <p:pic>
        <p:nvPicPr>
          <p:cNvPr id="177" name="Google Shape;177;p16"/>
          <p:cNvPicPr preferRelativeResize="0"/>
          <p:nvPr/>
        </p:nvPicPr>
        <p:blipFill rotWithShape="1">
          <a:blip r:embed="rId3">
            <a:alphaModFix/>
          </a:blip>
          <a:srcRect b="32578" l="30908" r="29977" t="52719"/>
          <a:stretch/>
        </p:blipFill>
        <p:spPr>
          <a:xfrm>
            <a:off x="1620925" y="2780050"/>
            <a:ext cx="5902151" cy="124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4300" y="152400"/>
            <a:ext cx="1247300" cy="12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Botones</a:t>
            </a:r>
            <a:endParaRPr sz="3000"/>
          </a:p>
        </p:txBody>
      </p:sp>
      <p:sp>
        <p:nvSpPr>
          <p:cNvPr id="184" name="Google Shape;184;p17"/>
          <p:cNvSpPr txBox="1"/>
          <p:nvPr>
            <p:ph idx="1" type="body"/>
          </p:nvPr>
        </p:nvSpPr>
        <p:spPr>
          <a:xfrm>
            <a:off x="1297500" y="1567550"/>
            <a:ext cx="3523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/>
              <a:t>Hay 3 tipos de botones: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-Raised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-Floating circular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-Flat</a:t>
            </a:r>
            <a:endParaRPr sz="1600"/>
          </a:p>
        </p:txBody>
      </p:sp>
      <p:pic>
        <p:nvPicPr>
          <p:cNvPr id="185" name="Google Shape;185;p17"/>
          <p:cNvPicPr preferRelativeResize="0"/>
          <p:nvPr/>
        </p:nvPicPr>
        <p:blipFill rotWithShape="1">
          <a:blip r:embed="rId3">
            <a:alphaModFix/>
          </a:blip>
          <a:srcRect b="0" l="0" r="56272" t="0"/>
          <a:stretch/>
        </p:blipFill>
        <p:spPr>
          <a:xfrm>
            <a:off x="5327000" y="1307850"/>
            <a:ext cx="2886875" cy="110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7"/>
          <p:cNvPicPr preferRelativeResize="0"/>
          <p:nvPr/>
        </p:nvPicPr>
        <p:blipFill rotWithShape="1">
          <a:blip r:embed="rId3">
            <a:alphaModFix/>
          </a:blip>
          <a:srcRect b="0" l="43279" r="41769" t="0"/>
          <a:stretch/>
        </p:blipFill>
        <p:spPr>
          <a:xfrm>
            <a:off x="6272650" y="2580138"/>
            <a:ext cx="995600" cy="110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7"/>
          <p:cNvPicPr preferRelativeResize="0"/>
          <p:nvPr/>
        </p:nvPicPr>
        <p:blipFill rotWithShape="1">
          <a:blip r:embed="rId3">
            <a:alphaModFix/>
          </a:blip>
          <a:srcRect b="8711" l="58054" r="4173" t="8719"/>
          <a:stretch/>
        </p:blipFill>
        <p:spPr>
          <a:xfrm>
            <a:off x="5512825" y="3852425"/>
            <a:ext cx="2515250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Raised</a:t>
            </a:r>
            <a:endParaRPr/>
          </a:p>
        </p:txBody>
      </p:sp>
      <p:sp>
        <p:nvSpPr>
          <p:cNvPr id="193" name="Google Shape;193;p18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 sz="2400"/>
              <a:t>Es un botón estándar que da acciones.</a:t>
            </a:r>
            <a:endParaRPr/>
          </a:p>
        </p:txBody>
      </p:sp>
      <p:pic>
        <p:nvPicPr>
          <p:cNvPr id="194" name="Google Shape;194;p18"/>
          <p:cNvPicPr preferRelativeResize="0"/>
          <p:nvPr/>
        </p:nvPicPr>
        <p:blipFill rotWithShape="1">
          <a:blip r:embed="rId3">
            <a:alphaModFix/>
          </a:blip>
          <a:srcRect b="37737" l="29323" r="38934" t="56104"/>
          <a:stretch/>
        </p:blipFill>
        <p:spPr>
          <a:xfrm>
            <a:off x="1589200" y="3686975"/>
            <a:ext cx="6558125" cy="71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8"/>
          <p:cNvPicPr preferRelativeResize="0"/>
          <p:nvPr/>
        </p:nvPicPr>
        <p:blipFill rotWithShape="1">
          <a:blip r:embed="rId4">
            <a:alphaModFix/>
          </a:blip>
          <a:srcRect b="21038" l="28719" r="27171" t="68295"/>
          <a:stretch/>
        </p:blipFill>
        <p:spPr>
          <a:xfrm>
            <a:off x="709837" y="2268525"/>
            <a:ext cx="8214222" cy="111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Floating Circular</a:t>
            </a:r>
            <a:endParaRPr sz="3000"/>
          </a:p>
        </p:txBody>
      </p:sp>
      <p:sp>
        <p:nvSpPr>
          <p:cNvPr id="201" name="Google Shape;201;p19"/>
          <p:cNvSpPr txBox="1"/>
          <p:nvPr/>
        </p:nvSpPr>
        <p:spPr>
          <a:xfrm>
            <a:off x="1297500" y="1755150"/>
            <a:ext cx="3995700" cy="16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s-419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Está reservado para funciones muy importantes.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2" name="Google Shape;202;p19"/>
          <p:cNvPicPr preferRelativeResize="0"/>
          <p:nvPr/>
        </p:nvPicPr>
        <p:blipFill rotWithShape="1">
          <a:blip r:embed="rId3">
            <a:alphaModFix/>
          </a:blip>
          <a:srcRect b="6445" l="34015" r="51770" t="52866"/>
          <a:stretch/>
        </p:blipFill>
        <p:spPr>
          <a:xfrm>
            <a:off x="7068200" y="1253199"/>
            <a:ext cx="1774499" cy="285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9"/>
          <p:cNvPicPr preferRelativeResize="0"/>
          <p:nvPr/>
        </p:nvPicPr>
        <p:blipFill rotWithShape="1">
          <a:blip r:embed="rId4">
            <a:alphaModFix/>
          </a:blip>
          <a:srcRect b="2992" l="88171" r="0" t="3506"/>
          <a:stretch/>
        </p:blipFill>
        <p:spPr>
          <a:xfrm>
            <a:off x="5672575" y="167163"/>
            <a:ext cx="1081574" cy="480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  </a:t>
            </a:r>
            <a:r>
              <a:rPr lang="es-419" sz="3000"/>
              <a:t>Flat</a:t>
            </a:r>
            <a:endParaRPr sz="3000"/>
          </a:p>
        </p:txBody>
      </p:sp>
      <p:sp>
        <p:nvSpPr>
          <p:cNvPr id="209" name="Google Shape;209;p20"/>
          <p:cNvSpPr txBox="1"/>
          <p:nvPr/>
        </p:nvSpPr>
        <p:spPr>
          <a:xfrm>
            <a:off x="1297500" y="1307850"/>
            <a:ext cx="7038900" cy="17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s-419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Son los botones que son sencillos. No exigen ni piden mucha presencia.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0" name="Google Shape;210;p20"/>
          <p:cNvPicPr preferRelativeResize="0"/>
          <p:nvPr/>
        </p:nvPicPr>
        <p:blipFill rotWithShape="1">
          <a:blip r:embed="rId3">
            <a:alphaModFix/>
          </a:blip>
          <a:srcRect b="46397" l="28846" r="62452" t="48317"/>
          <a:stretch/>
        </p:blipFill>
        <p:spPr>
          <a:xfrm>
            <a:off x="6786600" y="393750"/>
            <a:ext cx="1961849" cy="6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0"/>
          <p:cNvPicPr preferRelativeResize="0"/>
          <p:nvPr/>
        </p:nvPicPr>
        <p:blipFill rotWithShape="1">
          <a:blip r:embed="rId3">
            <a:alphaModFix/>
          </a:blip>
          <a:srcRect b="34191" l="31501" r="33347" t="58570"/>
          <a:stretch/>
        </p:blipFill>
        <p:spPr>
          <a:xfrm>
            <a:off x="624442" y="2734552"/>
            <a:ext cx="7895108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Tarjetas</a:t>
            </a:r>
            <a:endParaRPr sz="3000"/>
          </a:p>
        </p:txBody>
      </p:sp>
      <p:sp>
        <p:nvSpPr>
          <p:cNvPr id="217" name="Google Shape;217;p21"/>
          <p:cNvSpPr txBox="1"/>
          <p:nvPr/>
        </p:nvSpPr>
        <p:spPr>
          <a:xfrm>
            <a:off x="1321650" y="1049550"/>
            <a:ext cx="69906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Son un medio conveniente para mostrar contenido compuesto de diferentes tipos de objetos.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8" name="Google Shape;218;p21"/>
          <p:cNvPicPr preferRelativeResize="0"/>
          <p:nvPr/>
        </p:nvPicPr>
        <p:blipFill rotWithShape="1">
          <a:blip r:embed="rId3">
            <a:alphaModFix/>
          </a:blip>
          <a:srcRect b="13158" l="29079" r="42628" t="53886"/>
          <a:stretch/>
        </p:blipFill>
        <p:spPr>
          <a:xfrm>
            <a:off x="5322400" y="2335275"/>
            <a:ext cx="3455451" cy="226282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1"/>
          <p:cNvSpPr txBox="1"/>
          <p:nvPr/>
        </p:nvSpPr>
        <p:spPr>
          <a:xfrm>
            <a:off x="949975" y="1826738"/>
            <a:ext cx="42048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100">
                <a:solidFill>
                  <a:srgbClr val="9900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es-419" sz="1100">
                <a:solidFill>
                  <a:srgbClr val="6699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419" sz="11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s-419" sz="1100">
                <a:solidFill>
                  <a:srgbClr val="0077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s-419" sz="11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1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100">
                <a:solidFill>
                  <a:srgbClr val="9900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es-419" sz="1100">
                <a:solidFill>
                  <a:srgbClr val="6699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419" sz="11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s-419" sz="1100">
                <a:solidFill>
                  <a:srgbClr val="0077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col s12 m6</a:t>
            </a:r>
            <a:r>
              <a:rPr lang="es-419" sz="11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-419" sz="11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100">
                <a:solidFill>
                  <a:srgbClr val="9900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es-419" sz="1100">
                <a:solidFill>
                  <a:srgbClr val="6699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419" sz="11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s-419" sz="1100">
                <a:solidFill>
                  <a:srgbClr val="0077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card blue-grey darken-1</a:t>
            </a:r>
            <a:r>
              <a:rPr lang="es-419" sz="11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419" sz="11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100">
                <a:solidFill>
                  <a:srgbClr val="9900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es-419" sz="1100">
                <a:solidFill>
                  <a:srgbClr val="6699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419" sz="11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s-419" sz="1100">
                <a:solidFill>
                  <a:srgbClr val="0077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card-content white-text</a:t>
            </a:r>
            <a:r>
              <a:rPr lang="es-419" sz="11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s-419" sz="11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100">
                <a:solidFill>
                  <a:srgbClr val="9900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span </a:t>
            </a:r>
            <a:r>
              <a:rPr lang="es-419" sz="1100">
                <a:solidFill>
                  <a:srgbClr val="6699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419" sz="11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s-419" sz="1100">
                <a:solidFill>
                  <a:srgbClr val="0077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card-title</a:t>
            </a:r>
            <a:r>
              <a:rPr lang="es-419" sz="11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es-419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Card Title</a:t>
            </a:r>
            <a:r>
              <a:rPr lang="es-419" sz="11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-419" sz="1100">
                <a:solidFill>
                  <a:srgbClr val="9900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s-419" sz="11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s-419" sz="11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100">
                <a:solidFill>
                  <a:srgbClr val="9900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-419" sz="11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-419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 am a very simple card. I am good at containing small bits of information.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I am convenient because I require little markup to use effectively.</a:t>
            </a:r>
            <a:r>
              <a:rPr lang="es-419" sz="11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-419" sz="1100">
                <a:solidFill>
                  <a:srgbClr val="9900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-419" sz="11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419" sz="11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-419" sz="1100">
                <a:solidFill>
                  <a:srgbClr val="9900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-419" sz="11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419" sz="11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100">
                <a:solidFill>
                  <a:srgbClr val="9900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es-419" sz="1100">
                <a:solidFill>
                  <a:srgbClr val="6699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419" sz="11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s-419" sz="1100">
                <a:solidFill>
                  <a:srgbClr val="0077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card-action</a:t>
            </a:r>
            <a:r>
              <a:rPr lang="es-419" sz="11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s-419" sz="11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100">
                <a:solidFill>
                  <a:srgbClr val="9900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s-419" sz="1100">
                <a:solidFill>
                  <a:srgbClr val="6699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s-419" sz="11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s-419" sz="1100">
                <a:solidFill>
                  <a:srgbClr val="0077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s-419" sz="11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es-419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This is a link</a:t>
            </a:r>
            <a:r>
              <a:rPr lang="es-419" sz="11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-419" sz="1100">
                <a:solidFill>
                  <a:srgbClr val="9900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-419" sz="11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s-419" sz="11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100">
                <a:solidFill>
                  <a:srgbClr val="9900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s-419" sz="1100">
                <a:solidFill>
                  <a:srgbClr val="6699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s-419" sz="11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s-419" sz="1100">
                <a:solidFill>
                  <a:srgbClr val="0077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s-419" sz="11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es-419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This is a link</a:t>
            </a:r>
            <a:r>
              <a:rPr lang="es-419" sz="11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-419" sz="1100">
                <a:solidFill>
                  <a:srgbClr val="9900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-419" sz="11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419" sz="11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-419" sz="1100">
                <a:solidFill>
                  <a:srgbClr val="9900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-419" sz="11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-419" sz="11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-419" sz="1100">
                <a:solidFill>
                  <a:srgbClr val="9900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-419" sz="11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11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-419" sz="1100">
                <a:solidFill>
                  <a:srgbClr val="9900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-419" sz="11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s-419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1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-419" sz="1100">
                <a:solidFill>
                  <a:srgbClr val="9900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s-419" sz="1100">
                <a:solidFill>
                  <a:srgbClr val="9999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