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92" userDrawn="1">
          <p15:clr>
            <a:srgbClr val="A4A3A4"/>
          </p15:clr>
        </p15:guide>
        <p15:guide id="2" pos="6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183"/>
    <a:srgbClr val="777779"/>
    <a:srgbClr val="00A3E2"/>
    <a:srgbClr val="AC1E2E"/>
    <a:srgbClr val="00A2E2"/>
    <a:srgbClr val="E1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90" autoAdjust="0"/>
    <p:restoredTop sz="94660"/>
  </p:normalViewPr>
  <p:slideViewPr>
    <p:cSldViewPr snapToGrid="0">
      <p:cViewPr>
        <p:scale>
          <a:sx n="30" d="100"/>
          <a:sy n="30" d="100"/>
        </p:scale>
        <p:origin x="1390" y="-1661"/>
      </p:cViewPr>
      <p:guideLst>
        <p:guide orient="horz" pos="10392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8T05:14:50.3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92094-135B-42CD-ABD8-860E57114857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1341E-9B3B-433E-8C77-7E8A45775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71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0AFA-4B51-4DAE-9743-8676425197F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A045-E932-46D6-B69F-50142319A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0AFA-4B51-4DAE-9743-8676425197F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A045-E932-46D6-B69F-50142319A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7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0AFA-4B51-4DAE-9743-8676425197F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A045-E932-46D6-B69F-50142319A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0AFA-4B51-4DAE-9743-8676425197F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A045-E932-46D6-B69F-50142319A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0AFA-4B51-4DAE-9743-8676425197F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A045-E932-46D6-B69F-50142319A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7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0AFA-4B51-4DAE-9743-8676425197F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A045-E932-46D6-B69F-50142319A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2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0AFA-4B51-4DAE-9743-8676425197F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A045-E932-46D6-B69F-50142319A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3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0AFA-4B51-4DAE-9743-8676425197F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A045-E932-46D6-B69F-50142319A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6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0AFA-4B51-4DAE-9743-8676425197F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A045-E932-46D6-B69F-50142319A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0AFA-4B51-4DAE-9743-8676425197F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A045-E932-46D6-B69F-50142319A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9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0AFA-4B51-4DAE-9743-8676425197F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A045-E932-46D6-B69F-50142319A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A0AFA-4B51-4DAE-9743-8676425197F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2A045-E932-46D6-B69F-50142319A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1" Type="http://schemas.openxmlformats.org/officeDocument/2006/relationships/image" Target="../media/image8.pn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A2E70BB-0551-A343-8E54-572B1DCC7AEF}"/>
              </a:ext>
            </a:extLst>
          </p:cNvPr>
          <p:cNvSpPr/>
          <p:nvPr/>
        </p:nvSpPr>
        <p:spPr>
          <a:xfrm>
            <a:off x="787449" y="12922960"/>
            <a:ext cx="9657597" cy="43792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highmark&quot;">
            <a:extLst>
              <a:ext uri="{FF2B5EF4-FFF2-40B4-BE49-F238E27FC236}">
                <a16:creationId xmlns:a16="http://schemas.microsoft.com/office/drawing/2014/main" id="{9387B46D-48BE-45F1-8493-14970DF97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1529" y="1350652"/>
            <a:ext cx="4080656" cy="63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E1C754-71A2-42CB-A202-0ADACA474907}"/>
              </a:ext>
            </a:extLst>
          </p:cNvPr>
          <p:cNvSpPr txBox="1"/>
          <p:nvPr/>
        </p:nvSpPr>
        <p:spPr>
          <a:xfrm>
            <a:off x="673202" y="4251678"/>
            <a:ext cx="9798492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3200" b="1" dirty="0">
                <a:solidFill>
                  <a:srgbClr val="AC1E2E"/>
                </a:solidFill>
                <a:latin typeface="Helvetica" pitchFamily="2" charset="0"/>
              </a:rPr>
              <a:t>OBJECTIVES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v"/>
            </a:pPr>
            <a:r>
              <a:rPr lang="en-US" sz="2200" dirty="0">
                <a:latin typeface="Helvetica" pitchFamily="2" charset="0"/>
              </a:rPr>
              <a:t>Evaluate  the effectiveness of the True Performance (TP) Program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v"/>
            </a:pPr>
            <a:r>
              <a:rPr lang="en-US" sz="2200" dirty="0">
                <a:latin typeface="Helvetica" pitchFamily="2" charset="0"/>
              </a:rPr>
              <a:t>Analyze which quality metrics in the TP program lead to lower cost outcomes 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v"/>
            </a:pPr>
            <a:r>
              <a:rPr lang="en-US" sz="2200" dirty="0">
                <a:latin typeface="Helvetica" pitchFamily="2" charset="0"/>
              </a:rPr>
              <a:t>Investigate other value based reimbursement programs 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114C4D-93DD-4E02-89D4-470411B92F1E}"/>
              </a:ext>
            </a:extLst>
          </p:cNvPr>
          <p:cNvSpPr/>
          <p:nvPr/>
        </p:nvSpPr>
        <p:spPr>
          <a:xfrm>
            <a:off x="11451723" y="29991710"/>
            <a:ext cx="9798498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REFERENCES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1500" dirty="0" err="1">
                <a:solidFill>
                  <a:srgbClr val="777779"/>
                </a:solidFill>
                <a:latin typeface="Helvetica" pitchFamily="2" charset="0"/>
              </a:rPr>
              <a:t>Damberg</a:t>
            </a:r>
            <a:r>
              <a:rPr lang="en-US" sz="1500" dirty="0">
                <a:solidFill>
                  <a:srgbClr val="777779"/>
                </a:solidFill>
                <a:latin typeface="Helvetica" pitchFamily="2" charset="0"/>
              </a:rPr>
              <a:t>, Cheryl L, et al. “Measuring Success in Health Care Value-Based Purchasing Programs: Findings from an Environmental Scan, Literature Review, and Expert Panel Discussions.” Rand Health Quarterly, RAND Corporation, 30 Dec. 2014 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1500" dirty="0" err="1">
                <a:solidFill>
                  <a:srgbClr val="777779"/>
                </a:solidFill>
                <a:latin typeface="Helvetica" pitchFamily="2" charset="0"/>
              </a:rPr>
              <a:t>Eijkenaar</a:t>
            </a:r>
            <a:r>
              <a:rPr lang="en-US" sz="1500" dirty="0">
                <a:solidFill>
                  <a:srgbClr val="777779"/>
                </a:solidFill>
                <a:latin typeface="Helvetica" pitchFamily="2" charset="0"/>
              </a:rPr>
              <a:t>, Frank, Martin Emmert, Manfred </a:t>
            </a:r>
            <a:r>
              <a:rPr lang="en-US" sz="1500" dirty="0" err="1">
                <a:solidFill>
                  <a:srgbClr val="777779"/>
                </a:solidFill>
                <a:latin typeface="Helvetica" pitchFamily="2" charset="0"/>
              </a:rPr>
              <a:t>Scheppach</a:t>
            </a:r>
            <a:r>
              <a:rPr lang="en-US" sz="1500" dirty="0">
                <a:solidFill>
                  <a:srgbClr val="777779"/>
                </a:solidFill>
                <a:latin typeface="Helvetica" pitchFamily="2" charset="0"/>
              </a:rPr>
              <a:t>, and Oliver </a:t>
            </a:r>
            <a:r>
              <a:rPr lang="en-US" sz="1500" dirty="0" err="1">
                <a:solidFill>
                  <a:srgbClr val="777779"/>
                </a:solidFill>
                <a:latin typeface="Helvetica" pitchFamily="2" charset="0"/>
              </a:rPr>
              <a:t>Schöffski</a:t>
            </a:r>
            <a:r>
              <a:rPr lang="en-US" sz="1500" dirty="0">
                <a:solidFill>
                  <a:srgbClr val="777779"/>
                </a:solidFill>
                <a:latin typeface="Helvetica" pitchFamily="2" charset="0"/>
              </a:rPr>
              <a:t>. "Effects of pay for performance in health care: a systematic review of systematic reviews." Health policy 110, no. 2-3 (2013): 115-130.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1500" dirty="0">
                <a:solidFill>
                  <a:srgbClr val="777779"/>
                </a:solidFill>
                <a:latin typeface="Helvetica" pitchFamily="2" charset="0"/>
              </a:rPr>
              <a:t>Chee, </a:t>
            </a:r>
            <a:r>
              <a:rPr lang="en-US" sz="1500" dirty="0" err="1">
                <a:solidFill>
                  <a:srgbClr val="777779"/>
                </a:solidFill>
                <a:latin typeface="Helvetica" pitchFamily="2" charset="0"/>
              </a:rPr>
              <a:t>Tingyin</a:t>
            </a:r>
            <a:r>
              <a:rPr lang="en-US" sz="1500" dirty="0">
                <a:solidFill>
                  <a:srgbClr val="777779"/>
                </a:solidFill>
                <a:latin typeface="Helvetica" pitchFamily="2" charset="0"/>
              </a:rPr>
              <a:t> T, et al “Current State of Value-Based Purchasing Programs.” Circulation. U.S. National Library of Medicine, May 31, 2016.</a:t>
            </a:r>
            <a:endParaRPr lang="en-US" sz="1500" dirty="0">
              <a:solidFill>
                <a:srgbClr val="777779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6AC3FA-0F71-4D1D-8766-065555B8233C}"/>
              </a:ext>
            </a:extLst>
          </p:cNvPr>
          <p:cNvSpPr txBox="1"/>
          <p:nvPr/>
        </p:nvSpPr>
        <p:spPr>
          <a:xfrm>
            <a:off x="4878929" y="2766819"/>
            <a:ext cx="12187742" cy="97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err="1">
                <a:latin typeface="Helvetica" pitchFamily="2" charset="0"/>
              </a:rPr>
              <a:t>Manjiri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dirty="0" err="1">
                <a:latin typeface="Helvetica" pitchFamily="2" charset="0"/>
              </a:rPr>
              <a:t>Kshirsagar</a:t>
            </a:r>
            <a:r>
              <a:rPr lang="en-US" sz="2000" dirty="0">
                <a:latin typeface="Helvetica" pitchFamily="2" charset="0"/>
              </a:rPr>
              <a:t>, Jeremiah </a:t>
            </a:r>
            <a:r>
              <a:rPr lang="en-US" sz="2000" dirty="0" err="1">
                <a:latin typeface="Helvetica" pitchFamily="2" charset="0"/>
              </a:rPr>
              <a:t>Humes</a:t>
            </a:r>
            <a:r>
              <a:rPr lang="en-US" sz="2000" dirty="0">
                <a:latin typeface="Helvetica" pitchFamily="2" charset="0"/>
              </a:rPr>
              <a:t>, Jonathan Dyer, Moe Wolf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Helvetica" pitchFamily="2" charset="0"/>
              </a:rPr>
              <a:t>Faculty Advisor: </a:t>
            </a:r>
            <a:r>
              <a:rPr lang="en-US" sz="2000" dirty="0">
                <a:latin typeface="Helvetica" pitchFamily="2" charset="0"/>
              </a:rPr>
              <a:t>James F. Jordan 	</a:t>
            </a:r>
            <a:r>
              <a:rPr lang="en-US" sz="2000" b="1" dirty="0">
                <a:latin typeface="Helvetica" pitchFamily="2" charset="0"/>
              </a:rPr>
              <a:t>Client Liaison: </a:t>
            </a:r>
            <a:r>
              <a:rPr lang="en-US" sz="2000" dirty="0" err="1">
                <a:latin typeface="Helvetica" pitchFamily="2" charset="0"/>
              </a:rPr>
              <a:t>Irem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dirty="0" err="1">
                <a:latin typeface="Helvetica" pitchFamily="2" charset="0"/>
              </a:rPr>
              <a:t>Velibeyoglu</a:t>
            </a:r>
            <a:endParaRPr lang="en-US" sz="2000" b="1" dirty="0">
              <a:latin typeface="Helvetica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1D157D-2879-44C3-829E-323B3D28034B}"/>
              </a:ext>
            </a:extLst>
          </p:cNvPr>
          <p:cNvSpPr txBox="1"/>
          <p:nvPr/>
        </p:nvSpPr>
        <p:spPr>
          <a:xfrm>
            <a:off x="4878929" y="700749"/>
            <a:ext cx="121877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6400" b="1" dirty="0">
                <a:solidFill>
                  <a:srgbClr val="AC1E2E"/>
                </a:solidFill>
                <a:latin typeface="Helvetica" panose="020B0604020202020204" pitchFamily="34" charset="0"/>
                <a:cs typeface="Blackadder ITC" panose="020F0502020204030204" pitchFamily="34" charset="0"/>
              </a:rPr>
              <a:t>Analyzing Effectiveness of the True Performance Program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35CA1C4-CD39-4D43-B228-8DB0A00F9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43" y="994450"/>
            <a:ext cx="4014728" cy="135159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E99AFD-AA78-904E-9325-C4AAD2329BE7}"/>
              </a:ext>
            </a:extLst>
          </p:cNvPr>
          <p:cNvCxnSpPr/>
          <p:nvPr/>
        </p:nvCxnSpPr>
        <p:spPr>
          <a:xfrm flipV="1">
            <a:off x="671373" y="4138863"/>
            <a:ext cx="20602855" cy="0"/>
          </a:xfrm>
          <a:prstGeom prst="line">
            <a:avLst/>
          </a:prstGeom>
          <a:ln w="101600">
            <a:solidFill>
              <a:srgbClr val="AC1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8429E8-BD4B-5F4C-A103-5541B15A9E0B}"/>
              </a:ext>
            </a:extLst>
          </p:cNvPr>
          <p:cNvCxnSpPr>
            <a:cxnSpLocks/>
          </p:cNvCxnSpPr>
          <p:nvPr/>
        </p:nvCxnSpPr>
        <p:spPr>
          <a:xfrm>
            <a:off x="718205" y="6849128"/>
            <a:ext cx="9796083" cy="0"/>
          </a:xfrm>
          <a:prstGeom prst="line">
            <a:avLst/>
          </a:prstGeom>
          <a:ln w="57150">
            <a:solidFill>
              <a:srgbClr val="777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AC90A7-B695-9A42-8261-E652893BACC8}"/>
              </a:ext>
            </a:extLst>
          </p:cNvPr>
          <p:cNvCxnSpPr>
            <a:cxnSpLocks/>
          </p:cNvCxnSpPr>
          <p:nvPr/>
        </p:nvCxnSpPr>
        <p:spPr>
          <a:xfrm>
            <a:off x="778506" y="19298268"/>
            <a:ext cx="9796083" cy="0"/>
          </a:xfrm>
          <a:prstGeom prst="line">
            <a:avLst/>
          </a:prstGeom>
          <a:ln w="57150">
            <a:solidFill>
              <a:srgbClr val="777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F9930D-F306-954C-A4AB-1E71C2EF8E85}"/>
              </a:ext>
            </a:extLst>
          </p:cNvPr>
          <p:cNvCxnSpPr>
            <a:cxnSpLocks/>
          </p:cNvCxnSpPr>
          <p:nvPr/>
        </p:nvCxnSpPr>
        <p:spPr>
          <a:xfrm flipV="1">
            <a:off x="11378824" y="21269715"/>
            <a:ext cx="9796101" cy="34777"/>
          </a:xfrm>
          <a:prstGeom prst="line">
            <a:avLst/>
          </a:prstGeom>
          <a:ln w="57150">
            <a:solidFill>
              <a:srgbClr val="777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FAC32E1-A9B9-F14F-B17F-E7DEDB0F6EF4}"/>
              </a:ext>
            </a:extLst>
          </p:cNvPr>
          <p:cNvCxnSpPr>
            <a:cxnSpLocks/>
          </p:cNvCxnSpPr>
          <p:nvPr/>
        </p:nvCxnSpPr>
        <p:spPr>
          <a:xfrm>
            <a:off x="11476927" y="30063113"/>
            <a:ext cx="9796101" cy="0"/>
          </a:xfrm>
          <a:prstGeom prst="line">
            <a:avLst/>
          </a:prstGeom>
          <a:ln w="57150">
            <a:solidFill>
              <a:srgbClr val="777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0ED7A8-3C30-6F4D-B3C5-24D62B5288C0}"/>
              </a:ext>
            </a:extLst>
          </p:cNvPr>
          <p:cNvSpPr txBox="1"/>
          <p:nvPr/>
        </p:nvSpPr>
        <p:spPr>
          <a:xfrm>
            <a:off x="671373" y="6857016"/>
            <a:ext cx="9798498" cy="397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3200" b="1" dirty="0">
                <a:solidFill>
                  <a:srgbClr val="AC1E2E"/>
                </a:solidFill>
                <a:latin typeface="Helvetica" pitchFamily="2" charset="0"/>
              </a:rPr>
              <a:t>BACKGROUND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2200" dirty="0">
                <a:latin typeface="Helvetica" pitchFamily="2" charset="0"/>
              </a:rPr>
              <a:t>In June 2017, Highmark Inc. launched a value-based reimbursement program called the True Performance (TP) Program for Primary Care Physicians (PCP). The TP program is a pay-for-performance program in which providers get reimbursed based on certain performance measures. The program intends to reduce operational complexity and offer the potential for a significant financial value-based incentive. The aim of the program is based on IHI’s (Institute for Healthcare Improvement) “Triple Aim for Healthcare Improvement shown below:</a:t>
            </a:r>
            <a:endParaRPr lang="en-US" sz="2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9AB586-128D-9445-B695-B0CDDD71AF75}"/>
              </a:ext>
            </a:extLst>
          </p:cNvPr>
          <p:cNvSpPr txBox="1"/>
          <p:nvPr/>
        </p:nvSpPr>
        <p:spPr>
          <a:xfrm>
            <a:off x="11451723" y="21555082"/>
            <a:ext cx="9796098" cy="8228086"/>
          </a:xfrm>
          <a:prstGeom prst="rect">
            <a:avLst/>
          </a:prstGeom>
          <a:solidFill>
            <a:srgbClr val="AC1E2E"/>
          </a:solidFill>
          <a:ln>
            <a:solidFill>
              <a:srgbClr val="AC1E2E"/>
            </a:solidFill>
          </a:ln>
        </p:spPr>
        <p:txBody>
          <a:bodyPr wrap="square" lIns="365760" tIns="0" rIns="365760" bIns="91440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  <a:latin typeface="Helvetica" pitchFamily="2" charset="0"/>
              </a:rPr>
              <a:t>RECOMMENDATIONS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sz="2200" b="1" i="1" dirty="0">
                <a:solidFill>
                  <a:schemeClr val="bg1"/>
                </a:solidFill>
                <a:latin typeface="Helvetica" pitchFamily="2" charset="0"/>
              </a:rPr>
              <a:t>Quality Metrics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Wingdings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Collect more data over time to enable better time-series analysis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Wingdings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Eliminate metrics that are highly correlated since they do not add value and would also help reduce physician fatigue with data entry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endParaRPr lang="en-US" sz="800" i="1" dirty="0">
              <a:solidFill>
                <a:schemeClr val="bg1"/>
              </a:solidFill>
              <a:latin typeface="Helvetica" pitchFamily="2" charset="0"/>
            </a:endParaRP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sz="2200" b="1" i="1" dirty="0">
                <a:solidFill>
                  <a:schemeClr val="bg1"/>
                </a:solidFill>
                <a:latin typeface="Helvetica" pitchFamily="2" charset="0"/>
              </a:rPr>
              <a:t>Program-Specific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Wingdings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Give more comprehensive and comprehensible feedback to the physicians on a regular basis, in order to inform physicians where they have improved and where they need to make improvements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Wingdings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Structure incentives based on behavioral economics</a:t>
            </a:r>
            <a:r>
              <a:rPr lang="en-US" sz="2200" baseline="30000" dirty="0">
                <a:solidFill>
                  <a:schemeClr val="bg1"/>
                </a:solidFill>
                <a:latin typeface="Helvetica" pitchFamily="2" charset="0"/>
              </a:rPr>
              <a:t>3</a:t>
            </a:r>
            <a:endParaRPr lang="en-US" sz="2200" i="1" dirty="0">
              <a:solidFill>
                <a:schemeClr val="bg1"/>
              </a:solidFill>
              <a:latin typeface="Helvetica" pitchFamily="2" charset="0"/>
            </a:endParaRPr>
          </a:p>
          <a:p>
            <a:pPr>
              <a:lnSpc>
                <a:spcPct val="125000"/>
              </a:lnSpc>
              <a:spcAft>
                <a:spcPts val="600"/>
              </a:spcAft>
            </a:pPr>
            <a:endParaRPr lang="en-US" sz="800" b="1" i="1" dirty="0">
              <a:solidFill>
                <a:schemeClr val="bg1"/>
              </a:solidFill>
              <a:latin typeface="Helvetica" pitchFamily="2" charset="0"/>
            </a:endParaRP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sz="2200" b="1" i="1" dirty="0">
                <a:solidFill>
                  <a:schemeClr val="bg1"/>
                </a:solidFill>
                <a:latin typeface="Helvetica" pitchFamily="2" charset="0"/>
              </a:rPr>
              <a:t>Evaluation of the Program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Wingdings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Measure outcomes related to health and patient experience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Wingdings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Assess the causal effect of the program using a control group 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Wingdings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Gather patient-level data in order to understand how the program is affecting patients, not just providers and payor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E775BE-CFF2-024D-8C30-252AE230EFC9}"/>
              </a:ext>
            </a:extLst>
          </p:cNvPr>
          <p:cNvSpPr txBox="1"/>
          <p:nvPr/>
        </p:nvSpPr>
        <p:spPr>
          <a:xfrm>
            <a:off x="11478127" y="4354293"/>
            <a:ext cx="9796099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14000"/>
              </a:lnSpc>
              <a:spcAft>
                <a:spcPts val="600"/>
              </a:spcAft>
            </a:pPr>
            <a:r>
              <a:rPr lang="en-US" sz="2400" b="1" dirty="0">
                <a:latin typeface="Helvetica" pitchFamily="2" charset="0"/>
              </a:rPr>
              <a:t>Program Features</a:t>
            </a:r>
            <a:r>
              <a:rPr lang="en-US" sz="2400" dirty="0">
                <a:latin typeface="Helvetica" pitchFamily="2" charset="0"/>
              </a:rPr>
              <a:t>: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C9036A8-D0CD-7B47-B8A1-C0D6D51D3FE5}"/>
              </a:ext>
            </a:extLst>
          </p:cNvPr>
          <p:cNvGrpSpPr/>
          <p:nvPr/>
        </p:nvGrpSpPr>
        <p:grpSpPr>
          <a:xfrm>
            <a:off x="2146733" y="10789352"/>
            <a:ext cx="7188165" cy="2109417"/>
            <a:chOff x="2716448" y="3301943"/>
            <a:chExt cx="7188165" cy="2031383"/>
          </a:xfrm>
        </p:grpSpPr>
        <p:pic>
          <p:nvPicPr>
            <p:cNvPr id="35" name="Graphic 34" descr="Venn diagram">
              <a:extLst>
                <a:ext uri="{FF2B5EF4-FFF2-40B4-BE49-F238E27FC236}">
                  <a16:creationId xmlns:a16="http://schemas.microsoft.com/office/drawing/2014/main" id="{A8F2E0C6-698B-904B-BB22-B5D02765E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24522" y="3449386"/>
              <a:ext cx="1883940" cy="188394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943D4E8-5D60-B842-8848-C94EDE679E27}"/>
                </a:ext>
              </a:extLst>
            </p:cNvPr>
            <p:cNvSpPr txBox="1"/>
            <p:nvPr/>
          </p:nvSpPr>
          <p:spPr>
            <a:xfrm>
              <a:off x="4404176" y="3301943"/>
              <a:ext cx="3157522" cy="385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Garamond" panose="02020404030301010803" pitchFamily="18" charset="0"/>
                </a:rPr>
                <a:t>Improve Experience of Care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945A8A-2EBF-EB43-B87A-64F252D8906A}"/>
                </a:ext>
              </a:extLst>
            </p:cNvPr>
            <p:cNvSpPr txBox="1"/>
            <p:nvPr/>
          </p:nvSpPr>
          <p:spPr>
            <a:xfrm>
              <a:off x="2716448" y="4237494"/>
              <a:ext cx="2466108" cy="681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Garamond" panose="02020404030301010803" pitchFamily="18" charset="0"/>
                </a:rPr>
                <a:t>Improving Health of Population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2FA80F4-90BD-3D43-A137-A64F3C8358FA}"/>
                </a:ext>
              </a:extLst>
            </p:cNvPr>
            <p:cNvSpPr txBox="1"/>
            <p:nvPr/>
          </p:nvSpPr>
          <p:spPr>
            <a:xfrm>
              <a:off x="6737743" y="4237494"/>
              <a:ext cx="3166870" cy="681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Garamond" panose="02020404030301010803" pitchFamily="18" charset="0"/>
                </a:rPr>
                <a:t>Reducing Per Capita Cost of Healthcare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A387D36-24CC-7744-9B3D-4AC30FE22FDC}"/>
              </a:ext>
            </a:extLst>
          </p:cNvPr>
          <p:cNvSpPr/>
          <p:nvPr/>
        </p:nvSpPr>
        <p:spPr>
          <a:xfrm>
            <a:off x="787449" y="17461189"/>
            <a:ext cx="9657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632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1 </a:t>
            </a:r>
            <a:r>
              <a:rPr lang="en-US" dirty="0">
                <a:solidFill>
                  <a:srgbClr val="2632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structure of the TP program.  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708F613-59CA-5242-93FC-F862C5A2B322}"/>
              </a:ext>
            </a:extLst>
          </p:cNvPr>
          <p:cNvGrpSpPr/>
          <p:nvPr/>
        </p:nvGrpSpPr>
        <p:grpSpPr>
          <a:xfrm>
            <a:off x="981744" y="13035774"/>
            <a:ext cx="9269007" cy="4242265"/>
            <a:chOff x="677311" y="2228907"/>
            <a:chExt cx="9413070" cy="424226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9531733-82E1-B549-978A-0911682CAA2E}"/>
                </a:ext>
              </a:extLst>
            </p:cNvPr>
            <p:cNvSpPr txBox="1"/>
            <p:nvPr/>
          </p:nvSpPr>
          <p:spPr>
            <a:xfrm>
              <a:off x="7791695" y="4393502"/>
              <a:ext cx="17907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Strong Medicare STARS ratings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83B6622-CDEF-1A4D-9CDA-2DCE98CFB009}"/>
                </a:ext>
              </a:extLst>
            </p:cNvPr>
            <p:cNvSpPr txBox="1"/>
            <p:nvPr/>
          </p:nvSpPr>
          <p:spPr>
            <a:xfrm>
              <a:off x="4662705" y="2228907"/>
              <a:ext cx="265061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Garamond" panose="02020404030301010803" pitchFamily="18" charset="0"/>
                </a:rPr>
                <a:t>Reimbursement Opportunities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0B0F95-F43E-6549-A039-7CF73FB236C7}"/>
                </a:ext>
              </a:extLst>
            </p:cNvPr>
            <p:cNvSpPr txBox="1"/>
            <p:nvPr/>
          </p:nvSpPr>
          <p:spPr>
            <a:xfrm>
              <a:off x="3295078" y="3376477"/>
              <a:ext cx="1790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Care Coordination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6E145C9-4B2B-4046-935D-424905A95EC9}"/>
                </a:ext>
              </a:extLst>
            </p:cNvPr>
            <p:cNvSpPr txBox="1"/>
            <p:nvPr/>
          </p:nvSpPr>
          <p:spPr>
            <a:xfrm>
              <a:off x="5270418" y="3392135"/>
              <a:ext cx="147932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Lump Sum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EB5537F-67AB-1C4A-BFBB-E954BBDAA7D2}"/>
                </a:ext>
              </a:extLst>
            </p:cNvPr>
            <p:cNvCxnSpPr>
              <a:cxnSpLocks/>
              <a:stCxn id="42" idx="2"/>
              <a:endCxn id="43" idx="0"/>
            </p:cNvCxnSpPr>
            <p:nvPr/>
          </p:nvCxnSpPr>
          <p:spPr>
            <a:xfrm flipH="1">
              <a:off x="4190428" y="2567461"/>
              <a:ext cx="1797585" cy="80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C4ED70A-7572-9D4A-9286-2B9B7F93556F}"/>
                </a:ext>
              </a:extLst>
            </p:cNvPr>
            <p:cNvCxnSpPr>
              <a:cxnSpLocks/>
              <a:stCxn id="42" idx="2"/>
              <a:endCxn id="44" idx="0"/>
            </p:cNvCxnSpPr>
            <p:nvPr/>
          </p:nvCxnSpPr>
          <p:spPr>
            <a:xfrm>
              <a:off x="5988013" y="2567461"/>
              <a:ext cx="22066" cy="82467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07E75AD-F3AB-9A43-BC36-6983B04B4FCD}"/>
                </a:ext>
              </a:extLst>
            </p:cNvPr>
            <p:cNvSpPr txBox="1"/>
            <p:nvPr/>
          </p:nvSpPr>
          <p:spPr>
            <a:xfrm>
              <a:off x="6863290" y="3392135"/>
              <a:ext cx="1706099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Additional Incentives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7938224-909E-E641-B730-D077FAB3CED0}"/>
                </a:ext>
              </a:extLst>
            </p:cNvPr>
            <p:cNvCxnSpPr>
              <a:cxnSpLocks/>
              <a:stCxn id="42" idx="2"/>
              <a:endCxn id="47" idx="0"/>
            </p:cNvCxnSpPr>
            <p:nvPr/>
          </p:nvCxnSpPr>
          <p:spPr>
            <a:xfrm>
              <a:off x="5988013" y="2567461"/>
              <a:ext cx="1728326" cy="82467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B497DFC-947A-AF40-8DA6-60412249AC77}"/>
                </a:ext>
              </a:extLst>
            </p:cNvPr>
            <p:cNvSpPr txBox="1"/>
            <p:nvPr/>
          </p:nvSpPr>
          <p:spPr>
            <a:xfrm>
              <a:off x="3295078" y="4461165"/>
              <a:ext cx="1790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Quality 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1AD3D81-D50D-E84D-A7B8-D6E8FE825EDC}"/>
                </a:ext>
              </a:extLst>
            </p:cNvPr>
            <p:cNvCxnSpPr>
              <a:cxnSpLocks/>
              <a:stCxn id="43" idx="2"/>
              <a:endCxn id="49" idx="0"/>
            </p:cNvCxnSpPr>
            <p:nvPr/>
          </p:nvCxnSpPr>
          <p:spPr>
            <a:xfrm>
              <a:off x="4190428" y="3715031"/>
              <a:ext cx="0" cy="74613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783F785-7AA4-C044-B406-2EAFBDED9820}"/>
                </a:ext>
              </a:extLst>
            </p:cNvPr>
            <p:cNvSpPr txBox="1"/>
            <p:nvPr/>
          </p:nvSpPr>
          <p:spPr>
            <a:xfrm>
              <a:off x="677311" y="4441520"/>
              <a:ext cx="242089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>
                  <a:latin typeface="Garamond" panose="02020404030301010803" pitchFamily="18" charset="0"/>
                </a:rPr>
                <a:t>Performance Measurement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09D6CD7-0121-FB4C-BFF6-E3F1E1B830C9}"/>
                </a:ext>
              </a:extLst>
            </p:cNvPr>
            <p:cNvSpPr txBox="1"/>
            <p:nvPr/>
          </p:nvSpPr>
          <p:spPr>
            <a:xfrm>
              <a:off x="5543268" y="4466788"/>
              <a:ext cx="1064649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Cost &amp; Utilization 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176812E-5037-CC44-946C-558C0F41388E}"/>
                </a:ext>
              </a:extLst>
            </p:cNvPr>
            <p:cNvCxnSpPr>
              <a:cxnSpLocks/>
              <a:stCxn id="44" idx="2"/>
              <a:endCxn id="52" idx="0"/>
            </p:cNvCxnSpPr>
            <p:nvPr/>
          </p:nvCxnSpPr>
          <p:spPr>
            <a:xfrm>
              <a:off x="6010079" y="3730689"/>
              <a:ext cx="65515" cy="73609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525AA1C-9D2D-354A-AB47-0EBD342CE655}"/>
                </a:ext>
              </a:extLst>
            </p:cNvPr>
            <p:cNvSpPr txBox="1"/>
            <p:nvPr/>
          </p:nvSpPr>
          <p:spPr>
            <a:xfrm>
              <a:off x="6476888" y="4439669"/>
              <a:ext cx="127103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Referral Management 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792F76F-3B7B-E144-B0A4-69C4BC2D45C6}"/>
                </a:ext>
              </a:extLst>
            </p:cNvPr>
            <p:cNvSpPr txBox="1"/>
            <p:nvPr/>
          </p:nvSpPr>
          <p:spPr>
            <a:xfrm>
              <a:off x="4598169" y="4461164"/>
              <a:ext cx="8129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Quality 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842F7768-DEA9-9340-A6FA-36695FB8255B}"/>
                </a:ext>
              </a:extLst>
            </p:cNvPr>
            <p:cNvCxnSpPr>
              <a:cxnSpLocks/>
              <a:stCxn id="44" idx="2"/>
              <a:endCxn id="55" idx="0"/>
            </p:cNvCxnSpPr>
            <p:nvPr/>
          </p:nvCxnSpPr>
          <p:spPr>
            <a:xfrm flipH="1">
              <a:off x="5004626" y="3730689"/>
              <a:ext cx="1005453" cy="730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63D1776-E38E-9D4F-91D2-879469D2A903}"/>
                </a:ext>
              </a:extLst>
            </p:cNvPr>
            <p:cNvCxnSpPr>
              <a:cxnSpLocks/>
              <a:stCxn id="44" idx="2"/>
              <a:endCxn id="54" idx="0"/>
            </p:cNvCxnSpPr>
            <p:nvPr/>
          </p:nvCxnSpPr>
          <p:spPr>
            <a:xfrm>
              <a:off x="6010079" y="3730689"/>
              <a:ext cx="1102326" cy="7089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44B42AB-8537-BE4D-AD31-494CAFD9E6B1}"/>
                </a:ext>
              </a:extLst>
            </p:cNvPr>
            <p:cNvCxnSpPr>
              <a:cxnSpLocks/>
              <a:stCxn id="47" idx="2"/>
              <a:endCxn id="41" idx="0"/>
            </p:cNvCxnSpPr>
            <p:nvPr/>
          </p:nvCxnSpPr>
          <p:spPr>
            <a:xfrm>
              <a:off x="7716339" y="3976910"/>
              <a:ext cx="970705" cy="4165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FF80E20-E645-B545-8A46-0BF7C23133C2}"/>
                </a:ext>
              </a:extLst>
            </p:cNvPr>
            <p:cNvSpPr txBox="1"/>
            <p:nvPr/>
          </p:nvSpPr>
          <p:spPr>
            <a:xfrm>
              <a:off x="1683077" y="5733112"/>
              <a:ext cx="134830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>
                  <a:latin typeface="Garamond" panose="02020404030301010803" pitchFamily="18" charset="0"/>
                </a:rPr>
                <a:t>Indicators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DBABCC6-CFE1-4340-895E-AD64B3B4CD0A}"/>
                </a:ext>
              </a:extLst>
            </p:cNvPr>
            <p:cNvSpPr txBox="1"/>
            <p:nvPr/>
          </p:nvSpPr>
          <p:spPr>
            <a:xfrm>
              <a:off x="3742188" y="5760118"/>
              <a:ext cx="89647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QA Score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060F3F7-5C96-1045-9D5E-ED5AD51D2E3A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>
              <a:off x="4190427" y="4867707"/>
              <a:ext cx="0" cy="8924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107E9DE-2512-944E-BC62-A787F19D4E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1016" y="4892214"/>
              <a:ext cx="642316" cy="8511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EAA24D9-8654-094E-8AEC-313762A9EA1D}"/>
                </a:ext>
              </a:extLst>
            </p:cNvPr>
            <p:cNvSpPr txBox="1"/>
            <p:nvPr/>
          </p:nvSpPr>
          <p:spPr>
            <a:xfrm>
              <a:off x="4645708" y="5635661"/>
              <a:ext cx="115036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Total Cost PMPM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7B983F6-409D-C647-83DD-DCA5534BC2E4}"/>
                </a:ext>
              </a:extLst>
            </p:cNvPr>
            <p:cNvSpPr txBox="1"/>
            <p:nvPr/>
          </p:nvSpPr>
          <p:spPr>
            <a:xfrm>
              <a:off x="7716339" y="5652396"/>
              <a:ext cx="115036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Care Alignment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CBEC148-AEC5-444C-BFFF-4D34559F2E0C}"/>
                </a:ext>
              </a:extLst>
            </p:cNvPr>
            <p:cNvSpPr txBox="1"/>
            <p:nvPr/>
          </p:nvSpPr>
          <p:spPr>
            <a:xfrm>
              <a:off x="5545580" y="5652396"/>
              <a:ext cx="115036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ED Utilization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D627E1E-45F5-BD4D-833C-C0D3D0E42E51}"/>
                </a:ext>
              </a:extLst>
            </p:cNvPr>
            <p:cNvSpPr txBox="1"/>
            <p:nvPr/>
          </p:nvSpPr>
          <p:spPr>
            <a:xfrm>
              <a:off x="6492660" y="5657935"/>
              <a:ext cx="115036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Generic Prescribing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3D18020-1541-3147-BE16-A434654C7845}"/>
                </a:ext>
              </a:extLst>
            </p:cNvPr>
            <p:cNvCxnSpPr>
              <a:cxnSpLocks/>
              <a:endCxn id="63" idx="0"/>
            </p:cNvCxnSpPr>
            <p:nvPr/>
          </p:nvCxnSpPr>
          <p:spPr>
            <a:xfrm flipH="1">
              <a:off x="5220887" y="5050886"/>
              <a:ext cx="854706" cy="5847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FACE05D-6DA1-A44B-A456-65854AFCABD1}"/>
                </a:ext>
              </a:extLst>
            </p:cNvPr>
            <p:cNvCxnSpPr>
              <a:cxnSpLocks/>
            </p:cNvCxnSpPr>
            <p:nvPr/>
          </p:nvCxnSpPr>
          <p:spPr>
            <a:xfrm>
              <a:off x="6075593" y="5050886"/>
              <a:ext cx="874936" cy="57439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5EFA8BF4-E76E-DF4E-804E-E56C75D21328}"/>
                </a:ext>
              </a:extLst>
            </p:cNvPr>
            <p:cNvCxnSpPr>
              <a:cxnSpLocks/>
              <a:stCxn id="52" idx="2"/>
              <a:endCxn id="65" idx="0"/>
            </p:cNvCxnSpPr>
            <p:nvPr/>
          </p:nvCxnSpPr>
          <p:spPr>
            <a:xfrm>
              <a:off x="6075593" y="5051563"/>
              <a:ext cx="45166" cy="6008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F171470-D6B1-C140-9E9E-33EE31ADC355}"/>
                </a:ext>
              </a:extLst>
            </p:cNvPr>
            <p:cNvSpPr txBox="1"/>
            <p:nvPr/>
          </p:nvSpPr>
          <p:spPr>
            <a:xfrm>
              <a:off x="8940019" y="5652396"/>
              <a:ext cx="115036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STARS Ratings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BA4171E-7422-DF4C-A91D-F371D5AE7C35}"/>
                </a:ext>
              </a:extLst>
            </p:cNvPr>
            <p:cNvCxnSpPr>
              <a:cxnSpLocks/>
              <a:stCxn id="54" idx="2"/>
              <a:endCxn id="64" idx="0"/>
            </p:cNvCxnSpPr>
            <p:nvPr/>
          </p:nvCxnSpPr>
          <p:spPr>
            <a:xfrm>
              <a:off x="7112404" y="5024444"/>
              <a:ext cx="1179116" cy="6279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1DA8843-FD09-E842-8D74-FC1C1CDD0086}"/>
                </a:ext>
              </a:extLst>
            </p:cNvPr>
            <p:cNvCxnSpPr>
              <a:cxnSpLocks/>
            </p:cNvCxnSpPr>
            <p:nvPr/>
          </p:nvCxnSpPr>
          <p:spPr>
            <a:xfrm>
              <a:off x="8629061" y="4990008"/>
              <a:ext cx="787082" cy="6162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D75AA11-BBBC-BB44-8537-F5BCDC2E0426}"/>
                    </a:ext>
                  </a:extLst>
                </p14:cNvPr>
                <p14:cNvContentPartPr/>
                <p14:nvPr/>
              </p14:nvContentPartPr>
              <p14:xfrm>
                <a:off x="3009763" y="2927991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3293C33-33A7-4195-8C1E-DC3E0A84DCB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00763" y="29189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2CEB87F-4D0B-D34A-9D98-7550626E68F9}"/>
                </a:ext>
              </a:extLst>
            </p:cNvPr>
            <p:cNvSpPr txBox="1"/>
            <p:nvPr/>
          </p:nvSpPr>
          <p:spPr>
            <a:xfrm>
              <a:off x="689544" y="3364243"/>
              <a:ext cx="242089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>
                  <a:latin typeface="Garamond" panose="02020404030301010803" pitchFamily="18" charset="0"/>
                </a:rPr>
                <a:t>Reimbursement Type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69EEBC8-292D-FD46-99D0-AB38858BBF30}"/>
                </a:ext>
              </a:extLst>
            </p:cNvPr>
            <p:cNvCxnSpPr>
              <a:cxnSpLocks/>
            </p:cNvCxnSpPr>
            <p:nvPr/>
          </p:nvCxnSpPr>
          <p:spPr>
            <a:xfrm>
              <a:off x="3357691" y="2701636"/>
              <a:ext cx="14667" cy="376953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2FDC30F-B30F-CE4E-B946-BBCEF3A1A4F5}"/>
              </a:ext>
            </a:extLst>
          </p:cNvPr>
          <p:cNvSpPr txBox="1"/>
          <p:nvPr/>
        </p:nvSpPr>
        <p:spPr>
          <a:xfrm>
            <a:off x="745026" y="17921359"/>
            <a:ext cx="9796082" cy="1231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200" dirty="0">
                <a:latin typeface="Helvetica" pitchFamily="2" charset="0"/>
              </a:rPr>
              <a:t>This project focuses specifically on the quality component of the program. The QA score in turn is computed using around 30 quality metrics specific to each age-based population (senior, adult, pediatric).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E3E23BD-99D1-7043-BF74-95477B81B8F6}"/>
              </a:ext>
            </a:extLst>
          </p:cNvPr>
          <p:cNvSpPr txBox="1"/>
          <p:nvPr/>
        </p:nvSpPr>
        <p:spPr>
          <a:xfrm>
            <a:off x="769477" y="19361072"/>
            <a:ext cx="9798498" cy="2432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3200" b="1" dirty="0">
                <a:solidFill>
                  <a:srgbClr val="AC1E2E"/>
                </a:solidFill>
                <a:latin typeface="Helvetica" pitchFamily="2" charset="0"/>
              </a:rPr>
              <a:t>METHODS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2200" dirty="0">
                <a:latin typeface="Helvetica" pitchFamily="2" charset="0"/>
              </a:rPr>
              <a:t>Based on a framework created by RAND</a:t>
            </a:r>
            <a:r>
              <a:rPr lang="en-US" sz="2200" baseline="30000" dirty="0">
                <a:latin typeface="Helvetica" pitchFamily="2" charset="0"/>
              </a:rPr>
              <a:t>1 </a:t>
            </a:r>
            <a:r>
              <a:rPr lang="en-US" sz="2200" dirty="0">
                <a:latin typeface="Helvetica" pitchFamily="2" charset="0"/>
              </a:rPr>
              <a:t>we conducted the evaluation using three approaches:</a:t>
            </a:r>
            <a:br>
              <a:rPr lang="en-US" sz="2200" dirty="0">
                <a:latin typeface="Helvetica" pitchFamily="2" charset="0"/>
              </a:rPr>
            </a:br>
            <a:r>
              <a:rPr lang="en-US" sz="2200" b="1" dirty="0">
                <a:latin typeface="Helvetica" pitchFamily="2" charset="0"/>
              </a:rPr>
              <a:t>Environmental Scan: </a:t>
            </a:r>
            <a:r>
              <a:rPr lang="en-US" sz="2200" dirty="0">
                <a:latin typeface="Helvetica" pitchFamily="2" charset="0"/>
              </a:rPr>
              <a:t>Reviewed other Value Based Reimbursement (VBR) programs to evaluate the state of VBR in the United States</a:t>
            </a:r>
            <a:endParaRPr lang="en-US" sz="2200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98F4DF97-889A-224F-9240-E90E185AB2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02170" y="21748013"/>
            <a:ext cx="5242876" cy="51919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777779"/>
            </a:solidFill>
          </a:ln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59249727-D009-974E-BFA8-1F2DB2C69CD5}"/>
              </a:ext>
            </a:extLst>
          </p:cNvPr>
          <p:cNvSpPr/>
          <p:nvPr/>
        </p:nvSpPr>
        <p:spPr>
          <a:xfrm>
            <a:off x="787489" y="21748013"/>
            <a:ext cx="4300974" cy="5938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2200" b="1" dirty="0">
                <a:latin typeface="Helvetica" pitchFamily="2" charset="0"/>
              </a:rPr>
              <a:t>Stakeholder Perspectives: </a:t>
            </a:r>
            <a:r>
              <a:rPr lang="en-US" sz="2200" dirty="0">
                <a:latin typeface="Helvetica" pitchFamily="2" charset="0"/>
              </a:rPr>
              <a:t>Conducted 2 physician interviews and spoke to subject matter experts in the area of quality metrics and payment reform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2200" b="1" dirty="0">
                <a:latin typeface="Helvetica" pitchFamily="2" charset="0"/>
              </a:rPr>
              <a:t>Program Features: </a:t>
            </a:r>
            <a:r>
              <a:rPr lang="en-US" sz="2200" dirty="0">
                <a:latin typeface="Helvetica" pitchFamily="2" charset="0"/>
              </a:rPr>
              <a:t>Performed regressions to estimate which quality metrics have a statistically significant association with per member per month cost (PMPM score), Emergency Department Utilization (ED score) and readmission (RDM score). </a:t>
            </a:r>
            <a:endParaRPr lang="en-US" sz="22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C867ECE-2725-9D4E-8634-C74E008C5232}"/>
              </a:ext>
            </a:extLst>
          </p:cNvPr>
          <p:cNvSpPr/>
          <p:nvPr/>
        </p:nvSpPr>
        <p:spPr>
          <a:xfrm>
            <a:off x="5202168" y="27042042"/>
            <a:ext cx="52428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632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2 </a:t>
            </a:r>
            <a:r>
              <a:rPr lang="en-US" dirty="0">
                <a:solidFill>
                  <a:srgbClr val="2632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>
                <a:latin typeface="Helvetica" pitchFamily="2" charset="0"/>
              </a:rPr>
              <a:t>teps in the quantitative analysis.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C13A5A60-CAD8-5848-8776-06B2045E9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012867"/>
              </p:ext>
            </p:extLst>
          </p:nvPr>
        </p:nvGraphicFramePr>
        <p:xfrm>
          <a:off x="11478126" y="10629528"/>
          <a:ext cx="9743622" cy="4206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47874">
                  <a:extLst>
                    <a:ext uri="{9D8B030D-6E8A-4147-A177-3AD203B41FA5}">
                      <a16:colId xmlns:a16="http://schemas.microsoft.com/office/drawing/2014/main" val="109275317"/>
                    </a:ext>
                  </a:extLst>
                </a:gridCol>
                <a:gridCol w="3247874">
                  <a:extLst>
                    <a:ext uri="{9D8B030D-6E8A-4147-A177-3AD203B41FA5}">
                      <a16:colId xmlns:a16="http://schemas.microsoft.com/office/drawing/2014/main" val="201832244"/>
                    </a:ext>
                  </a:extLst>
                </a:gridCol>
                <a:gridCol w="3247874">
                  <a:extLst>
                    <a:ext uri="{9D8B030D-6E8A-4147-A177-3AD203B41FA5}">
                      <a16:colId xmlns:a16="http://schemas.microsoft.com/office/drawing/2014/main" val="3911947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Helvetica" pitchFamily="2" charset="0"/>
                        </a:rPr>
                        <a:t>PMPM Cost</a:t>
                      </a:r>
                      <a:endParaRPr lang="en-US" sz="2400" dirty="0">
                        <a:latin typeface="Helvetica" pitchFamily="2" charset="0"/>
                        <a:ea typeface="Arial" panose="020B0604020202020204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effectLst/>
                          <a:latin typeface="Helvetica" pitchFamily="2" charset="0"/>
                        </a:rPr>
                        <a:t>ED Score</a:t>
                      </a: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effectLst/>
                          <a:latin typeface="Helvetica" pitchFamily="2" charset="0"/>
                        </a:rPr>
                        <a:t>RDM Score</a:t>
                      </a: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69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Helvetica" pitchFamily="2" charset="0"/>
                        </a:rPr>
                        <a:t>Avoidance of Antibiotic treatment in Adults With Acute Bronchitis </a:t>
                      </a:r>
                      <a:endParaRPr lang="en-US" sz="1800" dirty="0">
                        <a:latin typeface="Helvetica" pitchFamily="2" charset="0"/>
                        <a:ea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  <a:latin typeface="Helvetica" pitchFamily="2" charset="0"/>
                        </a:rPr>
                        <a:t>Medication Management for People With Asthma</a:t>
                      </a:r>
                      <a:endParaRPr lang="en-US" sz="1800" dirty="0"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  <a:latin typeface="Helvetica" pitchFamily="2" charset="0"/>
                        </a:rPr>
                        <a:t>Medication Adherence for Cholesterol (Statins)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548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Helvetica" pitchFamily="2" charset="0"/>
                        </a:rPr>
                        <a:t>Use of Imaging Studies for Low Back Pain (LBP) </a:t>
                      </a:r>
                      <a:endParaRPr lang="en-US" sz="1800" dirty="0">
                        <a:latin typeface="Helvetica" pitchFamily="2" charset="0"/>
                        <a:ea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  <a:latin typeface="Helvetica" pitchFamily="2" charset="0"/>
                        </a:rPr>
                        <a:t>Annual EKGs or Cardiac Screening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  <a:latin typeface="Helvetica" pitchFamily="2" charset="0"/>
                        </a:rPr>
                        <a:t>All-Cause Readmissions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94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Helvetica" pitchFamily="2" charset="0"/>
                        </a:rPr>
                        <a:t>Annual EKGs or Cardiac Screening</a:t>
                      </a:r>
                      <a:endParaRPr lang="en-US" sz="1800" dirty="0">
                        <a:latin typeface="Helvetica" pitchFamily="2" charset="0"/>
                        <a:ea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  <a:latin typeface="Helvetica" pitchFamily="2" charset="0"/>
                        </a:rPr>
                        <a:t>Colorectal Cancer Screening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92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Helvetica" pitchFamily="2" charset="0"/>
                        </a:rPr>
                        <a:t>Adult BMI Assessment</a:t>
                      </a:r>
                      <a:endParaRPr lang="en-US" sz="1800" dirty="0">
                        <a:latin typeface="Helvetica" pitchFamily="2" charset="0"/>
                        <a:ea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  <a:latin typeface="Helvetica" pitchFamily="2" charset="0"/>
                        </a:rPr>
                        <a:t>Comprehensive Diabetes Care: Eye Exam (retinal) performed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Helvetica" pitchFamily="2" charset="0"/>
                        </a:rPr>
                        <a:t>Medication Adherence for Cholesterol (Statins)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  <a:latin typeface="Helvetica" pitchFamily="2" charset="0"/>
                        </a:rPr>
                        <a:t>Use of Opioids from Multiple Providers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978900"/>
                  </a:ext>
                </a:extLst>
              </a:tr>
            </a:tbl>
          </a:graphicData>
        </a:graphic>
      </p:graphicFrame>
      <p:sp>
        <p:nvSpPr>
          <p:cNvPr id="90" name="Rectangle 89">
            <a:extLst>
              <a:ext uri="{FF2B5EF4-FFF2-40B4-BE49-F238E27FC236}">
                <a16:creationId xmlns:a16="http://schemas.microsoft.com/office/drawing/2014/main" id="{DC5CE495-59C5-0B4D-A89C-01BADB8CDB44}"/>
              </a:ext>
            </a:extLst>
          </p:cNvPr>
          <p:cNvSpPr/>
          <p:nvPr/>
        </p:nvSpPr>
        <p:spPr>
          <a:xfrm>
            <a:off x="11455313" y="14963404"/>
            <a:ext cx="9750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632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1 </a:t>
            </a:r>
            <a:r>
              <a:rPr lang="en-US" dirty="0">
                <a:solidFill>
                  <a:srgbClr val="2632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metrics found to be statistically significant in Multiple Linear Regression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24D297C4-3457-7846-B4B9-FC6364518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64224"/>
              </p:ext>
            </p:extLst>
          </p:nvPr>
        </p:nvGraphicFramePr>
        <p:xfrm>
          <a:off x="11484980" y="16130771"/>
          <a:ext cx="9743622" cy="3937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47874">
                  <a:extLst>
                    <a:ext uri="{9D8B030D-6E8A-4147-A177-3AD203B41FA5}">
                      <a16:colId xmlns:a16="http://schemas.microsoft.com/office/drawing/2014/main" val="109275317"/>
                    </a:ext>
                  </a:extLst>
                </a:gridCol>
                <a:gridCol w="3247874">
                  <a:extLst>
                    <a:ext uri="{9D8B030D-6E8A-4147-A177-3AD203B41FA5}">
                      <a16:colId xmlns:a16="http://schemas.microsoft.com/office/drawing/2014/main" val="201832244"/>
                    </a:ext>
                  </a:extLst>
                </a:gridCol>
                <a:gridCol w="3247874">
                  <a:extLst>
                    <a:ext uri="{9D8B030D-6E8A-4147-A177-3AD203B41FA5}">
                      <a16:colId xmlns:a16="http://schemas.microsoft.com/office/drawing/2014/main" val="3911947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Helvetica" pitchFamily="2" charset="0"/>
                        </a:rPr>
                        <a:t>PMPM Cost</a:t>
                      </a:r>
                      <a:endParaRPr lang="en-US" sz="2400" dirty="0">
                        <a:latin typeface="Helvetica" pitchFamily="2" charset="0"/>
                        <a:ea typeface="Arial" panose="020B0604020202020204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effectLst/>
                          <a:latin typeface="Helvetica" pitchFamily="2" charset="0"/>
                        </a:rPr>
                        <a:t>ED Score</a:t>
                      </a: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effectLst/>
                          <a:latin typeface="Helvetica" pitchFamily="2" charset="0"/>
                        </a:rPr>
                        <a:t>RDM Score</a:t>
                      </a: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69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Helvetica" pitchFamily="2" charset="0"/>
                        </a:rPr>
                        <a:t>Breast Cancer Screening</a:t>
                      </a:r>
                      <a:endParaRPr lang="en-US" sz="1800" dirty="0">
                        <a:latin typeface="Helvetica" pitchFamily="2" charset="0"/>
                        <a:ea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  <a:latin typeface="Helvetica" pitchFamily="2" charset="0"/>
                        </a:rPr>
                        <a:t>Annual EKGs or Cardiac Screening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  <a:latin typeface="Helvetica" pitchFamily="2" charset="0"/>
                        </a:rPr>
                        <a:t>Medication Adherence for Cholesterol (Statins)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548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Helvetica" pitchFamily="2" charset="0"/>
                        </a:rPr>
                        <a:t>Colorectal Cancer Screening</a:t>
                      </a:r>
                      <a:endParaRPr lang="en-US" sz="1800" dirty="0">
                        <a:latin typeface="Helvetica" pitchFamily="2" charset="0"/>
                        <a:ea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  <a:latin typeface="Helvetica" pitchFamily="2" charset="0"/>
                        </a:rPr>
                        <a:t>All-Cause Readmissions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94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Helvetica" pitchFamily="2" charset="0"/>
                        </a:rPr>
                        <a:t>Medication Adherence for Hypertension: renin angiotensin system antagonists</a:t>
                      </a:r>
                      <a:endParaRPr lang="en-US" sz="1800" dirty="0">
                        <a:latin typeface="Helvetica" pitchFamily="2" charset="0"/>
                        <a:ea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92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Helvetica" pitchFamily="2" charset="0"/>
                        </a:rPr>
                        <a:t>Medication Adherence for Cholesterol (Statins)</a:t>
                      </a:r>
                      <a:endParaRPr lang="en-US" sz="1800" dirty="0">
                        <a:latin typeface="Helvetica" pitchFamily="2" charset="0"/>
                        <a:ea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Helvetica" pitchFamily="2" charset="0"/>
                        </a:rPr>
                        <a:t>Annual EKGs or Cardiac Screening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978900"/>
                  </a:ext>
                </a:extLst>
              </a:tr>
            </a:tbl>
          </a:graphicData>
        </a:graphic>
      </p:graphicFrame>
      <p:sp>
        <p:nvSpPr>
          <p:cNvPr id="103" name="Rectangle 102">
            <a:extLst>
              <a:ext uri="{FF2B5EF4-FFF2-40B4-BE49-F238E27FC236}">
                <a16:creationId xmlns:a16="http://schemas.microsoft.com/office/drawing/2014/main" id="{A95ACD49-390B-374A-A980-B0B44F7AF47A}"/>
              </a:ext>
            </a:extLst>
          </p:cNvPr>
          <p:cNvSpPr/>
          <p:nvPr/>
        </p:nvSpPr>
        <p:spPr>
          <a:xfrm>
            <a:off x="11425647" y="20195091"/>
            <a:ext cx="9750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632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2 </a:t>
            </a:r>
            <a:r>
              <a:rPr lang="en-US" dirty="0">
                <a:solidFill>
                  <a:srgbClr val="2632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metrics found to be statistically significant in Lasso Regression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1BB8090-08AE-2746-AC3A-762D03054011}"/>
              </a:ext>
            </a:extLst>
          </p:cNvPr>
          <p:cNvSpPr/>
          <p:nvPr/>
        </p:nvSpPr>
        <p:spPr>
          <a:xfrm>
            <a:off x="787449" y="27815409"/>
            <a:ext cx="9726839" cy="4623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3200" b="1" dirty="0">
                <a:solidFill>
                  <a:srgbClr val="AC1E2E"/>
                </a:solidFill>
                <a:latin typeface="Helvetica" pitchFamily="2" charset="0"/>
              </a:rPr>
              <a:t>RESULTS</a:t>
            </a:r>
          </a:p>
          <a:p>
            <a:pPr fontAlgn="base">
              <a:spcAft>
                <a:spcPts val="600"/>
              </a:spcAft>
            </a:pPr>
            <a:r>
              <a:rPr lang="en-US" sz="2200" b="1" dirty="0">
                <a:latin typeface="Helvetica" pitchFamily="2" charset="0"/>
              </a:rPr>
              <a:t>Environmental Scan</a:t>
            </a:r>
            <a:r>
              <a:rPr lang="en-US" sz="2200" dirty="0">
                <a:latin typeface="Helvetica" pitchFamily="2" charset="0"/>
              </a:rPr>
              <a:t>: </a:t>
            </a:r>
          </a:p>
          <a:p>
            <a:pPr marL="342900" indent="-342900" fontAlgn="base">
              <a:lnSpc>
                <a:spcPct val="114000"/>
              </a:lnSpc>
              <a:spcAft>
                <a:spcPts val="600"/>
              </a:spcAft>
              <a:buFont typeface="Wingdings" pitchFamily="2" charset="2"/>
              <a:buChar char="v"/>
            </a:pPr>
            <a:r>
              <a:rPr lang="en-US" sz="2200" dirty="0">
                <a:latin typeface="Helvetica" pitchFamily="2" charset="0"/>
              </a:rPr>
              <a:t>There are mixed results regarding the success of pay for performance programs with most programs not showing an association with lower cost outcomes and better health outcomes</a:t>
            </a:r>
            <a:r>
              <a:rPr lang="en-US" sz="2200" baseline="30000" dirty="0">
                <a:latin typeface="Helvetica" pitchFamily="2" charset="0"/>
              </a:rPr>
              <a:t>2</a:t>
            </a:r>
            <a:endParaRPr lang="en-US" sz="2200" dirty="0">
              <a:latin typeface="Helvetica" pitchFamily="2" charset="0"/>
            </a:endParaRPr>
          </a:p>
          <a:p>
            <a:pPr fontAlgn="base">
              <a:lnSpc>
                <a:spcPct val="114000"/>
              </a:lnSpc>
              <a:spcAft>
                <a:spcPts val="600"/>
              </a:spcAft>
            </a:pPr>
            <a:r>
              <a:rPr lang="en-US" sz="2200" b="1" dirty="0">
                <a:latin typeface="Helvetica" pitchFamily="2" charset="0"/>
              </a:rPr>
              <a:t>Stakeholder Perspectives</a:t>
            </a:r>
            <a:r>
              <a:rPr lang="en-US" sz="2200" dirty="0">
                <a:latin typeface="Helvetica" pitchFamily="2" charset="0"/>
              </a:rPr>
              <a:t>: </a:t>
            </a:r>
          </a:p>
          <a:p>
            <a:pPr marL="342900" indent="-342900" fontAlgn="base">
              <a:lnSpc>
                <a:spcPct val="114000"/>
              </a:lnSpc>
              <a:spcAft>
                <a:spcPts val="600"/>
              </a:spcAft>
              <a:buFont typeface="Wingdings" pitchFamily="2" charset="2"/>
              <a:buChar char="v"/>
            </a:pPr>
            <a:r>
              <a:rPr lang="en-US" sz="2200" dirty="0">
                <a:latin typeface="Helvetica" pitchFamily="2" charset="0"/>
              </a:rPr>
              <a:t>Feedback given to the physicians does not help them to make any process/ organizational changes </a:t>
            </a:r>
          </a:p>
          <a:p>
            <a:pPr marL="342900" indent="-342900" fontAlgn="base">
              <a:lnSpc>
                <a:spcPct val="114000"/>
              </a:lnSpc>
              <a:spcAft>
                <a:spcPts val="600"/>
              </a:spcAft>
              <a:buFont typeface="Wingdings" pitchFamily="2" charset="2"/>
              <a:buChar char="v"/>
            </a:pPr>
            <a:r>
              <a:rPr lang="en-US" sz="2200" dirty="0">
                <a:latin typeface="Helvetica" pitchFamily="2" charset="0"/>
              </a:rPr>
              <a:t>Physicians spend more time gathering generalized metrics than treating the patients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A93CE26-A494-8243-9ED3-98AECF7BC70D}"/>
              </a:ext>
            </a:extLst>
          </p:cNvPr>
          <p:cNvCxnSpPr>
            <a:cxnSpLocks/>
          </p:cNvCxnSpPr>
          <p:nvPr/>
        </p:nvCxnSpPr>
        <p:spPr>
          <a:xfrm>
            <a:off x="809751" y="27818217"/>
            <a:ext cx="9796083" cy="0"/>
          </a:xfrm>
          <a:prstGeom prst="line">
            <a:avLst/>
          </a:prstGeom>
          <a:ln w="57150">
            <a:solidFill>
              <a:srgbClr val="777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7">
            <a:extLst>
              <a:ext uri="{FF2B5EF4-FFF2-40B4-BE49-F238E27FC236}">
                <a16:creationId xmlns:a16="http://schemas.microsoft.com/office/drawing/2014/main" id="{AB9602D7-7B53-1A4E-9DFF-AA80520EA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2921" y="5348956"/>
            <a:ext cx="4558858" cy="346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0">
            <a:extLst>
              <a:ext uri="{FF2B5EF4-FFF2-40B4-BE49-F238E27FC236}">
                <a16:creationId xmlns:a16="http://schemas.microsoft.com/office/drawing/2014/main" id="{B5711B34-6F40-6643-9D58-C12A15CF8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7"/>
          <a:stretch/>
        </p:blipFill>
        <p:spPr bwMode="auto">
          <a:xfrm>
            <a:off x="16314206" y="5713955"/>
            <a:ext cx="4763294" cy="295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7B38BEFE-3455-EF4A-9378-B04BEC7A6F35}"/>
              </a:ext>
            </a:extLst>
          </p:cNvPr>
          <p:cNvSpPr/>
          <p:nvPr/>
        </p:nvSpPr>
        <p:spPr>
          <a:xfrm>
            <a:off x="11919946" y="9155176"/>
            <a:ext cx="9750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632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3: A. </a:t>
            </a:r>
            <a:r>
              <a:rPr lang="en-US" dirty="0">
                <a:solidFill>
                  <a:srgbClr val="2632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Annual cardiac screenings are correlated with lower PMPM costs in Adults</a:t>
            </a:r>
          </a:p>
          <a:p>
            <a:r>
              <a:rPr lang="en-US" b="1" dirty="0">
                <a:solidFill>
                  <a:srgbClr val="2632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dirty="0">
                <a:solidFill>
                  <a:srgbClr val="2632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quality metrics are not significantly associated with any of the outcomes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56EDFD5-8FF1-4D46-A811-F8675CC9E587}"/>
              </a:ext>
            </a:extLst>
          </p:cNvPr>
          <p:cNvSpPr/>
          <p:nvPr/>
        </p:nvSpPr>
        <p:spPr>
          <a:xfrm>
            <a:off x="13794464" y="8761344"/>
            <a:ext cx="412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632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dirty="0">
              <a:solidFill>
                <a:srgbClr val="263238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EB7474C-B3C5-564A-BEB7-AEC3512256B2}"/>
              </a:ext>
            </a:extLst>
          </p:cNvPr>
          <p:cNvSpPr/>
          <p:nvPr/>
        </p:nvSpPr>
        <p:spPr>
          <a:xfrm>
            <a:off x="18924182" y="8761344"/>
            <a:ext cx="412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632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dirty="0">
              <a:solidFill>
                <a:srgbClr val="2632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B3BD96A-BC25-0D40-8F22-FC2153A6B892}"/>
              </a:ext>
            </a:extLst>
          </p:cNvPr>
          <p:cNvSpPr txBox="1"/>
          <p:nvPr/>
        </p:nvSpPr>
        <p:spPr>
          <a:xfrm>
            <a:off x="11473908" y="4843318"/>
            <a:ext cx="9796099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4000"/>
              </a:lnSpc>
              <a:spcAft>
                <a:spcPts val="600"/>
              </a:spcAft>
            </a:pPr>
            <a:r>
              <a:rPr lang="en-US" sz="2400" i="1" dirty="0">
                <a:latin typeface="Helvetica" pitchFamily="2" charset="0"/>
              </a:rPr>
              <a:t>Exploratory analysis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94B4233-EE62-0247-A673-CF6F2F90FF3B}"/>
              </a:ext>
            </a:extLst>
          </p:cNvPr>
          <p:cNvSpPr txBox="1"/>
          <p:nvPr/>
        </p:nvSpPr>
        <p:spPr>
          <a:xfrm>
            <a:off x="11473907" y="10073874"/>
            <a:ext cx="9796099" cy="459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4000"/>
              </a:lnSpc>
              <a:spcAft>
                <a:spcPts val="600"/>
              </a:spcAft>
            </a:pPr>
            <a:r>
              <a:rPr lang="en-US" sz="2200" i="1" dirty="0">
                <a:latin typeface="Helvetica" pitchFamily="2" charset="0"/>
              </a:rPr>
              <a:t>Multiple Linear Regression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341A6D2-88A8-9744-B0FA-5F5CCBE99DFA}"/>
              </a:ext>
            </a:extLst>
          </p:cNvPr>
          <p:cNvSpPr txBox="1"/>
          <p:nvPr/>
        </p:nvSpPr>
        <p:spPr>
          <a:xfrm>
            <a:off x="11425649" y="15570294"/>
            <a:ext cx="9796099" cy="459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4000"/>
              </a:lnSpc>
              <a:spcAft>
                <a:spcPts val="600"/>
              </a:spcAft>
            </a:pPr>
            <a:r>
              <a:rPr lang="en-US" sz="2200" i="1" dirty="0">
                <a:latin typeface="Helvetica" pitchFamily="2" charset="0"/>
              </a:rPr>
              <a:t>Lasso Regression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129775-34BC-4445-A01E-EF9DA8B68E0A}"/>
              </a:ext>
            </a:extLst>
          </p:cNvPr>
          <p:cNvSpPr txBox="1"/>
          <p:nvPr/>
        </p:nvSpPr>
        <p:spPr>
          <a:xfrm>
            <a:off x="16879616" y="5274070"/>
            <a:ext cx="4089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(QN41)</a:t>
            </a:r>
          </a:p>
          <a:p>
            <a:pPr algn="ctr"/>
            <a:r>
              <a:rPr lang="en-US" sz="1600" dirty="0"/>
              <a:t>Medication Adherence for Cholesterol (Statins)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3F23E1C-F644-46E7-830E-6936CB6E5884}"/>
              </a:ext>
            </a:extLst>
          </p:cNvPr>
          <p:cNvSpPr/>
          <p:nvPr/>
        </p:nvSpPr>
        <p:spPr>
          <a:xfrm>
            <a:off x="13138205" y="20760384"/>
            <a:ext cx="39284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632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Expected/ Explainable Results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B5996F-A8C7-49B6-9CD2-B3DB8A081895}"/>
              </a:ext>
            </a:extLst>
          </p:cNvPr>
          <p:cNvSpPr/>
          <p:nvPr/>
        </p:nvSpPr>
        <p:spPr>
          <a:xfrm>
            <a:off x="11484980" y="20844368"/>
            <a:ext cx="1405520" cy="214062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47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</TotalTime>
  <Words>854</Words>
  <Application>Microsoft Office PowerPoint</Application>
  <PresentationFormat>Custom</PresentationFormat>
  <Paragraphs>99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Garamond</vt:lpstr>
      <vt:lpstr>Helvetica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Manjiri Kshirsagar</cp:lastModifiedBy>
  <cp:revision>116</cp:revision>
  <dcterms:created xsi:type="dcterms:W3CDTF">2019-11-11T21:56:00Z</dcterms:created>
  <dcterms:modified xsi:type="dcterms:W3CDTF">2019-11-18T17:13:47Z</dcterms:modified>
</cp:coreProperties>
</file>