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1191" r:id="rId2"/>
    <p:sldId id="1182" r:id="rId3"/>
    <p:sldId id="1185" r:id="rId4"/>
    <p:sldId id="1186" r:id="rId5"/>
    <p:sldId id="1148" r:id="rId6"/>
    <p:sldId id="1189" r:id="rId7"/>
    <p:sldId id="1188" r:id="rId8"/>
    <p:sldId id="1190" r:id="rId9"/>
    <p:sldId id="1183" r:id="rId10"/>
    <p:sldId id="1192" r:id="rId11"/>
    <p:sldId id="1193" r:id="rId12"/>
    <p:sldId id="1194" r:id="rId13"/>
    <p:sldId id="1195" r:id="rId14"/>
    <p:sldId id="1196" r:id="rId15"/>
    <p:sldId id="1197" r:id="rId16"/>
    <p:sldId id="1198" r:id="rId17"/>
    <p:sldId id="1199" r:id="rId18"/>
    <p:sldId id="1200" r:id="rId19"/>
    <p:sldId id="1201" r:id="rId20"/>
    <p:sldId id="1202" r:id="rId21"/>
    <p:sldId id="1203" r:id="rId22"/>
    <p:sldId id="1204" r:id="rId23"/>
    <p:sldId id="1205" r:id="rId24"/>
    <p:sldId id="1206" r:id="rId25"/>
    <p:sldId id="1207" r:id="rId26"/>
    <p:sldId id="1208" r:id="rId27"/>
    <p:sldId id="1209" r:id="rId28"/>
    <p:sldId id="1210" r:id="rId29"/>
    <p:sldId id="1211" r:id="rId30"/>
    <p:sldId id="1212" r:id="rId31"/>
    <p:sldId id="1213" r:id="rId32"/>
    <p:sldId id="1214" r:id="rId33"/>
    <p:sldId id="1215" r:id="rId34"/>
    <p:sldId id="1216" r:id="rId35"/>
    <p:sldId id="12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0AD34-D174-4370-9480-FE4B30C38EC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9EA6-2746-4120-BC37-AC401475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3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9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9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4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1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0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B105-522A-412F-B45C-185EE7D2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8969-1261-433D-9CB3-D00DB43BE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5787-4CE9-41F5-B293-6952081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9F27-A992-4203-AAC8-5D531739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6A5B-8D32-42BC-AE1B-7FC42F1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E14-1897-427E-BE1E-5CD1C754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2D5B6-3872-4741-BD22-9D4A33009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0DB05-FE64-4E91-961F-5F31CCAC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C074-1BB3-4031-8144-D40CC5F0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CF2B-7077-4113-9E05-1928DBD1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EF6C4-21CD-4059-8CC2-6F84D3C58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7F91-3E7F-49E9-A8AF-D1BB0042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8F5C-CF3D-4631-B2D1-C67A79CF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7247-7D9D-4212-83F5-F90223BE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72FA-47A4-4FCA-A1BA-38415A1B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0020-1898-4796-A904-E4030D66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0F73-10F6-4AC4-8AEE-0DEE116B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189D-BDA3-4A03-969D-41F65C33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B366-E569-4520-B046-2C75CB2F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3DBC-BE17-411C-BF2D-7D8998C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D43-3EB0-4F5D-8DE5-939A1264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5493-07F3-428F-90CD-ED80A75B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647A-B411-4BA2-8E5B-8635EB4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9FD8-F5A5-46D6-BA56-95935A09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1CBB-EE55-4745-AFD0-42046D6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72CE-A900-47C5-924E-00F5EB06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12E2-DA89-4A81-BEEB-148DDB23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8ABC6-3845-499E-8762-BC9C9115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A6AA-FF64-40C5-8527-7DD4AAE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733B-1FBE-4EF9-AC97-5B761FEF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1AC8-7DDF-4109-B1ED-F7525D50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2A7B-6816-48E2-9E7D-985DF47E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1359-DC17-45A1-A179-05D23E4F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1E5B-A2E4-468A-A744-00467267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D8481-5A54-4C85-92FE-174E830E8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9C431-30EC-44B8-8BBF-7AEA7C2BA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E8EE6-26BB-40E1-B982-700BDDC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67828-C37B-475E-B3DA-9D90698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8D526-8B30-464F-9D25-69FA67F0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67A8-BCDE-4017-BF42-9445C66F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35036-D362-46AF-B4BA-60A671B2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A1977-E771-45D8-AC3B-7CDDD8E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19126-7D7B-4204-B224-10C0632E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C5C5B-007F-4BD4-963B-1D0F108C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68F0A-DD3E-4EDB-95EF-B903968D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0A20-E9DD-48B3-AAF4-D8EB7DD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AA20-EFF8-434A-AAF9-408B8F9F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FF8B-C01B-4D2A-A73B-8C9A8565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A2384-F90B-4558-AD36-8F0FC187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C3CF-5ED9-459A-8776-1944F6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E884A-7AC7-48E0-B417-313568A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FCB5-9A46-488E-B026-C624C01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3C8-9499-48C4-A06B-549B231D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13FDB-82A4-4F06-883D-8BCDFDCE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7BAB-11E1-410D-A033-D92526BE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BB23-8C4D-427A-B277-373C117F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B229E-477C-4BB4-AA60-848CAAAC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9494-4419-49B2-9B77-1C182FCA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1A3DF-1112-41E8-BFDF-0329BF8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F6A1D-A331-4926-9A57-6111B4CB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42A0-9D19-40A3-A4B7-1DD74644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70B4-AD6B-4E51-8C3C-599289FE59D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ACE6-A017-4AA0-8E4A-438A2345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AFBE-21E9-400D-958A-14517D6AE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733A-CC05-470D-A6D6-5294910E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812C-B018-4BCC-99BD-D38C93BAB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3E719-80D3-434E-9517-A58C26FC2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F8DBB-DBA2-4819-B107-38D221D1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"/>
          <a:stretch/>
        </p:blipFill>
        <p:spPr>
          <a:xfrm>
            <a:off x="2262150" y="1198417"/>
            <a:ext cx="8098093" cy="5523057"/>
          </a:xfrm>
        </p:spPr>
      </p:pic>
    </p:spTree>
    <p:extLst>
      <p:ext uri="{BB962C8B-B14F-4D97-AF65-F5344CB8AC3E}">
        <p14:creationId xmlns:p14="http://schemas.microsoft.com/office/powerpoint/2010/main" val="196724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30D48C88-1FE9-402D-B565-05565C438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>
          <a:xfrm>
            <a:off x="2364825" y="1209035"/>
            <a:ext cx="7955968" cy="54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CBF27-5B08-458B-B49F-1D4B23FC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/>
          <a:stretch/>
        </p:blipFill>
        <p:spPr>
          <a:xfrm>
            <a:off x="2504688" y="1319316"/>
            <a:ext cx="7702205" cy="52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6ADE-1875-420E-A49F-EB071A67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3" y="1423987"/>
            <a:ext cx="6534274" cy="5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DCF18-EA6E-4096-BF30-017E3F2A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15" y="1416560"/>
            <a:ext cx="7561568" cy="51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C4A6F-AAE6-44CE-BCAB-66942169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90" y="1474231"/>
            <a:ext cx="8042018" cy="4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99E4F-0345-46E2-9FEC-11CB6074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15" y="1543989"/>
            <a:ext cx="7999769" cy="48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271C-B025-4086-A190-7EDE9A9B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5" y="1456662"/>
            <a:ext cx="8175169" cy="48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3ED2A-57F0-429C-9236-58025E51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45" y="1287076"/>
            <a:ext cx="7109709" cy="51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AEE75-0B64-4C5F-9BEF-13D614D1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43" y="1496429"/>
            <a:ext cx="9215511" cy="4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48F4E-03ED-4503-A76D-AF058FA08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206" y="1371993"/>
            <a:ext cx="3787385" cy="5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27F5E-01F5-471D-B9D0-545ADE3F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68" y="1579357"/>
            <a:ext cx="8381263" cy="46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9C32F-9A5F-419D-8F55-6BEBB35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63" y="1457845"/>
            <a:ext cx="8207273" cy="48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97E82-7AE3-4D51-AC1C-FB7F235C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67" y="1475247"/>
            <a:ext cx="8536466" cy="4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6A64C-9E9F-4A1E-8559-1F0F0405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06" y="1487378"/>
            <a:ext cx="8645788" cy="45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0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3C518-78AF-4805-BE15-7B8D5E0A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78" y="1623875"/>
            <a:ext cx="8046043" cy="43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B77DD-BA7A-49DB-A4DF-D51DEBA9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44" y="1470577"/>
            <a:ext cx="8695309" cy="4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81C60-9282-454B-A849-73D99295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93" y="1622303"/>
            <a:ext cx="8212413" cy="4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AAEA-3E82-42C0-AC97-6B2D3368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64" y="1411161"/>
            <a:ext cx="8285072" cy="4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PMPM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91668-3ECA-4C37-BA8C-C4A0792B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29" y="1315290"/>
            <a:ext cx="2564461" cy="54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ED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882-648B-4E26-A704-25A696F8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54" y="1242777"/>
            <a:ext cx="2433561" cy="54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Lasso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D11B7-D615-4D7A-94FD-D2D51E91CA86}"/>
              </a:ext>
            </a:extLst>
          </p:cNvPr>
          <p:cNvSpPr txBox="1"/>
          <p:nvPr/>
        </p:nvSpPr>
        <p:spPr>
          <a:xfrm>
            <a:off x="421419" y="1379971"/>
            <a:ext cx="1211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Investment in screening may yield a long-term return notwithstanding short-term cost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61D0A-E7C4-4E9B-AA32-1876C5552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50" y="1946908"/>
            <a:ext cx="9572785" cy="45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28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RDM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80DCD-1A6A-435F-A4C2-620897EB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3" y="1317981"/>
            <a:ext cx="2632793" cy="54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QA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1AFD2-8F74-4E80-906C-E6A0ED2F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9" y="1272954"/>
            <a:ext cx="2743199" cy="5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PMPM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4210-20BB-4DFE-B57A-78A5B63D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63" y="1293156"/>
            <a:ext cx="2181474" cy="54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QA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483FE-1533-40B0-81BD-E2B465A1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02" y="1296516"/>
            <a:ext cx="2462793" cy="55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Adult PMPM Representative LASSO Cross </a:t>
            </a:r>
            <a:r>
              <a:rPr lang="en-US" b="1" dirty="0" err="1"/>
              <a:t>Vaidation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D193B-6CA2-47FF-84A6-F3237E569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319182"/>
            <a:ext cx="73448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3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Adult PMPM Representative LASSO L1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FE5D45D-F8B0-4EAC-BA7F-7B5DC797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13" y="1319182"/>
            <a:ext cx="73448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1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239-3638-4C52-A5AA-A6E653A3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APPEDIX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F43D-EA62-47E9-B517-2B2228DA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7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T-test Results by Region (</a:t>
            </a:r>
            <a:r>
              <a:rPr lang="el-GR" b="1" dirty="0"/>
              <a:t>α</a:t>
            </a:r>
            <a:r>
              <a:rPr lang="en-US" b="1" dirty="0"/>
              <a:t> = 0.05)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C518-90C0-49FB-AA74-0F269F6EC4C9}"/>
              </a:ext>
            </a:extLst>
          </p:cNvPr>
          <p:cNvSpPr txBox="1"/>
          <p:nvPr/>
        </p:nvSpPr>
        <p:spPr>
          <a:xfrm>
            <a:off x="495300" y="1714500"/>
            <a:ext cx="765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PMPM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regions had lower scores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had higher scores than NEPA</a:t>
            </a:r>
          </a:p>
          <a:p>
            <a:pPr marL="1200150" lvl="2" indent="-285750" fontAlgn="base">
              <a:buFontTx/>
              <a:buChar char="-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742950" lvl="1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QA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had a much higher score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greatly outperformed NEPA and WV</a:t>
            </a:r>
          </a:p>
          <a:p>
            <a:pPr marL="1200150" lvl="2" indent="-285750" fontAlgn="base">
              <a:buFontTx/>
              <a:buChar char="-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Pediatric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155B0-DD43-4EAB-AFDE-5965DE39D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/>
          <a:stretch/>
        </p:blipFill>
        <p:spPr>
          <a:xfrm>
            <a:off x="2162265" y="1311971"/>
            <a:ext cx="6749139" cy="4738036"/>
          </a:xfrm>
        </p:spPr>
      </p:pic>
    </p:spTree>
    <p:extLst>
      <p:ext uri="{BB962C8B-B14F-4D97-AF65-F5344CB8AC3E}">
        <p14:creationId xmlns:p14="http://schemas.microsoft.com/office/powerpoint/2010/main" val="12292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1F65-97DE-4A2D-A37F-0995275D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9ACA1FA5-0841-41B1-B8D6-ABA8B9216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"/>
          <a:stretch/>
        </p:blipFill>
        <p:spPr>
          <a:xfrm>
            <a:off x="1745209" y="791852"/>
            <a:ext cx="7851278" cy="5484484"/>
          </a:xfrm>
        </p:spPr>
      </p:pic>
    </p:spTree>
    <p:extLst>
      <p:ext uri="{BB962C8B-B14F-4D97-AF65-F5344CB8AC3E}">
        <p14:creationId xmlns:p14="http://schemas.microsoft.com/office/powerpoint/2010/main" val="12836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Senior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7254-2716-4759-B1B2-41A94F79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F15651DA-18F4-4DAF-BD4D-20ADC82D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"/>
          <a:stretch/>
        </p:blipFill>
        <p:spPr>
          <a:xfrm>
            <a:off x="2012368" y="1438926"/>
            <a:ext cx="7048934" cy="49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0E1715-E685-4C75-AE0D-7075BC3F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48" y="211980"/>
            <a:ext cx="4384870" cy="65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1493</Words>
  <Application>Microsoft Office PowerPoint</Application>
  <PresentationFormat>Widescreen</PresentationFormat>
  <Paragraphs>223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MAIN SLIDES</vt:lpstr>
      <vt:lpstr>Forward Stepwise Selection</vt:lpstr>
      <vt:lpstr>Lasso Regression</vt:lpstr>
      <vt:lpstr>APPEDIX SLIDES</vt:lpstr>
      <vt:lpstr>T-test Results by Region (α = 0.05)</vt:lpstr>
      <vt:lpstr>Pediatric Correlation</vt:lpstr>
      <vt:lpstr>PowerPoint Presentation</vt:lpstr>
      <vt:lpstr>Senior Correlation</vt:lpstr>
      <vt:lpstr>Forward Stepwise Selection</vt:lpstr>
      <vt:lpstr>Adult Heatmap</vt:lpstr>
      <vt:lpstr>Pediatric Heatmap</vt:lpstr>
      <vt:lpstr>Senior Heatmap</vt:lpstr>
      <vt:lpstr>Adult QA Forward Stepwise</vt:lpstr>
      <vt:lpstr>Adult PMPM Forward Stepwise</vt:lpstr>
      <vt:lpstr>Adult ED Forward Stepwise</vt:lpstr>
      <vt:lpstr>Adult RDM Forward Stepwise</vt:lpstr>
      <vt:lpstr>Adult CU Forward Stepwise</vt:lpstr>
      <vt:lpstr>Senior QA Forward Stepwise</vt:lpstr>
      <vt:lpstr>Senior PMPM Forward Stepwise</vt:lpstr>
      <vt:lpstr>Senior ED Forward Stepwise</vt:lpstr>
      <vt:lpstr>Senior RDM Forward Stepwise</vt:lpstr>
      <vt:lpstr>Senior CU Forward Stepwise</vt:lpstr>
      <vt:lpstr>Pediatric QA Forward Stepwise</vt:lpstr>
      <vt:lpstr>Pediatric PMPM Forward Stepwise</vt:lpstr>
      <vt:lpstr>Pediatric ED Forward Stepwise</vt:lpstr>
      <vt:lpstr>Pediatric RDM Forward Stepwise</vt:lpstr>
      <vt:lpstr>Pediatric CU Forward Stepwise</vt:lpstr>
      <vt:lpstr>Adult PMPM LASSO</vt:lpstr>
      <vt:lpstr>Adult ED LASSO</vt:lpstr>
      <vt:lpstr>Adult RDM LASSO</vt:lpstr>
      <vt:lpstr>Adult QA LASSO</vt:lpstr>
      <vt:lpstr>Pediatric PMPM LASSO</vt:lpstr>
      <vt:lpstr>Senior QA LASSO</vt:lpstr>
      <vt:lpstr>Adult PMPM Representative LASSO Cross Vaidation</vt:lpstr>
      <vt:lpstr>Adult PMPM Representative LASSO L1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Stepwise Selection</dc:title>
  <dc:creator>Jake</dc:creator>
  <cp:lastModifiedBy>Jake</cp:lastModifiedBy>
  <cp:revision>10</cp:revision>
  <dcterms:created xsi:type="dcterms:W3CDTF">2019-12-12T00:26:57Z</dcterms:created>
  <dcterms:modified xsi:type="dcterms:W3CDTF">2019-12-12T04:17:29Z</dcterms:modified>
</cp:coreProperties>
</file>