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1150" r:id="rId3"/>
    <p:sldId id="1167" r:id="rId4"/>
    <p:sldId id="285" r:id="rId5"/>
    <p:sldId id="1160" r:id="rId6"/>
    <p:sldId id="274" r:id="rId7"/>
    <p:sldId id="257" r:id="rId8"/>
    <p:sldId id="258" r:id="rId9"/>
    <p:sldId id="1161" r:id="rId10"/>
    <p:sldId id="282" r:id="rId11"/>
    <p:sldId id="1163" r:id="rId12"/>
    <p:sldId id="1169" r:id="rId13"/>
    <p:sldId id="1145" r:id="rId14"/>
    <p:sldId id="1162" r:id="rId15"/>
    <p:sldId id="1168" r:id="rId16"/>
    <p:sldId id="1166" r:id="rId17"/>
    <p:sldId id="1149" r:id="rId18"/>
    <p:sldId id="114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09C0-89DC-4E1E-BA9C-28173D9E0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1B11B-989A-4374-9275-A55FD231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F4BB-EB70-40FE-9765-A3BF75B8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399F-8A96-4B31-9D92-96CE8C2B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23F9-63DE-4B17-85DD-98E74557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3E73-222C-4D55-960F-0C8A8672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231CE-8F8C-43C8-ACBE-EB7037462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9556-703C-4C04-8DCC-C05F6CCE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0212-CD43-4E7E-AD9E-E121430A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ADB6-5B7E-4B7D-BB12-40A69F80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AA719-983B-49CE-94B4-D8E733E87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E7EE9-8D02-4CCD-B1C7-7DA711A59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48CC-6178-46AC-A712-2D951DEB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C14C-6BBF-4A84-B43B-7D08FFC6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7F24-ADAF-4DE2-ADC5-4270E16C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E015-D917-45E4-A7AA-15D9F31A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9C69-8D09-4C4F-9686-D1B3217C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2145-D40F-43EF-AC4A-1EF4937A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68626-F66E-46F5-A7AC-F8390D79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3826-9FF7-40A8-A9E3-E6D0CD2A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5DEA-A106-437C-91F5-231FA95E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17D2E-4EDE-4B2B-81B0-931031C5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68C7-99EA-48C9-8D35-E37CA20A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BB23-2D96-4464-9CB9-66E8ACF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8834-F688-4C46-8ABA-1B2E3DF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E73-7954-4316-A6D1-39AFA833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D006-3A29-4CBF-96A1-5FEAB858F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7C771-536E-4D90-8815-DF15EA84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1B2F8-8D35-46A7-9C5F-49169140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A62E9-2A72-4035-BBC2-08783CF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F006-0E86-488E-97E6-2D17BD3E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B76F-DDF9-4B6C-A0BC-9D3F7EB1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A011-2925-4275-BFBF-432E914BB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60BDF-318F-4085-ACD9-FA5D171B3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2EA40-7EEA-4D9A-9FB3-F0A8CA320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A37AB-C2ED-47E1-9B46-33484B899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EAB21-4D6E-4DF4-855A-B30CF582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AB811-817B-495D-A146-DB4C0A92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F47CE-51A4-4937-B30D-05A73A4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7753-C56F-4EA8-B053-A0C3FFB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F63FC-547C-4183-A21F-C47D80C7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2846C-57AF-4F52-BB10-560AB708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401EF-E6A1-43BC-913B-CEDBFF4F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219F5-9DAB-41C2-A4FE-809E31A3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1B8AC-5879-4C5D-8945-5DC4368F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0FC64-CBF9-4C47-BBD0-B5148F22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67C1-3315-453E-B13C-5BEB4642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2C43-4108-4022-9AF0-CEFE5605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3DA6-279A-48F5-B028-F85F882F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ABE14-06B4-42AB-9670-92DB4EC0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71C64-B07E-4240-AB1C-495EF72E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F381-B8ED-4B54-8E13-5CD8214A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9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BE9C-AFA1-41C7-8A62-BCDA8462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341C0-60D0-4114-9F1F-FB6C3B9DC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2ED50-D7C6-4B75-98EA-34EC6CC82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020B-B671-43C7-BF4C-578BB80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C2341-19E4-40D5-815C-A763F72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8E20-439E-49A9-ACD5-4503843C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B89FF-9E0A-46A5-80F7-83718F7B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5D38-4E12-494F-BD45-0A3265146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933B-D37D-4EB3-B364-01A8B1C23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52992-0E82-4B64-A50B-81099DD6248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A7F8-47DE-4775-8BA8-3D7E8758D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3AC9C-CA32-4F32-B2C0-076C336C0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C13FD-5C40-4215-AA1E-DF730B128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001C-2E33-4E91-AEC7-2CD5FBF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altLang="en-US" sz="4100" dirty="0"/>
              <a:t>       </a:t>
            </a:r>
            <a:br>
              <a:rPr lang="en-US" altLang="en-US" sz="4100" dirty="0"/>
            </a:br>
            <a:endParaRPr lang="en-US" altLang="en-US" sz="4100" dirty="0"/>
          </a:p>
          <a:p>
            <a:pPr lvl="0"/>
            <a:r>
              <a:rPr lang="en-US" altLang="en-US" sz="4100" dirty="0"/>
              <a:t>Quantitative Methods</a:t>
            </a:r>
          </a:p>
          <a:p>
            <a:pPr lvl="0"/>
            <a:br>
              <a:rPr lang="en-US" altLang="en-US" sz="4100" dirty="0"/>
            </a:br>
            <a:endParaRPr lang="en-US" altLang="en-US" sz="4100" dirty="0"/>
          </a:p>
        </p:txBody>
      </p:sp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9D8D4A9-4D00-42FA-9E93-3EBB66F8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44" y="365656"/>
            <a:ext cx="8275599" cy="6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1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FC8-B23C-4BC0-8DAA-A1DC6D5B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6700"/>
            <a:ext cx="4681742" cy="1432942"/>
          </a:xfrm>
        </p:spPr>
        <p:txBody>
          <a:bodyPr anchor="b">
            <a:normAutofit/>
          </a:bodyPr>
          <a:lstStyle/>
          <a:p>
            <a:r>
              <a:rPr lang="en-US" sz="4000"/>
              <a:t>Principal Component Analysis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DDAD7-41E8-4A7C-8114-0CCB17F6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42" y="980506"/>
            <a:ext cx="7049260" cy="5286944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F9D729-432E-4479-93EF-ECF2B3952103}"/>
              </a:ext>
            </a:extLst>
          </p:cNvPr>
          <p:cNvSpPr txBox="1">
            <a:spLocks/>
          </p:cNvSpPr>
          <p:nvPr/>
        </p:nvSpPr>
        <p:spPr>
          <a:xfrm>
            <a:off x="439270" y="2038354"/>
            <a:ext cx="3801035" cy="26852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Top contributors to the first component, which explains 47.22% of the variance in the adult data:</a:t>
            </a:r>
          </a:p>
          <a:p>
            <a:pPr lvl="1"/>
            <a:r>
              <a:rPr lang="en-US" sz="1600"/>
              <a:t>QN09 - Colorectal Cancer Screening </a:t>
            </a:r>
          </a:p>
          <a:p>
            <a:pPr lvl="1"/>
            <a:r>
              <a:rPr lang="en-US" sz="1600"/>
              <a:t>QN08 - Breast Cancer Screening</a:t>
            </a:r>
          </a:p>
          <a:p>
            <a:pPr lvl="1"/>
            <a:r>
              <a:rPr lang="en-US" sz="1600"/>
              <a:t>QN41 - Drug Therapy for Rheumatoid Arthritis</a:t>
            </a:r>
          </a:p>
          <a:p>
            <a:pPr lvl="1"/>
            <a:r>
              <a:rPr lang="en-US" sz="1600"/>
              <a:t>QN40 - Medication Adherence for Cholesterol (Statins)</a:t>
            </a:r>
          </a:p>
          <a:p>
            <a:pPr lvl="1"/>
            <a:r>
              <a:rPr lang="en-US" sz="1600"/>
              <a:t>QN39 - Medication Adherence for Hypertension: RASA</a:t>
            </a:r>
            <a:endParaRPr lang="en-US" sz="16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742A9C-890C-406C-B6AA-90C1F19EC201}"/>
              </a:ext>
            </a:extLst>
          </p:cNvPr>
          <p:cNvSpPr txBox="1">
            <a:spLocks/>
          </p:cNvSpPr>
          <p:nvPr/>
        </p:nvSpPr>
        <p:spPr>
          <a:xfrm>
            <a:off x="426798" y="4723635"/>
            <a:ext cx="3801034" cy="204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Top contributors to the second component, which explains 5.3% of the variance in the adult data:</a:t>
            </a:r>
          </a:p>
          <a:p>
            <a:pPr lvl="1"/>
            <a:r>
              <a:rPr lang="en-US" sz="1600" dirty="0"/>
              <a:t>QN76 - Controlling High Blood Pressure</a:t>
            </a:r>
          </a:p>
          <a:p>
            <a:pPr lvl="1"/>
            <a:r>
              <a:rPr lang="en-US" sz="1600" dirty="0"/>
              <a:t>QN55 - Annual Monitoring for Patients on Persistent Medications</a:t>
            </a:r>
          </a:p>
          <a:p>
            <a:pPr lvl="1"/>
            <a:r>
              <a:rPr lang="en-US" sz="1600" dirty="0"/>
              <a:t>QN35 - Adult BMI Assessment</a:t>
            </a:r>
          </a:p>
        </p:txBody>
      </p:sp>
    </p:spTree>
    <p:extLst>
      <p:ext uri="{BB962C8B-B14F-4D97-AF65-F5344CB8AC3E}">
        <p14:creationId xmlns:p14="http://schemas.microsoft.com/office/powerpoint/2010/main" val="221071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001C-2E33-4E91-AEC7-2CD5FBF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altLang="en-US" sz="4100" dirty="0"/>
              <a:t>       </a:t>
            </a:r>
            <a:br>
              <a:rPr lang="en-US" altLang="en-US" sz="4100" dirty="0"/>
            </a:br>
            <a:endParaRPr lang="en-US" altLang="en-US" sz="4100" dirty="0"/>
          </a:p>
          <a:p>
            <a:pPr lvl="0"/>
            <a:r>
              <a:rPr lang="en-US" altLang="en-US" sz="4100" dirty="0"/>
              <a:t>Quantitative Methods</a:t>
            </a:r>
          </a:p>
          <a:p>
            <a:pPr lvl="0"/>
            <a:br>
              <a:rPr lang="en-US" altLang="en-US" sz="4100" dirty="0"/>
            </a:br>
            <a:endParaRPr lang="en-US" altLang="en-US" sz="41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5A4F49-2D5E-46B3-918F-C6D52917A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01" y="365656"/>
            <a:ext cx="8275599" cy="6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1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Forward Stepwise Selection Improved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CDA4-6B26-44D4-B4D4-BEA388E1FCB4}"/>
              </a:ext>
            </a:extLst>
          </p:cNvPr>
          <p:cNvSpPr txBox="1"/>
          <p:nvPr/>
        </p:nvSpPr>
        <p:spPr>
          <a:xfrm>
            <a:off x="495300" y="1714500"/>
            <a:ext cx="890322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Adult Pop.: Selection usually cut 2-3 significant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7 cut from ED score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Senior Pop.: Usually cut between 0-2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Tended to have a lower number of significant metrics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Pediatric Pop.: Same as seniors</a:t>
            </a:r>
          </a:p>
        </p:txBody>
      </p:sp>
    </p:spTree>
    <p:extLst>
      <p:ext uri="{BB962C8B-B14F-4D97-AF65-F5344CB8AC3E}">
        <p14:creationId xmlns:p14="http://schemas.microsoft.com/office/powerpoint/2010/main" val="255322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1F46-0252-4497-9157-A47B4BF5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019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Forward </a:t>
            </a:r>
            <a:br>
              <a:rPr lang="en-US" dirty="0"/>
            </a:br>
            <a:r>
              <a:rPr lang="en-US" dirty="0"/>
              <a:t>Stepwise </a:t>
            </a:r>
            <a:br>
              <a:rPr lang="en-US" dirty="0"/>
            </a:br>
            <a:r>
              <a:rPr lang="en-US" dirty="0"/>
              <a:t>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F155A-DA0F-4868-BDBF-AB8B7769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00" y="0"/>
            <a:ext cx="5278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6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001C-2E33-4E91-AEC7-2CD5FBF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altLang="en-US" sz="4100" dirty="0"/>
              <a:t>       </a:t>
            </a:r>
            <a:br>
              <a:rPr lang="en-US" altLang="en-US" sz="4100" dirty="0"/>
            </a:br>
            <a:endParaRPr lang="en-US" altLang="en-US" sz="4100" dirty="0"/>
          </a:p>
          <a:p>
            <a:pPr lvl="0"/>
            <a:r>
              <a:rPr lang="en-US" altLang="en-US" sz="4100" dirty="0"/>
              <a:t>Quantitative Methods</a:t>
            </a:r>
          </a:p>
          <a:p>
            <a:pPr lvl="0"/>
            <a:br>
              <a:rPr lang="en-US" altLang="en-US" sz="4100" dirty="0"/>
            </a:br>
            <a:endParaRPr lang="en-US" altLang="en-US" sz="41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68066C-81A8-4408-84C5-3E36D292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74" y="365656"/>
            <a:ext cx="8275599" cy="6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>
            <a:normAutofit/>
          </a:bodyPr>
          <a:lstStyle/>
          <a:p>
            <a:r>
              <a:rPr lang="en-US" b="1" dirty="0"/>
              <a:t>LASSO Also Improved Variable Selection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CDA4-6B26-44D4-B4D4-BEA388E1FCB4}"/>
              </a:ext>
            </a:extLst>
          </p:cNvPr>
          <p:cNvSpPr txBox="1"/>
          <p:nvPr/>
        </p:nvSpPr>
        <p:spPr>
          <a:xfrm>
            <a:off x="495300" y="1714500"/>
            <a:ext cx="76504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Represents our best approximation of significant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Generally agreed with our other regressions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 only had 1 significant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Pediatric PMPM had none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general, ED, RDM, and CU always had less metric associated compared to PMPM</a:t>
            </a:r>
          </a:p>
        </p:txBody>
      </p:sp>
    </p:spTree>
    <p:extLst>
      <p:ext uri="{BB962C8B-B14F-4D97-AF65-F5344CB8AC3E}">
        <p14:creationId xmlns:p14="http://schemas.microsoft.com/office/powerpoint/2010/main" val="208578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6D15-074B-4CE9-B94B-AFC8004F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Results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DFE183-E105-4049-BBF6-C9B551CB5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47" y="1825625"/>
            <a:ext cx="8429905" cy="4351338"/>
          </a:xfrm>
        </p:spPr>
      </p:pic>
    </p:spTree>
    <p:extLst>
      <p:ext uri="{BB962C8B-B14F-4D97-AF65-F5344CB8AC3E}">
        <p14:creationId xmlns:p14="http://schemas.microsoft.com/office/powerpoint/2010/main" val="242166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FC76-C024-4115-9951-8698F592B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E1097-32E1-46BE-B82D-ECB55BAD0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T-test Results by Region (</a:t>
            </a:r>
            <a:r>
              <a:rPr lang="el-GR" b="1" dirty="0"/>
              <a:t>α</a:t>
            </a:r>
            <a:r>
              <a:rPr lang="en-US" b="1" dirty="0"/>
              <a:t> = 0.05)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9C518-90C0-49FB-AA74-0F269F6EC4C9}"/>
              </a:ext>
            </a:extLst>
          </p:cNvPr>
          <p:cNvSpPr txBox="1"/>
          <p:nvPr/>
        </p:nvSpPr>
        <p:spPr>
          <a:xfrm>
            <a:off x="495300" y="1714500"/>
            <a:ext cx="765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PMPM Score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PA regions had lower scores than all other regions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WPA had higher scores than NEPA</a:t>
            </a:r>
          </a:p>
          <a:p>
            <a:pPr marL="1200150" lvl="2" indent="-285750" fontAlgn="base">
              <a:buFontTx/>
              <a:buChar char="-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742950" lvl="1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QA Score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PA had a much higher score than all other regions</a:t>
            </a:r>
          </a:p>
          <a:p>
            <a:pPr marL="1200150" lvl="2" indent="-285750" fontAlgn="base">
              <a:buFontTx/>
              <a:buChar char="-"/>
              <a:defRPr/>
            </a:pPr>
            <a:r>
              <a:rPr lang="en-US" sz="2800" dirty="0">
                <a:solidFill>
                  <a:prstClr val="black"/>
                </a:solidFill>
              </a:rPr>
              <a:t>WPA greatly outperformed NEPA and WV</a:t>
            </a:r>
          </a:p>
          <a:p>
            <a:pPr marL="1200150" lvl="2" indent="-285750" fontAlgn="base">
              <a:buFontTx/>
              <a:buChar char="-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08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Descriptive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9C518-90C0-49FB-AA74-0F269F6EC4C9}"/>
              </a:ext>
            </a:extLst>
          </p:cNvPr>
          <p:cNvSpPr txBox="1"/>
          <p:nvPr/>
        </p:nvSpPr>
        <p:spPr>
          <a:xfrm>
            <a:off x="495300" y="1714500"/>
            <a:ext cx="765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742950" lvl="1" indent="-285750" fontAlgn="base">
              <a:buFontTx/>
              <a:buChar char="-"/>
            </a:pPr>
            <a:r>
              <a:rPr lang="en-US" dirty="0"/>
              <a:t>Overall distribution of scores </a:t>
            </a:r>
          </a:p>
          <a:p>
            <a:pPr marL="742950" lvl="1" indent="-285750" fontAlgn="base">
              <a:buFontTx/>
              <a:buChar char="-"/>
            </a:pPr>
            <a:r>
              <a:rPr lang="en-US" dirty="0"/>
              <a:t>Check if scores are significantly different in regions (could be attributed to rural vs urban, other social determinants)  - slice it based on population</a:t>
            </a:r>
          </a:p>
          <a:p>
            <a:pPr marL="742950" lvl="1" indent="-285750" fontAlgn="base">
              <a:buFontTx/>
              <a:buChar char="-"/>
            </a:pPr>
            <a:r>
              <a:rPr lang="en-US" dirty="0"/>
              <a:t>Check if scores were different per population</a:t>
            </a:r>
          </a:p>
          <a:p>
            <a:pPr marL="742950" lvl="1" indent="-285750" fontAlgn="base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D3897-EE55-412A-B51D-D9C3CB8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5" y="299337"/>
            <a:ext cx="10515600" cy="832148"/>
          </a:xfrm>
        </p:spPr>
        <p:txBody>
          <a:bodyPr/>
          <a:lstStyle/>
          <a:p>
            <a:r>
              <a:rPr lang="en-US" b="1" dirty="0"/>
              <a:t>Many TPP Metrics are Collinear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8DB0F-9B79-4DA3-8D7B-95434C45593A}"/>
              </a:ext>
            </a:extLst>
          </p:cNvPr>
          <p:cNvSpPr/>
          <p:nvPr/>
        </p:nvSpPr>
        <p:spPr>
          <a:xfrm>
            <a:off x="279035" y="1132583"/>
            <a:ext cx="11275407" cy="45719"/>
          </a:xfrm>
          <a:prstGeom prst="rect">
            <a:avLst/>
          </a:prstGeom>
          <a:solidFill>
            <a:srgbClr val="A6192E"/>
          </a:solidFill>
          <a:ln w="12700" cap="flat" cmpd="sng" algn="ctr">
            <a:solidFill>
              <a:srgbClr val="A6192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CDA4-6B26-44D4-B4D4-BEA388E1FCB4}"/>
              </a:ext>
            </a:extLst>
          </p:cNvPr>
          <p:cNvSpPr txBox="1"/>
          <p:nvPr/>
        </p:nvSpPr>
        <p:spPr>
          <a:xfrm>
            <a:off x="495300" y="1714500"/>
            <a:ext cx="76504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Correlation tells us which metrics to include in analyses and gives info about their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metrics had a relatively high degree of correlation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Outcomes showed no strong correlation with metrics or with each other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choose methods that deal with collinearity well.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Too many metrics and outcome combinations to choose an effective subset manually</a:t>
            </a:r>
          </a:p>
        </p:txBody>
      </p:sp>
    </p:spTree>
    <p:extLst>
      <p:ext uri="{BB962C8B-B14F-4D97-AF65-F5344CB8AC3E}">
        <p14:creationId xmlns:p14="http://schemas.microsoft.com/office/powerpoint/2010/main" val="7538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70FE-5380-4536-B226-829D6D5E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76625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Adult Metric Correlation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30434-8C89-4127-AB20-24E36FB4B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6625" cy="4351338"/>
          </a:xfrm>
        </p:spPr>
        <p:txBody>
          <a:bodyPr>
            <a:normAutofit/>
          </a:bodyPr>
          <a:lstStyle/>
          <a:p>
            <a:r>
              <a:rPr lang="en-US"/>
              <a:t>Most metrics were correlated to a relatively high degree</a:t>
            </a:r>
          </a:p>
          <a:p>
            <a:r>
              <a:rPr lang="en-US"/>
              <a:t>This could lead to poor results in standard regression</a:t>
            </a:r>
          </a:p>
          <a:p>
            <a:r>
              <a:rPr lang="en-US"/>
              <a:t>Lasso regression and PCA can account for this problem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4B934-117A-4563-961D-DFE6EC98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1713" r="9703"/>
          <a:stretch/>
        </p:blipFill>
        <p:spPr bwMode="auto">
          <a:xfrm>
            <a:off x="4610100" y="82784"/>
            <a:ext cx="7581900" cy="669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13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001C-2E33-4E91-AEC7-2CD5FBF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altLang="en-US" sz="4100" dirty="0"/>
              <a:t>       </a:t>
            </a:r>
            <a:br>
              <a:rPr lang="en-US" altLang="en-US" sz="4100" dirty="0"/>
            </a:br>
            <a:endParaRPr lang="en-US" altLang="en-US" sz="4100" dirty="0"/>
          </a:p>
          <a:p>
            <a:pPr lvl="0"/>
            <a:r>
              <a:rPr lang="en-US" altLang="en-US" sz="4100" dirty="0"/>
              <a:t>Quantitative Methods</a:t>
            </a:r>
          </a:p>
          <a:p>
            <a:pPr lvl="0"/>
            <a:br>
              <a:rPr lang="en-US" altLang="en-US" sz="4100" dirty="0"/>
            </a:br>
            <a:endParaRPr lang="en-US" altLang="en-US" sz="41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D816BE-11DC-43DC-99EE-F1B6D9DB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71" y="442658"/>
            <a:ext cx="8275599" cy="6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D67EB804-54AC-42F0-8F21-D26867F55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/>
          <a:stretch/>
        </p:blipFill>
        <p:spPr bwMode="auto">
          <a:xfrm>
            <a:off x="182697" y="1168213"/>
            <a:ext cx="11611452" cy="49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9B5E36-F34E-412B-A903-5B64849D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72" y="6156080"/>
            <a:ext cx="4626333" cy="5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4435091-DA73-4F8B-BE79-4F94A89C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6"/>
            <a:ext cx="10515600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7571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3B02-89F5-4AD5-8D9B-093C30CE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Rates vs. Adult PMPM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0F03A-F1FF-4B01-9D7D-052263E0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90688"/>
            <a:ext cx="11810176" cy="4890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D45AB-F125-494C-80A3-49DDF229F6CA}"/>
              </a:ext>
            </a:extLst>
          </p:cNvPr>
          <p:cNvSpPr txBox="1"/>
          <p:nvPr/>
        </p:nvSpPr>
        <p:spPr>
          <a:xfrm>
            <a:off x="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71EF8-E31D-4FAE-A904-E246524120D3}"/>
              </a:ext>
            </a:extLst>
          </p:cNvPr>
          <p:cNvSpPr txBox="1"/>
          <p:nvPr/>
        </p:nvSpPr>
        <p:spPr>
          <a:xfrm>
            <a:off x="4362450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BADC5-6E78-4F46-9CC4-7B379FFC9562}"/>
              </a:ext>
            </a:extLst>
          </p:cNvPr>
          <p:cNvSpPr txBox="1"/>
          <p:nvPr/>
        </p:nvSpPr>
        <p:spPr>
          <a:xfrm>
            <a:off x="8505825" y="2595282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A77B7-4CB9-494D-B419-A87557AB90FA}"/>
              </a:ext>
            </a:extLst>
          </p:cNvPr>
          <p:cNvSpPr txBox="1"/>
          <p:nvPr/>
        </p:nvSpPr>
        <p:spPr>
          <a:xfrm>
            <a:off x="0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CC769-BD3C-46DB-B4AE-A3C66F4EA85F}"/>
              </a:ext>
            </a:extLst>
          </p:cNvPr>
          <p:cNvSpPr txBox="1"/>
          <p:nvPr/>
        </p:nvSpPr>
        <p:spPr>
          <a:xfrm>
            <a:off x="4360307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896E4-03E6-4DEE-8DD3-5D699EC7984A}"/>
              </a:ext>
            </a:extLst>
          </p:cNvPr>
          <p:cNvSpPr txBox="1"/>
          <p:nvPr/>
        </p:nvSpPr>
        <p:spPr>
          <a:xfrm>
            <a:off x="8505825" y="5043207"/>
            <a:ext cx="738664" cy="833718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Adult</a:t>
            </a:r>
          </a:p>
          <a:p>
            <a:r>
              <a:rPr lang="en-US" dirty="0"/>
              <a:t>PMPM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49B12-2B47-47D9-BF21-9B4A32CAB7CC}"/>
              </a:ext>
            </a:extLst>
          </p:cNvPr>
          <p:cNvSpPr txBox="1"/>
          <p:nvPr/>
        </p:nvSpPr>
        <p:spPr>
          <a:xfrm>
            <a:off x="18669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FD6D7-58AF-4800-8DE2-2673DB0F2E3E}"/>
              </a:ext>
            </a:extLst>
          </p:cNvPr>
          <p:cNvSpPr txBox="1"/>
          <p:nvPr/>
        </p:nvSpPr>
        <p:spPr>
          <a:xfrm>
            <a:off x="6133688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7643D-CA99-4EF2-A193-345C6702F392}"/>
              </a:ext>
            </a:extLst>
          </p:cNvPr>
          <p:cNvSpPr txBox="1"/>
          <p:nvPr/>
        </p:nvSpPr>
        <p:spPr>
          <a:xfrm>
            <a:off x="10325100" y="63963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47140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16CC8C-F597-4F39-B277-285BF368A959}"/>
              </a:ext>
            </a:extLst>
          </p:cNvPr>
          <p:cNvSpPr txBox="1"/>
          <p:nvPr/>
        </p:nvSpPr>
        <p:spPr>
          <a:xfrm>
            <a:off x="2140045" y="5715000"/>
            <a:ext cx="2353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High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EFA7E-E663-4C0C-9D13-348B7871B351}"/>
              </a:ext>
            </a:extLst>
          </p:cNvPr>
          <p:cNvSpPr txBox="1"/>
          <p:nvPr/>
        </p:nvSpPr>
        <p:spPr>
          <a:xfrm>
            <a:off x="8025867" y="5715000"/>
            <a:ext cx="25365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Low confidence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B37422-59BD-4D28-A3F1-9E9C44995908}"/>
              </a:ext>
            </a:extLst>
          </p:cNvPr>
          <p:cNvGrpSpPr/>
          <p:nvPr/>
        </p:nvGrpSpPr>
        <p:grpSpPr>
          <a:xfrm>
            <a:off x="316291" y="1302928"/>
            <a:ext cx="5951974" cy="3640919"/>
            <a:chOff x="316291" y="1302928"/>
            <a:chExt cx="5951974" cy="36409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7D5F45-7297-4243-8DE9-DA2CB3C52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78" t="2221" r="6333" b="4655"/>
            <a:stretch/>
          </p:blipFill>
          <p:spPr>
            <a:xfrm>
              <a:off x="316291" y="1302928"/>
              <a:ext cx="5951974" cy="36409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62FFE-97FA-4E0B-A313-39CB3CEECBEB}"/>
                </a:ext>
              </a:extLst>
            </p:cNvPr>
            <p:cNvSpPr txBox="1"/>
            <p:nvPr/>
          </p:nvSpPr>
          <p:spPr>
            <a:xfrm>
              <a:off x="474009" y="2795307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D29B9-AE63-4EE9-BDA5-857863A74C10}"/>
              </a:ext>
            </a:extLst>
          </p:cNvPr>
          <p:cNvGrpSpPr/>
          <p:nvPr/>
        </p:nvGrpSpPr>
        <p:grpSpPr>
          <a:xfrm>
            <a:off x="6425983" y="1278884"/>
            <a:ext cx="5445543" cy="3866563"/>
            <a:chOff x="6414852" y="1143000"/>
            <a:chExt cx="5445543" cy="38665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DF45353-ED3C-44B6-9048-D3E697E9B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91" t="2070"/>
            <a:stretch/>
          </p:blipFill>
          <p:spPr>
            <a:xfrm>
              <a:off x="6705600" y="1143000"/>
              <a:ext cx="5154795" cy="386656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BB201C-2441-4119-9AD1-17A9697424FA}"/>
                </a:ext>
              </a:extLst>
            </p:cNvPr>
            <p:cNvSpPr txBox="1"/>
            <p:nvPr/>
          </p:nvSpPr>
          <p:spPr>
            <a:xfrm>
              <a:off x="6414852" y="2706528"/>
              <a:ext cx="738664" cy="833718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r>
                <a:rPr lang="en-US" dirty="0"/>
                <a:t>Adult</a:t>
              </a:r>
            </a:p>
            <a:p>
              <a:r>
                <a:rPr lang="en-US" dirty="0"/>
                <a:t>PMPM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E38327-5176-4FB8-8DD1-9780B72B208F}"/>
              </a:ext>
            </a:extLst>
          </p:cNvPr>
          <p:cNvSpPr txBox="1"/>
          <p:nvPr/>
        </p:nvSpPr>
        <p:spPr>
          <a:xfrm>
            <a:off x="170329" y="327392"/>
            <a:ext cx="5087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Rates vs. Adult PMPM, zoomed in</a:t>
            </a:r>
          </a:p>
        </p:txBody>
      </p:sp>
    </p:spTree>
    <p:extLst>
      <p:ext uri="{BB962C8B-B14F-4D97-AF65-F5344CB8AC3E}">
        <p14:creationId xmlns:p14="http://schemas.microsoft.com/office/powerpoint/2010/main" val="386212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001C-2E33-4E91-AEC7-2CD5FBFF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altLang="en-US" sz="4100" dirty="0"/>
              <a:t>       </a:t>
            </a:r>
            <a:br>
              <a:rPr lang="en-US" altLang="en-US" sz="4100" dirty="0"/>
            </a:br>
            <a:endParaRPr lang="en-US" altLang="en-US" sz="4100" dirty="0"/>
          </a:p>
          <a:p>
            <a:pPr lvl="0"/>
            <a:r>
              <a:rPr lang="en-US" altLang="en-US" sz="4100" dirty="0"/>
              <a:t>Quantitative Methods</a:t>
            </a:r>
          </a:p>
          <a:p>
            <a:pPr lvl="0"/>
            <a:br>
              <a:rPr lang="en-US" altLang="en-US" sz="4100" dirty="0"/>
            </a:br>
            <a:endParaRPr lang="en-US" altLang="en-US" sz="41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AC4C94-E8A0-4B34-BD9B-0222191F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374" y="365656"/>
            <a:ext cx="8275599" cy="612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1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430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       Quantitative Methods  </vt:lpstr>
      <vt:lpstr>Descriptive Statistics</vt:lpstr>
      <vt:lpstr>Many TPP Metrics are Collinear</vt:lpstr>
      <vt:lpstr>Adult Metric Correlation</vt:lpstr>
      <vt:lpstr>         Quantitative Methods  </vt:lpstr>
      <vt:lpstr>Multiple Linear Regression</vt:lpstr>
      <vt:lpstr>Rates vs. Adult PMPM</vt:lpstr>
      <vt:lpstr>PowerPoint Presentation</vt:lpstr>
      <vt:lpstr>         Quantitative Methods  </vt:lpstr>
      <vt:lpstr>Principal Component Analysis</vt:lpstr>
      <vt:lpstr>         Quantitative Methods  </vt:lpstr>
      <vt:lpstr>Forward Stepwise Selection Improved Models</vt:lpstr>
      <vt:lpstr>Forward  Stepwise  Selection</vt:lpstr>
      <vt:lpstr>         Quantitative Methods  </vt:lpstr>
      <vt:lpstr>LASSO Also Improved Variable Selection </vt:lpstr>
      <vt:lpstr>LASSO Results</vt:lpstr>
      <vt:lpstr>APPENDIX SLIDES</vt:lpstr>
      <vt:lpstr>T-test Results by Region (α = 0.05)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 Results by Region (α = 0.05)</dc:title>
  <dc:creator>Jake</dc:creator>
  <cp:lastModifiedBy>Jake</cp:lastModifiedBy>
  <cp:revision>2</cp:revision>
  <dcterms:created xsi:type="dcterms:W3CDTF">2019-12-06T03:37:21Z</dcterms:created>
  <dcterms:modified xsi:type="dcterms:W3CDTF">2019-12-06T05:09:12Z</dcterms:modified>
</cp:coreProperties>
</file>